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E916E-D696-4AF7-A053-F8B9A915C047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515E-E9DF-4B3C-95BF-8E93C927F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635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E916E-D696-4AF7-A053-F8B9A915C047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515E-E9DF-4B3C-95BF-8E93C927F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5624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E916E-D696-4AF7-A053-F8B9A915C047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515E-E9DF-4B3C-95BF-8E93C927F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5328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E916E-D696-4AF7-A053-F8B9A915C047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515E-E9DF-4B3C-95BF-8E93C927F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958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E916E-D696-4AF7-A053-F8B9A915C047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515E-E9DF-4B3C-95BF-8E93C927F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9947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E916E-D696-4AF7-A053-F8B9A915C047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515E-E9DF-4B3C-95BF-8E93C927F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106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E916E-D696-4AF7-A053-F8B9A915C047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515E-E9DF-4B3C-95BF-8E93C927F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578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E916E-D696-4AF7-A053-F8B9A915C047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515E-E9DF-4B3C-95BF-8E93C927F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820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E916E-D696-4AF7-A053-F8B9A915C047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515E-E9DF-4B3C-95BF-8E93C927F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382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E916E-D696-4AF7-A053-F8B9A915C047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515E-E9DF-4B3C-95BF-8E93C927F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996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E916E-D696-4AF7-A053-F8B9A915C047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515E-E9DF-4B3C-95BF-8E93C927F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652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E916E-D696-4AF7-A053-F8B9A915C047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A515E-E9DF-4B3C-95BF-8E93C927F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05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Экологические характеристики популяции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519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81349"/>
            <a:ext cx="10515600" cy="529561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Популяция – единица эволюции.</a:t>
            </a:r>
          </a:p>
          <a:p>
            <a:pPr marL="0" indent="0">
              <a:buNone/>
            </a:pPr>
            <a:endParaRPr lang="ru-RU" dirty="0" smtClean="0"/>
          </a:p>
          <a:p>
            <a:pPr marL="0" lvl="0" indent="0">
              <a:buNone/>
            </a:pPr>
            <a:r>
              <a:rPr lang="ru-RU" dirty="0" smtClean="0"/>
              <a:t>Популяция – группа особей одного вида, в течение длительного времени населяющая территорию – ареал, 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prstClr val="black"/>
                </a:solidFill>
              </a:rPr>
              <a:t>относительно изолированных </a:t>
            </a:r>
            <a:r>
              <a:rPr lang="ru-RU" dirty="0">
                <a:solidFill>
                  <a:prstClr val="black"/>
                </a:solidFill>
              </a:rPr>
              <a:t>от других </a:t>
            </a:r>
            <a:r>
              <a:rPr lang="ru-RU" dirty="0" smtClean="0">
                <a:solidFill>
                  <a:prstClr val="black"/>
                </a:solidFill>
              </a:rPr>
              <a:t>популяций,</a:t>
            </a:r>
            <a:endParaRPr lang="ru-RU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ru-RU" dirty="0" smtClean="0"/>
              <a:t>обладающих общим генофондом, 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>
                <a:solidFill>
                  <a:prstClr val="black"/>
                </a:solidFill>
              </a:rPr>
              <a:t>свободно скрещивающихся между собой и дающих плодовитое </a:t>
            </a:r>
            <a:r>
              <a:rPr lang="ru-RU" dirty="0" smtClean="0">
                <a:solidFill>
                  <a:prstClr val="black"/>
                </a:solidFill>
              </a:rPr>
              <a:t>потомство.</a:t>
            </a:r>
          </a:p>
          <a:p>
            <a:pPr marL="0" indent="0">
              <a:buNone/>
            </a:pPr>
            <a:endParaRPr lang="ru-RU" dirty="0" smtClean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prstClr val="black"/>
                </a:solidFill>
              </a:rPr>
              <a:t>Популяция – форма существования вида в природе.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1695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497417"/>
            <a:ext cx="10515600" cy="67954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Различия между особями разных популяций проявляются в окраске, длине шерсти, размерах тела и конечностей, хвоста и др.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872" y="0"/>
            <a:ext cx="8086783" cy="5387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569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Свойства популяции: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ru-RU" dirty="0" smtClean="0"/>
              <a:t>Общий генофонд.</a:t>
            </a:r>
          </a:p>
          <a:p>
            <a:pPr marL="514350" indent="-514350">
              <a:buAutoNum type="arabicParenR"/>
            </a:pPr>
            <a:r>
              <a:rPr lang="ru-RU" dirty="0" smtClean="0"/>
              <a:t>Относительная изолированность от других популяций.</a:t>
            </a:r>
          </a:p>
          <a:p>
            <a:pPr marL="514350" indent="-514350">
              <a:buAutoNum type="arabicParenR"/>
            </a:pPr>
            <a:r>
              <a:rPr lang="ru-RU" dirty="0" smtClean="0"/>
              <a:t>Значительная численность (от нескольких сотен до нескольких десятков тысяч).</a:t>
            </a:r>
          </a:p>
          <a:p>
            <a:pPr marL="514350" indent="-514350">
              <a:buAutoNum type="arabicParenR"/>
            </a:pPr>
            <a:r>
              <a:rPr lang="ru-RU" dirty="0" smtClean="0"/>
              <a:t>Связанные друг с другом возрастные группы.</a:t>
            </a:r>
          </a:p>
          <a:p>
            <a:pPr marL="514350" indent="-514350">
              <a:buAutoNum type="arabicParenR"/>
            </a:pPr>
            <a:r>
              <a:rPr lang="ru-RU" dirty="0" smtClean="0"/>
              <a:t>Изменчивость.</a:t>
            </a:r>
          </a:p>
          <a:p>
            <a:pPr marL="514350" indent="-514350">
              <a:buAutoNum type="arabicParenR"/>
            </a:pPr>
            <a:r>
              <a:rPr lang="ru-RU" dirty="0" smtClean="0"/>
              <a:t>Уникальность.</a:t>
            </a:r>
          </a:p>
          <a:p>
            <a:pPr marL="514350" indent="-514350">
              <a:buAutoNum type="arabicParenR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0293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Основные показатели популяции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4574" y="1733913"/>
            <a:ext cx="11633812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Рождаемость</a:t>
            </a:r>
            <a:r>
              <a:rPr lang="ru-RU" dirty="0" smtClean="0"/>
              <a:t> – количество новых особей, появившихся в популяции в результате размножения за единицу времени.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Рождаемость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Теоретически возможная                     Наблюдается в естественных условиях</a:t>
            </a: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800798" y="3909582"/>
            <a:ext cx="2379644" cy="58389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Потенциальная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993874" y="3876531"/>
            <a:ext cx="2379644" cy="58389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Реализованная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6096000" y="3635566"/>
            <a:ext cx="2541224" cy="1734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3095740" y="3635566"/>
            <a:ext cx="3000260" cy="2313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8275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Основные показатели популяции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/>
              <a:t>Смертность</a:t>
            </a:r>
            <a:r>
              <a:rPr lang="ru-RU" dirty="0" smtClean="0"/>
              <a:t> – отражает естественную и случайную гибель особей в популяции за единицу времени.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 smtClean="0"/>
              <a:t>Прирост популяции </a:t>
            </a:r>
            <a:r>
              <a:rPr lang="ru-RU" dirty="0" smtClean="0"/>
              <a:t>– разница между рождаемостью и смертностью.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 smtClean="0"/>
              <a:t>Темп роста популяции </a:t>
            </a:r>
            <a:r>
              <a:rPr lang="ru-RU" dirty="0" smtClean="0"/>
              <a:t>– средний прирост за единицу времени.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1017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Основные показатели популяции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/>
              <a:t>Численность популяции </a:t>
            </a:r>
            <a:r>
              <a:rPr lang="ru-RU" dirty="0" smtClean="0"/>
              <a:t>- </a:t>
            </a:r>
            <a:r>
              <a:rPr lang="ru-RU" dirty="0"/>
              <a:t>общее количество особей на данной территории </a:t>
            </a:r>
            <a:r>
              <a:rPr lang="ru-RU" dirty="0" smtClean="0"/>
              <a:t>или. </a:t>
            </a:r>
            <a:r>
              <a:rPr lang="ru-RU" dirty="0"/>
              <a:t>в данном объеме, относящихся к одной </a:t>
            </a:r>
            <a:r>
              <a:rPr lang="ru-RU" dirty="0" smtClean="0"/>
              <a:t>популяции.</a:t>
            </a:r>
          </a:p>
          <a:p>
            <a:pPr marL="0" indent="0">
              <a:buNone/>
            </a:pPr>
            <a:r>
              <a:rPr lang="ru-RU" dirty="0" smtClean="0"/>
              <a:t>Численность особей в популяции определить очень трудно, поэтому чаще используют другой показатель – плотность популяции.</a:t>
            </a:r>
            <a:endParaRPr lang="ru-RU" dirty="0"/>
          </a:p>
          <a:p>
            <a:pPr marL="0" indent="0">
              <a:buNone/>
            </a:pPr>
            <a:r>
              <a:rPr lang="ru-RU" b="1" dirty="0"/>
              <a:t>Плотность популяции</a:t>
            </a:r>
            <a:r>
              <a:rPr lang="ru-RU" dirty="0"/>
              <a:t> </a:t>
            </a:r>
            <a:r>
              <a:rPr lang="ru-RU" dirty="0" smtClean="0"/>
              <a:t>- </a:t>
            </a:r>
            <a:r>
              <a:rPr lang="ru-RU" dirty="0"/>
              <a:t>число особей </a:t>
            </a:r>
            <a:r>
              <a:rPr lang="ru-RU" dirty="0" smtClean="0"/>
              <a:t>на </a:t>
            </a:r>
            <a:r>
              <a:rPr lang="ru-RU" dirty="0"/>
              <a:t>единицу объема (воды, воздуха или почвы) или </a:t>
            </a:r>
            <a:r>
              <a:rPr lang="ru-RU" dirty="0" smtClean="0"/>
              <a:t>площади поверхности </a:t>
            </a:r>
            <a:r>
              <a:rPr lang="ru-RU" dirty="0"/>
              <a:t>(почвы или дна водоема).</a:t>
            </a:r>
          </a:p>
        </p:txBody>
      </p:sp>
    </p:spTree>
    <p:extLst>
      <p:ext uri="{BB962C8B-B14F-4D97-AF65-F5344CB8AC3E}">
        <p14:creationId xmlns:p14="http://schemas.microsoft.com/office/powerpoint/2010/main" val="3080738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62708"/>
            <a:ext cx="5871072" cy="6290632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Биотический потенциал </a:t>
            </a:r>
            <a:r>
              <a:rPr lang="ru-RU" dirty="0" smtClean="0"/>
              <a:t>– скорость, с какой могла бы расти численность особей в популяции при наличии неограниченного пространства, пищи, отсутствии хищников, паразитов и конкурентов.</a:t>
            </a:r>
          </a:p>
          <a:p>
            <a:pPr marL="0" indent="0">
              <a:buNone/>
            </a:pPr>
            <a:endParaRPr lang="ru-RU" sz="1400" dirty="0"/>
          </a:p>
          <a:p>
            <a:pPr marL="0" indent="0">
              <a:buNone/>
            </a:pPr>
            <a:r>
              <a:rPr lang="ru-RU" dirty="0" smtClean="0"/>
              <a:t>Этот показатель отражает теоретический максимум потомков от одной пары (или особи) за единицу времени.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В природе чаще наблюдается логистическая кривая роста численности.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4981" y="462708"/>
            <a:ext cx="5019881" cy="598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258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0505" y="4281621"/>
            <a:ext cx="11600761" cy="241663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/>
              <a:t>В природе экспоненциальный рост наблюдается редко, например, при освоении популяцией новой территории. </a:t>
            </a:r>
          </a:p>
          <a:p>
            <a:pPr marL="0" indent="0">
              <a:buNone/>
            </a:pPr>
            <a:r>
              <a:rPr lang="ru-RU" sz="2000" dirty="0" smtClean="0"/>
              <a:t>Так, водный гиацинт заселил тропические реки Юго-Восточной Азии и Африки, после ввоза из Южной Америки. И</a:t>
            </a:r>
            <a:r>
              <a:rPr lang="ru-RU" sz="2000" b="0" i="0" dirty="0" smtClean="0">
                <a:solidFill>
                  <a:srgbClr val="000000"/>
                </a:solidFill>
                <a:effectLst/>
                <a:latin typeface="Helvetica Neue"/>
              </a:rPr>
              <a:t>з-за его массового распространения стали называть «голубая чума». </a:t>
            </a:r>
            <a:r>
              <a:rPr lang="ru-RU" sz="2000" dirty="0" smtClean="0">
                <a:solidFill>
                  <a:srgbClr val="000000"/>
                </a:solidFill>
                <a:latin typeface="Helvetica Neue"/>
              </a:rPr>
              <a:t>На его родине его размножение сдерживается местными видами насекомых. Попав в естественные водоемы, не встретив на новых территориях конкурентов, естественных врагов, гиацинт быстро размножился и вытеснил местные виды растений. Сейчас для борьбы с водным гиацинтом используют его естественного врага – жука, объедающего его корни.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0055" y="286437"/>
            <a:ext cx="6962661" cy="391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10794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302</Words>
  <Application>Microsoft Office PowerPoint</Application>
  <PresentationFormat>Широкоэкранный</PresentationFormat>
  <Paragraphs>42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Helvetica Neue</vt:lpstr>
      <vt:lpstr>Тема Office</vt:lpstr>
      <vt:lpstr>Экологические характеристики популяции</vt:lpstr>
      <vt:lpstr>Презентация PowerPoint</vt:lpstr>
      <vt:lpstr>Презентация PowerPoint</vt:lpstr>
      <vt:lpstr>Свойства популяции:</vt:lpstr>
      <vt:lpstr>Основные показатели популяции</vt:lpstr>
      <vt:lpstr>Основные показатели популяции</vt:lpstr>
      <vt:lpstr>Основные показатели популяции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Экологические характеристики популяции</dc:title>
  <dc:creator>RePack by Diakov</dc:creator>
  <cp:lastModifiedBy>RePack by Diakov</cp:lastModifiedBy>
  <cp:revision>17</cp:revision>
  <dcterms:created xsi:type="dcterms:W3CDTF">2020-04-12T18:07:32Z</dcterms:created>
  <dcterms:modified xsi:type="dcterms:W3CDTF">2020-04-13T08:48:17Z</dcterms:modified>
</cp:coreProperties>
</file>