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Default Extension="bin" ContentType="application/vnd.openxmlformats-officedocument.oleObject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notesMasterIdLst>
    <p:notesMasterId r:id="rId25"/>
  </p:notesMasterIdLst>
  <p:sldIdLst>
    <p:sldId id="339" r:id="rId2"/>
    <p:sldId id="417" r:id="rId3"/>
    <p:sldId id="386" r:id="rId4"/>
    <p:sldId id="407" r:id="rId5"/>
    <p:sldId id="406" r:id="rId6"/>
    <p:sldId id="340" r:id="rId7"/>
    <p:sldId id="382" r:id="rId8"/>
    <p:sldId id="383" r:id="rId9"/>
    <p:sldId id="384" r:id="rId10"/>
    <p:sldId id="411" r:id="rId11"/>
    <p:sldId id="390" r:id="rId12"/>
    <p:sldId id="391" r:id="rId13"/>
    <p:sldId id="392" r:id="rId14"/>
    <p:sldId id="393" r:id="rId15"/>
    <p:sldId id="394" r:id="rId16"/>
    <p:sldId id="395" r:id="rId17"/>
    <p:sldId id="396" r:id="rId18"/>
    <p:sldId id="399" r:id="rId19"/>
    <p:sldId id="414" r:id="rId20"/>
    <p:sldId id="418" r:id="rId21"/>
    <p:sldId id="401" r:id="rId22"/>
    <p:sldId id="402" r:id="rId23"/>
    <p:sldId id="419" r:id="rId24"/>
  </p:sldIdLst>
  <p:sldSz cx="9144000" cy="6858000" type="screen4x3"/>
  <p:notesSz cx="6858000" cy="9144000"/>
  <p:custDataLst>
    <p:tags r:id="rId26"/>
  </p:custData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2880">
          <p15:clr>
            <a:srgbClr val="A4A3A4"/>
          </p15:clr>
        </p15:guide>
        <p15:guide id="3" orient="horz" pos="1548" userDrawn="1">
          <p15:clr>
            <a:srgbClr val="A4A3A4"/>
          </p15:clr>
        </p15:guide>
        <p15:guide id="4" orient="horz" pos="1638" userDrawn="1">
          <p15:clr>
            <a:srgbClr val="A4A3A4"/>
          </p15:clr>
        </p15:guide>
        <p15:guide id="5" orient="horz" pos="3338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FFFFFF"/>
    <a:srgbClr val="FFCCFF"/>
    <a:srgbClr val="F06CD7"/>
    <a:srgbClr val="0C79B7"/>
    <a:srgbClr val="005EA4"/>
    <a:srgbClr val="0D29B3"/>
    <a:srgbClr val="CBB8E9"/>
    <a:srgbClr val="FFA8A7"/>
    <a:srgbClr val="BBD2F1"/>
    <a:srgbClr val="FFC0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22606" autoAdjust="0"/>
    <p:restoredTop sz="96433" autoAdjust="0"/>
  </p:normalViewPr>
  <p:slideViewPr>
    <p:cSldViewPr snapToGrid="0">
      <p:cViewPr>
        <p:scale>
          <a:sx n="76" d="100"/>
          <a:sy n="76" d="100"/>
        </p:scale>
        <p:origin x="-720" y="-606"/>
      </p:cViewPr>
      <p:guideLst>
        <p:guide orient="horz" pos="2160"/>
        <p:guide orient="horz" pos="1548"/>
        <p:guide orient="horz" pos="1638"/>
        <p:guide orient="horz" pos="3338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image" Target="../media/image8.wmf"/><Relationship Id="rId1" Type="http://schemas.openxmlformats.org/officeDocument/2006/relationships/image" Target="../media/image7.wmf"/><Relationship Id="rId6" Type="http://schemas.openxmlformats.org/officeDocument/2006/relationships/image" Target="../media/image12.wmf"/><Relationship Id="rId5" Type="http://schemas.openxmlformats.org/officeDocument/2006/relationships/image" Target="../media/image11.wmf"/><Relationship Id="rId4" Type="http://schemas.openxmlformats.org/officeDocument/2006/relationships/image" Target="../media/image10.wmf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15.wmf"/><Relationship Id="rId2" Type="http://schemas.openxmlformats.org/officeDocument/2006/relationships/image" Target="../media/image14.wmf"/><Relationship Id="rId1" Type="http://schemas.openxmlformats.org/officeDocument/2006/relationships/image" Target="../media/image13.wmf"/><Relationship Id="rId4" Type="http://schemas.openxmlformats.org/officeDocument/2006/relationships/image" Target="../media/image16.wmf"/></Relationships>
</file>

<file path=ppt/drawings/_rels/vmlDrawing4.vml.rels><?xml version="1.0" encoding="UTF-8" standalone="yes"?>
<Relationships xmlns="http://schemas.openxmlformats.org/package/2006/relationships"><Relationship Id="rId2" Type="http://schemas.openxmlformats.org/officeDocument/2006/relationships/image" Target="../media/image18.wmf"/><Relationship Id="rId1" Type="http://schemas.openxmlformats.org/officeDocument/2006/relationships/image" Target="../media/image17.w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21.wmf"/><Relationship Id="rId2" Type="http://schemas.openxmlformats.org/officeDocument/2006/relationships/image" Target="../media/image20.wmf"/><Relationship Id="rId1" Type="http://schemas.openxmlformats.org/officeDocument/2006/relationships/image" Target="../media/image19.wmf"/><Relationship Id="rId4" Type="http://schemas.openxmlformats.org/officeDocument/2006/relationships/image" Target="../media/image22.wmf"/></Relationships>
</file>

<file path=ppt/drawings/_rels/vmlDrawing6.vml.rels><?xml version="1.0" encoding="UTF-8" standalone="yes"?>
<Relationships xmlns="http://schemas.openxmlformats.org/package/2006/relationships"><Relationship Id="rId2" Type="http://schemas.openxmlformats.org/officeDocument/2006/relationships/image" Target="../media/image24.wmf"/><Relationship Id="rId1" Type="http://schemas.openxmlformats.org/officeDocument/2006/relationships/image" Target="../media/image23.wmf"/></Relationships>
</file>

<file path=ppt/drawings/_rels/vmlDrawing7.vml.rels><?xml version="1.0" encoding="UTF-8" standalone="yes"?>
<Relationships xmlns="http://schemas.openxmlformats.org/package/2006/relationships"><Relationship Id="rId2" Type="http://schemas.openxmlformats.org/officeDocument/2006/relationships/image" Target="../media/image26.wmf"/><Relationship Id="rId1" Type="http://schemas.openxmlformats.org/officeDocument/2006/relationships/image" Target="../media/image25.wmf"/></Relationships>
</file>

<file path=ppt/drawings/_rels/vmlDrawing8.vml.rels><?xml version="1.0" encoding="UTF-8" standalone="yes"?>
<Relationships xmlns="http://schemas.openxmlformats.org/package/2006/relationships"><Relationship Id="rId2" Type="http://schemas.openxmlformats.org/officeDocument/2006/relationships/image" Target="../media/image28.wmf"/><Relationship Id="rId1" Type="http://schemas.openxmlformats.org/officeDocument/2006/relationships/image" Target="../media/image27.wmf"/></Relationships>
</file>

<file path=ppt/drawings/_rels/vmlDrawing9.vml.rels><?xml version="1.0" encoding="UTF-8" standalone="yes"?>
<Relationships xmlns="http://schemas.openxmlformats.org/package/2006/relationships"><Relationship Id="rId3" Type="http://schemas.openxmlformats.org/officeDocument/2006/relationships/image" Target="../media/image32.wmf"/><Relationship Id="rId2" Type="http://schemas.openxmlformats.org/officeDocument/2006/relationships/image" Target="../media/image31.wmf"/><Relationship Id="rId1" Type="http://schemas.openxmlformats.org/officeDocument/2006/relationships/image" Target="../media/image30.wmf"/><Relationship Id="rId5" Type="http://schemas.openxmlformats.org/officeDocument/2006/relationships/image" Target="../media/image34.wmf"/><Relationship Id="rId4" Type="http://schemas.openxmlformats.org/officeDocument/2006/relationships/image" Target="../media/image33.wmf"/></Relationships>
</file>

<file path=ppt/drawings/_rels/vmlDrawing10.vml.rels><?xml version="1.0" encoding="UTF-8" standalone="yes"?>
<Relationships xmlns="http://schemas.openxmlformats.org/package/2006/relationships"><Relationship Id="rId2" Type="http://schemas.openxmlformats.org/officeDocument/2006/relationships/image" Target="../media/image36.wmf"/><Relationship Id="rId1" Type="http://schemas.openxmlformats.org/officeDocument/2006/relationships/image" Target="../media/image35.wmf"/></Relationships>
</file>

<file path=ppt/drawings/_rels/vmlDrawing11.vml.rels><?xml version="1.0" encoding="UTF-8" standalone="yes"?>
<Relationships xmlns="http://schemas.openxmlformats.org/package/2006/relationships"><Relationship Id="rId3" Type="http://schemas.openxmlformats.org/officeDocument/2006/relationships/image" Target="../media/image39.wmf"/><Relationship Id="rId2" Type="http://schemas.openxmlformats.org/officeDocument/2006/relationships/image" Target="../media/image38.wmf"/><Relationship Id="rId1" Type="http://schemas.openxmlformats.org/officeDocument/2006/relationships/image" Target="../media/image37.wmf"/><Relationship Id="rId4" Type="http://schemas.openxmlformats.org/officeDocument/2006/relationships/image" Target="../media/image40.wmf"/></Relationships>
</file>

<file path=ppt/drawings/_rels/vmlDrawing12.vml.rels><?xml version="1.0" encoding="UTF-8" standalone="yes"?>
<Relationships xmlns="http://schemas.openxmlformats.org/package/2006/relationships"><Relationship Id="rId2" Type="http://schemas.openxmlformats.org/officeDocument/2006/relationships/image" Target="../media/image42.wmf"/><Relationship Id="rId1" Type="http://schemas.openxmlformats.org/officeDocument/2006/relationships/image" Target="../media/image41.wmf"/></Relationships>
</file>

<file path=ppt/drawings/_rels/vmlDrawing13.vml.rels><?xml version="1.0" encoding="UTF-8" standalone="yes"?>
<Relationships xmlns="http://schemas.openxmlformats.org/package/2006/relationships"><Relationship Id="rId3" Type="http://schemas.openxmlformats.org/officeDocument/2006/relationships/image" Target="../media/image45.wmf"/><Relationship Id="rId2" Type="http://schemas.openxmlformats.org/officeDocument/2006/relationships/image" Target="../media/image44.wmf"/><Relationship Id="rId1" Type="http://schemas.openxmlformats.org/officeDocument/2006/relationships/image" Target="../media/image43.wmf"/><Relationship Id="rId5" Type="http://schemas.openxmlformats.org/officeDocument/2006/relationships/image" Target="../media/image47.wmf"/><Relationship Id="rId4" Type="http://schemas.openxmlformats.org/officeDocument/2006/relationships/image" Target="../media/image46.wmf"/></Relationships>
</file>

<file path=ppt/drawings/_rels/vmlDrawing14.vml.rels><?xml version="1.0" encoding="UTF-8" standalone="yes"?>
<Relationships xmlns="http://schemas.openxmlformats.org/package/2006/relationships"><Relationship Id="rId3" Type="http://schemas.openxmlformats.org/officeDocument/2006/relationships/image" Target="../media/image50.wmf"/><Relationship Id="rId2" Type="http://schemas.openxmlformats.org/officeDocument/2006/relationships/image" Target="../media/image49.wmf"/><Relationship Id="rId1" Type="http://schemas.openxmlformats.org/officeDocument/2006/relationships/image" Target="../media/image48.wmf"/></Relationships>
</file>

<file path=ppt/drawings/_rels/vmlDrawing15.vml.rels><?xml version="1.0" encoding="UTF-8" standalone="yes"?>
<Relationships xmlns="http://schemas.openxmlformats.org/package/2006/relationships"><Relationship Id="rId3" Type="http://schemas.openxmlformats.org/officeDocument/2006/relationships/image" Target="../media/image53.wmf"/><Relationship Id="rId2" Type="http://schemas.openxmlformats.org/officeDocument/2006/relationships/image" Target="../media/image52.wmf"/><Relationship Id="rId1" Type="http://schemas.openxmlformats.org/officeDocument/2006/relationships/image" Target="../media/image51.wmf"/><Relationship Id="rId4" Type="http://schemas.openxmlformats.org/officeDocument/2006/relationships/image" Target="../media/image54.wmf"/></Relationships>
</file>

<file path=ppt/drawings/_rels/vmlDrawing16.vml.rels><?xml version="1.0" encoding="UTF-8" standalone="yes"?>
<Relationships xmlns="http://schemas.openxmlformats.org/package/2006/relationships"><Relationship Id="rId2" Type="http://schemas.openxmlformats.org/officeDocument/2006/relationships/image" Target="../media/image56.wmf"/><Relationship Id="rId1" Type="http://schemas.openxmlformats.org/officeDocument/2006/relationships/image" Target="../media/image55.wmf"/></Relationships>
</file>

<file path=ppt/drawings/_rels/vmlDrawing17.vml.rels><?xml version="1.0" encoding="UTF-8" standalone="yes"?>
<Relationships xmlns="http://schemas.openxmlformats.org/package/2006/relationships"><Relationship Id="rId3" Type="http://schemas.openxmlformats.org/officeDocument/2006/relationships/image" Target="../media/image65.wmf"/><Relationship Id="rId2" Type="http://schemas.openxmlformats.org/officeDocument/2006/relationships/image" Target="../media/image64.wmf"/><Relationship Id="rId1" Type="http://schemas.openxmlformats.org/officeDocument/2006/relationships/image" Target="../media/image63.wmf"/><Relationship Id="rId4" Type="http://schemas.openxmlformats.org/officeDocument/2006/relationships/image" Target="../media/image66.wmf"/></Relationships>
</file>

<file path=ppt/drawings/_rels/vmlDrawing18.vml.rels><?xml version="1.0" encoding="UTF-8" standalone="yes"?>
<Relationships xmlns="http://schemas.openxmlformats.org/package/2006/relationships"><Relationship Id="rId3" Type="http://schemas.openxmlformats.org/officeDocument/2006/relationships/image" Target="../media/image69.wmf"/><Relationship Id="rId2" Type="http://schemas.openxmlformats.org/officeDocument/2006/relationships/image" Target="../media/image68.wmf"/><Relationship Id="rId1" Type="http://schemas.openxmlformats.org/officeDocument/2006/relationships/image" Target="../media/image67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95FA63F-463D-460B-A123-44A0C4C9C195}" type="datetimeFigureOut">
              <a:rPr lang="ru-RU" smtClean="0"/>
              <a:pPr/>
              <a:t>11.04.2020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FB6E71A-8270-4A7F-B3D7-8F7C189E71D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77839525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1BACD9-18CA-4B19-9BEB-549B262A7D6E}" type="datetimeFigureOut">
              <a:rPr lang="ru-RU" smtClean="0"/>
              <a:pPr/>
              <a:t>11.04.2020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2BB23A-9700-4DCD-ABCC-0FEE15E4424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1BACD9-18CA-4B19-9BEB-549B262A7D6E}" type="datetimeFigureOut">
              <a:rPr lang="ru-RU" smtClean="0"/>
              <a:pPr/>
              <a:t>11.04.2020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2BB23A-9700-4DCD-ABCC-0FEE15E4424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1BACD9-18CA-4B19-9BEB-549B262A7D6E}" type="datetimeFigureOut">
              <a:rPr lang="ru-RU" smtClean="0"/>
              <a:pPr/>
              <a:t>11.04.2020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2BB23A-9700-4DCD-ABCC-0FEE15E4424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1BACD9-18CA-4B19-9BEB-549B262A7D6E}" type="datetimeFigureOut">
              <a:rPr lang="ru-RU" smtClean="0"/>
              <a:pPr/>
              <a:t>11.04.2020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2BB23A-9700-4DCD-ABCC-0FEE15E4424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1BACD9-18CA-4B19-9BEB-549B262A7D6E}" type="datetimeFigureOut">
              <a:rPr lang="ru-RU" smtClean="0"/>
              <a:pPr/>
              <a:t>11.04.2020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2BB23A-9700-4DCD-ABCC-0FEE15E4424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1BACD9-18CA-4B19-9BEB-549B262A7D6E}" type="datetimeFigureOut">
              <a:rPr lang="ru-RU" smtClean="0"/>
              <a:pPr/>
              <a:t>11.04.2020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2BB23A-9700-4DCD-ABCC-0FEE15E4424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1BACD9-18CA-4B19-9BEB-549B262A7D6E}" type="datetimeFigureOut">
              <a:rPr lang="ru-RU" smtClean="0"/>
              <a:pPr/>
              <a:t>11.04.2020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2BB23A-9700-4DCD-ABCC-0FEE15E4424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1BACD9-18CA-4B19-9BEB-549B262A7D6E}" type="datetimeFigureOut">
              <a:rPr lang="ru-RU" smtClean="0"/>
              <a:pPr/>
              <a:t>11.04.2020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2BB23A-9700-4DCD-ABCC-0FEE15E4424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1BACD9-18CA-4B19-9BEB-549B262A7D6E}" type="datetimeFigureOut">
              <a:rPr lang="ru-RU" smtClean="0"/>
              <a:pPr/>
              <a:t>11.04.2020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2BB23A-9700-4DCD-ABCC-0FEE15E4424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1BACD9-18CA-4B19-9BEB-549B262A7D6E}" type="datetimeFigureOut">
              <a:rPr lang="ru-RU" smtClean="0"/>
              <a:pPr/>
              <a:t>11.04.2020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2BB23A-9700-4DCD-ABCC-0FEE15E4424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1BACD9-18CA-4B19-9BEB-549B262A7D6E}" type="datetimeFigureOut">
              <a:rPr lang="ru-RU" smtClean="0"/>
              <a:pPr/>
              <a:t>11.04.2020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2BB23A-9700-4DCD-ABCC-0FEE15E4424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CD1BACD9-18CA-4B19-9BEB-549B262A7D6E}" type="datetimeFigureOut">
              <a:rPr lang="ru-RU" smtClean="0"/>
              <a:pPr/>
              <a:t>11.04.2020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892BB23A-9700-4DCD-ABCC-0FEE15E44244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1.bin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6.bin"/><Relationship Id="rId3" Type="http://schemas.openxmlformats.org/officeDocument/2006/relationships/image" Target="../media/image3.png"/><Relationship Id="rId7" Type="http://schemas.openxmlformats.org/officeDocument/2006/relationships/oleObject" Target="../embeddings/oleObject5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4.bin"/><Relationship Id="rId5" Type="http://schemas.openxmlformats.org/officeDocument/2006/relationships/oleObject" Target="../embeddings/oleObject3.bin"/><Relationship Id="rId4" Type="http://schemas.openxmlformats.org/officeDocument/2006/relationships/oleObject" Target="../embeddings/oleObject2.bin"/><Relationship Id="rId9" Type="http://schemas.openxmlformats.org/officeDocument/2006/relationships/oleObject" Target="../embeddings/oleObject7.bin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oleObject" Target="../embeddings/oleObject11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3.vml"/><Relationship Id="rId6" Type="http://schemas.openxmlformats.org/officeDocument/2006/relationships/oleObject" Target="../embeddings/oleObject10.bin"/><Relationship Id="rId5" Type="http://schemas.openxmlformats.org/officeDocument/2006/relationships/oleObject" Target="../embeddings/oleObject9.bin"/><Relationship Id="rId4" Type="http://schemas.openxmlformats.org/officeDocument/2006/relationships/oleObject" Target="../embeddings/oleObject8.bin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4.vml"/><Relationship Id="rId5" Type="http://schemas.openxmlformats.org/officeDocument/2006/relationships/oleObject" Target="../embeddings/oleObject13.bin"/><Relationship Id="rId4" Type="http://schemas.openxmlformats.org/officeDocument/2006/relationships/oleObject" Target="../embeddings/oleObject12.bin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oleObject" Target="../embeddings/oleObject17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5.vml"/><Relationship Id="rId6" Type="http://schemas.openxmlformats.org/officeDocument/2006/relationships/oleObject" Target="../embeddings/oleObject16.bin"/><Relationship Id="rId5" Type="http://schemas.openxmlformats.org/officeDocument/2006/relationships/oleObject" Target="../embeddings/oleObject15.bin"/><Relationship Id="rId4" Type="http://schemas.openxmlformats.org/officeDocument/2006/relationships/oleObject" Target="../embeddings/oleObject14.bin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6.vml"/><Relationship Id="rId5" Type="http://schemas.openxmlformats.org/officeDocument/2006/relationships/oleObject" Target="../embeddings/oleObject19.bin"/><Relationship Id="rId4" Type="http://schemas.openxmlformats.org/officeDocument/2006/relationships/oleObject" Target="../embeddings/oleObject18.bin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7.vml"/><Relationship Id="rId5" Type="http://schemas.openxmlformats.org/officeDocument/2006/relationships/oleObject" Target="../embeddings/oleObject21.bin"/><Relationship Id="rId4" Type="http://schemas.openxmlformats.org/officeDocument/2006/relationships/oleObject" Target="../embeddings/oleObject20.bin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8.vml"/><Relationship Id="rId6" Type="http://schemas.openxmlformats.org/officeDocument/2006/relationships/oleObject" Target="../embeddings/oleObject23.bin"/><Relationship Id="rId5" Type="http://schemas.openxmlformats.org/officeDocument/2006/relationships/oleObject" Target="../embeddings/oleObject22.bin"/><Relationship Id="rId4" Type="http://schemas.openxmlformats.org/officeDocument/2006/relationships/image" Target="../media/image29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8.bin"/><Relationship Id="rId3" Type="http://schemas.openxmlformats.org/officeDocument/2006/relationships/image" Target="../media/image3.png"/><Relationship Id="rId7" Type="http://schemas.openxmlformats.org/officeDocument/2006/relationships/oleObject" Target="../embeddings/oleObject27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9.vml"/><Relationship Id="rId6" Type="http://schemas.openxmlformats.org/officeDocument/2006/relationships/oleObject" Target="../embeddings/oleObject26.bin"/><Relationship Id="rId5" Type="http://schemas.openxmlformats.org/officeDocument/2006/relationships/oleObject" Target="../embeddings/oleObject25.bin"/><Relationship Id="rId4" Type="http://schemas.openxmlformats.org/officeDocument/2006/relationships/oleObject" Target="../embeddings/oleObject24.bin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0.vml"/><Relationship Id="rId5" Type="http://schemas.openxmlformats.org/officeDocument/2006/relationships/oleObject" Target="../embeddings/oleObject30.bin"/><Relationship Id="rId4" Type="http://schemas.openxmlformats.org/officeDocument/2006/relationships/oleObject" Target="../embeddings/oleObject29.bin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5.bin"/><Relationship Id="rId3" Type="http://schemas.openxmlformats.org/officeDocument/2006/relationships/image" Target="../media/image3.png"/><Relationship Id="rId7" Type="http://schemas.openxmlformats.org/officeDocument/2006/relationships/oleObject" Target="../embeddings/oleObject34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1.vml"/><Relationship Id="rId6" Type="http://schemas.openxmlformats.org/officeDocument/2006/relationships/oleObject" Target="../embeddings/oleObject33.bin"/><Relationship Id="rId5" Type="http://schemas.openxmlformats.org/officeDocument/2006/relationships/oleObject" Target="../embeddings/oleObject32.bin"/><Relationship Id="rId4" Type="http://schemas.openxmlformats.org/officeDocument/2006/relationships/oleObject" Target="../embeddings/oleObject31.bin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2.vml"/><Relationship Id="rId6" Type="http://schemas.openxmlformats.org/officeDocument/2006/relationships/oleObject" Target="../embeddings/oleObject37.bin"/><Relationship Id="rId5" Type="http://schemas.openxmlformats.org/officeDocument/2006/relationships/image" Target="../media/image29.png"/><Relationship Id="rId4" Type="http://schemas.openxmlformats.org/officeDocument/2006/relationships/oleObject" Target="../embeddings/oleObject36.bin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2.bin"/><Relationship Id="rId3" Type="http://schemas.openxmlformats.org/officeDocument/2006/relationships/image" Target="../media/image3.png"/><Relationship Id="rId7" Type="http://schemas.openxmlformats.org/officeDocument/2006/relationships/oleObject" Target="../embeddings/oleObject41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3.vml"/><Relationship Id="rId6" Type="http://schemas.openxmlformats.org/officeDocument/2006/relationships/oleObject" Target="../embeddings/oleObject40.bin"/><Relationship Id="rId5" Type="http://schemas.openxmlformats.org/officeDocument/2006/relationships/oleObject" Target="../embeddings/oleObject39.bin"/><Relationship Id="rId4" Type="http://schemas.openxmlformats.org/officeDocument/2006/relationships/oleObject" Target="../embeddings/oleObject38.bin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4.vml"/><Relationship Id="rId6" Type="http://schemas.openxmlformats.org/officeDocument/2006/relationships/oleObject" Target="../embeddings/oleObject45.bin"/><Relationship Id="rId5" Type="http://schemas.openxmlformats.org/officeDocument/2006/relationships/oleObject" Target="../embeddings/oleObject44.bin"/><Relationship Id="rId4" Type="http://schemas.openxmlformats.org/officeDocument/2006/relationships/oleObject" Target="../embeddings/oleObject43.bin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50.bin"/><Relationship Id="rId3" Type="http://schemas.openxmlformats.org/officeDocument/2006/relationships/image" Target="../media/image3.png"/><Relationship Id="rId7" Type="http://schemas.openxmlformats.org/officeDocument/2006/relationships/oleObject" Target="../embeddings/oleObject49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5.vml"/><Relationship Id="rId6" Type="http://schemas.openxmlformats.org/officeDocument/2006/relationships/oleObject" Target="../embeddings/oleObject48.bin"/><Relationship Id="rId5" Type="http://schemas.openxmlformats.org/officeDocument/2006/relationships/oleObject" Target="../embeddings/oleObject47.bin"/><Relationship Id="rId4" Type="http://schemas.openxmlformats.org/officeDocument/2006/relationships/oleObject" Target="../embeddings/oleObject46.bin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6.vml"/><Relationship Id="rId5" Type="http://schemas.openxmlformats.org/officeDocument/2006/relationships/oleObject" Target="../embeddings/oleObject52.bin"/><Relationship Id="rId4" Type="http://schemas.openxmlformats.org/officeDocument/2006/relationships/oleObject" Target="../embeddings/oleObject51.bin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7" Type="http://schemas.openxmlformats.org/officeDocument/2006/relationships/image" Target="../media/image62.pn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1.png"/><Relationship Id="rId5" Type="http://schemas.openxmlformats.org/officeDocument/2006/relationships/image" Target="../media/image60.png"/><Relationship Id="rId4" Type="http://schemas.openxmlformats.org/officeDocument/2006/relationships/image" Target="../media/image59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oleObject" Target="../embeddings/oleObject56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7.vml"/><Relationship Id="rId6" Type="http://schemas.openxmlformats.org/officeDocument/2006/relationships/oleObject" Target="../embeddings/oleObject55.bin"/><Relationship Id="rId5" Type="http://schemas.openxmlformats.org/officeDocument/2006/relationships/oleObject" Target="../embeddings/oleObject54.bin"/><Relationship Id="rId4" Type="http://schemas.openxmlformats.org/officeDocument/2006/relationships/oleObject" Target="../embeddings/oleObject53.bin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oleObject" Target="../embeddings/oleObject59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8.vml"/><Relationship Id="rId6" Type="http://schemas.openxmlformats.org/officeDocument/2006/relationships/oleObject" Target="../embeddings/oleObject58.bin"/><Relationship Id="rId5" Type="http://schemas.openxmlformats.org/officeDocument/2006/relationships/oleObject" Target="../embeddings/oleObject57.bin"/><Relationship Id="rId4" Type="http://schemas.openxmlformats.org/officeDocument/2006/relationships/image" Target="../media/image29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png"/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74.png"/><Relationship Id="rId5" Type="http://schemas.openxmlformats.org/officeDocument/2006/relationships/image" Target="../media/image73.png"/><Relationship Id="rId4" Type="http://schemas.openxmlformats.org/officeDocument/2006/relationships/image" Target="../media/image7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1545891"/>
            <a:ext cx="9144000" cy="921736"/>
          </a:xfrm>
          <a:solidFill>
            <a:srgbClr val="FFFFFF">
              <a:alpha val="50196"/>
            </a:srgbClr>
          </a:solidFill>
          <a:ln>
            <a:noFill/>
          </a:ln>
        </p:spPr>
        <p:txBody>
          <a:bodyPr>
            <a:noAutofit/>
          </a:bodyPr>
          <a:lstStyle/>
          <a:p>
            <a:pPr marL="182880" indent="0" algn="ctr">
              <a:lnSpc>
                <a:spcPct val="114000"/>
              </a:lnSpc>
              <a:buNone/>
            </a:pPr>
            <a:r>
              <a:rPr lang="ru-RU" sz="4400" dirty="0">
                <a:effectLst/>
              </a:rPr>
              <a:t>Построение </a:t>
            </a:r>
            <a:r>
              <a:rPr lang="ru-RU" sz="4400" dirty="0" smtClean="0">
                <a:effectLst/>
              </a:rPr>
              <a:t>графиков</a:t>
            </a:r>
            <a:br>
              <a:rPr lang="ru-RU" sz="4400" dirty="0" smtClean="0">
                <a:effectLst/>
              </a:rPr>
            </a:br>
            <a:r>
              <a:rPr lang="ru-RU" sz="4400" dirty="0" smtClean="0">
                <a:effectLst/>
              </a:rPr>
              <a:t> </a:t>
            </a:r>
            <a:r>
              <a:rPr lang="ru-RU" sz="4400" dirty="0">
                <a:effectLst/>
              </a:rPr>
              <a:t>функций </a:t>
            </a:r>
            <a:br>
              <a:rPr lang="ru-RU" sz="4400" dirty="0">
                <a:effectLst/>
              </a:rPr>
            </a:br>
            <a:r>
              <a:rPr lang="ru-RU" sz="4400" b="1" i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/>
            </a:r>
            <a:br>
              <a:rPr lang="ru-RU" sz="4400" b="1" i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</a:br>
            <a:r>
              <a:rPr lang="ru-RU" sz="4400" b="1" i="1" dirty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/>
            </a:r>
            <a:br>
              <a:rPr lang="ru-RU" sz="4400" b="1" i="1" dirty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</a:br>
            <a:r>
              <a:rPr lang="ru-RU" sz="4400" b="1" i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/>
            </a:r>
            <a:br>
              <a:rPr lang="ru-RU" sz="4400" b="1" i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</a:br>
            <a:endParaRPr lang="ru-RU" sz="4400" b="1" i="1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solidFill>
                <a:srgbClr val="C00000"/>
              </a:soli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795216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04775" y="288100"/>
            <a:ext cx="6512511" cy="1143000"/>
          </a:xfrm>
        </p:spPr>
        <p:txBody>
          <a:bodyPr/>
          <a:lstStyle/>
          <a:p>
            <a:r>
              <a:rPr lang="ru-RU" dirty="0" smtClean="0"/>
              <a:t>Алгоритм решения задач № 23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618989" y="2272222"/>
            <a:ext cx="6400800" cy="3474720"/>
          </a:xfrm>
        </p:spPr>
        <p:txBody>
          <a:bodyPr/>
          <a:lstStyle/>
          <a:p>
            <a:r>
              <a:rPr lang="ru-RU" dirty="0" smtClean="0"/>
              <a:t>1. Преобразовать выражение, которым задается функция.</a:t>
            </a:r>
          </a:p>
          <a:p>
            <a:r>
              <a:rPr lang="ru-RU" dirty="0" smtClean="0"/>
              <a:t>2. Рассмотреть ОДЗ.</a:t>
            </a:r>
          </a:p>
          <a:p>
            <a:r>
              <a:rPr lang="ru-RU" dirty="0" smtClean="0"/>
              <a:t>3.  Построить график, с учётом ОДЗ</a:t>
            </a:r>
            <a:r>
              <a:rPr lang="ru-RU" dirty="0" smtClean="0"/>
              <a:t>.                    ( </a:t>
            </a:r>
            <a:r>
              <a:rPr lang="ru-RU" dirty="0" smtClean="0"/>
              <a:t>учитывая точки разрыва функции)</a:t>
            </a:r>
          </a:p>
          <a:p>
            <a:r>
              <a:rPr lang="ru-RU" dirty="0" smtClean="0"/>
              <a:t>4. Провести прямые у=</a:t>
            </a:r>
            <a:r>
              <a:rPr lang="en-US" dirty="0" smtClean="0"/>
              <a:t>m </a:t>
            </a:r>
            <a:r>
              <a:rPr lang="ru-RU" dirty="0" smtClean="0"/>
              <a:t>или у= </a:t>
            </a:r>
            <a:r>
              <a:rPr lang="en-US" dirty="0" err="1" smtClean="0"/>
              <a:t>kx</a:t>
            </a:r>
            <a:r>
              <a:rPr lang="ru-RU" dirty="0" smtClean="0"/>
              <a:t>, согласно условию задачи</a:t>
            </a:r>
          </a:p>
          <a:p>
            <a:r>
              <a:rPr lang="ru-RU" dirty="0" smtClean="0"/>
              <a:t>5. Записать ответ.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7776651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5" name="Прямая соединительная линия 44"/>
          <p:cNvCxnSpPr/>
          <p:nvPr/>
        </p:nvCxnSpPr>
        <p:spPr>
          <a:xfrm flipV="1">
            <a:off x="1008659" y="6857999"/>
            <a:ext cx="7515225" cy="1"/>
          </a:xfrm>
          <a:prstGeom prst="line">
            <a:avLst/>
          </a:prstGeom>
          <a:ln w="25400">
            <a:solidFill>
              <a:schemeClr val="tx2">
                <a:lumMod val="60000"/>
                <a:lumOff val="40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3" name="Прямоугольник 62"/>
          <p:cNvSpPr/>
          <p:nvPr/>
        </p:nvSpPr>
        <p:spPr>
          <a:xfrm>
            <a:off x="261257" y="195943"/>
            <a:ext cx="8673737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000" b="1" dirty="0" smtClean="0">
                <a:ea typeface="Times New Roman" pitchFamily="18" charset="0"/>
                <a:cs typeface="TimesNewRoman,Bold"/>
              </a:rPr>
              <a:t>Демонстрационный вариант</a:t>
            </a:r>
            <a:endParaRPr lang="ru-RU" sz="1050" dirty="0" smtClean="0"/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b="1" dirty="0" smtClean="0">
                <a:ea typeface="Times New Roman" pitchFamily="18" charset="0"/>
                <a:cs typeface="TimesNewRoman,Bold"/>
              </a:rPr>
              <a:t>контрольных измерительных материалов для проведения</a:t>
            </a:r>
            <a:endParaRPr lang="ru-RU" sz="1050" dirty="0" smtClean="0"/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b="1" dirty="0" smtClean="0">
                <a:ea typeface="Times New Roman" pitchFamily="18" charset="0"/>
                <a:cs typeface="TimesNewRoman,Bold"/>
              </a:rPr>
              <a:t>основного </a:t>
            </a:r>
            <a:r>
              <a:rPr lang="ru-RU" sz="2000" b="1" dirty="0" smtClean="0">
                <a:ea typeface="Times New Roman" pitchFamily="18" charset="0"/>
                <a:cs typeface="TimesNewRoman,Bold"/>
              </a:rPr>
              <a:t>государственного экзамена</a:t>
            </a:r>
            <a:endParaRPr lang="ru-RU" sz="1050" dirty="0" smtClean="0"/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b="1" dirty="0" smtClean="0">
                <a:ea typeface="Times New Roman" pitchFamily="18" charset="0"/>
                <a:cs typeface="TimesNewRoman,Bold"/>
              </a:rPr>
              <a:t>по МАТЕМАТИКЕ</a:t>
            </a:r>
            <a:endParaRPr lang="ru-RU" sz="2800" dirty="0" smtClean="0"/>
          </a:p>
        </p:txBody>
      </p:sp>
      <p:pic>
        <p:nvPicPr>
          <p:cNvPr id="64" name="Рисунок 8" descr="http://skrinshoter.ru/s/111116/wYQDR3.png"/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>
            <a:off x="0" y="1685108"/>
            <a:ext cx="9144000" cy="103196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5" name="Прямоугольник 64"/>
          <p:cNvSpPr/>
          <p:nvPr/>
        </p:nvSpPr>
        <p:spPr>
          <a:xfrm>
            <a:off x="222069" y="2886891"/>
            <a:ext cx="8921931" cy="29854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ru-RU" sz="2000" dirty="0" smtClean="0">
                <a:cs typeface="Times New Roman" pitchFamily="18" charset="0"/>
              </a:rPr>
              <a:t>Решение:</a:t>
            </a:r>
          </a:p>
          <a:p>
            <a:pPr>
              <a:buNone/>
            </a:pPr>
            <a:r>
              <a:rPr lang="ru-RU" dirty="0" smtClean="0">
                <a:cs typeface="Times New Roman" pitchFamily="18" charset="0"/>
              </a:rPr>
              <a:t>Преобразуем функцию, приведем ее к какому-нибудь знакомому виду уравнения линии. </a:t>
            </a:r>
          </a:p>
          <a:p>
            <a:pPr>
              <a:buNone/>
            </a:pPr>
            <a:r>
              <a:rPr lang="ru-RU" dirty="0" smtClean="0">
                <a:cs typeface="Times New Roman" pitchFamily="18" charset="0"/>
              </a:rPr>
              <a:t>Выпишем числитель, решим биквадратное уравнение, разложим числитель на множители. </a:t>
            </a:r>
          </a:p>
          <a:p>
            <a:pPr algn="ctr">
              <a:buNone/>
            </a:pPr>
            <a:r>
              <a:rPr lang="en-US" sz="2400" dirty="0" smtClean="0">
                <a:cs typeface="Times New Roman" pitchFamily="18" charset="0"/>
              </a:rPr>
              <a:t>x</a:t>
            </a:r>
            <a:r>
              <a:rPr lang="en-US" sz="2400" baseline="30000" dirty="0" smtClean="0">
                <a:cs typeface="Times New Roman" pitchFamily="18" charset="0"/>
              </a:rPr>
              <a:t>4</a:t>
            </a:r>
            <a:r>
              <a:rPr lang="en-US" sz="2400" dirty="0" smtClean="0">
                <a:cs typeface="Times New Roman" pitchFamily="18" charset="0"/>
              </a:rPr>
              <a:t>-13x</a:t>
            </a:r>
            <a:r>
              <a:rPr lang="en-US" sz="2400" baseline="30000" dirty="0" smtClean="0">
                <a:cs typeface="Times New Roman" pitchFamily="18" charset="0"/>
              </a:rPr>
              <a:t>2</a:t>
            </a:r>
            <a:r>
              <a:rPr lang="en-US" sz="2400" dirty="0" smtClean="0">
                <a:cs typeface="Times New Roman" pitchFamily="18" charset="0"/>
              </a:rPr>
              <a:t>+36=(x</a:t>
            </a:r>
            <a:r>
              <a:rPr lang="en-US" sz="2400" baseline="30000" dirty="0" smtClean="0">
                <a:cs typeface="Times New Roman" pitchFamily="18" charset="0"/>
              </a:rPr>
              <a:t>2</a:t>
            </a:r>
            <a:r>
              <a:rPr lang="en-US" sz="2400" dirty="0" smtClean="0">
                <a:cs typeface="Times New Roman" pitchFamily="18" charset="0"/>
              </a:rPr>
              <a:t>-4)(x</a:t>
            </a:r>
            <a:r>
              <a:rPr lang="en-US" sz="2400" baseline="30000" dirty="0" smtClean="0">
                <a:cs typeface="Times New Roman" pitchFamily="18" charset="0"/>
              </a:rPr>
              <a:t>2</a:t>
            </a:r>
            <a:r>
              <a:rPr lang="en-US" sz="2400" dirty="0" smtClean="0">
                <a:cs typeface="Times New Roman" pitchFamily="18" charset="0"/>
              </a:rPr>
              <a:t>-9)=(x-2)(x+2)(x-3)(x+3).</a:t>
            </a:r>
            <a:endParaRPr lang="ru-RU" sz="2400" dirty="0" smtClean="0">
              <a:cs typeface="Times New Roman" pitchFamily="18" charset="0"/>
            </a:endParaRPr>
          </a:p>
          <a:p>
            <a:pPr>
              <a:buNone/>
            </a:pPr>
            <a:r>
              <a:rPr lang="en-US" dirty="0" smtClean="0">
                <a:cs typeface="Times New Roman" pitchFamily="18" charset="0"/>
              </a:rPr>
              <a:t> </a:t>
            </a:r>
            <a:endParaRPr lang="ru-RU" dirty="0" smtClean="0">
              <a:cs typeface="Times New Roman" pitchFamily="18" charset="0"/>
            </a:endParaRPr>
          </a:p>
          <a:p>
            <a:pPr>
              <a:buNone/>
            </a:pPr>
            <a:endParaRPr lang="ru-RU" dirty="0" smtClean="0">
              <a:cs typeface="Times New Roman" pitchFamily="18" charset="0"/>
            </a:endParaRPr>
          </a:p>
          <a:p>
            <a:pPr>
              <a:buNone/>
            </a:pPr>
            <a:endParaRPr lang="ru-RU" dirty="0" smtClean="0">
              <a:cs typeface="Times New Roman" pitchFamily="18" charset="0"/>
            </a:endParaRPr>
          </a:p>
          <a:p>
            <a:pPr>
              <a:buNone/>
            </a:pPr>
            <a:r>
              <a:rPr lang="ru-RU" dirty="0" smtClean="0">
                <a:cs typeface="Times New Roman" pitchFamily="18" charset="0"/>
              </a:rPr>
              <a:t>Тогда,                                                                             ,</a:t>
            </a:r>
          </a:p>
        </p:txBody>
      </p:sp>
      <p:pic>
        <p:nvPicPr>
          <p:cNvPr id="66" name="Picture 3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280182" y="5094524"/>
            <a:ext cx="4517334" cy="850667"/>
          </a:xfrm>
          <a:prstGeom prst="rect">
            <a:avLst/>
          </a:prstGeom>
          <a:noFill/>
        </p:spPr>
      </p:pic>
      <p:graphicFrame>
        <p:nvGraphicFramePr>
          <p:cNvPr id="2" name="Объект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2621016761"/>
              </p:ext>
            </p:extLst>
          </p:nvPr>
        </p:nvGraphicFramePr>
        <p:xfrm>
          <a:off x="6614524" y="5272079"/>
          <a:ext cx="1765387" cy="495555"/>
        </p:xfrm>
        <a:graphic>
          <a:graphicData uri="http://schemas.openxmlformats.org/presentationml/2006/ole">
            <p:oleObj spid="_x0000_s243723" name="Формула" r:id="rId6" imgW="799753" imgH="203112" progId="Equation.3">
              <p:embed/>
            </p:oleObj>
          </a:graphicData>
        </a:graphic>
      </p:graphicFrame>
      <p:sp>
        <p:nvSpPr>
          <p:cNvPr id="9" name="Прямоугольник 8"/>
          <p:cNvSpPr/>
          <p:nvPr/>
        </p:nvSpPr>
        <p:spPr>
          <a:xfrm>
            <a:off x="175364" y="1891430"/>
            <a:ext cx="638828" cy="31315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/>
          <p:cNvSpPr txBox="1"/>
          <p:nvPr/>
        </p:nvSpPr>
        <p:spPr>
          <a:xfrm>
            <a:off x="200416" y="1866378"/>
            <a:ext cx="4885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1</a:t>
            </a:r>
            <a:endParaRPr lang="ru-RU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6075398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6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6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6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6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5" name="Прямая соединительная линия 44"/>
          <p:cNvCxnSpPr/>
          <p:nvPr/>
        </p:nvCxnSpPr>
        <p:spPr>
          <a:xfrm flipV="1">
            <a:off x="1008659" y="6857999"/>
            <a:ext cx="7515225" cy="1"/>
          </a:xfrm>
          <a:prstGeom prst="line">
            <a:avLst/>
          </a:prstGeom>
          <a:ln w="25400">
            <a:solidFill>
              <a:schemeClr val="tx2">
                <a:lumMod val="60000"/>
                <a:lumOff val="40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4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2311" y="635998"/>
            <a:ext cx="8343900" cy="52149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6075398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7" name="Прямая соединительная линия 46"/>
          <p:cNvCxnSpPr/>
          <p:nvPr/>
        </p:nvCxnSpPr>
        <p:spPr>
          <a:xfrm flipV="1">
            <a:off x="658372" y="5275519"/>
            <a:ext cx="7402741" cy="7916"/>
          </a:xfrm>
          <a:prstGeom prst="line">
            <a:avLst/>
          </a:prstGeom>
          <a:ln w="44450">
            <a:solidFill>
              <a:schemeClr val="accent4">
                <a:lumMod val="75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 стрелкой 10"/>
          <p:cNvCxnSpPr/>
          <p:nvPr/>
        </p:nvCxnSpPr>
        <p:spPr>
          <a:xfrm>
            <a:off x="164827" y="3297887"/>
            <a:ext cx="8729662" cy="0"/>
          </a:xfrm>
          <a:prstGeom prst="straightConnector1">
            <a:avLst/>
          </a:prstGeom>
          <a:ln w="22225">
            <a:solidFill>
              <a:schemeClr val="tx1"/>
            </a:solidFill>
            <a:tailEnd type="stealth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Прямая соединительная линия 42"/>
          <p:cNvCxnSpPr/>
          <p:nvPr/>
        </p:nvCxnSpPr>
        <p:spPr>
          <a:xfrm flipV="1">
            <a:off x="718457" y="6453052"/>
            <a:ext cx="7171509" cy="39188"/>
          </a:xfrm>
          <a:prstGeom prst="line">
            <a:avLst/>
          </a:prstGeom>
          <a:ln w="47625">
            <a:solidFill>
              <a:schemeClr val="accent4">
                <a:lumMod val="75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 стрелкой 12"/>
          <p:cNvCxnSpPr/>
          <p:nvPr/>
        </p:nvCxnSpPr>
        <p:spPr>
          <a:xfrm flipV="1">
            <a:off x="4572000" y="1"/>
            <a:ext cx="0" cy="6857999"/>
          </a:xfrm>
          <a:prstGeom prst="straightConnector1">
            <a:avLst/>
          </a:prstGeom>
          <a:ln w="22225">
            <a:solidFill>
              <a:schemeClr val="tx1"/>
            </a:solidFill>
            <a:tailEnd type="stealth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Прямоугольник 17"/>
          <p:cNvSpPr/>
          <p:nvPr/>
        </p:nvSpPr>
        <p:spPr>
          <a:xfrm>
            <a:off x="8596516" y="3167390"/>
            <a:ext cx="34336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i="1" dirty="0" err="1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х</a:t>
            </a:r>
            <a:endParaRPr lang="ru-RU" dirty="0"/>
          </a:p>
        </p:txBody>
      </p:sp>
      <p:sp>
        <p:nvSpPr>
          <p:cNvPr id="19" name="Прямоугольник 18"/>
          <p:cNvSpPr/>
          <p:nvPr/>
        </p:nvSpPr>
        <p:spPr>
          <a:xfrm>
            <a:off x="4572000" y="-287383"/>
            <a:ext cx="34336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i="1" dirty="0" smtClean="0">
                <a:solidFill>
                  <a:prstClr val="black"/>
                </a:solidFill>
                <a:latin typeface="Times New Roman" panose="02020603050405020304" pitchFamily="18" charset="0"/>
              </a:rPr>
              <a:t>у</a:t>
            </a:r>
            <a:endParaRPr lang="ru-RU" dirty="0"/>
          </a:p>
        </p:txBody>
      </p:sp>
      <p:sp>
        <p:nvSpPr>
          <p:cNvPr id="21" name="Прямоугольник 20"/>
          <p:cNvSpPr/>
          <p:nvPr/>
        </p:nvSpPr>
        <p:spPr>
          <a:xfrm>
            <a:off x="4521193" y="3245319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0</a:t>
            </a:r>
            <a:endParaRPr lang="ru-RU" sz="2400" dirty="0"/>
          </a:p>
        </p:txBody>
      </p:sp>
      <p:sp>
        <p:nvSpPr>
          <p:cNvPr id="25" name="Прямоугольник 24"/>
          <p:cNvSpPr/>
          <p:nvPr/>
        </p:nvSpPr>
        <p:spPr>
          <a:xfrm>
            <a:off x="4521193" y="2599900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endParaRPr lang="ru-RU" sz="2400" dirty="0"/>
          </a:p>
        </p:txBody>
      </p:sp>
      <p:sp>
        <p:nvSpPr>
          <p:cNvPr id="26" name="Прямоугольник 25"/>
          <p:cNvSpPr/>
          <p:nvPr/>
        </p:nvSpPr>
        <p:spPr>
          <a:xfrm>
            <a:off x="4907129" y="3246141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endParaRPr lang="ru-RU" sz="2400" dirty="0"/>
          </a:p>
        </p:txBody>
      </p:sp>
      <p:sp>
        <p:nvSpPr>
          <p:cNvPr id="40" name="Прямоугольник 39"/>
          <p:cNvSpPr/>
          <p:nvPr/>
        </p:nvSpPr>
        <p:spPr>
          <a:xfrm>
            <a:off x="3340714" y="3245321"/>
            <a:ext cx="4411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-2</a:t>
            </a:r>
            <a:endParaRPr lang="ru-RU" sz="2400" dirty="0"/>
          </a:p>
        </p:txBody>
      </p:sp>
      <p:sp>
        <p:nvSpPr>
          <p:cNvPr id="44" name="Прямоугольник 43"/>
          <p:cNvSpPr/>
          <p:nvPr/>
        </p:nvSpPr>
        <p:spPr>
          <a:xfrm>
            <a:off x="6557554" y="-169817"/>
            <a:ext cx="158060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точка</a:t>
            </a:r>
            <a:endParaRPr lang="ru-RU" dirty="0"/>
          </a:p>
        </p:txBody>
      </p:sp>
      <p:sp>
        <p:nvSpPr>
          <p:cNvPr id="55" name="Прямоугольник 54"/>
          <p:cNvSpPr/>
          <p:nvPr/>
        </p:nvSpPr>
        <p:spPr>
          <a:xfrm>
            <a:off x="3843972" y="3245322"/>
            <a:ext cx="4411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-1</a:t>
            </a:r>
            <a:endParaRPr lang="ru-RU" sz="2400" dirty="0"/>
          </a:p>
        </p:txBody>
      </p:sp>
      <p:sp>
        <p:nvSpPr>
          <p:cNvPr id="56" name="Прямоугольник 55"/>
          <p:cNvSpPr/>
          <p:nvPr/>
        </p:nvSpPr>
        <p:spPr>
          <a:xfrm>
            <a:off x="4183845" y="3542537"/>
            <a:ext cx="4411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-1</a:t>
            </a:r>
            <a:endParaRPr lang="ru-RU" sz="2400" dirty="0"/>
          </a:p>
        </p:txBody>
      </p:sp>
      <p:sp>
        <p:nvSpPr>
          <p:cNvPr id="59" name="Прямоугольник 58"/>
          <p:cNvSpPr/>
          <p:nvPr/>
        </p:nvSpPr>
        <p:spPr>
          <a:xfrm>
            <a:off x="5387613" y="3246140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endParaRPr lang="ru-RU" sz="2400" dirty="0"/>
          </a:p>
        </p:txBody>
      </p:sp>
      <p:sp>
        <p:nvSpPr>
          <p:cNvPr id="61" name="Прямоугольник 60"/>
          <p:cNvSpPr/>
          <p:nvPr/>
        </p:nvSpPr>
        <p:spPr>
          <a:xfrm>
            <a:off x="2858341" y="3245320"/>
            <a:ext cx="4411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</a:t>
            </a:r>
            <a:r>
              <a:rPr lang="en-US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3</a:t>
            </a:r>
            <a:endParaRPr lang="ru-RU" sz="2400" dirty="0"/>
          </a:p>
        </p:txBody>
      </p:sp>
      <p:sp>
        <p:nvSpPr>
          <p:cNvPr id="62" name="Прямоугольник 61"/>
          <p:cNvSpPr/>
          <p:nvPr/>
        </p:nvSpPr>
        <p:spPr>
          <a:xfrm>
            <a:off x="5893341" y="3246139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3</a:t>
            </a:r>
            <a:endParaRPr lang="ru-RU" sz="2400" dirty="0"/>
          </a:p>
        </p:txBody>
      </p:sp>
      <p:sp>
        <p:nvSpPr>
          <p:cNvPr id="2" name="Полилиния 1"/>
          <p:cNvSpPr/>
          <p:nvPr/>
        </p:nvSpPr>
        <p:spPr>
          <a:xfrm>
            <a:off x="2547257" y="-195943"/>
            <a:ext cx="3566159" cy="6648994"/>
          </a:xfrm>
          <a:custGeom>
            <a:avLst/>
            <a:gdLst>
              <a:gd name="connsiteX0" fmla="*/ 0 w 2971800"/>
              <a:gd name="connsiteY0" fmla="*/ 0 h 4445000"/>
              <a:gd name="connsiteX1" fmla="*/ 508000 w 2971800"/>
              <a:gd name="connsiteY1" fmla="*/ 2472267 h 4445000"/>
              <a:gd name="connsiteX2" fmla="*/ 999066 w 2971800"/>
              <a:gd name="connsiteY2" fmla="*/ 3953934 h 4445000"/>
              <a:gd name="connsiteX3" fmla="*/ 1490133 w 2971800"/>
              <a:gd name="connsiteY3" fmla="*/ 4445000 h 4445000"/>
              <a:gd name="connsiteX4" fmla="*/ 1989666 w 2971800"/>
              <a:gd name="connsiteY4" fmla="*/ 3953934 h 4445000"/>
              <a:gd name="connsiteX5" fmla="*/ 2480733 w 2971800"/>
              <a:gd name="connsiteY5" fmla="*/ 2472267 h 4445000"/>
              <a:gd name="connsiteX6" fmla="*/ 2971800 w 2971800"/>
              <a:gd name="connsiteY6" fmla="*/ 8467 h 4445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971800" h="4445000">
                <a:moveTo>
                  <a:pt x="0" y="0"/>
                </a:moveTo>
                <a:cubicBezTo>
                  <a:pt x="170744" y="906639"/>
                  <a:pt x="341489" y="1813278"/>
                  <a:pt x="508000" y="2472267"/>
                </a:cubicBezTo>
                <a:cubicBezTo>
                  <a:pt x="674511" y="3131256"/>
                  <a:pt x="835377" y="3625145"/>
                  <a:pt x="999066" y="3953934"/>
                </a:cubicBezTo>
                <a:cubicBezTo>
                  <a:pt x="1162755" y="4282723"/>
                  <a:pt x="1325033" y="4445000"/>
                  <a:pt x="1490133" y="4445000"/>
                </a:cubicBezTo>
                <a:cubicBezTo>
                  <a:pt x="1655233" y="4445000"/>
                  <a:pt x="1824566" y="4282723"/>
                  <a:pt x="1989666" y="3953934"/>
                </a:cubicBezTo>
                <a:cubicBezTo>
                  <a:pt x="2154766" y="3625145"/>
                  <a:pt x="2317044" y="3129845"/>
                  <a:pt x="2480733" y="2472267"/>
                </a:cubicBezTo>
                <a:cubicBezTo>
                  <a:pt x="2644422" y="1814689"/>
                  <a:pt x="2808111" y="911578"/>
                  <a:pt x="2971800" y="8467"/>
                </a:cubicBezTo>
              </a:path>
            </a:pathLst>
          </a:custGeom>
          <a:ln w="3175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34" name="Прямоугольник 33"/>
          <p:cNvSpPr/>
          <p:nvPr/>
        </p:nvSpPr>
        <p:spPr>
          <a:xfrm>
            <a:off x="4183845" y="5526173"/>
            <a:ext cx="4411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</a:t>
            </a:r>
            <a:r>
              <a:rPr lang="en-US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5</a:t>
            </a:r>
            <a:endParaRPr lang="ru-RU" sz="2400" dirty="0"/>
          </a:p>
        </p:txBody>
      </p:sp>
      <p:cxnSp>
        <p:nvCxnSpPr>
          <p:cNvPr id="45" name="Прямая соединительная линия 44"/>
          <p:cNvCxnSpPr/>
          <p:nvPr/>
        </p:nvCxnSpPr>
        <p:spPr>
          <a:xfrm flipV="1">
            <a:off x="1008659" y="6857999"/>
            <a:ext cx="7515225" cy="1"/>
          </a:xfrm>
          <a:prstGeom prst="line">
            <a:avLst/>
          </a:prstGeom>
          <a:ln w="25400">
            <a:solidFill>
              <a:schemeClr val="tx2">
                <a:lumMod val="60000"/>
                <a:lumOff val="40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Прямоугольник 45"/>
          <p:cNvSpPr/>
          <p:nvPr/>
        </p:nvSpPr>
        <p:spPr>
          <a:xfrm>
            <a:off x="6777896" y="4794068"/>
            <a:ext cx="140326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 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точка</a:t>
            </a:r>
            <a:endParaRPr lang="ru-RU" i="1" dirty="0"/>
          </a:p>
        </p:txBody>
      </p:sp>
      <p:sp>
        <p:nvSpPr>
          <p:cNvPr id="38" name="Овал 37"/>
          <p:cNvSpPr/>
          <p:nvPr/>
        </p:nvSpPr>
        <p:spPr>
          <a:xfrm>
            <a:off x="3540034" y="5225143"/>
            <a:ext cx="130629" cy="104503"/>
          </a:xfrm>
          <a:prstGeom prst="ellipse">
            <a:avLst/>
          </a:prstGeom>
          <a:solidFill>
            <a:srgbClr val="FFFFFF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8" name="Прямоугольник 57"/>
          <p:cNvSpPr/>
          <p:nvPr/>
        </p:nvSpPr>
        <p:spPr>
          <a:xfrm>
            <a:off x="5248405" y="5499464"/>
            <a:ext cx="3895595" cy="461665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/>
            <a:r>
              <a:rPr lang="ru-RU" sz="2400" b="1" i="1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Ответ: </a:t>
            </a:r>
            <a:r>
              <a:rPr lang="ru-RU" sz="2400" b="1" i="1" dirty="0" err="1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ru-RU" sz="2400" b="1" i="1" dirty="0" err="1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=</a:t>
            </a:r>
            <a:r>
              <a:rPr lang="ru-RU" sz="2400" b="1" i="1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‒</a:t>
            </a:r>
            <a:r>
              <a:rPr lang="ru-RU" sz="2400" b="1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6,</a:t>
            </a:r>
            <a:r>
              <a:rPr lang="ru-RU" sz="2400" b="1" i="1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25</a:t>
            </a:r>
            <a:r>
              <a:rPr lang="en-US" sz="2400" b="1" i="1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ru-RU" sz="2400" b="1" i="1" dirty="0" err="1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ru-RU" sz="2400" b="1" i="1" dirty="0" err="1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=</a:t>
            </a:r>
            <a:r>
              <a:rPr lang="ru-RU" sz="2400" b="1" i="1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‒4</a:t>
            </a:r>
            <a:r>
              <a:rPr lang="ru-RU" sz="2400" b="1" i="1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;с=6</a:t>
            </a:r>
            <a:r>
              <a:rPr lang="ru-RU" sz="2400" i="1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0" name="Прямоугольник 49"/>
          <p:cNvSpPr/>
          <p:nvPr/>
        </p:nvSpPr>
        <p:spPr>
          <a:xfrm>
            <a:off x="4558937" y="-169817"/>
            <a:ext cx="404947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-6</a:t>
            </a:r>
            <a:endParaRPr lang="ru-RU" sz="2400" dirty="0"/>
          </a:p>
        </p:txBody>
      </p:sp>
      <p:sp>
        <p:nvSpPr>
          <p:cNvPr id="60" name="Прямоугольник 59"/>
          <p:cNvSpPr/>
          <p:nvPr/>
        </p:nvSpPr>
        <p:spPr>
          <a:xfrm>
            <a:off x="4532811" y="640082"/>
            <a:ext cx="64008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5</a:t>
            </a:r>
            <a:endParaRPr lang="ru-RU" sz="2400" dirty="0"/>
          </a:p>
        </p:txBody>
      </p:sp>
      <p:sp>
        <p:nvSpPr>
          <p:cNvPr id="67" name="Прямоугольник 66"/>
          <p:cNvSpPr/>
          <p:nvPr/>
        </p:nvSpPr>
        <p:spPr>
          <a:xfrm>
            <a:off x="4118385" y="6037730"/>
            <a:ext cx="44114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</a:t>
            </a:r>
            <a:r>
              <a:rPr lang="en-US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6</a:t>
            </a:r>
            <a:endParaRPr lang="ru-RU" sz="2400" dirty="0"/>
          </a:p>
        </p:txBody>
      </p:sp>
      <p:sp>
        <p:nvSpPr>
          <p:cNvPr id="68" name="Прямоугольник 67"/>
          <p:cNvSpPr/>
          <p:nvPr/>
        </p:nvSpPr>
        <p:spPr>
          <a:xfrm>
            <a:off x="6979023" y="5902835"/>
            <a:ext cx="143883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точка</a:t>
            </a:r>
            <a:endParaRPr lang="ru-RU" dirty="0"/>
          </a:p>
        </p:txBody>
      </p:sp>
      <p:sp>
        <p:nvSpPr>
          <p:cNvPr id="33" name="Прямоугольник 32"/>
          <p:cNvSpPr/>
          <p:nvPr/>
        </p:nvSpPr>
        <p:spPr>
          <a:xfrm>
            <a:off x="4183845" y="5044819"/>
            <a:ext cx="4411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</a:t>
            </a:r>
            <a:r>
              <a:rPr lang="en-US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4</a:t>
            </a:r>
            <a:endParaRPr lang="ru-RU" sz="2400" dirty="0"/>
          </a:p>
        </p:txBody>
      </p:sp>
      <p:sp>
        <p:nvSpPr>
          <p:cNvPr id="32" name="Прямоугольник 31"/>
          <p:cNvSpPr/>
          <p:nvPr/>
        </p:nvSpPr>
        <p:spPr>
          <a:xfrm>
            <a:off x="4183845" y="4555388"/>
            <a:ext cx="4411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</a:t>
            </a:r>
            <a:r>
              <a:rPr lang="en-US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3</a:t>
            </a:r>
            <a:endParaRPr lang="ru-RU" sz="2400" dirty="0"/>
          </a:p>
        </p:txBody>
      </p:sp>
      <p:sp>
        <p:nvSpPr>
          <p:cNvPr id="31" name="Прямоугольник 30"/>
          <p:cNvSpPr/>
          <p:nvPr/>
        </p:nvSpPr>
        <p:spPr>
          <a:xfrm>
            <a:off x="4190165" y="4040242"/>
            <a:ext cx="4411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</a:t>
            </a:r>
            <a:r>
              <a:rPr lang="en-US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endParaRPr lang="ru-RU" sz="2400" dirty="0"/>
          </a:p>
        </p:txBody>
      </p:sp>
      <p:sp>
        <p:nvSpPr>
          <p:cNvPr id="70" name="Прямоугольник 69"/>
          <p:cNvSpPr/>
          <p:nvPr/>
        </p:nvSpPr>
        <p:spPr>
          <a:xfrm>
            <a:off x="4529658" y="2084739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endParaRPr lang="ru-RU" sz="2400" dirty="0"/>
          </a:p>
        </p:txBody>
      </p:sp>
      <p:sp>
        <p:nvSpPr>
          <p:cNvPr id="71" name="Прямоугольник 70"/>
          <p:cNvSpPr/>
          <p:nvPr/>
        </p:nvSpPr>
        <p:spPr>
          <a:xfrm>
            <a:off x="4521193" y="1601089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3</a:t>
            </a:r>
            <a:endParaRPr lang="ru-RU" sz="2400" dirty="0"/>
          </a:p>
        </p:txBody>
      </p:sp>
      <p:sp>
        <p:nvSpPr>
          <p:cNvPr id="72" name="Прямоугольник 71"/>
          <p:cNvSpPr/>
          <p:nvPr/>
        </p:nvSpPr>
        <p:spPr>
          <a:xfrm>
            <a:off x="4521193" y="1110340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4</a:t>
            </a:r>
            <a:endParaRPr lang="ru-RU" sz="2400" dirty="0"/>
          </a:p>
        </p:txBody>
      </p:sp>
      <p:cxnSp>
        <p:nvCxnSpPr>
          <p:cNvPr id="74" name="Прямая соединительная линия 73"/>
          <p:cNvCxnSpPr/>
          <p:nvPr/>
        </p:nvCxnSpPr>
        <p:spPr>
          <a:xfrm flipV="1">
            <a:off x="710623" y="312079"/>
            <a:ext cx="7402741" cy="7916"/>
          </a:xfrm>
          <a:prstGeom prst="line">
            <a:avLst/>
          </a:prstGeom>
          <a:ln w="44450">
            <a:solidFill>
              <a:schemeClr val="accent4">
                <a:lumMod val="75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7" name="Овал 56"/>
          <p:cNvSpPr/>
          <p:nvPr/>
        </p:nvSpPr>
        <p:spPr>
          <a:xfrm flipH="1" flipV="1">
            <a:off x="5982785" y="261255"/>
            <a:ext cx="104505" cy="91442"/>
          </a:xfrm>
          <a:prstGeom prst="ellipse">
            <a:avLst/>
          </a:prstGeom>
          <a:solidFill>
            <a:srgbClr val="FFFFFF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aphicFrame>
        <p:nvGraphicFramePr>
          <p:cNvPr id="184370" name="Object 50"/>
          <p:cNvGraphicFramePr>
            <a:graphicFrameLocks noChangeAspect="1"/>
          </p:cNvGraphicFramePr>
          <p:nvPr/>
        </p:nvGraphicFramePr>
        <p:xfrm>
          <a:off x="479425" y="1317625"/>
          <a:ext cx="2070100" cy="541338"/>
        </p:xfrm>
        <a:graphic>
          <a:graphicData uri="http://schemas.openxmlformats.org/presentationml/2006/ole">
            <p:oleObj spid="_x0000_s217175" name="Формула" r:id="rId4" imgW="850900" imgH="228600" progId="Equation.3">
              <p:embed/>
            </p:oleObj>
          </a:graphicData>
        </a:graphic>
      </p:graphicFrame>
      <p:graphicFrame>
        <p:nvGraphicFramePr>
          <p:cNvPr id="184371" name="Object 51"/>
          <p:cNvGraphicFramePr>
            <a:graphicFrameLocks noChangeAspect="1"/>
          </p:cNvGraphicFramePr>
          <p:nvPr/>
        </p:nvGraphicFramePr>
        <p:xfrm>
          <a:off x="660491" y="1841864"/>
          <a:ext cx="1068388" cy="2319610"/>
        </p:xfrm>
        <a:graphic>
          <a:graphicData uri="http://schemas.openxmlformats.org/presentationml/2006/ole">
            <p:oleObj spid="_x0000_s217176" name="Формула" r:id="rId5" imgW="444307" imgH="1117115" progId="Equation.3">
              <p:embed/>
            </p:oleObj>
          </a:graphicData>
        </a:graphic>
      </p:graphicFrame>
      <p:graphicFrame>
        <p:nvGraphicFramePr>
          <p:cNvPr id="184372" name="Object 52"/>
          <p:cNvGraphicFramePr>
            <a:graphicFrameLocks noChangeAspect="1"/>
          </p:cNvGraphicFramePr>
          <p:nvPr/>
        </p:nvGraphicFramePr>
        <p:xfrm>
          <a:off x="581025" y="2246313"/>
          <a:ext cx="1046163" cy="2222500"/>
        </p:xfrm>
        <a:graphic>
          <a:graphicData uri="http://schemas.openxmlformats.org/presentationml/2006/ole">
            <p:oleObj spid="_x0000_s217177" name="Формула" r:id="rId6" imgW="342751" imgH="1117115" progId="Equation.3">
              <p:embed/>
            </p:oleObj>
          </a:graphicData>
        </a:graphic>
      </p:graphicFrame>
      <p:graphicFrame>
        <p:nvGraphicFramePr>
          <p:cNvPr id="184375" name="Object 55"/>
          <p:cNvGraphicFramePr>
            <a:graphicFrameLocks noChangeAspect="1"/>
          </p:cNvGraphicFramePr>
          <p:nvPr/>
        </p:nvGraphicFramePr>
        <p:xfrm>
          <a:off x="1008788" y="-1"/>
          <a:ext cx="854075" cy="2084207"/>
        </p:xfrm>
        <a:graphic>
          <a:graphicData uri="http://schemas.openxmlformats.org/presentationml/2006/ole">
            <p:oleObj spid="_x0000_s217178" name="Формула" r:id="rId7" imgW="355446" imgH="1117115" progId="Equation.3">
              <p:embed/>
            </p:oleObj>
          </a:graphicData>
        </a:graphic>
      </p:graphicFrame>
      <p:graphicFrame>
        <p:nvGraphicFramePr>
          <p:cNvPr id="184376" name="Object 56"/>
          <p:cNvGraphicFramePr>
            <a:graphicFrameLocks noChangeAspect="1"/>
          </p:cNvGraphicFramePr>
          <p:nvPr/>
        </p:nvGraphicFramePr>
        <p:xfrm>
          <a:off x="627018" y="4898571"/>
          <a:ext cx="1201783" cy="2286681"/>
        </p:xfrm>
        <a:graphic>
          <a:graphicData uri="http://schemas.openxmlformats.org/presentationml/2006/ole">
            <p:oleObj spid="_x0000_s217179" name="Формула" r:id="rId8" imgW="444307" imgH="1117115" progId="Equation.3">
              <p:embed/>
            </p:oleObj>
          </a:graphicData>
        </a:graphic>
      </p:graphicFrame>
      <p:graphicFrame>
        <p:nvGraphicFramePr>
          <p:cNvPr id="184377" name="Object 57"/>
          <p:cNvGraphicFramePr>
            <a:graphicFrameLocks noChangeAspect="1"/>
          </p:cNvGraphicFramePr>
          <p:nvPr/>
        </p:nvGraphicFramePr>
        <p:xfrm>
          <a:off x="647700" y="6042025"/>
          <a:ext cx="1527175" cy="2319338"/>
        </p:xfrm>
        <a:graphic>
          <a:graphicData uri="http://schemas.openxmlformats.org/presentationml/2006/ole">
            <p:oleObj spid="_x0000_s217180" name="Формула" r:id="rId9" imgW="634725" imgH="1117115" progId="Equation.3">
              <p:embed/>
            </p:oleObj>
          </a:graphicData>
        </a:graphic>
      </p:graphicFrame>
      <p:cxnSp>
        <p:nvCxnSpPr>
          <p:cNvPr id="42" name="Прямая соединительная линия 41"/>
          <p:cNvCxnSpPr/>
          <p:nvPr/>
        </p:nvCxnSpPr>
        <p:spPr>
          <a:xfrm flipV="1">
            <a:off x="745457" y="1339690"/>
            <a:ext cx="7402741" cy="7916"/>
          </a:xfrm>
          <a:prstGeom prst="line">
            <a:avLst/>
          </a:prstGeom>
          <a:ln w="44450">
            <a:solidFill>
              <a:schemeClr val="accent3">
                <a:lumMod val="50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Прямоугольник 47"/>
          <p:cNvSpPr/>
          <p:nvPr/>
        </p:nvSpPr>
        <p:spPr>
          <a:xfrm>
            <a:off x="6709954" y="914400"/>
            <a:ext cx="158060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точки</a:t>
            </a:r>
            <a:endParaRPr lang="ru-RU" dirty="0"/>
          </a:p>
        </p:txBody>
      </p:sp>
      <p:cxnSp>
        <p:nvCxnSpPr>
          <p:cNvPr id="49" name="Прямая соединительная линия 48"/>
          <p:cNvCxnSpPr/>
          <p:nvPr/>
        </p:nvCxnSpPr>
        <p:spPr>
          <a:xfrm flipV="1">
            <a:off x="545160" y="4287541"/>
            <a:ext cx="7402741" cy="7916"/>
          </a:xfrm>
          <a:prstGeom prst="line">
            <a:avLst/>
          </a:prstGeom>
          <a:ln w="44450">
            <a:solidFill>
              <a:schemeClr val="accent3">
                <a:lumMod val="50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Прямоугольник 50"/>
          <p:cNvSpPr/>
          <p:nvPr/>
        </p:nvSpPr>
        <p:spPr>
          <a:xfrm>
            <a:off x="6313714" y="3592286"/>
            <a:ext cx="158060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точки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6075398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43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43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843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843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843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843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1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843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843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"/>
                            </p:stCondLst>
                            <p:childTnLst>
                              <p:par>
                                <p:cTn id="7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1843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1843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6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000"/>
                            </p:stCondLst>
                            <p:childTnLst>
                              <p:par>
                                <p:cTn id="9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0" dur="1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1843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1843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5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/>
      <p:bldP spid="2" grpId="0" animBg="1"/>
      <p:bldP spid="46" grpId="0"/>
      <p:bldP spid="38" grpId="0" animBg="1"/>
      <p:bldP spid="58" grpId="0" animBg="1"/>
      <p:bldP spid="68" grpId="0"/>
      <p:bldP spid="57" grpId="0" animBg="1"/>
      <p:bldP spid="48" grpId="1"/>
      <p:bldP spid="48" grpId="2"/>
      <p:bldP spid="51" grpId="1"/>
      <p:bldP spid="51" grpId="2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442913" y="197198"/>
            <a:ext cx="8472488" cy="1677382"/>
          </a:xfrm>
          <a:prstGeom prst="rect">
            <a:avLst/>
          </a:prstGeom>
          <a:effectLst>
            <a:glow rad="101600">
              <a:schemeClr val="accent1">
                <a:satMod val="175000"/>
                <a:alpha val="40000"/>
              </a:schemeClr>
            </a:glow>
            <a:outerShdw blurRad="50800" dist="38100" algn="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ru-RU" sz="28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ru-RU" sz="28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Постройте график функции  </a:t>
            </a:r>
          </a:p>
          <a:p>
            <a:pPr>
              <a:lnSpc>
                <a:spcPct val="150000"/>
              </a:lnSpc>
            </a:pP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и определите, при каких значениях т прямая у = т</a:t>
            </a:r>
          </a:p>
          <a:p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не имеет с графиком ни одной общей точки. </a:t>
            </a:r>
            <a:r>
              <a:rPr lang="ru-RU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ru-RU" sz="2800" i="1" dirty="0"/>
          </a:p>
        </p:txBody>
      </p:sp>
      <p:graphicFrame>
        <p:nvGraphicFramePr>
          <p:cNvPr id="14" name="Объект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1419149494"/>
              </p:ext>
            </p:extLst>
          </p:nvPr>
        </p:nvGraphicFramePr>
        <p:xfrm>
          <a:off x="5426076" y="0"/>
          <a:ext cx="2282825" cy="952500"/>
        </p:xfrm>
        <a:graphic>
          <a:graphicData uri="http://schemas.openxmlformats.org/presentationml/2006/ole">
            <p:oleObj spid="_x0000_s122380" name="Формула" r:id="rId4" imgW="939392" imgH="393529" progId="Equation.3">
              <p:embed/>
            </p:oleObj>
          </a:graphicData>
        </a:graphic>
      </p:graphicFrame>
      <p:sp>
        <p:nvSpPr>
          <p:cNvPr id="16" name="Прямоугольник 15"/>
          <p:cNvSpPr/>
          <p:nvPr/>
        </p:nvSpPr>
        <p:spPr>
          <a:xfrm>
            <a:off x="442913" y="1910722"/>
            <a:ext cx="176509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Решение</a:t>
            </a:r>
            <a:r>
              <a:rPr lang="en-US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ru-RU" sz="2800" i="1" dirty="0"/>
          </a:p>
        </p:txBody>
      </p:sp>
      <p:graphicFrame>
        <p:nvGraphicFramePr>
          <p:cNvPr id="122198" name="Object 34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2179617705"/>
              </p:ext>
            </p:extLst>
          </p:nvPr>
        </p:nvGraphicFramePr>
        <p:xfrm>
          <a:off x="441125" y="3312584"/>
          <a:ext cx="4749800" cy="1012825"/>
        </p:xfrm>
        <a:graphic>
          <a:graphicData uri="http://schemas.openxmlformats.org/presentationml/2006/ole">
            <p:oleObj spid="_x0000_s122381" name="Уравнение" r:id="rId5" imgW="1955800" imgH="419100" progId="Equation.3">
              <p:embed/>
            </p:oleObj>
          </a:graphicData>
        </a:graphic>
      </p:graphicFrame>
      <p:graphicFrame>
        <p:nvGraphicFramePr>
          <p:cNvPr id="122201" name="Object 34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408639805"/>
              </p:ext>
            </p:extLst>
          </p:nvPr>
        </p:nvGraphicFramePr>
        <p:xfrm>
          <a:off x="441125" y="4408858"/>
          <a:ext cx="8207375" cy="490538"/>
        </p:xfrm>
        <a:graphic>
          <a:graphicData uri="http://schemas.openxmlformats.org/presentationml/2006/ole">
            <p:oleObj spid="_x0000_s122382" name="Уравнение" r:id="rId6" imgW="3378200" imgH="203200" progId="Equation.3">
              <p:embed/>
            </p:oleObj>
          </a:graphicData>
        </a:graphic>
      </p:graphicFrame>
      <p:graphicFrame>
        <p:nvGraphicFramePr>
          <p:cNvPr id="122202" name="Object 34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3945063707"/>
              </p:ext>
            </p:extLst>
          </p:nvPr>
        </p:nvGraphicFramePr>
        <p:xfrm>
          <a:off x="442913" y="2327437"/>
          <a:ext cx="2282825" cy="952500"/>
        </p:xfrm>
        <a:graphic>
          <a:graphicData uri="http://schemas.openxmlformats.org/presentationml/2006/ole">
            <p:oleObj spid="_x0000_s122383" name="Формула" r:id="rId7" imgW="939392" imgH="393529" progId="Equation.3">
              <p:embed/>
            </p:oleObj>
          </a:graphicData>
        </a:graphic>
      </p:graphicFrame>
    </p:spTree>
    <p:extLst>
      <p:ext uri="{BB962C8B-B14F-4D97-AF65-F5344CB8AC3E}">
        <p14:creationId xmlns:p14="http://schemas.microsoft.com/office/powerpoint/2010/main" xmlns="" val="35756697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7" name="Прямая соединительная линия 36"/>
          <p:cNvCxnSpPr/>
          <p:nvPr/>
        </p:nvCxnSpPr>
        <p:spPr>
          <a:xfrm flipV="1">
            <a:off x="814387" y="3300248"/>
            <a:ext cx="7515225" cy="1"/>
          </a:xfrm>
          <a:prstGeom prst="line">
            <a:avLst/>
          </a:prstGeom>
          <a:ln w="25400">
            <a:solidFill>
              <a:schemeClr val="bg1">
                <a:lumMod val="6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Полилиния 3"/>
          <p:cNvSpPr/>
          <p:nvPr/>
        </p:nvSpPr>
        <p:spPr>
          <a:xfrm flipH="1">
            <a:off x="635000" y="-651505"/>
            <a:ext cx="3676914" cy="3708400"/>
          </a:xfrm>
          <a:custGeom>
            <a:avLst/>
            <a:gdLst>
              <a:gd name="connsiteX0" fmla="*/ 0 w 3708400"/>
              <a:gd name="connsiteY0" fmla="*/ 0 h 3708400"/>
              <a:gd name="connsiteX1" fmla="*/ 245534 w 3708400"/>
              <a:gd name="connsiteY1" fmla="*/ 1981200 h 3708400"/>
              <a:gd name="connsiteX2" fmla="*/ 745067 w 3708400"/>
              <a:gd name="connsiteY2" fmla="*/ 2971800 h 3708400"/>
              <a:gd name="connsiteX3" fmla="*/ 1735667 w 3708400"/>
              <a:gd name="connsiteY3" fmla="*/ 3462866 h 3708400"/>
              <a:gd name="connsiteX4" fmla="*/ 3708400 w 3708400"/>
              <a:gd name="connsiteY4" fmla="*/ 3708400 h 3708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708400" h="3708400">
                <a:moveTo>
                  <a:pt x="0" y="0"/>
                </a:moveTo>
                <a:cubicBezTo>
                  <a:pt x="60678" y="742950"/>
                  <a:pt x="121356" y="1485900"/>
                  <a:pt x="245534" y="1981200"/>
                </a:cubicBezTo>
                <a:cubicBezTo>
                  <a:pt x="369712" y="2476500"/>
                  <a:pt x="496712" y="2724856"/>
                  <a:pt x="745067" y="2971800"/>
                </a:cubicBezTo>
                <a:cubicBezTo>
                  <a:pt x="993422" y="3218744"/>
                  <a:pt x="1241778" y="3340099"/>
                  <a:pt x="1735667" y="3462866"/>
                </a:cubicBezTo>
                <a:cubicBezTo>
                  <a:pt x="2229556" y="3585633"/>
                  <a:pt x="2968978" y="3647016"/>
                  <a:pt x="3708400" y="3708400"/>
                </a:cubicBezTo>
              </a:path>
            </a:pathLst>
          </a:custGeom>
          <a:ln w="3175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cxnSp>
        <p:nvCxnSpPr>
          <p:cNvPr id="43" name="Прямая соединительная линия 42"/>
          <p:cNvCxnSpPr/>
          <p:nvPr/>
        </p:nvCxnSpPr>
        <p:spPr>
          <a:xfrm flipV="1">
            <a:off x="814387" y="3300438"/>
            <a:ext cx="7515225" cy="1"/>
          </a:xfrm>
          <a:prstGeom prst="line">
            <a:avLst/>
          </a:prstGeom>
          <a:ln w="25400">
            <a:solidFill>
              <a:srgbClr val="00B05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4" name="Объект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997026614"/>
              </p:ext>
            </p:extLst>
          </p:nvPr>
        </p:nvGraphicFramePr>
        <p:xfrm>
          <a:off x="2032347" y="-9535"/>
          <a:ext cx="1389062" cy="952500"/>
        </p:xfrm>
        <a:graphic>
          <a:graphicData uri="http://schemas.openxmlformats.org/presentationml/2006/ole">
            <p:oleObj spid="_x0000_s180312" name="Формула" r:id="rId4" imgW="571252" imgH="393529" progId="Equation.3">
              <p:embed/>
            </p:oleObj>
          </a:graphicData>
        </a:graphic>
      </p:graphicFrame>
      <p:sp>
        <p:nvSpPr>
          <p:cNvPr id="16" name="Прямоугольник 15"/>
          <p:cNvSpPr/>
          <p:nvPr/>
        </p:nvSpPr>
        <p:spPr>
          <a:xfrm>
            <a:off x="202966" y="165521"/>
            <a:ext cx="176509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Решение</a:t>
            </a:r>
            <a:r>
              <a:rPr lang="en-US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ru-RU" sz="2800" i="1" dirty="0"/>
          </a:p>
        </p:txBody>
      </p:sp>
      <p:cxnSp>
        <p:nvCxnSpPr>
          <p:cNvPr id="11" name="Прямая со стрелкой 10"/>
          <p:cNvCxnSpPr/>
          <p:nvPr/>
        </p:nvCxnSpPr>
        <p:spPr>
          <a:xfrm>
            <a:off x="207169" y="4303184"/>
            <a:ext cx="8729662" cy="0"/>
          </a:xfrm>
          <a:prstGeom prst="straightConnector1">
            <a:avLst/>
          </a:prstGeom>
          <a:ln w="22225">
            <a:solidFill>
              <a:schemeClr val="tx1"/>
            </a:solidFill>
            <a:tailEnd type="stealth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 стрелкой 12"/>
          <p:cNvCxnSpPr/>
          <p:nvPr/>
        </p:nvCxnSpPr>
        <p:spPr>
          <a:xfrm flipV="1">
            <a:off x="4572000" y="1"/>
            <a:ext cx="0" cy="6857999"/>
          </a:xfrm>
          <a:prstGeom prst="straightConnector1">
            <a:avLst/>
          </a:prstGeom>
          <a:ln w="22225">
            <a:solidFill>
              <a:schemeClr val="tx1"/>
            </a:solidFill>
            <a:tailEnd type="stealth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Прямоугольник 17"/>
          <p:cNvSpPr/>
          <p:nvPr/>
        </p:nvSpPr>
        <p:spPr>
          <a:xfrm>
            <a:off x="8586323" y="4224335"/>
            <a:ext cx="34336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i="1" dirty="0" err="1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х</a:t>
            </a:r>
            <a:endParaRPr lang="ru-RU" dirty="0"/>
          </a:p>
        </p:txBody>
      </p:sp>
      <p:sp>
        <p:nvSpPr>
          <p:cNvPr id="19" name="Прямоугольник 18"/>
          <p:cNvSpPr/>
          <p:nvPr/>
        </p:nvSpPr>
        <p:spPr>
          <a:xfrm>
            <a:off x="4572000" y="0"/>
            <a:ext cx="34336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i="1" dirty="0" smtClean="0">
                <a:solidFill>
                  <a:prstClr val="black"/>
                </a:solidFill>
                <a:latin typeface="Times New Roman" panose="02020603050405020304" pitchFamily="18" charset="0"/>
              </a:rPr>
              <a:t>у</a:t>
            </a:r>
            <a:endParaRPr lang="ru-RU" dirty="0"/>
          </a:p>
        </p:txBody>
      </p:sp>
      <p:sp>
        <p:nvSpPr>
          <p:cNvPr id="21" name="Прямоугольник 20"/>
          <p:cNvSpPr/>
          <p:nvPr/>
        </p:nvSpPr>
        <p:spPr>
          <a:xfrm>
            <a:off x="4552006" y="4290807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0</a:t>
            </a:r>
            <a:endParaRPr lang="ru-RU" sz="2400" dirty="0"/>
          </a:p>
        </p:txBody>
      </p:sp>
      <p:sp>
        <p:nvSpPr>
          <p:cNvPr id="25" name="Прямоугольник 24"/>
          <p:cNvSpPr/>
          <p:nvPr/>
        </p:nvSpPr>
        <p:spPr>
          <a:xfrm>
            <a:off x="4572000" y="2914676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endParaRPr lang="ru-RU" sz="2400" dirty="0"/>
          </a:p>
        </p:txBody>
      </p:sp>
      <p:sp>
        <p:nvSpPr>
          <p:cNvPr id="26" name="Прямоугольник 25"/>
          <p:cNvSpPr/>
          <p:nvPr/>
        </p:nvSpPr>
        <p:spPr>
          <a:xfrm>
            <a:off x="5424488" y="4300538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endParaRPr lang="ru-RU" sz="2400" dirty="0"/>
          </a:p>
        </p:txBody>
      </p:sp>
      <p:sp>
        <p:nvSpPr>
          <p:cNvPr id="40" name="Прямоугольник 39"/>
          <p:cNvSpPr/>
          <p:nvPr/>
        </p:nvSpPr>
        <p:spPr>
          <a:xfrm>
            <a:off x="2366962" y="4300563"/>
            <a:ext cx="4411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-2</a:t>
            </a:r>
            <a:endParaRPr lang="ru-RU" sz="2400" dirty="0"/>
          </a:p>
        </p:txBody>
      </p:sp>
      <p:sp>
        <p:nvSpPr>
          <p:cNvPr id="42" name="Прямоугольник 41"/>
          <p:cNvSpPr/>
          <p:nvPr/>
        </p:nvSpPr>
        <p:spPr>
          <a:xfrm>
            <a:off x="7283630" y="2834368"/>
            <a:ext cx="94448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у = </a:t>
            </a:r>
            <a:r>
              <a:rPr lang="ru-RU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endParaRPr lang="ru-RU" dirty="0"/>
          </a:p>
        </p:txBody>
      </p:sp>
      <p:sp>
        <p:nvSpPr>
          <p:cNvPr id="44" name="Прямоугольник 43"/>
          <p:cNvSpPr/>
          <p:nvPr/>
        </p:nvSpPr>
        <p:spPr>
          <a:xfrm>
            <a:off x="7283630" y="2250573"/>
            <a:ext cx="121379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у = </a:t>
            </a:r>
            <a:r>
              <a:rPr lang="ru-RU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1,5</a:t>
            </a:r>
            <a:endParaRPr lang="ru-RU" dirty="0"/>
          </a:p>
        </p:txBody>
      </p:sp>
      <p:sp>
        <p:nvSpPr>
          <p:cNvPr id="50" name="Прямоугольник 49"/>
          <p:cNvSpPr/>
          <p:nvPr/>
        </p:nvSpPr>
        <p:spPr>
          <a:xfrm>
            <a:off x="4572000" y="2352701"/>
            <a:ext cx="56938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1,5</a:t>
            </a:r>
            <a:endParaRPr lang="ru-RU" sz="2400" dirty="0"/>
          </a:p>
        </p:txBody>
      </p:sp>
      <p:sp>
        <p:nvSpPr>
          <p:cNvPr id="55" name="Прямоугольник 54"/>
          <p:cNvSpPr/>
          <p:nvPr/>
        </p:nvSpPr>
        <p:spPr>
          <a:xfrm>
            <a:off x="3319462" y="4300538"/>
            <a:ext cx="4411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-1</a:t>
            </a:r>
            <a:endParaRPr lang="ru-RU" sz="2400" dirty="0"/>
          </a:p>
        </p:txBody>
      </p:sp>
      <p:sp>
        <p:nvSpPr>
          <p:cNvPr id="56" name="Прямоугольник 55"/>
          <p:cNvSpPr/>
          <p:nvPr/>
        </p:nvSpPr>
        <p:spPr>
          <a:xfrm>
            <a:off x="4130854" y="5067326"/>
            <a:ext cx="4411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-1</a:t>
            </a:r>
            <a:endParaRPr lang="ru-RU" sz="2400" dirty="0"/>
          </a:p>
        </p:txBody>
      </p:sp>
      <p:sp>
        <p:nvSpPr>
          <p:cNvPr id="59" name="Прямоугольник 58"/>
          <p:cNvSpPr/>
          <p:nvPr/>
        </p:nvSpPr>
        <p:spPr>
          <a:xfrm>
            <a:off x="6376988" y="4300538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endParaRPr lang="ru-RU" sz="2400" dirty="0"/>
          </a:p>
        </p:txBody>
      </p:sp>
      <p:sp>
        <p:nvSpPr>
          <p:cNvPr id="60" name="Прямоугольник 59"/>
          <p:cNvSpPr/>
          <p:nvPr/>
        </p:nvSpPr>
        <p:spPr>
          <a:xfrm>
            <a:off x="4572000" y="1081089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3</a:t>
            </a:r>
            <a:endParaRPr lang="ru-RU" sz="2400" dirty="0"/>
          </a:p>
        </p:txBody>
      </p:sp>
      <p:sp>
        <p:nvSpPr>
          <p:cNvPr id="61" name="Прямоугольник 60"/>
          <p:cNvSpPr/>
          <p:nvPr/>
        </p:nvSpPr>
        <p:spPr>
          <a:xfrm>
            <a:off x="1419225" y="4300538"/>
            <a:ext cx="4411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</a:t>
            </a:r>
            <a:r>
              <a:rPr lang="en-US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3</a:t>
            </a:r>
            <a:endParaRPr lang="ru-RU" sz="2400" dirty="0"/>
          </a:p>
        </p:txBody>
      </p:sp>
      <p:sp>
        <p:nvSpPr>
          <p:cNvPr id="62" name="Прямоугольник 61"/>
          <p:cNvSpPr/>
          <p:nvPr/>
        </p:nvSpPr>
        <p:spPr>
          <a:xfrm>
            <a:off x="7377112" y="4300538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3</a:t>
            </a:r>
            <a:endParaRPr lang="ru-RU" sz="2400" dirty="0"/>
          </a:p>
        </p:txBody>
      </p:sp>
      <p:sp>
        <p:nvSpPr>
          <p:cNvPr id="5" name="Полилиния 4"/>
          <p:cNvSpPr/>
          <p:nvPr/>
        </p:nvSpPr>
        <p:spPr>
          <a:xfrm flipV="1">
            <a:off x="4833499" y="3544385"/>
            <a:ext cx="3699933" cy="3716867"/>
          </a:xfrm>
          <a:custGeom>
            <a:avLst/>
            <a:gdLst>
              <a:gd name="connsiteX0" fmla="*/ 3699933 w 3699933"/>
              <a:gd name="connsiteY0" fmla="*/ 3716867 h 3716867"/>
              <a:gd name="connsiteX1" fmla="*/ 1727200 w 3699933"/>
              <a:gd name="connsiteY1" fmla="*/ 3471333 h 3716867"/>
              <a:gd name="connsiteX2" fmla="*/ 736600 w 3699933"/>
              <a:gd name="connsiteY2" fmla="*/ 2971800 h 3716867"/>
              <a:gd name="connsiteX3" fmla="*/ 245533 w 3699933"/>
              <a:gd name="connsiteY3" fmla="*/ 1989667 h 3716867"/>
              <a:gd name="connsiteX4" fmla="*/ 0 w 3699933"/>
              <a:gd name="connsiteY4" fmla="*/ 0 h 37168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699933" h="3716867">
                <a:moveTo>
                  <a:pt x="3699933" y="3716867"/>
                </a:moveTo>
                <a:cubicBezTo>
                  <a:pt x="2960511" y="3656189"/>
                  <a:pt x="2221089" y="3595511"/>
                  <a:pt x="1727200" y="3471333"/>
                </a:cubicBezTo>
                <a:cubicBezTo>
                  <a:pt x="1233311" y="3347155"/>
                  <a:pt x="983544" y="3218744"/>
                  <a:pt x="736600" y="2971800"/>
                </a:cubicBezTo>
                <a:cubicBezTo>
                  <a:pt x="489655" y="2724856"/>
                  <a:pt x="368300" y="2484967"/>
                  <a:pt x="245533" y="1989667"/>
                </a:cubicBezTo>
                <a:cubicBezTo>
                  <a:pt x="122766" y="1494367"/>
                  <a:pt x="61383" y="747183"/>
                  <a:pt x="0" y="0"/>
                </a:cubicBezTo>
              </a:path>
            </a:pathLst>
          </a:custGeom>
          <a:ln w="3175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graphicFrame>
        <p:nvGraphicFramePr>
          <p:cNvPr id="35" name="Object 34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2550283628"/>
              </p:ext>
            </p:extLst>
          </p:nvPr>
        </p:nvGraphicFramePr>
        <p:xfrm>
          <a:off x="214040" y="710661"/>
          <a:ext cx="2065337" cy="490538"/>
        </p:xfrm>
        <a:graphic>
          <a:graphicData uri="http://schemas.openxmlformats.org/presentationml/2006/ole">
            <p:oleObj spid="_x0000_s180313" name="Уравнение" r:id="rId5" imgW="850531" imgH="203112" progId="Equation.3">
              <p:embed/>
            </p:oleObj>
          </a:graphicData>
        </a:graphic>
      </p:graphicFrame>
      <p:cxnSp>
        <p:nvCxnSpPr>
          <p:cNvPr id="49" name="Прямая соединительная линия 48"/>
          <p:cNvCxnSpPr/>
          <p:nvPr/>
        </p:nvCxnSpPr>
        <p:spPr>
          <a:xfrm flipV="1">
            <a:off x="814387" y="2804080"/>
            <a:ext cx="7515225" cy="1"/>
          </a:xfrm>
          <a:prstGeom prst="line">
            <a:avLst/>
          </a:prstGeom>
          <a:ln w="25400">
            <a:solidFill>
              <a:srgbClr val="00B05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Овал 37"/>
          <p:cNvSpPr/>
          <p:nvPr/>
        </p:nvSpPr>
        <p:spPr>
          <a:xfrm>
            <a:off x="2550320" y="2765979"/>
            <a:ext cx="83342" cy="84982"/>
          </a:xfrm>
          <a:prstGeom prst="ellipse">
            <a:avLst/>
          </a:prstGeom>
          <a:solidFill>
            <a:srgbClr val="FFFFFF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39" name="Прямая соединительная линия 38"/>
          <p:cNvCxnSpPr/>
          <p:nvPr/>
        </p:nvCxnSpPr>
        <p:spPr>
          <a:xfrm flipV="1">
            <a:off x="782716" y="5275547"/>
            <a:ext cx="7515225" cy="1"/>
          </a:xfrm>
          <a:prstGeom prst="line">
            <a:avLst/>
          </a:prstGeom>
          <a:ln w="25400">
            <a:solidFill>
              <a:schemeClr val="tx2">
                <a:lumMod val="60000"/>
                <a:lumOff val="40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Прямоугольник 40"/>
          <p:cNvSpPr/>
          <p:nvPr/>
        </p:nvSpPr>
        <p:spPr>
          <a:xfrm>
            <a:off x="5995088" y="4851235"/>
            <a:ext cx="144090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точка</a:t>
            </a:r>
            <a:endParaRPr lang="ru-RU" i="1" dirty="0"/>
          </a:p>
        </p:txBody>
      </p:sp>
      <p:cxnSp>
        <p:nvCxnSpPr>
          <p:cNvPr id="45" name="Прямая соединительная линия 44"/>
          <p:cNvCxnSpPr/>
          <p:nvPr/>
        </p:nvCxnSpPr>
        <p:spPr>
          <a:xfrm flipV="1">
            <a:off x="814387" y="4040553"/>
            <a:ext cx="7515225" cy="1"/>
          </a:xfrm>
          <a:prstGeom prst="line">
            <a:avLst/>
          </a:prstGeom>
          <a:ln w="25400">
            <a:solidFill>
              <a:schemeClr val="tx2">
                <a:lumMod val="60000"/>
                <a:lumOff val="40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Прямоугольник 45"/>
          <p:cNvSpPr/>
          <p:nvPr/>
        </p:nvSpPr>
        <p:spPr>
          <a:xfrm>
            <a:off x="782716" y="3567955"/>
            <a:ext cx="144090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точка</a:t>
            </a:r>
            <a:endParaRPr lang="ru-RU" i="1" dirty="0"/>
          </a:p>
        </p:txBody>
      </p:sp>
      <p:cxnSp>
        <p:nvCxnSpPr>
          <p:cNvPr id="47" name="Прямая соединительная линия 46"/>
          <p:cNvCxnSpPr/>
          <p:nvPr/>
        </p:nvCxnSpPr>
        <p:spPr>
          <a:xfrm flipV="1">
            <a:off x="782715" y="1325639"/>
            <a:ext cx="7515225" cy="1"/>
          </a:xfrm>
          <a:prstGeom prst="line">
            <a:avLst/>
          </a:prstGeom>
          <a:ln w="25400">
            <a:solidFill>
              <a:schemeClr val="tx2">
                <a:lumMod val="60000"/>
                <a:lumOff val="40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Прямоугольник 47"/>
          <p:cNvSpPr/>
          <p:nvPr/>
        </p:nvSpPr>
        <p:spPr>
          <a:xfrm>
            <a:off x="6683465" y="871268"/>
            <a:ext cx="144090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точка</a:t>
            </a:r>
            <a:endParaRPr lang="ru-RU" i="1" dirty="0"/>
          </a:p>
        </p:txBody>
      </p:sp>
      <p:sp>
        <p:nvSpPr>
          <p:cNvPr id="52" name="Овал 51"/>
          <p:cNvSpPr/>
          <p:nvPr/>
        </p:nvSpPr>
        <p:spPr>
          <a:xfrm>
            <a:off x="5038547" y="5233056"/>
            <a:ext cx="83342" cy="84982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3" name="Овал 52"/>
          <p:cNvSpPr/>
          <p:nvPr/>
        </p:nvSpPr>
        <p:spPr>
          <a:xfrm>
            <a:off x="5844473" y="3994072"/>
            <a:ext cx="83342" cy="84982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4" name="Овал 53"/>
          <p:cNvSpPr/>
          <p:nvPr/>
        </p:nvSpPr>
        <p:spPr>
          <a:xfrm>
            <a:off x="4020687" y="1277897"/>
            <a:ext cx="83342" cy="84982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8" name="Прямоугольник 57"/>
          <p:cNvSpPr/>
          <p:nvPr/>
        </p:nvSpPr>
        <p:spPr>
          <a:xfrm>
            <a:off x="2685072" y="6032491"/>
            <a:ext cx="3773854" cy="523220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pPr algn="ctr"/>
            <a:r>
              <a:rPr lang="ru-RU" sz="2800" i="1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Ответ: </a:t>
            </a:r>
            <a:r>
              <a:rPr lang="en-US" sz="2800" i="1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 = </a:t>
            </a:r>
            <a:r>
              <a:rPr lang="en-US" sz="28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r>
              <a:rPr lang="en-US" sz="2800" i="1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; m = </a:t>
            </a:r>
            <a:r>
              <a:rPr lang="en-US" sz="28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1,5</a:t>
            </a:r>
            <a:r>
              <a:rPr lang="en-US" sz="2800" i="1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5756697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00"/>
                            </p:stCondLst>
                            <p:childTnLst>
                              <p:par>
                                <p:cTn id="28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500"/>
                            </p:stCondLst>
                            <p:childTnLst>
                              <p:par>
                                <p:cTn id="35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00"/>
                            </p:stCondLst>
                            <p:childTnLst>
                              <p:par>
                                <p:cTn id="44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500"/>
                            </p:stCondLst>
                            <p:childTnLst>
                              <p:par>
                                <p:cTn id="51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000"/>
                            </p:stCondLst>
                            <p:childTnLst>
                              <p:par>
                                <p:cTn id="60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1500"/>
                            </p:stCondLst>
                            <p:childTnLst>
                              <p:par>
                                <p:cTn id="67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2000"/>
                            </p:stCondLst>
                            <p:childTnLst>
                              <p:par>
                                <p:cTn id="7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2000"/>
                            </p:stCondLst>
                            <p:childTnLst>
                              <p:par>
                                <p:cTn id="8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2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2" grpId="0"/>
      <p:bldP spid="44" grpId="0"/>
      <p:bldP spid="5" grpId="0" animBg="1"/>
      <p:bldP spid="38" grpId="0" animBg="1"/>
      <p:bldP spid="41" grpId="0"/>
      <p:bldP spid="41" grpId="1"/>
      <p:bldP spid="46" grpId="0"/>
      <p:bldP spid="46" grpId="1"/>
      <p:bldP spid="48" grpId="0"/>
      <p:bldP spid="48" grpId="1"/>
      <p:bldP spid="52" grpId="0" animBg="1"/>
      <p:bldP spid="52" grpId="1" animBg="1"/>
      <p:bldP spid="53" grpId="0" animBg="1"/>
      <p:bldP spid="53" grpId="1" animBg="1"/>
      <p:bldP spid="54" grpId="0" animBg="1"/>
      <p:bldP spid="54" grpId="1" animBg="1"/>
      <p:bldP spid="5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442913" y="188731"/>
            <a:ext cx="8040687" cy="167738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ru-RU" sz="28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3.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Постройте график функции  </a:t>
            </a:r>
          </a:p>
          <a:p>
            <a:pPr>
              <a:lnSpc>
                <a:spcPct val="150000"/>
              </a:lnSpc>
            </a:pP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и определите, при каких значениях т прямая у = т </a:t>
            </a:r>
          </a:p>
          <a:p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имеет </a:t>
            </a:r>
            <a:r>
              <a:rPr lang="ru-RU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с графиком две общие точки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ru-RU" sz="2800" i="1" dirty="0"/>
          </a:p>
        </p:txBody>
      </p:sp>
      <p:graphicFrame>
        <p:nvGraphicFramePr>
          <p:cNvPr id="14" name="Объект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910731109"/>
              </p:ext>
            </p:extLst>
          </p:nvPr>
        </p:nvGraphicFramePr>
        <p:xfrm>
          <a:off x="5456238" y="-47097"/>
          <a:ext cx="2220912" cy="1014413"/>
        </p:xfrm>
        <a:graphic>
          <a:graphicData uri="http://schemas.openxmlformats.org/presentationml/2006/ole">
            <p:oleObj spid="_x0000_s181417" name="Уравнение" r:id="rId4" imgW="914400" imgH="419100" progId="Equation.3">
              <p:embed/>
            </p:oleObj>
          </a:graphicData>
        </a:graphic>
      </p:graphicFrame>
      <p:sp>
        <p:nvSpPr>
          <p:cNvPr id="16" name="Прямоугольник 15"/>
          <p:cNvSpPr/>
          <p:nvPr/>
        </p:nvSpPr>
        <p:spPr>
          <a:xfrm>
            <a:off x="442913" y="1924639"/>
            <a:ext cx="176509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Решение</a:t>
            </a:r>
            <a:r>
              <a:rPr lang="en-US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ru-RU" sz="2800" i="1" dirty="0"/>
          </a:p>
        </p:txBody>
      </p:sp>
      <p:graphicFrame>
        <p:nvGraphicFramePr>
          <p:cNvPr id="122198" name="Object 34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3660358193"/>
              </p:ext>
            </p:extLst>
          </p:nvPr>
        </p:nvGraphicFramePr>
        <p:xfrm>
          <a:off x="474663" y="3250873"/>
          <a:ext cx="4843463" cy="1074738"/>
        </p:xfrm>
        <a:graphic>
          <a:graphicData uri="http://schemas.openxmlformats.org/presentationml/2006/ole">
            <p:oleObj spid="_x0000_s181418" name="Уравнение" r:id="rId5" imgW="1993900" imgH="444500" progId="Equation.3">
              <p:embed/>
            </p:oleObj>
          </a:graphicData>
        </a:graphic>
      </p:graphicFrame>
      <p:graphicFrame>
        <p:nvGraphicFramePr>
          <p:cNvPr id="122201" name="Object 34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651102124"/>
              </p:ext>
            </p:extLst>
          </p:nvPr>
        </p:nvGraphicFramePr>
        <p:xfrm>
          <a:off x="473075" y="4420530"/>
          <a:ext cx="8110538" cy="490537"/>
        </p:xfrm>
        <a:graphic>
          <a:graphicData uri="http://schemas.openxmlformats.org/presentationml/2006/ole">
            <p:oleObj spid="_x0000_s181419" name="Уравнение" r:id="rId6" imgW="3340100" imgH="203200" progId="Equation.3">
              <p:embed/>
            </p:oleObj>
          </a:graphicData>
        </a:graphic>
      </p:graphicFrame>
      <p:graphicFrame>
        <p:nvGraphicFramePr>
          <p:cNvPr id="122202" name="Object 34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1792726638"/>
              </p:ext>
            </p:extLst>
          </p:nvPr>
        </p:nvGraphicFramePr>
        <p:xfrm>
          <a:off x="473075" y="2268214"/>
          <a:ext cx="2220912" cy="1012825"/>
        </p:xfrm>
        <a:graphic>
          <a:graphicData uri="http://schemas.openxmlformats.org/presentationml/2006/ole">
            <p:oleObj spid="_x0000_s181420" name="Уравнение" r:id="rId7" imgW="914400" imgH="419100" progId="Equation.3">
              <p:embed/>
            </p:oleObj>
          </a:graphicData>
        </a:graphic>
      </p:graphicFrame>
    </p:spTree>
    <p:extLst>
      <p:ext uri="{BB962C8B-B14F-4D97-AF65-F5344CB8AC3E}">
        <p14:creationId xmlns:p14="http://schemas.microsoft.com/office/powerpoint/2010/main" xmlns="" val="32194619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7" name="Прямая соединительная линия 46"/>
          <p:cNvCxnSpPr/>
          <p:nvPr/>
        </p:nvCxnSpPr>
        <p:spPr>
          <a:xfrm flipV="1">
            <a:off x="782716" y="1574746"/>
            <a:ext cx="7515225" cy="1"/>
          </a:xfrm>
          <a:prstGeom prst="line">
            <a:avLst/>
          </a:prstGeom>
          <a:ln w="25400">
            <a:solidFill>
              <a:schemeClr val="tx2">
                <a:lumMod val="60000"/>
                <a:lumOff val="40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 стрелкой 10"/>
          <p:cNvCxnSpPr/>
          <p:nvPr/>
        </p:nvCxnSpPr>
        <p:spPr>
          <a:xfrm>
            <a:off x="207169" y="2085558"/>
            <a:ext cx="8729662" cy="0"/>
          </a:xfrm>
          <a:prstGeom prst="straightConnector1">
            <a:avLst/>
          </a:prstGeom>
          <a:ln w="22225">
            <a:solidFill>
              <a:schemeClr val="tx1"/>
            </a:solidFill>
            <a:tailEnd type="stealth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Прямая соединительная линия 42"/>
          <p:cNvCxnSpPr/>
          <p:nvPr/>
        </p:nvCxnSpPr>
        <p:spPr>
          <a:xfrm flipV="1">
            <a:off x="772047" y="5025386"/>
            <a:ext cx="7515225" cy="1"/>
          </a:xfrm>
          <a:prstGeom prst="line">
            <a:avLst/>
          </a:prstGeom>
          <a:ln w="25400">
            <a:solidFill>
              <a:srgbClr val="00B05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4" name="Объект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2259212468"/>
              </p:ext>
            </p:extLst>
          </p:nvPr>
        </p:nvGraphicFramePr>
        <p:xfrm>
          <a:off x="2078017" y="128173"/>
          <a:ext cx="1450975" cy="552450"/>
        </p:xfrm>
        <a:graphic>
          <a:graphicData uri="http://schemas.openxmlformats.org/presentationml/2006/ole">
            <p:oleObj spid="_x0000_s182352" name="Уравнение" r:id="rId4" imgW="596900" imgH="228600" progId="Equation.3">
              <p:embed/>
            </p:oleObj>
          </a:graphicData>
        </a:graphic>
      </p:graphicFrame>
      <p:sp>
        <p:nvSpPr>
          <p:cNvPr id="16" name="Прямоугольник 15"/>
          <p:cNvSpPr/>
          <p:nvPr/>
        </p:nvSpPr>
        <p:spPr>
          <a:xfrm>
            <a:off x="231058" y="166946"/>
            <a:ext cx="176509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Решение</a:t>
            </a:r>
            <a:r>
              <a:rPr lang="en-US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ru-RU" sz="2800" i="1" dirty="0"/>
          </a:p>
        </p:txBody>
      </p:sp>
      <p:cxnSp>
        <p:nvCxnSpPr>
          <p:cNvPr id="13" name="Прямая со стрелкой 12"/>
          <p:cNvCxnSpPr/>
          <p:nvPr/>
        </p:nvCxnSpPr>
        <p:spPr>
          <a:xfrm flipV="1">
            <a:off x="4572000" y="1"/>
            <a:ext cx="0" cy="6857999"/>
          </a:xfrm>
          <a:prstGeom prst="straightConnector1">
            <a:avLst/>
          </a:prstGeom>
          <a:ln w="22225">
            <a:solidFill>
              <a:schemeClr val="tx1"/>
            </a:solidFill>
            <a:tailEnd type="stealth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Прямоугольник 17"/>
          <p:cNvSpPr/>
          <p:nvPr/>
        </p:nvSpPr>
        <p:spPr>
          <a:xfrm>
            <a:off x="8586067" y="1981723"/>
            <a:ext cx="34336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i="1" dirty="0" err="1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х</a:t>
            </a:r>
            <a:endParaRPr lang="ru-RU" dirty="0"/>
          </a:p>
        </p:txBody>
      </p:sp>
      <p:sp>
        <p:nvSpPr>
          <p:cNvPr id="19" name="Прямоугольник 18"/>
          <p:cNvSpPr/>
          <p:nvPr/>
        </p:nvSpPr>
        <p:spPr>
          <a:xfrm>
            <a:off x="4572000" y="0"/>
            <a:ext cx="34336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i="1" dirty="0" smtClean="0">
                <a:solidFill>
                  <a:prstClr val="black"/>
                </a:solidFill>
                <a:latin typeface="Times New Roman" panose="02020603050405020304" pitchFamily="18" charset="0"/>
              </a:rPr>
              <a:t>у</a:t>
            </a:r>
            <a:endParaRPr lang="ru-RU" dirty="0"/>
          </a:p>
        </p:txBody>
      </p:sp>
      <p:sp>
        <p:nvSpPr>
          <p:cNvPr id="21" name="Прямоугольник 20"/>
          <p:cNvSpPr/>
          <p:nvPr/>
        </p:nvSpPr>
        <p:spPr>
          <a:xfrm>
            <a:off x="4529660" y="2034807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0</a:t>
            </a:r>
            <a:endParaRPr lang="ru-RU" sz="2400" dirty="0"/>
          </a:p>
        </p:txBody>
      </p:sp>
      <p:sp>
        <p:nvSpPr>
          <p:cNvPr id="25" name="Прямоугольник 24"/>
          <p:cNvSpPr/>
          <p:nvPr/>
        </p:nvSpPr>
        <p:spPr>
          <a:xfrm>
            <a:off x="4563192" y="1228835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endParaRPr lang="ru-RU" sz="2400" dirty="0"/>
          </a:p>
        </p:txBody>
      </p:sp>
      <p:sp>
        <p:nvSpPr>
          <p:cNvPr id="26" name="Прямоугольник 25"/>
          <p:cNvSpPr/>
          <p:nvPr/>
        </p:nvSpPr>
        <p:spPr>
          <a:xfrm>
            <a:off x="4915596" y="2035629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endParaRPr lang="ru-RU" sz="2400" dirty="0"/>
          </a:p>
        </p:txBody>
      </p:sp>
      <p:sp>
        <p:nvSpPr>
          <p:cNvPr id="40" name="Прямоугольник 39"/>
          <p:cNvSpPr/>
          <p:nvPr/>
        </p:nvSpPr>
        <p:spPr>
          <a:xfrm>
            <a:off x="3349181" y="2034809"/>
            <a:ext cx="4411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-2</a:t>
            </a:r>
            <a:endParaRPr lang="ru-RU" sz="2400" dirty="0"/>
          </a:p>
        </p:txBody>
      </p:sp>
      <p:sp>
        <p:nvSpPr>
          <p:cNvPr id="42" name="Прямоугольник 41"/>
          <p:cNvSpPr/>
          <p:nvPr/>
        </p:nvSpPr>
        <p:spPr>
          <a:xfrm>
            <a:off x="1078694" y="1405881"/>
            <a:ext cx="140326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точки</a:t>
            </a:r>
            <a:endParaRPr lang="ru-RU" dirty="0"/>
          </a:p>
        </p:txBody>
      </p:sp>
      <p:sp>
        <p:nvSpPr>
          <p:cNvPr id="44" name="Прямоугольник 43"/>
          <p:cNvSpPr/>
          <p:nvPr/>
        </p:nvSpPr>
        <p:spPr>
          <a:xfrm>
            <a:off x="1077869" y="4601248"/>
            <a:ext cx="140326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точки</a:t>
            </a:r>
            <a:endParaRPr lang="ru-RU" dirty="0"/>
          </a:p>
        </p:txBody>
      </p:sp>
      <p:sp>
        <p:nvSpPr>
          <p:cNvPr id="55" name="Прямоугольник 54"/>
          <p:cNvSpPr/>
          <p:nvPr/>
        </p:nvSpPr>
        <p:spPr>
          <a:xfrm>
            <a:off x="3852439" y="2034810"/>
            <a:ext cx="4411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-1</a:t>
            </a:r>
            <a:endParaRPr lang="ru-RU" sz="2400" dirty="0"/>
          </a:p>
        </p:txBody>
      </p:sp>
      <p:sp>
        <p:nvSpPr>
          <p:cNvPr id="56" name="Прямоугольник 55"/>
          <p:cNvSpPr/>
          <p:nvPr/>
        </p:nvSpPr>
        <p:spPr>
          <a:xfrm>
            <a:off x="4206395" y="2307899"/>
            <a:ext cx="4411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-1</a:t>
            </a:r>
            <a:endParaRPr lang="ru-RU" sz="2400" dirty="0"/>
          </a:p>
        </p:txBody>
      </p:sp>
      <p:sp>
        <p:nvSpPr>
          <p:cNvPr id="59" name="Прямоугольник 58"/>
          <p:cNvSpPr/>
          <p:nvPr/>
        </p:nvSpPr>
        <p:spPr>
          <a:xfrm>
            <a:off x="5396080" y="2035628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endParaRPr lang="ru-RU" sz="2400" dirty="0"/>
          </a:p>
        </p:txBody>
      </p:sp>
      <p:sp>
        <p:nvSpPr>
          <p:cNvPr id="61" name="Прямоугольник 60"/>
          <p:cNvSpPr/>
          <p:nvPr/>
        </p:nvSpPr>
        <p:spPr>
          <a:xfrm>
            <a:off x="2866808" y="2034808"/>
            <a:ext cx="4411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</a:t>
            </a:r>
            <a:r>
              <a:rPr lang="en-US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3</a:t>
            </a:r>
            <a:endParaRPr lang="ru-RU" sz="2400" dirty="0"/>
          </a:p>
        </p:txBody>
      </p:sp>
      <p:sp>
        <p:nvSpPr>
          <p:cNvPr id="62" name="Прямоугольник 61"/>
          <p:cNvSpPr/>
          <p:nvPr/>
        </p:nvSpPr>
        <p:spPr>
          <a:xfrm>
            <a:off x="5901808" y="2035627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3</a:t>
            </a:r>
            <a:endParaRPr lang="ru-RU" sz="2400" dirty="0"/>
          </a:p>
        </p:txBody>
      </p:sp>
      <p:graphicFrame>
        <p:nvGraphicFramePr>
          <p:cNvPr id="35" name="Object 34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1699106341"/>
              </p:ext>
            </p:extLst>
          </p:nvPr>
        </p:nvGraphicFramePr>
        <p:xfrm>
          <a:off x="303198" y="711397"/>
          <a:ext cx="2035175" cy="490537"/>
        </p:xfrm>
        <a:graphic>
          <a:graphicData uri="http://schemas.openxmlformats.org/presentationml/2006/ole">
            <p:oleObj spid="_x0000_s182353" name="Уравнение" r:id="rId5" imgW="837836" imgH="203112" progId="Equation.3">
              <p:embed/>
            </p:oleObj>
          </a:graphicData>
        </a:graphic>
      </p:graphicFrame>
      <p:cxnSp>
        <p:nvCxnSpPr>
          <p:cNvPr id="49" name="Прямая соединительная линия 48"/>
          <p:cNvCxnSpPr/>
          <p:nvPr/>
        </p:nvCxnSpPr>
        <p:spPr>
          <a:xfrm flipV="1">
            <a:off x="772046" y="1828493"/>
            <a:ext cx="7515225" cy="1"/>
          </a:xfrm>
          <a:prstGeom prst="line">
            <a:avLst/>
          </a:prstGeom>
          <a:ln w="25400">
            <a:solidFill>
              <a:srgbClr val="00B05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Полилиния 1"/>
          <p:cNvSpPr/>
          <p:nvPr/>
        </p:nvSpPr>
        <p:spPr>
          <a:xfrm rot="10800000">
            <a:off x="3114740" y="1577922"/>
            <a:ext cx="2917758" cy="4445000"/>
          </a:xfrm>
          <a:custGeom>
            <a:avLst/>
            <a:gdLst>
              <a:gd name="connsiteX0" fmla="*/ 0 w 2971800"/>
              <a:gd name="connsiteY0" fmla="*/ 0 h 4445000"/>
              <a:gd name="connsiteX1" fmla="*/ 508000 w 2971800"/>
              <a:gd name="connsiteY1" fmla="*/ 2472267 h 4445000"/>
              <a:gd name="connsiteX2" fmla="*/ 999066 w 2971800"/>
              <a:gd name="connsiteY2" fmla="*/ 3953934 h 4445000"/>
              <a:gd name="connsiteX3" fmla="*/ 1490133 w 2971800"/>
              <a:gd name="connsiteY3" fmla="*/ 4445000 h 4445000"/>
              <a:gd name="connsiteX4" fmla="*/ 1989666 w 2971800"/>
              <a:gd name="connsiteY4" fmla="*/ 3953934 h 4445000"/>
              <a:gd name="connsiteX5" fmla="*/ 2480733 w 2971800"/>
              <a:gd name="connsiteY5" fmla="*/ 2472267 h 4445000"/>
              <a:gd name="connsiteX6" fmla="*/ 2971800 w 2971800"/>
              <a:gd name="connsiteY6" fmla="*/ 8467 h 4445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971800" h="4445000">
                <a:moveTo>
                  <a:pt x="0" y="0"/>
                </a:moveTo>
                <a:cubicBezTo>
                  <a:pt x="170744" y="906639"/>
                  <a:pt x="341489" y="1813278"/>
                  <a:pt x="508000" y="2472267"/>
                </a:cubicBezTo>
                <a:cubicBezTo>
                  <a:pt x="674511" y="3131256"/>
                  <a:pt x="835377" y="3625145"/>
                  <a:pt x="999066" y="3953934"/>
                </a:cubicBezTo>
                <a:cubicBezTo>
                  <a:pt x="1162755" y="4282723"/>
                  <a:pt x="1325033" y="4445000"/>
                  <a:pt x="1490133" y="4445000"/>
                </a:cubicBezTo>
                <a:cubicBezTo>
                  <a:pt x="1655233" y="4445000"/>
                  <a:pt x="1824566" y="4282723"/>
                  <a:pt x="1989666" y="3953934"/>
                </a:cubicBezTo>
                <a:cubicBezTo>
                  <a:pt x="2154766" y="3625145"/>
                  <a:pt x="2317044" y="3129845"/>
                  <a:pt x="2480733" y="2472267"/>
                </a:cubicBezTo>
                <a:cubicBezTo>
                  <a:pt x="2644422" y="1814689"/>
                  <a:pt x="2808111" y="911578"/>
                  <a:pt x="2971800" y="8467"/>
                </a:cubicBezTo>
              </a:path>
            </a:pathLst>
          </a:custGeom>
          <a:ln w="3175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30" name="Овал 29"/>
          <p:cNvSpPr/>
          <p:nvPr/>
        </p:nvSpPr>
        <p:spPr>
          <a:xfrm>
            <a:off x="4533005" y="1530067"/>
            <a:ext cx="80959" cy="83883"/>
          </a:xfrm>
          <a:prstGeom prst="ellipse">
            <a:avLst/>
          </a:prstGeom>
          <a:solidFill>
            <a:srgbClr val="FFFFFF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1" name="Прямоугольник 30"/>
          <p:cNvSpPr/>
          <p:nvPr/>
        </p:nvSpPr>
        <p:spPr>
          <a:xfrm>
            <a:off x="4212715" y="2805604"/>
            <a:ext cx="4411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</a:t>
            </a:r>
            <a:r>
              <a:rPr lang="en-US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endParaRPr lang="ru-RU" sz="2400" dirty="0"/>
          </a:p>
        </p:txBody>
      </p:sp>
      <p:sp>
        <p:nvSpPr>
          <p:cNvPr id="32" name="Прямоугольник 31"/>
          <p:cNvSpPr/>
          <p:nvPr/>
        </p:nvSpPr>
        <p:spPr>
          <a:xfrm>
            <a:off x="4206395" y="3329867"/>
            <a:ext cx="4411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</a:t>
            </a:r>
            <a:r>
              <a:rPr lang="en-US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3</a:t>
            </a:r>
            <a:endParaRPr lang="ru-RU" sz="2400" dirty="0"/>
          </a:p>
        </p:txBody>
      </p:sp>
      <p:sp>
        <p:nvSpPr>
          <p:cNvPr id="33" name="Прямоугольник 32"/>
          <p:cNvSpPr/>
          <p:nvPr/>
        </p:nvSpPr>
        <p:spPr>
          <a:xfrm>
            <a:off x="4206395" y="3810181"/>
            <a:ext cx="4411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</a:t>
            </a:r>
            <a:r>
              <a:rPr lang="en-US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4</a:t>
            </a:r>
            <a:endParaRPr lang="ru-RU" sz="2400" dirty="0"/>
          </a:p>
        </p:txBody>
      </p:sp>
      <p:sp>
        <p:nvSpPr>
          <p:cNvPr id="34" name="Прямоугольник 33"/>
          <p:cNvSpPr/>
          <p:nvPr/>
        </p:nvSpPr>
        <p:spPr>
          <a:xfrm>
            <a:off x="4206395" y="4291535"/>
            <a:ext cx="4411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</a:t>
            </a:r>
            <a:r>
              <a:rPr lang="en-US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5</a:t>
            </a:r>
            <a:endParaRPr lang="ru-RU" sz="2400" dirty="0"/>
          </a:p>
        </p:txBody>
      </p:sp>
      <p:sp>
        <p:nvSpPr>
          <p:cNvPr id="39" name="Прямоугольник 38"/>
          <p:cNvSpPr/>
          <p:nvPr/>
        </p:nvSpPr>
        <p:spPr>
          <a:xfrm>
            <a:off x="4206395" y="4772889"/>
            <a:ext cx="4411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</a:t>
            </a:r>
            <a:r>
              <a:rPr lang="en-US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6</a:t>
            </a:r>
            <a:endParaRPr lang="ru-RU" sz="2400" dirty="0"/>
          </a:p>
        </p:txBody>
      </p:sp>
      <p:sp>
        <p:nvSpPr>
          <p:cNvPr id="41" name="Прямоугольник 40"/>
          <p:cNvSpPr/>
          <p:nvPr/>
        </p:nvSpPr>
        <p:spPr>
          <a:xfrm>
            <a:off x="4206395" y="5286444"/>
            <a:ext cx="4411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</a:t>
            </a:r>
            <a:r>
              <a:rPr lang="en-US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7</a:t>
            </a:r>
            <a:endParaRPr lang="ru-RU" sz="2400" dirty="0"/>
          </a:p>
        </p:txBody>
      </p:sp>
      <p:cxnSp>
        <p:nvCxnSpPr>
          <p:cNvPr id="45" name="Прямая соединительная линия 44"/>
          <p:cNvCxnSpPr/>
          <p:nvPr/>
        </p:nvCxnSpPr>
        <p:spPr>
          <a:xfrm flipV="1">
            <a:off x="782716" y="2079226"/>
            <a:ext cx="7515225" cy="1"/>
          </a:xfrm>
          <a:prstGeom prst="line">
            <a:avLst/>
          </a:prstGeom>
          <a:ln w="25400">
            <a:solidFill>
              <a:schemeClr val="tx2">
                <a:lumMod val="60000"/>
                <a:lumOff val="40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Прямоугольник 45"/>
          <p:cNvSpPr/>
          <p:nvPr/>
        </p:nvSpPr>
        <p:spPr>
          <a:xfrm>
            <a:off x="1074406" y="1972410"/>
            <a:ext cx="144090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точка</a:t>
            </a:r>
            <a:endParaRPr lang="ru-RU" i="1" dirty="0"/>
          </a:p>
        </p:txBody>
      </p:sp>
      <p:sp>
        <p:nvSpPr>
          <p:cNvPr id="48" name="Прямоугольник 47"/>
          <p:cNvSpPr/>
          <p:nvPr/>
        </p:nvSpPr>
        <p:spPr>
          <a:xfrm>
            <a:off x="6707294" y="1152923"/>
            <a:ext cx="142898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0</a:t>
            </a:r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точек</a:t>
            </a:r>
            <a:endParaRPr lang="ru-RU" i="1" dirty="0"/>
          </a:p>
        </p:txBody>
      </p:sp>
      <p:sp>
        <p:nvSpPr>
          <p:cNvPr id="51" name="Овал 50"/>
          <p:cNvSpPr/>
          <p:nvPr/>
        </p:nvSpPr>
        <p:spPr>
          <a:xfrm>
            <a:off x="3235232" y="4978779"/>
            <a:ext cx="83342" cy="84982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52" name="Овал 51"/>
          <p:cNvSpPr/>
          <p:nvPr/>
        </p:nvSpPr>
        <p:spPr>
          <a:xfrm>
            <a:off x="5809999" y="4982895"/>
            <a:ext cx="83342" cy="84982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53" name="Прямая соединительная линия 52"/>
          <p:cNvCxnSpPr/>
          <p:nvPr/>
        </p:nvCxnSpPr>
        <p:spPr>
          <a:xfrm flipV="1">
            <a:off x="779862" y="3298043"/>
            <a:ext cx="7515225" cy="1"/>
          </a:xfrm>
          <a:prstGeom prst="line">
            <a:avLst/>
          </a:prstGeom>
          <a:ln w="25400">
            <a:solidFill>
              <a:srgbClr val="00B05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Прямоугольник 53"/>
          <p:cNvSpPr/>
          <p:nvPr/>
        </p:nvSpPr>
        <p:spPr>
          <a:xfrm>
            <a:off x="1078693" y="2867749"/>
            <a:ext cx="140326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точки</a:t>
            </a:r>
            <a:endParaRPr lang="ru-RU" dirty="0"/>
          </a:p>
        </p:txBody>
      </p:sp>
      <p:sp>
        <p:nvSpPr>
          <p:cNvPr id="57" name="Овал 56"/>
          <p:cNvSpPr/>
          <p:nvPr/>
        </p:nvSpPr>
        <p:spPr>
          <a:xfrm>
            <a:off x="3607736" y="3255552"/>
            <a:ext cx="83342" cy="84982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3" name="Овал 62"/>
          <p:cNvSpPr/>
          <p:nvPr/>
        </p:nvSpPr>
        <p:spPr>
          <a:xfrm>
            <a:off x="5435958" y="3263858"/>
            <a:ext cx="83342" cy="84982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4" name="Овал 63"/>
          <p:cNvSpPr/>
          <p:nvPr/>
        </p:nvSpPr>
        <p:spPr>
          <a:xfrm>
            <a:off x="4168746" y="1781063"/>
            <a:ext cx="83342" cy="84982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5" name="Овал 64"/>
          <p:cNvSpPr/>
          <p:nvPr/>
        </p:nvSpPr>
        <p:spPr>
          <a:xfrm>
            <a:off x="4863471" y="1773750"/>
            <a:ext cx="83342" cy="84982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8" name="Овал 37"/>
          <p:cNvSpPr/>
          <p:nvPr/>
        </p:nvSpPr>
        <p:spPr>
          <a:xfrm>
            <a:off x="4026911" y="2038232"/>
            <a:ext cx="80959" cy="83883"/>
          </a:xfrm>
          <a:prstGeom prst="ellipse">
            <a:avLst/>
          </a:prstGeom>
          <a:solidFill>
            <a:srgbClr val="FFFFFF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8" name="Прямоугольник 57"/>
          <p:cNvSpPr/>
          <p:nvPr/>
        </p:nvSpPr>
        <p:spPr>
          <a:xfrm>
            <a:off x="2518821" y="6025988"/>
            <a:ext cx="4105676" cy="523220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pPr algn="ctr"/>
            <a:r>
              <a:rPr lang="ru-RU" sz="2800" i="1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Ответ: </a:t>
            </a:r>
            <a:r>
              <a:rPr lang="en-US" sz="2800" i="1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 </a:t>
            </a:r>
            <a:r>
              <a:rPr lang="en-US" sz="2800" i="1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&lt;</a:t>
            </a:r>
            <a:r>
              <a:rPr lang="en-US" sz="2800" i="1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0</a:t>
            </a:r>
            <a:r>
              <a:rPr lang="en-US" sz="2800" i="1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; </a:t>
            </a:r>
            <a:r>
              <a:rPr lang="en-US" sz="28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0 </a:t>
            </a:r>
            <a:r>
              <a:rPr lang="en-US" sz="2800" i="1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&lt; m &lt; </a:t>
            </a:r>
            <a:r>
              <a:rPr lang="en-US" sz="28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r>
              <a:rPr lang="en-US" sz="2800" i="1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dirty="0"/>
          </a:p>
        </p:txBody>
      </p:sp>
      <p:sp>
        <p:nvSpPr>
          <p:cNvPr id="66" name="Овал 65"/>
          <p:cNvSpPr/>
          <p:nvPr/>
        </p:nvSpPr>
        <p:spPr>
          <a:xfrm>
            <a:off x="5021169" y="2036401"/>
            <a:ext cx="83342" cy="84982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0796527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"/>
                            </p:stCondLst>
                            <p:childTnLst>
                              <p:par>
                                <p:cTn id="30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500"/>
                            </p:stCondLst>
                            <p:childTnLst>
                              <p:par>
                                <p:cTn id="37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000"/>
                            </p:stCondLst>
                            <p:childTnLst>
                              <p:par>
                                <p:cTn id="4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000"/>
                            </p:stCondLst>
                            <p:childTnLst>
                              <p:par>
                                <p:cTn id="53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500"/>
                            </p:stCondLst>
                            <p:childTnLst>
                              <p:par>
                                <p:cTn id="60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2000"/>
                            </p:stCondLst>
                            <p:childTnLst>
                              <p:par>
                                <p:cTn id="6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1000"/>
                            </p:stCondLst>
                            <p:childTnLst>
                              <p:par>
                                <p:cTn id="76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1500"/>
                            </p:stCondLst>
                            <p:childTnLst>
                              <p:par>
                                <p:cTn id="83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2000"/>
                            </p:stCondLst>
                            <p:childTnLst>
                              <p:par>
                                <p:cTn id="9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2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1000"/>
                            </p:stCondLst>
                            <p:childTnLst>
                              <p:par>
                                <p:cTn id="99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1500"/>
                            </p:stCondLst>
                            <p:childTnLst>
                              <p:par>
                                <p:cTn id="106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8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3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15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7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5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5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5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5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5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0" fill="hold">
                      <p:stCondLst>
                        <p:cond delay="indefinite"/>
                      </p:stCondLst>
                      <p:childTnLst>
                        <p:par>
                          <p:cTn id="141" fill="hold">
                            <p:stCondLst>
                              <p:cond delay="0"/>
                            </p:stCondLst>
                            <p:childTnLst>
                              <p:par>
                                <p:cTn id="14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4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/>
      <p:bldP spid="44" grpId="0"/>
      <p:bldP spid="2" grpId="0" animBg="1"/>
      <p:bldP spid="30" grpId="0" animBg="1"/>
      <p:bldP spid="46" grpId="1"/>
      <p:bldP spid="46" grpId="2"/>
      <p:bldP spid="48" grpId="1"/>
      <p:bldP spid="48" grpId="2"/>
      <p:bldP spid="51" grpId="0" animBg="1"/>
      <p:bldP spid="52" grpId="0" animBg="1"/>
      <p:bldP spid="54" grpId="0"/>
      <p:bldP spid="57" grpId="0" animBg="1"/>
      <p:bldP spid="63" grpId="0" animBg="1"/>
      <p:bldP spid="64" grpId="0" animBg="1"/>
      <p:bldP spid="65" grpId="0" animBg="1"/>
      <p:bldP spid="38" grpId="0" animBg="1"/>
      <p:bldP spid="58" grpId="0" animBg="1"/>
      <p:bldP spid="66" grpId="0" animBg="1"/>
      <p:bldP spid="66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221456" y="154037"/>
            <a:ext cx="8701087" cy="13696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ru-RU" sz="28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4.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Постройте график функции  </a:t>
            </a:r>
          </a:p>
          <a:p>
            <a:r>
              <a:rPr lang="ru-RU" sz="25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Какое наибольшее число общих точек график данной функции может иметь с прямой, параллельной оси абсцисс</a:t>
            </a:r>
            <a:r>
              <a:rPr lang="ru-RU" sz="25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?</a:t>
            </a:r>
            <a:r>
              <a:rPr lang="ru-RU" sz="25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ru-RU" sz="2500" i="1" dirty="0"/>
          </a:p>
        </p:txBody>
      </p:sp>
      <p:graphicFrame>
        <p:nvGraphicFramePr>
          <p:cNvPr id="14" name="Объект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1112913027"/>
              </p:ext>
            </p:extLst>
          </p:nvPr>
        </p:nvGraphicFramePr>
        <p:xfrm>
          <a:off x="5129213" y="141288"/>
          <a:ext cx="2343150" cy="614362"/>
        </p:xfrm>
        <a:graphic>
          <a:graphicData uri="http://schemas.openxmlformats.org/presentationml/2006/ole">
            <p:oleObj spid="_x0000_s238613" name="Уравнение" r:id="rId4" imgW="965200" imgH="254000" progId="Equation.3">
              <p:embed/>
            </p:oleObj>
          </a:graphicData>
        </a:graphic>
      </p:graphicFrame>
      <p:sp>
        <p:nvSpPr>
          <p:cNvPr id="16" name="Прямоугольник 15"/>
          <p:cNvSpPr/>
          <p:nvPr/>
        </p:nvSpPr>
        <p:spPr>
          <a:xfrm>
            <a:off x="442913" y="1626634"/>
            <a:ext cx="176509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Решение</a:t>
            </a:r>
            <a:r>
              <a:rPr lang="en-US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ru-RU" sz="2800" i="1" dirty="0"/>
          </a:p>
        </p:txBody>
      </p:sp>
      <p:sp>
        <p:nvSpPr>
          <p:cNvPr id="238599" name="Rectangle 7"/>
          <p:cNvSpPr>
            <a:spLocks noChangeArrowheads="1"/>
          </p:cNvSpPr>
          <p:nvPr/>
        </p:nvSpPr>
        <p:spPr bwMode="auto">
          <a:xfrm>
            <a:off x="1045028" y="2119193"/>
            <a:ext cx="7419703" cy="12618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ea typeface="Times New Roman" pitchFamily="18" charset="0"/>
                <a:cs typeface="Times New Roman" pitchFamily="18" charset="0"/>
              </a:rPr>
              <a:t>Раскрывая модуль, получим, что график функции можно представить следующим образом: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ea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238600" name="Rectangle 8"/>
          <p:cNvSpPr>
            <a:spLocks noChangeArrowheads="1"/>
          </p:cNvSpPr>
          <p:nvPr/>
        </p:nvSpPr>
        <p:spPr bwMode="auto">
          <a:xfrm>
            <a:off x="0" y="1009650"/>
            <a:ext cx="9144000" cy="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1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</a:rPr>
              <a:t> </a:t>
            </a: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238602" name="Rectangle 10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238603" name="Rectangle 11"/>
          <p:cNvSpPr>
            <a:spLocks noChangeArrowheads="1"/>
          </p:cNvSpPr>
          <p:nvPr/>
        </p:nvSpPr>
        <p:spPr bwMode="auto">
          <a:xfrm>
            <a:off x="0" y="1009650"/>
            <a:ext cx="9144000" cy="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796833" y="4245429"/>
            <a:ext cx="6505303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/>
              <a:t>Построим квадратичные параболы, учитывая область определения каждой функции</a:t>
            </a:r>
            <a:r>
              <a:rPr lang="en-US" sz="2000" dirty="0" smtClean="0"/>
              <a:t>.</a:t>
            </a:r>
            <a:endParaRPr lang="ru-RU" sz="2000" dirty="0"/>
          </a:p>
        </p:txBody>
      </p:sp>
      <p:graphicFrame>
        <p:nvGraphicFramePr>
          <p:cNvPr id="3" name="Объект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1007747711"/>
              </p:ext>
            </p:extLst>
          </p:nvPr>
        </p:nvGraphicFramePr>
        <p:xfrm>
          <a:off x="2208011" y="2893513"/>
          <a:ext cx="4518465" cy="1240076"/>
        </p:xfrm>
        <a:graphic>
          <a:graphicData uri="http://schemas.openxmlformats.org/presentationml/2006/ole">
            <p:oleObj spid="_x0000_s238614" name="Формула" r:id="rId5" imgW="1358900" imgH="508000" progId="Equation.3">
              <p:embed/>
            </p:oleObj>
          </a:graphicData>
        </a:graphic>
      </p:graphicFrame>
    </p:spTree>
    <p:extLst>
      <p:ext uri="{BB962C8B-B14F-4D97-AF65-F5344CB8AC3E}">
        <p14:creationId xmlns:p14="http://schemas.microsoft.com/office/powerpoint/2010/main" xmlns="" val="8381265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олилиния 1"/>
          <p:cNvSpPr/>
          <p:nvPr/>
        </p:nvSpPr>
        <p:spPr>
          <a:xfrm>
            <a:off x="4480496" y="554326"/>
            <a:ext cx="3136539" cy="5210951"/>
          </a:xfrm>
          <a:custGeom>
            <a:avLst/>
            <a:gdLst>
              <a:gd name="connsiteX0" fmla="*/ 0 w 2971800"/>
              <a:gd name="connsiteY0" fmla="*/ 0 h 4445000"/>
              <a:gd name="connsiteX1" fmla="*/ 508000 w 2971800"/>
              <a:gd name="connsiteY1" fmla="*/ 2472267 h 4445000"/>
              <a:gd name="connsiteX2" fmla="*/ 999066 w 2971800"/>
              <a:gd name="connsiteY2" fmla="*/ 3953934 h 4445000"/>
              <a:gd name="connsiteX3" fmla="*/ 1490133 w 2971800"/>
              <a:gd name="connsiteY3" fmla="*/ 4445000 h 4445000"/>
              <a:gd name="connsiteX4" fmla="*/ 1989666 w 2971800"/>
              <a:gd name="connsiteY4" fmla="*/ 3953934 h 4445000"/>
              <a:gd name="connsiteX5" fmla="*/ 2480733 w 2971800"/>
              <a:gd name="connsiteY5" fmla="*/ 2472267 h 4445000"/>
              <a:gd name="connsiteX6" fmla="*/ 2971800 w 2971800"/>
              <a:gd name="connsiteY6" fmla="*/ 8467 h 4445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971800" h="4445000">
                <a:moveTo>
                  <a:pt x="0" y="0"/>
                </a:moveTo>
                <a:cubicBezTo>
                  <a:pt x="170744" y="906639"/>
                  <a:pt x="341489" y="1813278"/>
                  <a:pt x="508000" y="2472267"/>
                </a:cubicBezTo>
                <a:cubicBezTo>
                  <a:pt x="674511" y="3131256"/>
                  <a:pt x="835377" y="3625145"/>
                  <a:pt x="999066" y="3953934"/>
                </a:cubicBezTo>
                <a:cubicBezTo>
                  <a:pt x="1162755" y="4282723"/>
                  <a:pt x="1325033" y="4445000"/>
                  <a:pt x="1490133" y="4445000"/>
                </a:cubicBezTo>
                <a:cubicBezTo>
                  <a:pt x="1655233" y="4445000"/>
                  <a:pt x="1824566" y="4282723"/>
                  <a:pt x="1989666" y="3953934"/>
                </a:cubicBezTo>
                <a:cubicBezTo>
                  <a:pt x="2154766" y="3625145"/>
                  <a:pt x="2317044" y="3129845"/>
                  <a:pt x="2480733" y="2472267"/>
                </a:cubicBezTo>
                <a:cubicBezTo>
                  <a:pt x="2644422" y="1814689"/>
                  <a:pt x="2808111" y="911578"/>
                  <a:pt x="2971800" y="8467"/>
                </a:cubicBezTo>
              </a:path>
            </a:pathLst>
          </a:custGeom>
          <a:ln w="3175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pic>
        <p:nvPicPr>
          <p:cNvPr id="84" name="Рисунок 8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2944" b="-400"/>
          <a:stretch/>
        </p:blipFill>
        <p:spPr>
          <a:xfrm flipH="1">
            <a:off x="4569147" y="546097"/>
            <a:ext cx="3076251" cy="5255986"/>
          </a:xfrm>
          <a:prstGeom prst="rect">
            <a:avLst/>
          </a:prstGeom>
        </p:spPr>
      </p:pic>
      <p:cxnSp>
        <p:nvCxnSpPr>
          <p:cNvPr id="13" name="Прямая со стрелкой 12"/>
          <p:cNvCxnSpPr/>
          <p:nvPr/>
        </p:nvCxnSpPr>
        <p:spPr>
          <a:xfrm flipV="1">
            <a:off x="4572000" y="1"/>
            <a:ext cx="0" cy="6857999"/>
          </a:xfrm>
          <a:prstGeom prst="straightConnector1">
            <a:avLst/>
          </a:prstGeom>
          <a:ln w="22225">
            <a:solidFill>
              <a:schemeClr val="tx1"/>
            </a:solidFill>
            <a:tailEnd type="stealth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 стрелкой 10"/>
          <p:cNvCxnSpPr/>
          <p:nvPr/>
        </p:nvCxnSpPr>
        <p:spPr>
          <a:xfrm>
            <a:off x="183475" y="5271440"/>
            <a:ext cx="8787480" cy="2539"/>
          </a:xfrm>
          <a:prstGeom prst="straightConnector1">
            <a:avLst/>
          </a:prstGeom>
          <a:ln w="22225">
            <a:solidFill>
              <a:schemeClr val="tx1"/>
            </a:solidFill>
            <a:tailEnd type="stealth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2944" b="-400"/>
          <a:stretch/>
        </p:blipFill>
        <p:spPr>
          <a:xfrm>
            <a:off x="1503949" y="562793"/>
            <a:ext cx="3068051" cy="5255986"/>
          </a:xfrm>
          <a:prstGeom prst="rect">
            <a:avLst/>
          </a:prstGeom>
        </p:spPr>
      </p:pic>
      <p:cxnSp>
        <p:nvCxnSpPr>
          <p:cNvPr id="47" name="Прямая соединительная линия 46"/>
          <p:cNvCxnSpPr/>
          <p:nvPr/>
        </p:nvCxnSpPr>
        <p:spPr>
          <a:xfrm>
            <a:off x="867378" y="5771000"/>
            <a:ext cx="7419674" cy="1639"/>
          </a:xfrm>
          <a:prstGeom prst="line">
            <a:avLst/>
          </a:prstGeom>
          <a:ln w="25400">
            <a:solidFill>
              <a:schemeClr val="tx2">
                <a:lumMod val="60000"/>
                <a:lumOff val="40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Прямоугольник 15"/>
          <p:cNvSpPr/>
          <p:nvPr/>
        </p:nvSpPr>
        <p:spPr>
          <a:xfrm>
            <a:off x="231058" y="166946"/>
            <a:ext cx="176509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Решение</a:t>
            </a:r>
            <a:r>
              <a:rPr lang="en-US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ru-RU" sz="2800" i="1" dirty="0"/>
          </a:p>
        </p:txBody>
      </p:sp>
      <p:sp>
        <p:nvSpPr>
          <p:cNvPr id="18" name="Прямоугольник 17"/>
          <p:cNvSpPr/>
          <p:nvPr/>
        </p:nvSpPr>
        <p:spPr>
          <a:xfrm>
            <a:off x="8759121" y="5143622"/>
            <a:ext cx="34336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i="1" dirty="0" err="1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х</a:t>
            </a:r>
            <a:endParaRPr lang="ru-RU" dirty="0"/>
          </a:p>
        </p:txBody>
      </p:sp>
      <p:sp>
        <p:nvSpPr>
          <p:cNvPr id="19" name="Прямоугольник 18"/>
          <p:cNvSpPr/>
          <p:nvPr/>
        </p:nvSpPr>
        <p:spPr>
          <a:xfrm>
            <a:off x="4572000" y="0"/>
            <a:ext cx="34336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i="1" dirty="0" smtClean="0">
                <a:solidFill>
                  <a:prstClr val="black"/>
                </a:solidFill>
                <a:latin typeface="Times New Roman" panose="02020603050405020304" pitchFamily="18" charset="0"/>
              </a:rPr>
              <a:t>у</a:t>
            </a:r>
            <a:endParaRPr lang="ru-RU" dirty="0"/>
          </a:p>
        </p:txBody>
      </p:sp>
      <p:sp>
        <p:nvSpPr>
          <p:cNvPr id="44" name="Прямоугольник 43"/>
          <p:cNvSpPr/>
          <p:nvPr/>
        </p:nvSpPr>
        <p:spPr>
          <a:xfrm>
            <a:off x="6862198" y="4090702"/>
            <a:ext cx="140326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4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точк</a:t>
            </a:r>
            <a:r>
              <a:rPr lang="ru-RU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и</a:t>
            </a:r>
            <a:endParaRPr lang="ru-RU" dirty="0"/>
          </a:p>
        </p:txBody>
      </p:sp>
      <p:cxnSp>
        <p:nvCxnSpPr>
          <p:cNvPr id="49" name="Прямая соединительная линия 48"/>
          <p:cNvCxnSpPr/>
          <p:nvPr/>
        </p:nvCxnSpPr>
        <p:spPr>
          <a:xfrm flipV="1">
            <a:off x="855133" y="4532279"/>
            <a:ext cx="7414986" cy="1"/>
          </a:xfrm>
          <a:prstGeom prst="line">
            <a:avLst/>
          </a:prstGeom>
          <a:ln w="25400">
            <a:solidFill>
              <a:srgbClr val="00B05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Прямоугольник 33"/>
          <p:cNvSpPr/>
          <p:nvPr/>
        </p:nvSpPr>
        <p:spPr>
          <a:xfrm>
            <a:off x="4183845" y="6008778"/>
            <a:ext cx="4411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-2</a:t>
            </a:r>
            <a:endParaRPr lang="ru-RU" sz="2400" dirty="0"/>
          </a:p>
        </p:txBody>
      </p:sp>
      <p:sp>
        <p:nvSpPr>
          <p:cNvPr id="48" name="Прямоугольник 47"/>
          <p:cNvSpPr/>
          <p:nvPr/>
        </p:nvSpPr>
        <p:spPr>
          <a:xfrm>
            <a:off x="6875062" y="5675977"/>
            <a:ext cx="140326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точки</a:t>
            </a:r>
            <a:endParaRPr lang="ru-RU" i="1" dirty="0"/>
          </a:p>
        </p:txBody>
      </p:sp>
      <p:sp>
        <p:nvSpPr>
          <p:cNvPr id="58" name="Прямоугольник 57"/>
          <p:cNvSpPr/>
          <p:nvPr/>
        </p:nvSpPr>
        <p:spPr>
          <a:xfrm>
            <a:off x="1637852" y="5903255"/>
            <a:ext cx="5878725" cy="954107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pPr algn="ctr"/>
            <a:r>
              <a:rPr lang="ru-RU" sz="2800" i="1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Ответ: наибольшее число точек </a:t>
            </a:r>
          </a:p>
          <a:p>
            <a:pPr algn="ctr"/>
            <a:r>
              <a:rPr lang="ru-RU" sz="2800" i="1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пересечения равно </a:t>
            </a:r>
            <a:r>
              <a:rPr lang="ru-RU" sz="28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ru-RU" sz="2800" i="1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при  </a:t>
            </a:r>
            <a:r>
              <a:rPr lang="ru-RU" sz="28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– 1</a:t>
            </a:r>
            <a:r>
              <a:rPr lang="en-US" sz="28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&lt; m &lt; </a:t>
            </a:r>
            <a:r>
              <a:rPr lang="ru-RU" sz="28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r>
              <a:rPr lang="en-US" sz="2800" i="1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7" name="Прямоугольник 66"/>
          <p:cNvSpPr/>
          <p:nvPr/>
        </p:nvSpPr>
        <p:spPr>
          <a:xfrm>
            <a:off x="1372419" y="5218784"/>
            <a:ext cx="2993127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5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</a:t>
            </a:r>
            <a:r>
              <a:rPr lang="en-US" sz="25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6</a:t>
            </a:r>
            <a:r>
              <a:rPr lang="ru-RU" sz="25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 -5   -4   -3   -2   -1</a:t>
            </a:r>
            <a:endParaRPr lang="ru-RU" sz="2500" dirty="0"/>
          </a:p>
        </p:txBody>
      </p:sp>
      <p:sp>
        <p:nvSpPr>
          <p:cNvPr id="30" name="Овал 29"/>
          <p:cNvSpPr/>
          <p:nvPr/>
        </p:nvSpPr>
        <p:spPr>
          <a:xfrm>
            <a:off x="2295684" y="4486719"/>
            <a:ext cx="80959" cy="83883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0" name="Прямоугольник 69"/>
          <p:cNvSpPr/>
          <p:nvPr/>
        </p:nvSpPr>
        <p:spPr>
          <a:xfrm>
            <a:off x="4571761" y="4069318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endParaRPr lang="ru-RU" sz="2400" dirty="0"/>
          </a:p>
        </p:txBody>
      </p:sp>
      <p:sp>
        <p:nvSpPr>
          <p:cNvPr id="71" name="Прямоугольник 70"/>
          <p:cNvSpPr/>
          <p:nvPr/>
        </p:nvSpPr>
        <p:spPr>
          <a:xfrm>
            <a:off x="4563296" y="3585668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3</a:t>
            </a:r>
            <a:endParaRPr lang="ru-RU" sz="2400" dirty="0"/>
          </a:p>
        </p:txBody>
      </p:sp>
      <p:sp>
        <p:nvSpPr>
          <p:cNvPr id="72" name="Прямоугольник 71"/>
          <p:cNvSpPr/>
          <p:nvPr/>
        </p:nvSpPr>
        <p:spPr>
          <a:xfrm>
            <a:off x="4563296" y="3094919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4</a:t>
            </a:r>
            <a:endParaRPr lang="ru-RU" sz="2400" dirty="0"/>
          </a:p>
        </p:txBody>
      </p:sp>
      <p:cxnSp>
        <p:nvCxnSpPr>
          <p:cNvPr id="74" name="Прямая соединительная линия 73"/>
          <p:cNvCxnSpPr/>
          <p:nvPr/>
        </p:nvCxnSpPr>
        <p:spPr>
          <a:xfrm flipV="1">
            <a:off x="848192" y="796834"/>
            <a:ext cx="7316094" cy="14828"/>
          </a:xfrm>
          <a:prstGeom prst="line">
            <a:avLst/>
          </a:prstGeom>
          <a:ln w="25400">
            <a:solidFill>
              <a:schemeClr val="tx2">
                <a:lumMod val="60000"/>
                <a:lumOff val="40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5" name="Прямоугольник 74"/>
          <p:cNvSpPr/>
          <p:nvPr/>
        </p:nvSpPr>
        <p:spPr>
          <a:xfrm>
            <a:off x="5656420" y="315293"/>
            <a:ext cx="140326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точки</a:t>
            </a:r>
            <a:endParaRPr lang="ru-RU" i="1" dirty="0"/>
          </a:p>
        </p:txBody>
      </p:sp>
      <p:sp>
        <p:nvSpPr>
          <p:cNvPr id="76" name="Овал 75"/>
          <p:cNvSpPr/>
          <p:nvPr/>
        </p:nvSpPr>
        <p:spPr>
          <a:xfrm>
            <a:off x="1507909" y="726160"/>
            <a:ext cx="83342" cy="84982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7" name="Овал 76"/>
          <p:cNvSpPr/>
          <p:nvPr/>
        </p:nvSpPr>
        <p:spPr>
          <a:xfrm>
            <a:off x="7550864" y="715790"/>
            <a:ext cx="83342" cy="84982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4" name="Овал 63"/>
          <p:cNvSpPr/>
          <p:nvPr/>
        </p:nvSpPr>
        <p:spPr>
          <a:xfrm>
            <a:off x="3818527" y="4481349"/>
            <a:ext cx="83342" cy="84982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5" name="Овал 64"/>
          <p:cNvSpPr/>
          <p:nvPr/>
        </p:nvSpPr>
        <p:spPr>
          <a:xfrm>
            <a:off x="6777844" y="4481349"/>
            <a:ext cx="83342" cy="84982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3" name="Овал 72"/>
          <p:cNvSpPr/>
          <p:nvPr/>
        </p:nvSpPr>
        <p:spPr>
          <a:xfrm>
            <a:off x="5250994" y="4482448"/>
            <a:ext cx="80959" cy="83883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81" name="Прямая соединительная линия 80"/>
          <p:cNvCxnSpPr/>
          <p:nvPr/>
        </p:nvCxnSpPr>
        <p:spPr>
          <a:xfrm flipV="1">
            <a:off x="853717" y="1088713"/>
            <a:ext cx="7402741" cy="7916"/>
          </a:xfrm>
          <a:prstGeom prst="line">
            <a:avLst/>
          </a:prstGeom>
          <a:ln w="25400">
            <a:solidFill>
              <a:schemeClr val="tx2">
                <a:lumMod val="60000"/>
                <a:lumOff val="40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2" name="Прямоугольник 81"/>
          <p:cNvSpPr/>
          <p:nvPr/>
        </p:nvSpPr>
        <p:spPr>
          <a:xfrm>
            <a:off x="5659070" y="989139"/>
            <a:ext cx="140326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3</a:t>
            </a:r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точки</a:t>
            </a:r>
            <a:endParaRPr lang="ru-RU" i="1" dirty="0"/>
          </a:p>
        </p:txBody>
      </p:sp>
      <p:sp>
        <p:nvSpPr>
          <p:cNvPr id="83" name="Овал 82"/>
          <p:cNvSpPr/>
          <p:nvPr/>
        </p:nvSpPr>
        <p:spPr>
          <a:xfrm>
            <a:off x="4541649" y="1038645"/>
            <a:ext cx="83342" cy="84982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2" name="Овал 51"/>
          <p:cNvSpPr/>
          <p:nvPr/>
        </p:nvSpPr>
        <p:spPr>
          <a:xfrm>
            <a:off x="6015561" y="5726457"/>
            <a:ext cx="83342" cy="84982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1" name="Овал 50"/>
          <p:cNvSpPr/>
          <p:nvPr/>
        </p:nvSpPr>
        <p:spPr>
          <a:xfrm>
            <a:off x="3048251" y="5731962"/>
            <a:ext cx="83342" cy="84982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87" name="Овал 86"/>
          <p:cNvSpPr/>
          <p:nvPr/>
        </p:nvSpPr>
        <p:spPr>
          <a:xfrm>
            <a:off x="1639229" y="1064771"/>
            <a:ext cx="83342" cy="84982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8" name="Овал 87"/>
          <p:cNvSpPr/>
          <p:nvPr/>
        </p:nvSpPr>
        <p:spPr>
          <a:xfrm>
            <a:off x="7491189" y="1038645"/>
            <a:ext cx="83342" cy="84982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aphicFrame>
        <p:nvGraphicFramePr>
          <p:cNvPr id="57" name="Объект 5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1368900509"/>
              </p:ext>
            </p:extLst>
          </p:nvPr>
        </p:nvGraphicFramePr>
        <p:xfrm>
          <a:off x="4931789" y="1502228"/>
          <a:ext cx="2344738" cy="554037"/>
        </p:xfrm>
        <a:graphic>
          <a:graphicData uri="http://schemas.openxmlformats.org/presentationml/2006/ole">
            <p:oleObj spid="_x0000_s188476" name="Уравнение" r:id="rId5" imgW="965200" imgH="228600" progId="Equation.3">
              <p:embed/>
            </p:oleObj>
          </a:graphicData>
        </a:graphic>
      </p:graphicFrame>
      <p:graphicFrame>
        <p:nvGraphicFramePr>
          <p:cNvPr id="68" name="Объект 6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2732775346"/>
              </p:ext>
            </p:extLst>
          </p:nvPr>
        </p:nvGraphicFramePr>
        <p:xfrm>
          <a:off x="1987550" y="1152525"/>
          <a:ext cx="2247900" cy="550863"/>
        </p:xfrm>
        <a:graphic>
          <a:graphicData uri="http://schemas.openxmlformats.org/presentationml/2006/ole">
            <p:oleObj spid="_x0000_s188477" name="Формула" r:id="rId6" imgW="927100" imgH="228600" progId="Equation.3">
              <p:embed/>
            </p:oleObj>
          </a:graphicData>
        </a:graphic>
      </p:graphicFrame>
      <p:sp>
        <p:nvSpPr>
          <p:cNvPr id="69" name="Прямоугольник 68"/>
          <p:cNvSpPr/>
          <p:nvPr/>
        </p:nvSpPr>
        <p:spPr>
          <a:xfrm>
            <a:off x="4885011" y="5218784"/>
            <a:ext cx="3310522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5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1    2    3    4    5    6    7</a:t>
            </a:r>
            <a:endParaRPr lang="ru-RU" sz="2500" dirty="0"/>
          </a:p>
        </p:txBody>
      </p:sp>
      <p:sp>
        <p:nvSpPr>
          <p:cNvPr id="78" name="Прямоугольник 77"/>
          <p:cNvSpPr/>
          <p:nvPr/>
        </p:nvSpPr>
        <p:spPr>
          <a:xfrm>
            <a:off x="4563296" y="4541391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endParaRPr lang="ru-RU" sz="2400" dirty="0"/>
          </a:p>
        </p:txBody>
      </p:sp>
      <p:sp>
        <p:nvSpPr>
          <p:cNvPr id="79" name="Прямоугольник 78"/>
          <p:cNvSpPr/>
          <p:nvPr/>
        </p:nvSpPr>
        <p:spPr>
          <a:xfrm>
            <a:off x="4546457" y="5218503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0</a:t>
            </a:r>
            <a:endParaRPr lang="ru-RU" sz="2400" dirty="0"/>
          </a:p>
        </p:txBody>
      </p:sp>
      <p:sp>
        <p:nvSpPr>
          <p:cNvPr id="80" name="Прямоугольник 79"/>
          <p:cNvSpPr/>
          <p:nvPr/>
        </p:nvSpPr>
        <p:spPr>
          <a:xfrm>
            <a:off x="4590743" y="840919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8</a:t>
            </a:r>
            <a:endParaRPr lang="ru-RU" sz="2400" dirty="0"/>
          </a:p>
        </p:txBody>
      </p:sp>
      <p:sp>
        <p:nvSpPr>
          <p:cNvPr id="85" name="Прямоугольник 84"/>
          <p:cNvSpPr/>
          <p:nvPr/>
        </p:nvSpPr>
        <p:spPr>
          <a:xfrm>
            <a:off x="5656419" y="2372636"/>
            <a:ext cx="140326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4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точк</a:t>
            </a:r>
            <a:r>
              <a:rPr lang="ru-RU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и</a:t>
            </a:r>
            <a:endParaRPr lang="ru-RU" dirty="0"/>
          </a:p>
        </p:txBody>
      </p:sp>
      <p:cxnSp>
        <p:nvCxnSpPr>
          <p:cNvPr id="86" name="Прямая соединительная линия 85"/>
          <p:cNvCxnSpPr/>
          <p:nvPr/>
        </p:nvCxnSpPr>
        <p:spPr>
          <a:xfrm flipV="1">
            <a:off x="859557" y="2801432"/>
            <a:ext cx="7414986" cy="1"/>
          </a:xfrm>
          <a:prstGeom prst="line">
            <a:avLst/>
          </a:prstGeom>
          <a:ln w="25400">
            <a:solidFill>
              <a:srgbClr val="00B05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9" name="Овал 88"/>
          <p:cNvSpPr/>
          <p:nvPr/>
        </p:nvSpPr>
        <p:spPr>
          <a:xfrm>
            <a:off x="1873775" y="2762924"/>
            <a:ext cx="80959" cy="83883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0" name="Овал 89"/>
          <p:cNvSpPr/>
          <p:nvPr/>
        </p:nvSpPr>
        <p:spPr>
          <a:xfrm>
            <a:off x="4225784" y="2757600"/>
            <a:ext cx="83342" cy="84982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1" name="Овал 90"/>
          <p:cNvSpPr/>
          <p:nvPr/>
        </p:nvSpPr>
        <p:spPr>
          <a:xfrm>
            <a:off x="7191890" y="2757600"/>
            <a:ext cx="83342" cy="84982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2" name="Овал 91"/>
          <p:cNvSpPr/>
          <p:nvPr/>
        </p:nvSpPr>
        <p:spPr>
          <a:xfrm>
            <a:off x="4843989" y="2754665"/>
            <a:ext cx="80959" cy="83883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3" name="Прямоугольник 92"/>
          <p:cNvSpPr/>
          <p:nvPr/>
        </p:nvSpPr>
        <p:spPr>
          <a:xfrm>
            <a:off x="4179779" y="5551406"/>
            <a:ext cx="4411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-1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xmlns="" val="39850803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2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1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500"/>
                            </p:stCondLst>
                            <p:childTnLst>
                              <p:par>
                                <p:cTn id="27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1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1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000"/>
                            </p:stCondLst>
                            <p:childTnLst>
                              <p:par>
                                <p:cTn id="43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500"/>
                            </p:stCondLst>
                            <p:childTnLst>
                              <p:par>
                                <p:cTn id="50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000"/>
                            </p:stCondLst>
                            <p:childTnLst>
                              <p:par>
                                <p:cTn id="57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2500"/>
                            </p:stCondLst>
                            <p:childTnLst>
                              <p:par>
                                <p:cTn id="6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1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000"/>
                            </p:stCondLst>
                            <p:childTnLst>
                              <p:par>
                                <p:cTn id="73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1500"/>
                            </p:stCondLst>
                            <p:childTnLst>
                              <p:par>
                                <p:cTn id="80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3000"/>
                            </p:stCondLst>
                            <p:childTnLst>
                              <p:par>
                                <p:cTn id="8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9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4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1000"/>
                            </p:stCondLst>
                            <p:childTnLst>
                              <p:par>
                                <p:cTn id="96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1500"/>
                            </p:stCondLst>
                            <p:childTnLst>
                              <p:par>
                                <p:cTn id="103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2000"/>
                            </p:stCondLst>
                            <p:childTnLst>
                              <p:par>
                                <p:cTn id="110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2500"/>
                            </p:stCondLst>
                            <p:childTnLst>
                              <p:par>
                                <p:cTn id="117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3000"/>
                            </p:stCondLst>
                            <p:childTnLst>
                              <p:par>
                                <p:cTn id="1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6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1" dur="10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3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5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1500"/>
                            </p:stCondLst>
                            <p:childTnLst>
                              <p:par>
                                <p:cTn id="140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5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6" fill="hold">
                            <p:stCondLst>
                              <p:cond delay="2000"/>
                            </p:stCondLst>
                            <p:childTnLst>
                              <p:par>
                                <p:cTn id="147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9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2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3" fill="hold">
                            <p:stCondLst>
                              <p:cond delay="2500"/>
                            </p:stCondLst>
                            <p:childTnLst>
                              <p:par>
                                <p:cTn id="154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6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9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0" fill="hold">
                            <p:stCondLst>
                              <p:cond delay="3000"/>
                            </p:stCondLst>
                            <p:childTnLst>
                              <p:par>
                                <p:cTn id="1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3" dur="1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4" fill="hold">
                      <p:stCondLst>
                        <p:cond delay="indefinite"/>
                      </p:stCondLst>
                      <p:childTnLst>
                        <p:par>
                          <p:cTn id="165" fill="hold">
                            <p:stCondLst>
                              <p:cond delay="0"/>
                            </p:stCondLst>
                            <p:childTnLst>
                              <p:par>
                                <p:cTn id="166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7" dur="5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8" dur="5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1" dur="5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5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5" dur="5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6" dur="5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9" dur="5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0" dur="5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3" dur="500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4" dur="500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7" dur="500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8" dur="500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1" dur="500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2" dur="500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5" dur="5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6" dur="5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9" dur="5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0" dur="5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3" dur="5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4" dur="5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7" dur="5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8" dur="5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0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1" dur="5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2" dur="5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4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5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6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8" fill="hold">
                      <p:stCondLst>
                        <p:cond delay="indefinite"/>
                      </p:stCondLst>
                      <p:childTnLst>
                        <p:par>
                          <p:cTn id="219" fill="hold">
                            <p:stCondLst>
                              <p:cond delay="0"/>
                            </p:stCondLst>
                            <p:childTnLst>
                              <p:par>
                                <p:cTn id="2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2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4" grpId="0"/>
      <p:bldP spid="48" grpId="0"/>
      <p:bldP spid="48" grpId="1"/>
      <p:bldP spid="58" grpId="0" animBg="1"/>
      <p:bldP spid="30" grpId="0" animBg="1"/>
      <p:bldP spid="75" grpId="0"/>
      <p:bldP spid="75" grpId="1"/>
      <p:bldP spid="76" grpId="0" animBg="1"/>
      <p:bldP spid="76" grpId="1" animBg="1"/>
      <p:bldP spid="77" grpId="0" animBg="1"/>
      <p:bldP spid="77" grpId="1" animBg="1"/>
      <p:bldP spid="64" grpId="0" animBg="1"/>
      <p:bldP spid="65" grpId="0" animBg="1"/>
      <p:bldP spid="73" grpId="0" animBg="1"/>
      <p:bldP spid="82" grpId="0"/>
      <p:bldP spid="82" grpId="1"/>
      <p:bldP spid="83" grpId="0" animBg="1"/>
      <p:bldP spid="83" grpId="1" animBg="1"/>
      <p:bldP spid="52" grpId="0" animBg="1"/>
      <p:bldP spid="52" grpId="1" animBg="1"/>
      <p:bldP spid="51" grpId="0" animBg="1"/>
      <p:bldP spid="51" grpId="1" animBg="1"/>
      <p:bldP spid="87" grpId="0" animBg="1"/>
      <p:bldP spid="87" grpId="1" animBg="1"/>
      <p:bldP spid="88" grpId="0" animBg="1"/>
      <p:bldP spid="88" grpId="1" animBg="1"/>
      <p:bldP spid="85" grpId="0"/>
      <p:bldP spid="89" grpId="0" animBg="1"/>
      <p:bldP spid="90" grpId="0" animBg="1"/>
      <p:bldP spid="91" grpId="0" animBg="1"/>
      <p:bldP spid="9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18533" y="290335"/>
            <a:ext cx="8365067" cy="16773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ru-RU" sz="28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5.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Постройте график функции  </a:t>
            </a:r>
          </a:p>
          <a:p>
            <a:pPr algn="just">
              <a:lnSpc>
                <a:spcPct val="150000"/>
              </a:lnSpc>
            </a:pP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и определите, при каких значениях т прямая у = т </a:t>
            </a:r>
          </a:p>
          <a:p>
            <a:pPr algn="just"/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имеет </a:t>
            </a:r>
            <a:r>
              <a:rPr lang="ru-RU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с графиком ровно одну общую точку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ru-RU" sz="2800" i="1" dirty="0"/>
          </a:p>
        </p:txBody>
      </p:sp>
      <p:graphicFrame>
        <p:nvGraphicFramePr>
          <p:cNvPr id="14" name="Объект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1612393593"/>
              </p:ext>
            </p:extLst>
          </p:nvPr>
        </p:nvGraphicFramePr>
        <p:xfrm>
          <a:off x="4994275" y="42335"/>
          <a:ext cx="4071938" cy="1014413"/>
        </p:xfrm>
        <a:graphic>
          <a:graphicData uri="http://schemas.openxmlformats.org/presentationml/2006/ole">
            <p:oleObj spid="_x0000_s189566" name="Уравнение" r:id="rId4" imgW="1676400" imgH="419100" progId="Equation.3">
              <p:embed/>
            </p:oleObj>
          </a:graphicData>
        </a:graphic>
      </p:graphicFrame>
      <p:sp>
        <p:nvSpPr>
          <p:cNvPr id="16" name="Прямоугольник 15"/>
          <p:cNvSpPr/>
          <p:nvPr/>
        </p:nvSpPr>
        <p:spPr>
          <a:xfrm>
            <a:off x="442913" y="1924639"/>
            <a:ext cx="176509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Решение</a:t>
            </a:r>
            <a:r>
              <a:rPr lang="en-US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ru-RU" sz="2800" i="1" dirty="0"/>
          </a:p>
        </p:txBody>
      </p:sp>
      <p:graphicFrame>
        <p:nvGraphicFramePr>
          <p:cNvPr id="122198" name="Object 34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3938002504"/>
              </p:ext>
            </p:extLst>
          </p:nvPr>
        </p:nvGraphicFramePr>
        <p:xfrm>
          <a:off x="442913" y="3349555"/>
          <a:ext cx="7804150" cy="1074738"/>
        </p:xfrm>
        <a:graphic>
          <a:graphicData uri="http://schemas.openxmlformats.org/presentationml/2006/ole">
            <p:oleObj spid="_x0000_s189567" name="Уравнение" r:id="rId5" imgW="3213100" imgH="444500" progId="Equation.3">
              <p:embed/>
            </p:oleObj>
          </a:graphicData>
        </a:graphic>
      </p:graphicFrame>
      <p:graphicFrame>
        <p:nvGraphicFramePr>
          <p:cNvPr id="122201" name="Object 34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3114217913"/>
              </p:ext>
            </p:extLst>
          </p:nvPr>
        </p:nvGraphicFramePr>
        <p:xfrm>
          <a:off x="442913" y="4908661"/>
          <a:ext cx="8261350" cy="490537"/>
        </p:xfrm>
        <a:graphic>
          <a:graphicData uri="http://schemas.openxmlformats.org/presentationml/2006/ole">
            <p:oleObj spid="_x0000_s189568" name="Уравнение" r:id="rId6" imgW="3403600" imgH="203200" progId="Equation.3">
              <p:embed/>
            </p:oleObj>
          </a:graphicData>
        </a:graphic>
      </p:graphicFrame>
      <p:graphicFrame>
        <p:nvGraphicFramePr>
          <p:cNvPr id="122202" name="Object 34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1019696158"/>
              </p:ext>
            </p:extLst>
          </p:nvPr>
        </p:nvGraphicFramePr>
        <p:xfrm>
          <a:off x="442913" y="2392068"/>
          <a:ext cx="4071937" cy="1012825"/>
        </p:xfrm>
        <a:graphic>
          <a:graphicData uri="http://schemas.openxmlformats.org/presentationml/2006/ole">
            <p:oleObj spid="_x0000_s189569" name="Уравнение" r:id="rId7" imgW="1676400" imgH="419100" progId="Equation.3">
              <p:embed/>
            </p:oleObj>
          </a:graphicData>
        </a:graphic>
      </p:graphicFrame>
      <p:graphicFrame>
        <p:nvGraphicFramePr>
          <p:cNvPr id="10" name="Object 34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3604360010"/>
              </p:ext>
            </p:extLst>
          </p:nvPr>
        </p:nvGraphicFramePr>
        <p:xfrm>
          <a:off x="1787525" y="4344988"/>
          <a:ext cx="4375150" cy="541337"/>
        </p:xfrm>
        <a:graphic>
          <a:graphicData uri="http://schemas.openxmlformats.org/presentationml/2006/ole">
            <p:oleObj spid="_x0000_s189570" name="Формула" r:id="rId8" imgW="1803400" imgH="228600" progId="Equation.3">
              <p:embed/>
            </p:oleObj>
          </a:graphicData>
        </a:graphic>
      </p:graphicFrame>
    </p:spTree>
    <p:extLst>
      <p:ext uri="{BB962C8B-B14F-4D97-AF65-F5344CB8AC3E}">
        <p14:creationId xmlns:p14="http://schemas.microsoft.com/office/powerpoint/2010/main" xmlns="" val="538766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 cstate="print">
            <a:alphaModFix amt="67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1" name="Прямая со стрелкой 10"/>
          <p:cNvCxnSpPr/>
          <p:nvPr/>
        </p:nvCxnSpPr>
        <p:spPr>
          <a:xfrm>
            <a:off x="198361" y="335496"/>
            <a:ext cx="8729662" cy="0"/>
          </a:xfrm>
          <a:prstGeom prst="straightConnector1">
            <a:avLst/>
          </a:prstGeom>
          <a:ln w="22225">
            <a:solidFill>
              <a:schemeClr val="tx1"/>
            </a:solidFill>
            <a:tailEnd type="stealth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Прямая соединительная линия 46"/>
          <p:cNvCxnSpPr/>
          <p:nvPr/>
        </p:nvCxnSpPr>
        <p:spPr>
          <a:xfrm>
            <a:off x="883306" y="6366250"/>
            <a:ext cx="7424369" cy="6716"/>
          </a:xfrm>
          <a:prstGeom prst="line">
            <a:avLst/>
          </a:prstGeom>
          <a:ln w="25400">
            <a:solidFill>
              <a:srgbClr val="00B05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Прямая соединительная линия 42"/>
          <p:cNvCxnSpPr/>
          <p:nvPr/>
        </p:nvCxnSpPr>
        <p:spPr>
          <a:xfrm flipV="1">
            <a:off x="862902" y="5272493"/>
            <a:ext cx="7424369" cy="1486"/>
          </a:xfrm>
          <a:prstGeom prst="line">
            <a:avLst/>
          </a:prstGeom>
          <a:ln w="25400">
            <a:solidFill>
              <a:srgbClr val="00B05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4" name="Объект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3580454425"/>
              </p:ext>
            </p:extLst>
          </p:nvPr>
        </p:nvGraphicFramePr>
        <p:xfrm>
          <a:off x="452438" y="915988"/>
          <a:ext cx="2371725" cy="541337"/>
        </p:xfrm>
        <a:graphic>
          <a:graphicData uri="http://schemas.openxmlformats.org/presentationml/2006/ole">
            <p:oleObj spid="_x0000_s190516" name="Формула" r:id="rId4" imgW="977900" imgH="228600" progId="Equation.3">
              <p:embed/>
            </p:oleObj>
          </a:graphicData>
        </a:graphic>
      </p:graphicFrame>
      <p:sp>
        <p:nvSpPr>
          <p:cNvPr id="16" name="Прямоугольник 15"/>
          <p:cNvSpPr/>
          <p:nvPr/>
        </p:nvSpPr>
        <p:spPr>
          <a:xfrm>
            <a:off x="91866" y="440073"/>
            <a:ext cx="176509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Решение</a:t>
            </a:r>
            <a:r>
              <a:rPr lang="en-US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ru-RU" sz="2800" i="1" dirty="0"/>
          </a:p>
        </p:txBody>
      </p:sp>
      <p:cxnSp>
        <p:nvCxnSpPr>
          <p:cNvPr id="13" name="Прямая со стрелкой 12"/>
          <p:cNvCxnSpPr/>
          <p:nvPr/>
        </p:nvCxnSpPr>
        <p:spPr>
          <a:xfrm flipV="1">
            <a:off x="4572000" y="1"/>
            <a:ext cx="0" cy="6857999"/>
          </a:xfrm>
          <a:prstGeom prst="straightConnector1">
            <a:avLst/>
          </a:prstGeom>
          <a:ln w="22225">
            <a:solidFill>
              <a:schemeClr val="tx1"/>
            </a:solidFill>
            <a:tailEnd type="stealth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Прямоугольник 17"/>
          <p:cNvSpPr/>
          <p:nvPr/>
        </p:nvSpPr>
        <p:spPr>
          <a:xfrm>
            <a:off x="8652428" y="229507"/>
            <a:ext cx="34336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i="1" dirty="0" err="1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х</a:t>
            </a:r>
            <a:endParaRPr lang="ru-RU" dirty="0"/>
          </a:p>
        </p:txBody>
      </p:sp>
      <p:sp>
        <p:nvSpPr>
          <p:cNvPr id="19" name="Прямоугольник 18"/>
          <p:cNvSpPr/>
          <p:nvPr/>
        </p:nvSpPr>
        <p:spPr>
          <a:xfrm>
            <a:off x="4229691" y="-177966"/>
            <a:ext cx="34336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i="1" dirty="0" smtClean="0">
                <a:solidFill>
                  <a:prstClr val="black"/>
                </a:solidFill>
                <a:latin typeface="Times New Roman" panose="02020603050405020304" pitchFamily="18" charset="0"/>
              </a:rPr>
              <a:t>у</a:t>
            </a:r>
            <a:endParaRPr lang="ru-RU" dirty="0"/>
          </a:p>
        </p:txBody>
      </p:sp>
      <p:sp>
        <p:nvSpPr>
          <p:cNvPr id="21" name="Прямоугольник 20"/>
          <p:cNvSpPr/>
          <p:nvPr/>
        </p:nvSpPr>
        <p:spPr>
          <a:xfrm>
            <a:off x="4524039" y="294750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0</a:t>
            </a:r>
            <a:endParaRPr lang="ru-RU" sz="2400" dirty="0"/>
          </a:p>
        </p:txBody>
      </p:sp>
      <p:sp>
        <p:nvSpPr>
          <p:cNvPr id="26" name="Прямоугольник 25"/>
          <p:cNvSpPr/>
          <p:nvPr/>
        </p:nvSpPr>
        <p:spPr>
          <a:xfrm>
            <a:off x="4911312" y="295127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endParaRPr lang="ru-RU" sz="2400" dirty="0"/>
          </a:p>
        </p:txBody>
      </p:sp>
      <p:sp>
        <p:nvSpPr>
          <p:cNvPr id="40" name="Прямоугольник 39"/>
          <p:cNvSpPr/>
          <p:nvPr/>
        </p:nvSpPr>
        <p:spPr>
          <a:xfrm>
            <a:off x="3317486" y="304088"/>
            <a:ext cx="4411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-2</a:t>
            </a:r>
            <a:endParaRPr lang="ru-RU" sz="2400" dirty="0"/>
          </a:p>
        </p:txBody>
      </p:sp>
      <p:sp>
        <p:nvSpPr>
          <p:cNvPr id="44" name="Прямоугольник 43"/>
          <p:cNvSpPr/>
          <p:nvPr/>
        </p:nvSpPr>
        <p:spPr>
          <a:xfrm>
            <a:off x="6897188" y="4804535"/>
            <a:ext cx="148916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точка</a:t>
            </a:r>
            <a:endParaRPr lang="ru-RU" dirty="0"/>
          </a:p>
        </p:txBody>
      </p:sp>
      <p:sp>
        <p:nvSpPr>
          <p:cNvPr id="55" name="Прямоугольник 54"/>
          <p:cNvSpPr/>
          <p:nvPr/>
        </p:nvSpPr>
        <p:spPr>
          <a:xfrm>
            <a:off x="3820744" y="304089"/>
            <a:ext cx="4411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-1</a:t>
            </a:r>
            <a:endParaRPr lang="ru-RU" sz="2400" dirty="0"/>
          </a:p>
        </p:txBody>
      </p:sp>
      <p:sp>
        <p:nvSpPr>
          <p:cNvPr id="56" name="Прямоугольник 55"/>
          <p:cNvSpPr/>
          <p:nvPr/>
        </p:nvSpPr>
        <p:spPr>
          <a:xfrm>
            <a:off x="4183920" y="2079773"/>
            <a:ext cx="4411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-4</a:t>
            </a:r>
            <a:endParaRPr lang="ru-RU" sz="2400" dirty="0"/>
          </a:p>
        </p:txBody>
      </p:sp>
      <p:sp>
        <p:nvSpPr>
          <p:cNvPr id="59" name="Прямоугольник 58"/>
          <p:cNvSpPr/>
          <p:nvPr/>
        </p:nvSpPr>
        <p:spPr>
          <a:xfrm>
            <a:off x="5391796" y="295126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endParaRPr lang="ru-RU" sz="2400" dirty="0"/>
          </a:p>
        </p:txBody>
      </p:sp>
      <p:sp>
        <p:nvSpPr>
          <p:cNvPr id="61" name="Прямоугольник 60"/>
          <p:cNvSpPr/>
          <p:nvPr/>
        </p:nvSpPr>
        <p:spPr>
          <a:xfrm>
            <a:off x="2835113" y="304087"/>
            <a:ext cx="4411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-3</a:t>
            </a:r>
            <a:endParaRPr lang="ru-RU" sz="2400" dirty="0"/>
          </a:p>
        </p:txBody>
      </p:sp>
      <p:sp>
        <p:nvSpPr>
          <p:cNvPr id="62" name="Прямоугольник 61"/>
          <p:cNvSpPr/>
          <p:nvPr/>
        </p:nvSpPr>
        <p:spPr>
          <a:xfrm>
            <a:off x="5897524" y="295125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3</a:t>
            </a:r>
            <a:endParaRPr lang="ru-RU" sz="2400" dirty="0"/>
          </a:p>
        </p:txBody>
      </p:sp>
      <p:graphicFrame>
        <p:nvGraphicFramePr>
          <p:cNvPr id="35" name="Object 34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4090231935"/>
              </p:ext>
            </p:extLst>
          </p:nvPr>
        </p:nvGraphicFramePr>
        <p:xfrm>
          <a:off x="124351" y="1458497"/>
          <a:ext cx="2035175" cy="490537"/>
        </p:xfrm>
        <a:graphic>
          <a:graphicData uri="http://schemas.openxmlformats.org/presentationml/2006/ole">
            <p:oleObj spid="_x0000_s190517" name="Уравнение" r:id="rId5" imgW="837836" imgH="203112" progId="Equation.3">
              <p:embed/>
            </p:oleObj>
          </a:graphicData>
        </a:graphic>
      </p:graphicFrame>
      <p:sp>
        <p:nvSpPr>
          <p:cNvPr id="2" name="Полилиния 1"/>
          <p:cNvSpPr/>
          <p:nvPr/>
        </p:nvSpPr>
        <p:spPr>
          <a:xfrm rot="10800000" flipV="1">
            <a:off x="3526970" y="0"/>
            <a:ext cx="3618412" cy="6367855"/>
          </a:xfrm>
          <a:custGeom>
            <a:avLst/>
            <a:gdLst>
              <a:gd name="connsiteX0" fmla="*/ 0 w 2971800"/>
              <a:gd name="connsiteY0" fmla="*/ 0 h 4445000"/>
              <a:gd name="connsiteX1" fmla="*/ 508000 w 2971800"/>
              <a:gd name="connsiteY1" fmla="*/ 2472267 h 4445000"/>
              <a:gd name="connsiteX2" fmla="*/ 999066 w 2971800"/>
              <a:gd name="connsiteY2" fmla="*/ 3953934 h 4445000"/>
              <a:gd name="connsiteX3" fmla="*/ 1490133 w 2971800"/>
              <a:gd name="connsiteY3" fmla="*/ 4445000 h 4445000"/>
              <a:gd name="connsiteX4" fmla="*/ 1989666 w 2971800"/>
              <a:gd name="connsiteY4" fmla="*/ 3953934 h 4445000"/>
              <a:gd name="connsiteX5" fmla="*/ 2480733 w 2971800"/>
              <a:gd name="connsiteY5" fmla="*/ 2472267 h 4445000"/>
              <a:gd name="connsiteX6" fmla="*/ 2971800 w 2971800"/>
              <a:gd name="connsiteY6" fmla="*/ 8467 h 4445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971800" h="4445000">
                <a:moveTo>
                  <a:pt x="0" y="0"/>
                </a:moveTo>
                <a:cubicBezTo>
                  <a:pt x="170744" y="906639"/>
                  <a:pt x="341489" y="1813278"/>
                  <a:pt x="508000" y="2472267"/>
                </a:cubicBezTo>
                <a:cubicBezTo>
                  <a:pt x="674511" y="3131256"/>
                  <a:pt x="835377" y="3625145"/>
                  <a:pt x="999066" y="3953934"/>
                </a:cubicBezTo>
                <a:cubicBezTo>
                  <a:pt x="1162755" y="4282723"/>
                  <a:pt x="1325033" y="4445000"/>
                  <a:pt x="1490133" y="4445000"/>
                </a:cubicBezTo>
                <a:cubicBezTo>
                  <a:pt x="1655233" y="4445000"/>
                  <a:pt x="1824566" y="4282723"/>
                  <a:pt x="1989666" y="3953934"/>
                </a:cubicBezTo>
                <a:cubicBezTo>
                  <a:pt x="2154766" y="3625145"/>
                  <a:pt x="2317044" y="3129845"/>
                  <a:pt x="2480733" y="2472267"/>
                </a:cubicBezTo>
                <a:cubicBezTo>
                  <a:pt x="2644422" y="1814689"/>
                  <a:pt x="2808111" y="911578"/>
                  <a:pt x="2971800" y="8467"/>
                </a:cubicBezTo>
              </a:path>
            </a:pathLst>
          </a:custGeom>
          <a:ln w="3175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31" name="Прямоугольник 30"/>
          <p:cNvSpPr/>
          <p:nvPr/>
        </p:nvSpPr>
        <p:spPr>
          <a:xfrm>
            <a:off x="4179369" y="3060734"/>
            <a:ext cx="4411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-6</a:t>
            </a:r>
            <a:endParaRPr lang="ru-RU" sz="2400" dirty="0"/>
          </a:p>
        </p:txBody>
      </p:sp>
      <p:sp>
        <p:nvSpPr>
          <p:cNvPr id="32" name="Прямоугольник 31"/>
          <p:cNvSpPr/>
          <p:nvPr/>
        </p:nvSpPr>
        <p:spPr>
          <a:xfrm>
            <a:off x="4179369" y="1080672"/>
            <a:ext cx="4411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-2</a:t>
            </a:r>
            <a:endParaRPr lang="ru-RU" sz="2400" dirty="0"/>
          </a:p>
        </p:txBody>
      </p:sp>
      <p:sp>
        <p:nvSpPr>
          <p:cNvPr id="33" name="Прямоугольник 32"/>
          <p:cNvSpPr/>
          <p:nvPr/>
        </p:nvSpPr>
        <p:spPr>
          <a:xfrm>
            <a:off x="4180800" y="4055144"/>
            <a:ext cx="4411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-8</a:t>
            </a:r>
            <a:endParaRPr lang="ru-RU" sz="2400" dirty="0"/>
          </a:p>
        </p:txBody>
      </p:sp>
      <p:sp>
        <p:nvSpPr>
          <p:cNvPr id="39" name="Прямоугольник 38"/>
          <p:cNvSpPr/>
          <p:nvPr/>
        </p:nvSpPr>
        <p:spPr>
          <a:xfrm>
            <a:off x="4031985" y="5050881"/>
            <a:ext cx="59503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-10</a:t>
            </a:r>
            <a:endParaRPr lang="ru-RU" sz="2400" dirty="0"/>
          </a:p>
        </p:txBody>
      </p:sp>
      <p:sp>
        <p:nvSpPr>
          <p:cNvPr id="41" name="Прямоугольник 40"/>
          <p:cNvSpPr/>
          <p:nvPr/>
        </p:nvSpPr>
        <p:spPr>
          <a:xfrm>
            <a:off x="822960" y="5969727"/>
            <a:ext cx="1384663" cy="4747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i="1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</a:t>
            </a:r>
            <a:r>
              <a:rPr lang="en-US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= -</a:t>
            </a:r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12</a:t>
            </a:r>
            <a:r>
              <a:rPr lang="en-US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,25</a:t>
            </a:r>
            <a:endParaRPr lang="ru-RU" sz="2400" dirty="0"/>
          </a:p>
        </p:txBody>
      </p:sp>
      <p:cxnSp>
        <p:nvCxnSpPr>
          <p:cNvPr id="45" name="Прямая соединительная линия 44"/>
          <p:cNvCxnSpPr/>
          <p:nvPr/>
        </p:nvCxnSpPr>
        <p:spPr>
          <a:xfrm>
            <a:off x="883306" y="1847870"/>
            <a:ext cx="7403965" cy="4189"/>
          </a:xfrm>
          <a:prstGeom prst="line">
            <a:avLst/>
          </a:prstGeom>
          <a:ln w="25400">
            <a:solidFill>
              <a:schemeClr val="tx2">
                <a:lumMod val="60000"/>
                <a:lumOff val="40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Прямоугольник 45"/>
          <p:cNvSpPr/>
          <p:nvPr/>
        </p:nvSpPr>
        <p:spPr>
          <a:xfrm>
            <a:off x="6891841" y="1345474"/>
            <a:ext cx="140326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точки</a:t>
            </a:r>
            <a:endParaRPr lang="ru-RU" i="1" dirty="0"/>
          </a:p>
        </p:txBody>
      </p:sp>
      <p:sp>
        <p:nvSpPr>
          <p:cNvPr id="48" name="Прямоугольник 47"/>
          <p:cNvSpPr/>
          <p:nvPr/>
        </p:nvSpPr>
        <p:spPr>
          <a:xfrm>
            <a:off x="7001692" y="5863097"/>
            <a:ext cx="149480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точка</a:t>
            </a:r>
            <a:endParaRPr lang="ru-RU" i="1" dirty="0"/>
          </a:p>
        </p:txBody>
      </p:sp>
      <p:sp>
        <p:nvSpPr>
          <p:cNvPr id="52" name="Овал 51"/>
          <p:cNvSpPr/>
          <p:nvPr/>
        </p:nvSpPr>
        <p:spPr>
          <a:xfrm>
            <a:off x="4524039" y="5235691"/>
            <a:ext cx="83342" cy="84982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53" name="Прямая соединительная линия 52"/>
          <p:cNvCxnSpPr/>
          <p:nvPr/>
        </p:nvCxnSpPr>
        <p:spPr>
          <a:xfrm>
            <a:off x="862902" y="3304557"/>
            <a:ext cx="7424369" cy="0"/>
          </a:xfrm>
          <a:prstGeom prst="line">
            <a:avLst/>
          </a:prstGeom>
          <a:ln w="25400">
            <a:solidFill>
              <a:srgbClr val="00B05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Прямоугольник 53"/>
          <p:cNvSpPr/>
          <p:nvPr/>
        </p:nvSpPr>
        <p:spPr>
          <a:xfrm>
            <a:off x="6878175" y="2869479"/>
            <a:ext cx="144090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точка</a:t>
            </a:r>
            <a:endParaRPr lang="ru-RU" dirty="0"/>
          </a:p>
        </p:txBody>
      </p:sp>
      <p:sp>
        <p:nvSpPr>
          <p:cNvPr id="63" name="Овал 62"/>
          <p:cNvSpPr/>
          <p:nvPr/>
        </p:nvSpPr>
        <p:spPr>
          <a:xfrm>
            <a:off x="6490755" y="3261143"/>
            <a:ext cx="83342" cy="84982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8" name="Овал 37"/>
          <p:cNvSpPr/>
          <p:nvPr/>
        </p:nvSpPr>
        <p:spPr>
          <a:xfrm>
            <a:off x="6005040" y="5232263"/>
            <a:ext cx="80959" cy="83883"/>
          </a:xfrm>
          <a:prstGeom prst="ellipse">
            <a:avLst/>
          </a:prstGeom>
          <a:solidFill>
            <a:srgbClr val="FFFFFF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6" name="Овал 65"/>
          <p:cNvSpPr/>
          <p:nvPr/>
        </p:nvSpPr>
        <p:spPr>
          <a:xfrm>
            <a:off x="6764424" y="1810795"/>
            <a:ext cx="83342" cy="84982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0" name="Прямоугольник 49"/>
          <p:cNvSpPr/>
          <p:nvPr/>
        </p:nvSpPr>
        <p:spPr>
          <a:xfrm>
            <a:off x="2343554" y="304087"/>
            <a:ext cx="4411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-4</a:t>
            </a:r>
            <a:endParaRPr lang="ru-RU" sz="2400" dirty="0"/>
          </a:p>
        </p:txBody>
      </p:sp>
      <p:sp>
        <p:nvSpPr>
          <p:cNvPr id="60" name="Прямоугольник 59"/>
          <p:cNvSpPr/>
          <p:nvPr/>
        </p:nvSpPr>
        <p:spPr>
          <a:xfrm>
            <a:off x="1188721" y="4820194"/>
            <a:ext cx="135853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у</a:t>
            </a:r>
            <a:r>
              <a:rPr lang="ru-RU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= -</a:t>
            </a:r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10</a:t>
            </a:r>
            <a:r>
              <a:rPr lang="ru-RU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ru-RU" dirty="0"/>
          </a:p>
        </p:txBody>
      </p:sp>
      <p:sp>
        <p:nvSpPr>
          <p:cNvPr id="67" name="Овал 66"/>
          <p:cNvSpPr/>
          <p:nvPr/>
        </p:nvSpPr>
        <p:spPr>
          <a:xfrm>
            <a:off x="4034788" y="3261143"/>
            <a:ext cx="80959" cy="83883"/>
          </a:xfrm>
          <a:prstGeom prst="ellipse">
            <a:avLst/>
          </a:prstGeom>
          <a:solidFill>
            <a:srgbClr val="FFFFFF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8" name="Прямоугольник 67"/>
          <p:cNvSpPr/>
          <p:nvPr/>
        </p:nvSpPr>
        <p:spPr>
          <a:xfrm>
            <a:off x="862149" y="2834640"/>
            <a:ext cx="114953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у</a:t>
            </a:r>
            <a:r>
              <a:rPr lang="ru-RU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= -</a:t>
            </a:r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6</a:t>
            </a:r>
            <a:r>
              <a:rPr lang="ru-RU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ru-RU" dirty="0"/>
          </a:p>
        </p:txBody>
      </p:sp>
      <p:sp>
        <p:nvSpPr>
          <p:cNvPr id="69" name="Прямоугольник 68"/>
          <p:cNvSpPr/>
          <p:nvPr/>
        </p:nvSpPr>
        <p:spPr>
          <a:xfrm>
            <a:off x="6371616" y="292127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4</a:t>
            </a:r>
            <a:endParaRPr lang="ru-RU" sz="2400" dirty="0"/>
          </a:p>
        </p:txBody>
      </p:sp>
      <p:sp>
        <p:nvSpPr>
          <p:cNvPr id="70" name="Прямоугольник 69"/>
          <p:cNvSpPr/>
          <p:nvPr/>
        </p:nvSpPr>
        <p:spPr>
          <a:xfrm>
            <a:off x="6883736" y="292127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5</a:t>
            </a:r>
            <a:endParaRPr lang="ru-RU" sz="2400" dirty="0"/>
          </a:p>
        </p:txBody>
      </p:sp>
      <p:sp>
        <p:nvSpPr>
          <p:cNvPr id="71" name="Прямоугольник 70"/>
          <p:cNvSpPr/>
          <p:nvPr/>
        </p:nvSpPr>
        <p:spPr>
          <a:xfrm>
            <a:off x="7363459" y="291062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6</a:t>
            </a:r>
            <a:endParaRPr lang="ru-RU" sz="2400" dirty="0"/>
          </a:p>
        </p:txBody>
      </p:sp>
      <p:sp>
        <p:nvSpPr>
          <p:cNvPr id="72" name="Овал 71"/>
          <p:cNvSpPr/>
          <p:nvPr/>
        </p:nvSpPr>
        <p:spPr>
          <a:xfrm>
            <a:off x="5272936" y="6335162"/>
            <a:ext cx="83342" cy="84982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3" name="Овал 72"/>
          <p:cNvSpPr/>
          <p:nvPr/>
        </p:nvSpPr>
        <p:spPr>
          <a:xfrm>
            <a:off x="3733028" y="1810796"/>
            <a:ext cx="83342" cy="84982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8" name="Прямоугольник 57"/>
          <p:cNvSpPr/>
          <p:nvPr/>
        </p:nvSpPr>
        <p:spPr>
          <a:xfrm>
            <a:off x="3074645" y="6334780"/>
            <a:ext cx="6069355" cy="523220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/>
            <a:r>
              <a:rPr lang="ru-RU" sz="2800" i="1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Ответ: </a:t>
            </a:r>
            <a:r>
              <a:rPr lang="en-US" sz="2800" i="1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 </a:t>
            </a:r>
            <a:r>
              <a:rPr lang="ru-RU" sz="28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= </a:t>
            </a: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‒</a:t>
            </a:r>
            <a:r>
              <a:rPr lang="ru-RU" sz="28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12,25</a:t>
            </a:r>
            <a:r>
              <a:rPr lang="en-US" sz="28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;</a:t>
            </a:r>
            <a:r>
              <a:rPr lang="en-US" sz="2800" i="1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m </a:t>
            </a:r>
            <a:r>
              <a:rPr lang="ru-RU" sz="2800" i="1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=</a:t>
            </a:r>
            <a:r>
              <a:rPr lang="en-US" sz="2800" i="1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‒ </a:t>
            </a:r>
            <a:r>
              <a:rPr lang="en-US" sz="28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r>
              <a:rPr lang="ru-RU" sz="28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0; </a:t>
            </a:r>
            <a:r>
              <a:rPr lang="en-US" sz="2800" i="1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</a:t>
            </a:r>
            <a:r>
              <a:rPr lang="en-US" sz="28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= </a:t>
            </a:r>
            <a:r>
              <a:rPr lang="en-US" sz="28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‒ </a:t>
            </a:r>
            <a:r>
              <a:rPr lang="en-US" sz="28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6</a:t>
            </a:r>
            <a:r>
              <a:rPr lang="en-US" sz="2800" i="1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dirty="0"/>
          </a:p>
        </p:txBody>
      </p:sp>
      <p:cxnSp>
        <p:nvCxnSpPr>
          <p:cNvPr id="74" name="Прямая соединительная линия 73"/>
          <p:cNvCxnSpPr/>
          <p:nvPr/>
        </p:nvCxnSpPr>
        <p:spPr>
          <a:xfrm flipV="1">
            <a:off x="857685" y="4768443"/>
            <a:ext cx="7429586" cy="11501"/>
          </a:xfrm>
          <a:prstGeom prst="line">
            <a:avLst/>
          </a:prstGeom>
          <a:ln w="25400">
            <a:solidFill>
              <a:schemeClr val="tx2">
                <a:lumMod val="60000"/>
                <a:lumOff val="40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5" name="Прямоугольник 74"/>
          <p:cNvSpPr/>
          <p:nvPr/>
        </p:nvSpPr>
        <p:spPr>
          <a:xfrm>
            <a:off x="6897533" y="4271554"/>
            <a:ext cx="140326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точки</a:t>
            </a:r>
            <a:endParaRPr lang="ru-RU" i="1" dirty="0"/>
          </a:p>
        </p:txBody>
      </p:sp>
      <p:sp>
        <p:nvSpPr>
          <p:cNvPr id="76" name="Овал 75"/>
          <p:cNvSpPr/>
          <p:nvPr/>
        </p:nvSpPr>
        <p:spPr>
          <a:xfrm>
            <a:off x="6219150" y="4753754"/>
            <a:ext cx="83342" cy="84982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7" name="Овал 76"/>
          <p:cNvSpPr/>
          <p:nvPr/>
        </p:nvSpPr>
        <p:spPr>
          <a:xfrm>
            <a:off x="4380521" y="4776639"/>
            <a:ext cx="83342" cy="84982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78" name="Прямая соединительная линия 77"/>
          <p:cNvCxnSpPr/>
          <p:nvPr/>
        </p:nvCxnSpPr>
        <p:spPr>
          <a:xfrm flipV="1">
            <a:off x="862902" y="5814148"/>
            <a:ext cx="7515225" cy="1"/>
          </a:xfrm>
          <a:prstGeom prst="line">
            <a:avLst/>
          </a:prstGeom>
          <a:ln w="25400">
            <a:solidFill>
              <a:schemeClr val="tx2">
                <a:lumMod val="60000"/>
                <a:lumOff val="40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9" name="Прямоугольник 78"/>
          <p:cNvSpPr/>
          <p:nvPr/>
        </p:nvSpPr>
        <p:spPr>
          <a:xfrm>
            <a:off x="7145382" y="5342709"/>
            <a:ext cx="159366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точки</a:t>
            </a:r>
            <a:endParaRPr lang="ru-RU" i="1" dirty="0"/>
          </a:p>
        </p:txBody>
      </p:sp>
      <p:sp>
        <p:nvSpPr>
          <p:cNvPr id="80" name="Овал 79"/>
          <p:cNvSpPr/>
          <p:nvPr/>
        </p:nvSpPr>
        <p:spPr>
          <a:xfrm>
            <a:off x="5850065" y="5771657"/>
            <a:ext cx="83342" cy="84982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1" name="Овал 80"/>
          <p:cNvSpPr/>
          <p:nvPr/>
        </p:nvSpPr>
        <p:spPr>
          <a:xfrm>
            <a:off x="4783202" y="5771657"/>
            <a:ext cx="83342" cy="84982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8857043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"/>
                            </p:stCondLst>
                            <p:childTnLst>
                              <p:par>
                                <p:cTn id="29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500"/>
                            </p:stCondLst>
                            <p:childTnLst>
                              <p:par>
                                <p:cTn id="36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000"/>
                            </p:stCondLst>
                            <p:childTnLst>
                              <p:par>
                                <p:cTn id="4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1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000"/>
                            </p:stCondLst>
                            <p:childTnLst>
                              <p:par>
                                <p:cTn id="5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500"/>
                            </p:stCondLst>
                            <p:childTnLst>
                              <p:par>
                                <p:cTn id="59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3000"/>
                            </p:stCondLst>
                            <p:childTnLst>
                              <p:par>
                                <p:cTn id="6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1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1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1000"/>
                            </p:stCondLst>
                            <p:childTnLst>
                              <p:par>
                                <p:cTn id="7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1500"/>
                            </p:stCondLst>
                            <p:childTnLst>
                              <p:par>
                                <p:cTn id="8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2000"/>
                            </p:stCondLst>
                            <p:childTnLst>
                              <p:par>
                                <p:cTn id="8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1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6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000"/>
                            </p:stCondLst>
                            <p:childTnLst>
                              <p:par>
                                <p:cTn id="98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500"/>
                            </p:stCondLst>
                            <p:childTnLst>
                              <p:par>
                                <p:cTn id="10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4" dur="1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8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3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000"/>
                            </p:stCondLst>
                            <p:childTnLst>
                              <p:par>
                                <p:cTn id="1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7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2000"/>
                            </p:stCondLst>
                            <p:childTnLst>
                              <p:par>
                                <p:cTn id="1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1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6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1000"/>
                            </p:stCondLst>
                            <p:childTnLst>
                              <p:par>
                                <p:cTn id="138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0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3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1500"/>
                            </p:stCondLst>
                            <p:childTnLst>
                              <p:par>
                                <p:cTn id="1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1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2" fill="hold">
                      <p:stCondLst>
                        <p:cond delay="indefinite"/>
                      </p:stCondLst>
                      <p:childTnLst>
                        <p:par>
                          <p:cTn id="153" fill="hold">
                            <p:stCondLst>
                              <p:cond delay="0"/>
                            </p:stCondLst>
                            <p:childTnLst>
                              <p:par>
                                <p:cTn id="154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5" dur="5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5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9" dur="5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5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3" dur="5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5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7" dur="5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8" dur="5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1" dur="5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5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5" dur="5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6" dur="5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9" dur="5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0" dur="5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3" dur="5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4" dur="5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7" dur="5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8" dur="5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1" dur="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2" dur="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5" dur="5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6" dur="5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9" dur="5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0" dur="5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2" fill="hold">
                      <p:stCondLst>
                        <p:cond delay="indefinite"/>
                      </p:stCondLst>
                      <p:childTnLst>
                        <p:par>
                          <p:cTn id="203" fill="hold">
                            <p:stCondLst>
                              <p:cond delay="0"/>
                            </p:stCondLst>
                            <p:childTnLst>
                              <p:par>
                                <p:cTn id="20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6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/>
      <p:bldP spid="2" grpId="0" animBg="1"/>
      <p:bldP spid="41" grpId="0"/>
      <p:bldP spid="46" grpId="0"/>
      <p:bldP spid="46" grpId="1"/>
      <p:bldP spid="48" grpId="0"/>
      <p:bldP spid="52" grpId="0" animBg="1"/>
      <p:bldP spid="54" grpId="0"/>
      <p:bldP spid="63" grpId="0" animBg="1"/>
      <p:bldP spid="38" grpId="0" animBg="1"/>
      <p:bldP spid="66" grpId="0" animBg="1"/>
      <p:bldP spid="66" grpId="1" animBg="1"/>
      <p:bldP spid="60" grpId="0"/>
      <p:bldP spid="67" grpId="0" animBg="1"/>
      <p:bldP spid="68" grpId="0"/>
      <p:bldP spid="72" grpId="0" animBg="1"/>
      <p:bldP spid="73" grpId="0" animBg="1"/>
      <p:bldP spid="73" grpId="1" animBg="1"/>
      <p:bldP spid="58" grpId="0" animBg="1"/>
      <p:bldP spid="75" grpId="0"/>
      <p:bldP spid="75" grpId="1"/>
      <p:bldP spid="76" grpId="0" animBg="1"/>
      <p:bldP spid="76" grpId="1" animBg="1"/>
      <p:bldP spid="77" grpId="0" animBg="1"/>
      <p:bldP spid="77" grpId="1" animBg="1"/>
      <p:bldP spid="79" grpId="0"/>
      <p:bldP spid="79" grpId="1"/>
      <p:bldP spid="80" grpId="0" animBg="1"/>
      <p:bldP spid="80" grpId="1" animBg="1"/>
      <p:bldP spid="81" grpId="0" animBg="1"/>
      <p:bldP spid="81" grpId="1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18533" y="290335"/>
            <a:ext cx="8365067" cy="16773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ru-RU" sz="28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6.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Постройте график функции  </a:t>
            </a:r>
          </a:p>
          <a:p>
            <a:pPr algn="just">
              <a:lnSpc>
                <a:spcPct val="150000"/>
              </a:lnSpc>
            </a:pP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и определите, при каких значениях т прямая у = т </a:t>
            </a:r>
          </a:p>
          <a:p>
            <a:pPr algn="just"/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имеет с графиком ровно две общие точки. </a:t>
            </a:r>
            <a:endParaRPr lang="ru-RU" sz="2800" i="1" dirty="0"/>
          </a:p>
        </p:txBody>
      </p:sp>
      <p:graphicFrame>
        <p:nvGraphicFramePr>
          <p:cNvPr id="14" name="Объект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1612393593"/>
              </p:ext>
            </p:extLst>
          </p:nvPr>
        </p:nvGraphicFramePr>
        <p:xfrm>
          <a:off x="4945063" y="-36513"/>
          <a:ext cx="4157662" cy="1154113"/>
        </p:xfrm>
        <a:graphic>
          <a:graphicData uri="http://schemas.openxmlformats.org/presentationml/2006/ole">
            <p:oleObj spid="_x0000_s191600" name="Формула" r:id="rId4" imgW="1714500" imgH="482600" progId="Equation.3">
              <p:embed/>
            </p:oleObj>
          </a:graphicData>
        </a:graphic>
      </p:graphicFrame>
      <p:sp>
        <p:nvSpPr>
          <p:cNvPr id="16" name="Прямоугольник 15"/>
          <p:cNvSpPr/>
          <p:nvPr/>
        </p:nvSpPr>
        <p:spPr>
          <a:xfrm>
            <a:off x="442913" y="1924639"/>
            <a:ext cx="176509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Решение</a:t>
            </a:r>
            <a:r>
              <a:rPr lang="en-US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ru-RU" sz="2800" i="1" dirty="0"/>
          </a:p>
        </p:txBody>
      </p:sp>
      <p:graphicFrame>
        <p:nvGraphicFramePr>
          <p:cNvPr id="191496" name="Object 26"/>
          <p:cNvGraphicFramePr>
            <a:graphicFrameLocks noChangeAspect="1"/>
          </p:cNvGraphicFramePr>
          <p:nvPr/>
        </p:nvGraphicFramePr>
        <p:xfrm>
          <a:off x="414337" y="2457767"/>
          <a:ext cx="4157663" cy="1154113"/>
        </p:xfrm>
        <a:graphic>
          <a:graphicData uri="http://schemas.openxmlformats.org/presentationml/2006/ole">
            <p:oleObj spid="_x0000_s191601" name="Формула" r:id="rId5" imgW="1714500" imgH="482600" progId="Equation.3">
              <p:embed/>
            </p:oleObj>
          </a:graphicData>
        </a:graphic>
      </p:graphicFrame>
      <p:graphicFrame>
        <p:nvGraphicFramePr>
          <p:cNvPr id="191497" name="Object 9"/>
          <p:cNvGraphicFramePr>
            <a:graphicFrameLocks noChangeAspect="1"/>
          </p:cNvGraphicFramePr>
          <p:nvPr/>
        </p:nvGraphicFramePr>
        <p:xfrm>
          <a:off x="435365" y="3655964"/>
          <a:ext cx="2366963" cy="546100"/>
        </p:xfrm>
        <a:graphic>
          <a:graphicData uri="http://schemas.openxmlformats.org/presentationml/2006/ole">
            <p:oleObj spid="_x0000_s191602" name="Формула" r:id="rId6" imgW="977900" imgH="228600" progId="Equation.3">
              <p:embed/>
            </p:oleObj>
          </a:graphicData>
        </a:graphic>
      </p:graphicFrame>
      <p:graphicFrame>
        <p:nvGraphicFramePr>
          <p:cNvPr id="191498" name="Object 10"/>
          <p:cNvGraphicFramePr>
            <a:graphicFrameLocks noChangeAspect="1"/>
          </p:cNvGraphicFramePr>
          <p:nvPr/>
        </p:nvGraphicFramePr>
        <p:xfrm>
          <a:off x="523509" y="4243155"/>
          <a:ext cx="3206750" cy="1566863"/>
        </p:xfrm>
        <a:graphic>
          <a:graphicData uri="http://schemas.openxmlformats.org/presentationml/2006/ole">
            <p:oleObj spid="_x0000_s191603" name="Формула" r:id="rId7" imgW="1320800" imgH="647700" progId="Equation.3">
              <p:embed/>
            </p:oleObj>
          </a:graphicData>
        </a:graphic>
      </p:graphicFrame>
      <p:graphicFrame>
        <p:nvGraphicFramePr>
          <p:cNvPr id="191499" name="Object 11"/>
          <p:cNvGraphicFramePr>
            <a:graphicFrameLocks noChangeAspect="1"/>
          </p:cNvGraphicFramePr>
          <p:nvPr/>
        </p:nvGraphicFramePr>
        <p:xfrm>
          <a:off x="4572000" y="3765550"/>
          <a:ext cx="1198563" cy="515938"/>
        </p:xfrm>
        <a:graphic>
          <a:graphicData uri="http://schemas.openxmlformats.org/presentationml/2006/ole">
            <p:oleObj spid="_x0000_s191604" name="Формула" r:id="rId8" imgW="494870" imgH="215713" progId="Equation.3">
              <p:embed/>
            </p:oleObj>
          </a:graphicData>
        </a:graphic>
      </p:graphicFrame>
      <p:graphicFrame>
        <p:nvGraphicFramePr>
          <p:cNvPr id="15" name="Таблица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39805130"/>
              </p:ext>
            </p:extLst>
          </p:nvPr>
        </p:nvGraphicFramePr>
        <p:xfrm>
          <a:off x="4572000" y="4351338"/>
          <a:ext cx="2418645" cy="914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06215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806215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806215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400" b="0" i="1" dirty="0" smtClean="0">
                          <a:solidFill>
                            <a:schemeClr val="tx1"/>
                          </a:solidFill>
                        </a:rPr>
                        <a:t>x</a:t>
                      </a:r>
                      <a:endParaRPr lang="ru-RU" sz="2400" b="0" i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0" i="0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ru-RU" sz="2400" b="0" i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0" i="0" dirty="0" smtClean="0">
                          <a:solidFill>
                            <a:schemeClr val="tx1"/>
                          </a:solidFill>
                        </a:rPr>
                        <a:t>-2</a:t>
                      </a:r>
                      <a:endParaRPr lang="ru-RU" sz="2400" b="0" i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400" i="1" dirty="0" smtClean="0">
                          <a:solidFill>
                            <a:schemeClr val="tx1"/>
                          </a:solidFill>
                        </a:rPr>
                        <a:t>y</a:t>
                      </a:r>
                      <a:endParaRPr lang="ru-RU" sz="2400" i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i="0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ru-RU" sz="2400" i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i="0" dirty="0" smtClean="0">
                          <a:solidFill>
                            <a:schemeClr val="tx1"/>
                          </a:solidFill>
                        </a:rPr>
                        <a:t>-6</a:t>
                      </a:r>
                      <a:endParaRPr lang="ru-RU" sz="2400" i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538766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7" name="Прямая соединительная линия 46"/>
          <p:cNvCxnSpPr/>
          <p:nvPr/>
        </p:nvCxnSpPr>
        <p:spPr>
          <a:xfrm>
            <a:off x="5067300" y="0"/>
            <a:ext cx="0" cy="6858000"/>
          </a:xfrm>
          <a:prstGeom prst="line">
            <a:avLst/>
          </a:prstGeom>
          <a:ln w="25400">
            <a:solidFill>
              <a:schemeClr val="bg1">
                <a:lumMod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57" name="Объект 5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1368900509"/>
              </p:ext>
            </p:extLst>
          </p:nvPr>
        </p:nvGraphicFramePr>
        <p:xfrm>
          <a:off x="303212" y="681038"/>
          <a:ext cx="3319463" cy="546100"/>
        </p:xfrm>
        <a:graphic>
          <a:graphicData uri="http://schemas.openxmlformats.org/presentationml/2006/ole">
            <p:oleObj spid="_x0000_s193581" name="Формула" r:id="rId4" imgW="1371600" imgH="228600" progId="Equation.3">
              <p:embed/>
            </p:oleObj>
          </a:graphicData>
        </a:graphic>
      </p:graphicFrame>
      <p:sp>
        <p:nvSpPr>
          <p:cNvPr id="2" name="Полилиния 1"/>
          <p:cNvSpPr/>
          <p:nvPr/>
        </p:nvSpPr>
        <p:spPr>
          <a:xfrm>
            <a:off x="3948606" y="-913482"/>
            <a:ext cx="3212589" cy="5210951"/>
          </a:xfrm>
          <a:custGeom>
            <a:avLst/>
            <a:gdLst>
              <a:gd name="connsiteX0" fmla="*/ 0 w 2971800"/>
              <a:gd name="connsiteY0" fmla="*/ 0 h 4445000"/>
              <a:gd name="connsiteX1" fmla="*/ 508000 w 2971800"/>
              <a:gd name="connsiteY1" fmla="*/ 2472267 h 4445000"/>
              <a:gd name="connsiteX2" fmla="*/ 999066 w 2971800"/>
              <a:gd name="connsiteY2" fmla="*/ 3953934 h 4445000"/>
              <a:gd name="connsiteX3" fmla="*/ 1490133 w 2971800"/>
              <a:gd name="connsiteY3" fmla="*/ 4445000 h 4445000"/>
              <a:gd name="connsiteX4" fmla="*/ 1989666 w 2971800"/>
              <a:gd name="connsiteY4" fmla="*/ 3953934 h 4445000"/>
              <a:gd name="connsiteX5" fmla="*/ 2480733 w 2971800"/>
              <a:gd name="connsiteY5" fmla="*/ 2472267 h 4445000"/>
              <a:gd name="connsiteX6" fmla="*/ 2971800 w 2971800"/>
              <a:gd name="connsiteY6" fmla="*/ 8467 h 4445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971800" h="4445000">
                <a:moveTo>
                  <a:pt x="0" y="0"/>
                </a:moveTo>
                <a:cubicBezTo>
                  <a:pt x="170744" y="906639"/>
                  <a:pt x="341489" y="1813278"/>
                  <a:pt x="508000" y="2472267"/>
                </a:cubicBezTo>
                <a:cubicBezTo>
                  <a:pt x="674511" y="3131256"/>
                  <a:pt x="835377" y="3625145"/>
                  <a:pt x="999066" y="3953934"/>
                </a:cubicBezTo>
                <a:cubicBezTo>
                  <a:pt x="1162755" y="4282723"/>
                  <a:pt x="1325033" y="4445000"/>
                  <a:pt x="1490133" y="4445000"/>
                </a:cubicBezTo>
                <a:cubicBezTo>
                  <a:pt x="1655233" y="4445000"/>
                  <a:pt x="1824566" y="4282723"/>
                  <a:pt x="1989666" y="3953934"/>
                </a:cubicBezTo>
                <a:cubicBezTo>
                  <a:pt x="2154766" y="3625145"/>
                  <a:pt x="2317044" y="3129845"/>
                  <a:pt x="2480733" y="2472267"/>
                </a:cubicBezTo>
                <a:cubicBezTo>
                  <a:pt x="2644422" y="1814689"/>
                  <a:pt x="2808111" y="911578"/>
                  <a:pt x="2971800" y="8467"/>
                </a:cubicBezTo>
              </a:path>
            </a:pathLst>
          </a:custGeom>
          <a:ln w="3175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pic>
        <p:nvPicPr>
          <p:cNvPr id="84" name="Рисунок 83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34137" b="-400"/>
          <a:stretch/>
        </p:blipFill>
        <p:spPr>
          <a:xfrm flipH="1">
            <a:off x="5062536" y="-911028"/>
            <a:ext cx="2124201" cy="5255986"/>
          </a:xfrm>
          <a:prstGeom prst="rect">
            <a:avLst/>
          </a:prstGeom>
        </p:spPr>
      </p:pic>
      <p:cxnSp>
        <p:nvCxnSpPr>
          <p:cNvPr id="13" name="Прямая со стрелкой 12"/>
          <p:cNvCxnSpPr/>
          <p:nvPr/>
        </p:nvCxnSpPr>
        <p:spPr>
          <a:xfrm flipV="1">
            <a:off x="4572000" y="1"/>
            <a:ext cx="0" cy="6857999"/>
          </a:xfrm>
          <a:prstGeom prst="straightConnector1">
            <a:avLst/>
          </a:prstGeom>
          <a:ln w="22225">
            <a:solidFill>
              <a:schemeClr val="tx1"/>
            </a:solidFill>
            <a:tailEnd type="stealth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 стрелкой 10"/>
          <p:cNvCxnSpPr/>
          <p:nvPr/>
        </p:nvCxnSpPr>
        <p:spPr>
          <a:xfrm>
            <a:off x="183475" y="5271440"/>
            <a:ext cx="8787480" cy="2539"/>
          </a:xfrm>
          <a:prstGeom prst="straightConnector1">
            <a:avLst/>
          </a:prstGeom>
          <a:ln w="22225">
            <a:solidFill>
              <a:schemeClr val="tx1"/>
            </a:solidFill>
            <a:tailEnd type="stealth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Прямоугольник 15"/>
          <p:cNvSpPr/>
          <p:nvPr/>
        </p:nvSpPr>
        <p:spPr>
          <a:xfrm>
            <a:off x="231058" y="166946"/>
            <a:ext cx="176509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Решение</a:t>
            </a:r>
            <a:r>
              <a:rPr lang="en-US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ru-RU" sz="2800" i="1" dirty="0"/>
          </a:p>
        </p:txBody>
      </p:sp>
      <p:sp>
        <p:nvSpPr>
          <p:cNvPr id="18" name="Прямоугольник 17"/>
          <p:cNvSpPr/>
          <p:nvPr/>
        </p:nvSpPr>
        <p:spPr>
          <a:xfrm>
            <a:off x="8759121" y="5143622"/>
            <a:ext cx="34336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i="1" dirty="0" err="1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х</a:t>
            </a:r>
            <a:endParaRPr lang="ru-RU" dirty="0"/>
          </a:p>
        </p:txBody>
      </p:sp>
      <p:sp>
        <p:nvSpPr>
          <p:cNvPr id="19" name="Прямоугольник 18"/>
          <p:cNvSpPr/>
          <p:nvPr/>
        </p:nvSpPr>
        <p:spPr>
          <a:xfrm>
            <a:off x="4572000" y="0"/>
            <a:ext cx="34336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i="1" dirty="0" smtClean="0">
                <a:solidFill>
                  <a:prstClr val="black"/>
                </a:solidFill>
                <a:latin typeface="Times New Roman" panose="02020603050405020304" pitchFamily="18" charset="0"/>
              </a:rPr>
              <a:t>у</a:t>
            </a:r>
            <a:endParaRPr lang="ru-RU" dirty="0"/>
          </a:p>
        </p:txBody>
      </p:sp>
      <p:sp>
        <p:nvSpPr>
          <p:cNvPr id="44" name="Прямоугольник 43"/>
          <p:cNvSpPr/>
          <p:nvPr/>
        </p:nvSpPr>
        <p:spPr>
          <a:xfrm>
            <a:off x="6866534" y="4183324"/>
            <a:ext cx="140326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точк</a:t>
            </a:r>
            <a:r>
              <a:rPr lang="ru-RU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и</a:t>
            </a:r>
            <a:endParaRPr lang="ru-RU" dirty="0"/>
          </a:p>
        </p:txBody>
      </p:sp>
      <p:cxnSp>
        <p:nvCxnSpPr>
          <p:cNvPr id="49" name="Прямая соединительная линия 48"/>
          <p:cNvCxnSpPr/>
          <p:nvPr/>
        </p:nvCxnSpPr>
        <p:spPr>
          <a:xfrm flipV="1">
            <a:off x="864507" y="4303679"/>
            <a:ext cx="7414986" cy="1"/>
          </a:xfrm>
          <a:prstGeom prst="line">
            <a:avLst/>
          </a:prstGeom>
          <a:ln w="25400">
            <a:solidFill>
              <a:srgbClr val="00B05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Прямоугольник 33"/>
          <p:cNvSpPr/>
          <p:nvPr/>
        </p:nvSpPr>
        <p:spPr>
          <a:xfrm>
            <a:off x="4183845" y="6008778"/>
            <a:ext cx="4411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-2</a:t>
            </a:r>
            <a:endParaRPr lang="ru-RU" sz="2400" dirty="0"/>
          </a:p>
        </p:txBody>
      </p:sp>
      <p:sp>
        <p:nvSpPr>
          <p:cNvPr id="48" name="Прямоугольник 47"/>
          <p:cNvSpPr/>
          <p:nvPr/>
        </p:nvSpPr>
        <p:spPr>
          <a:xfrm>
            <a:off x="879035" y="4587971"/>
            <a:ext cx="139435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точка</a:t>
            </a:r>
            <a:endParaRPr lang="ru-RU" i="1" dirty="0"/>
          </a:p>
        </p:txBody>
      </p:sp>
      <p:sp>
        <p:nvSpPr>
          <p:cNvPr id="67" name="Прямоугольник 66"/>
          <p:cNvSpPr/>
          <p:nvPr/>
        </p:nvSpPr>
        <p:spPr>
          <a:xfrm>
            <a:off x="1372419" y="5218784"/>
            <a:ext cx="2993127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5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</a:t>
            </a:r>
            <a:r>
              <a:rPr lang="en-US" sz="25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6</a:t>
            </a:r>
            <a:r>
              <a:rPr lang="ru-RU" sz="25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 -5   -4   -3   -2   -1</a:t>
            </a:r>
            <a:endParaRPr lang="ru-RU" sz="2500" dirty="0"/>
          </a:p>
        </p:txBody>
      </p:sp>
      <p:sp>
        <p:nvSpPr>
          <p:cNvPr id="70" name="Прямоугольник 69"/>
          <p:cNvSpPr/>
          <p:nvPr/>
        </p:nvSpPr>
        <p:spPr>
          <a:xfrm>
            <a:off x="4224722" y="4069327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endParaRPr lang="ru-RU" sz="2400" dirty="0"/>
          </a:p>
        </p:txBody>
      </p:sp>
      <p:sp>
        <p:nvSpPr>
          <p:cNvPr id="71" name="Прямоугольник 70"/>
          <p:cNvSpPr/>
          <p:nvPr/>
        </p:nvSpPr>
        <p:spPr>
          <a:xfrm>
            <a:off x="4227586" y="3584836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3</a:t>
            </a:r>
            <a:endParaRPr lang="ru-RU" sz="2400" dirty="0"/>
          </a:p>
        </p:txBody>
      </p:sp>
      <p:sp>
        <p:nvSpPr>
          <p:cNvPr id="72" name="Прямоугольник 71"/>
          <p:cNvSpPr/>
          <p:nvPr/>
        </p:nvSpPr>
        <p:spPr>
          <a:xfrm>
            <a:off x="4227586" y="3094098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4</a:t>
            </a:r>
            <a:endParaRPr lang="ru-RU" sz="2400" dirty="0"/>
          </a:p>
        </p:txBody>
      </p:sp>
      <p:cxnSp>
        <p:nvCxnSpPr>
          <p:cNvPr id="74" name="Прямая соединительная линия 73"/>
          <p:cNvCxnSpPr/>
          <p:nvPr/>
        </p:nvCxnSpPr>
        <p:spPr>
          <a:xfrm flipV="1">
            <a:off x="870629" y="2323119"/>
            <a:ext cx="7402741" cy="7916"/>
          </a:xfrm>
          <a:prstGeom prst="line">
            <a:avLst/>
          </a:prstGeom>
          <a:ln w="25400">
            <a:solidFill>
              <a:schemeClr val="tx2">
                <a:lumMod val="60000"/>
                <a:lumOff val="40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Овал 64"/>
          <p:cNvSpPr/>
          <p:nvPr/>
        </p:nvSpPr>
        <p:spPr>
          <a:xfrm>
            <a:off x="5520545" y="4252751"/>
            <a:ext cx="83342" cy="84982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81" name="Прямая соединительная линия 80"/>
          <p:cNvCxnSpPr/>
          <p:nvPr/>
        </p:nvCxnSpPr>
        <p:spPr>
          <a:xfrm flipV="1">
            <a:off x="870629" y="5032063"/>
            <a:ext cx="7402741" cy="7916"/>
          </a:xfrm>
          <a:prstGeom prst="line">
            <a:avLst/>
          </a:prstGeom>
          <a:ln w="25400">
            <a:solidFill>
              <a:schemeClr val="tx2">
                <a:lumMod val="60000"/>
                <a:lumOff val="40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2" name="Прямоугольник 81"/>
          <p:cNvSpPr/>
          <p:nvPr/>
        </p:nvSpPr>
        <p:spPr>
          <a:xfrm>
            <a:off x="6828896" y="1844939"/>
            <a:ext cx="144090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точка</a:t>
            </a:r>
            <a:endParaRPr lang="ru-RU" i="1" dirty="0"/>
          </a:p>
        </p:txBody>
      </p:sp>
      <p:sp>
        <p:nvSpPr>
          <p:cNvPr id="69" name="Прямоугольник 68"/>
          <p:cNvSpPr/>
          <p:nvPr/>
        </p:nvSpPr>
        <p:spPr>
          <a:xfrm>
            <a:off x="4885011" y="5218784"/>
            <a:ext cx="3390672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5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1    2    3    4    5    6    7</a:t>
            </a:r>
            <a:endParaRPr lang="ru-RU" sz="2500" dirty="0"/>
          </a:p>
        </p:txBody>
      </p:sp>
      <p:sp>
        <p:nvSpPr>
          <p:cNvPr id="78" name="Прямоугольник 77"/>
          <p:cNvSpPr/>
          <p:nvPr/>
        </p:nvSpPr>
        <p:spPr>
          <a:xfrm>
            <a:off x="4224722" y="4539681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endParaRPr lang="ru-RU" sz="2400" dirty="0"/>
          </a:p>
        </p:txBody>
      </p:sp>
      <p:sp>
        <p:nvSpPr>
          <p:cNvPr id="79" name="Прямоугольник 78"/>
          <p:cNvSpPr/>
          <p:nvPr/>
        </p:nvSpPr>
        <p:spPr>
          <a:xfrm>
            <a:off x="4546457" y="5218503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0</a:t>
            </a:r>
            <a:endParaRPr lang="ru-RU" sz="2400" dirty="0"/>
          </a:p>
        </p:txBody>
      </p:sp>
      <p:sp>
        <p:nvSpPr>
          <p:cNvPr id="85" name="Прямоугольник 84"/>
          <p:cNvSpPr/>
          <p:nvPr/>
        </p:nvSpPr>
        <p:spPr>
          <a:xfrm>
            <a:off x="6870364" y="3335919"/>
            <a:ext cx="140326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точк</a:t>
            </a:r>
            <a:r>
              <a:rPr lang="ru-RU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и</a:t>
            </a:r>
            <a:endParaRPr lang="ru-RU" dirty="0"/>
          </a:p>
        </p:txBody>
      </p:sp>
      <p:cxnSp>
        <p:nvCxnSpPr>
          <p:cNvPr id="86" name="Прямая соединительная линия 85"/>
          <p:cNvCxnSpPr/>
          <p:nvPr/>
        </p:nvCxnSpPr>
        <p:spPr>
          <a:xfrm flipV="1">
            <a:off x="864507" y="3801557"/>
            <a:ext cx="7414986" cy="1"/>
          </a:xfrm>
          <a:prstGeom prst="line">
            <a:avLst/>
          </a:prstGeom>
          <a:ln w="25400">
            <a:solidFill>
              <a:srgbClr val="00B05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1" name="Овал 90"/>
          <p:cNvSpPr/>
          <p:nvPr/>
        </p:nvSpPr>
        <p:spPr>
          <a:xfrm>
            <a:off x="6014495" y="3757723"/>
            <a:ext cx="83342" cy="84982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3" name="Прямоугольник 92"/>
          <p:cNvSpPr/>
          <p:nvPr/>
        </p:nvSpPr>
        <p:spPr>
          <a:xfrm>
            <a:off x="4179779" y="5551406"/>
            <a:ext cx="4411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-1</a:t>
            </a:r>
            <a:endParaRPr lang="ru-RU" sz="2400" dirty="0"/>
          </a:p>
        </p:txBody>
      </p:sp>
      <p:cxnSp>
        <p:nvCxnSpPr>
          <p:cNvPr id="54" name="Прямая соединительная линия 53"/>
          <p:cNvCxnSpPr>
            <a:endCxn id="92" idx="4"/>
          </p:cNvCxnSpPr>
          <p:nvPr/>
        </p:nvCxnSpPr>
        <p:spPr>
          <a:xfrm flipV="1">
            <a:off x="4100513" y="3824384"/>
            <a:ext cx="969693" cy="2790730"/>
          </a:xfrm>
          <a:prstGeom prst="line">
            <a:avLst/>
          </a:prstGeom>
          <a:ln w="31750">
            <a:solidFill>
              <a:srgbClr val="C0000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93540" name="Object 4"/>
          <p:cNvGraphicFramePr>
            <a:graphicFrameLocks noChangeAspect="1"/>
          </p:cNvGraphicFramePr>
          <p:nvPr/>
        </p:nvGraphicFramePr>
        <p:xfrm>
          <a:off x="280987" y="1293813"/>
          <a:ext cx="2151063" cy="515938"/>
        </p:xfrm>
        <a:graphic>
          <a:graphicData uri="http://schemas.openxmlformats.org/presentationml/2006/ole">
            <p:oleObj spid="_x0000_s193582" name="Формула" r:id="rId6" imgW="888614" imgH="215806" progId="Equation.3">
              <p:embed/>
            </p:oleObj>
          </a:graphicData>
        </a:graphic>
      </p:graphicFrame>
      <p:sp>
        <p:nvSpPr>
          <p:cNvPr id="73" name="Овал 72"/>
          <p:cNvSpPr/>
          <p:nvPr/>
        </p:nvSpPr>
        <p:spPr>
          <a:xfrm>
            <a:off x="4850944" y="4268135"/>
            <a:ext cx="80959" cy="83883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2" name="Овал 91"/>
          <p:cNvSpPr/>
          <p:nvPr/>
        </p:nvSpPr>
        <p:spPr>
          <a:xfrm>
            <a:off x="5029726" y="3740501"/>
            <a:ext cx="80959" cy="83883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8" name="Прямоугольник 57"/>
          <p:cNvSpPr/>
          <p:nvPr/>
        </p:nvSpPr>
        <p:spPr>
          <a:xfrm>
            <a:off x="2840564" y="6334780"/>
            <a:ext cx="3462871" cy="523220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pPr algn="ctr"/>
            <a:r>
              <a:rPr lang="ru-RU" sz="2800" i="1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Ответ: </a:t>
            </a:r>
            <a:r>
              <a:rPr lang="en-US" sz="2800" i="1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 </a:t>
            </a:r>
            <a:r>
              <a:rPr lang="ru-RU" sz="2800" i="1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=</a:t>
            </a:r>
            <a:r>
              <a:rPr lang="en-US" sz="2800" i="1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2; </a:t>
            </a:r>
            <a:r>
              <a:rPr lang="en-US" sz="2800" i="1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en-US" sz="28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= 3</a:t>
            </a:r>
            <a:r>
              <a:rPr lang="en-US" sz="2800" i="1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5" name="Прямоугольник 94"/>
          <p:cNvSpPr/>
          <p:nvPr/>
        </p:nvSpPr>
        <p:spPr>
          <a:xfrm>
            <a:off x="872943" y="3617455"/>
            <a:ext cx="140326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3 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точки</a:t>
            </a:r>
            <a:endParaRPr lang="ru-RU" i="1" dirty="0"/>
          </a:p>
        </p:txBody>
      </p:sp>
      <p:cxnSp>
        <p:nvCxnSpPr>
          <p:cNvPr id="96" name="Прямая соединительная линия 95"/>
          <p:cNvCxnSpPr/>
          <p:nvPr/>
        </p:nvCxnSpPr>
        <p:spPr>
          <a:xfrm flipV="1">
            <a:off x="870629" y="4057588"/>
            <a:ext cx="7402741" cy="7916"/>
          </a:xfrm>
          <a:prstGeom prst="line">
            <a:avLst/>
          </a:prstGeom>
          <a:ln w="25400">
            <a:solidFill>
              <a:schemeClr val="tx2">
                <a:lumMod val="60000"/>
                <a:lumOff val="40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Овал 42"/>
          <p:cNvSpPr/>
          <p:nvPr/>
        </p:nvSpPr>
        <p:spPr>
          <a:xfrm>
            <a:off x="6503275" y="2276134"/>
            <a:ext cx="83342" cy="84982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5" name="Овал 44"/>
          <p:cNvSpPr/>
          <p:nvPr/>
        </p:nvSpPr>
        <p:spPr>
          <a:xfrm>
            <a:off x="4941922" y="4010587"/>
            <a:ext cx="83342" cy="84982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6" name="Овал 45"/>
          <p:cNvSpPr/>
          <p:nvPr/>
        </p:nvSpPr>
        <p:spPr>
          <a:xfrm>
            <a:off x="5172674" y="4010127"/>
            <a:ext cx="83342" cy="84982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0" name="Овал 49"/>
          <p:cNvSpPr/>
          <p:nvPr/>
        </p:nvSpPr>
        <p:spPr>
          <a:xfrm>
            <a:off x="5869664" y="4015097"/>
            <a:ext cx="83342" cy="84982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1" name="Овал 50"/>
          <p:cNvSpPr/>
          <p:nvPr/>
        </p:nvSpPr>
        <p:spPr>
          <a:xfrm>
            <a:off x="4612458" y="4990998"/>
            <a:ext cx="83342" cy="84982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2" name="Прямоугольник 51"/>
          <p:cNvSpPr/>
          <p:nvPr/>
        </p:nvSpPr>
        <p:spPr>
          <a:xfrm>
            <a:off x="4225897" y="2585838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5</a:t>
            </a:r>
            <a:endParaRPr lang="ru-RU" sz="2400" dirty="0"/>
          </a:p>
        </p:txBody>
      </p:sp>
      <p:sp>
        <p:nvSpPr>
          <p:cNvPr id="53" name="Прямоугольник 52"/>
          <p:cNvSpPr/>
          <p:nvPr/>
        </p:nvSpPr>
        <p:spPr>
          <a:xfrm>
            <a:off x="4234688" y="2095911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6</a:t>
            </a:r>
            <a:endParaRPr lang="ru-RU" sz="2400" dirty="0"/>
          </a:p>
        </p:txBody>
      </p:sp>
      <p:sp>
        <p:nvSpPr>
          <p:cNvPr id="55" name="Прямоугольник 54"/>
          <p:cNvSpPr/>
          <p:nvPr/>
        </p:nvSpPr>
        <p:spPr>
          <a:xfrm>
            <a:off x="4230966" y="1604044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7</a:t>
            </a:r>
            <a:endParaRPr lang="ru-RU" sz="2400" dirty="0"/>
          </a:p>
        </p:txBody>
      </p:sp>
      <p:sp>
        <p:nvSpPr>
          <p:cNvPr id="56" name="Прямоугольник 55"/>
          <p:cNvSpPr/>
          <p:nvPr/>
        </p:nvSpPr>
        <p:spPr>
          <a:xfrm>
            <a:off x="4224722" y="1111662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8</a:t>
            </a:r>
            <a:endParaRPr lang="ru-RU" sz="2400" dirty="0"/>
          </a:p>
        </p:txBody>
      </p:sp>
      <p:sp>
        <p:nvSpPr>
          <p:cNvPr id="59" name="Прямоугольник 58"/>
          <p:cNvSpPr/>
          <p:nvPr/>
        </p:nvSpPr>
        <p:spPr>
          <a:xfrm>
            <a:off x="4236828" y="614096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9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xmlns="" val="39850803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2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1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"/>
                            </p:stCondLst>
                            <p:childTnLst>
                              <p:par>
                                <p:cTn id="3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500"/>
                            </p:stCondLst>
                            <p:childTnLst>
                              <p:par>
                                <p:cTn id="3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1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10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000"/>
                            </p:stCondLst>
                            <p:childTnLst>
                              <p:par>
                                <p:cTn id="48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500"/>
                            </p:stCondLst>
                            <p:childTnLst>
                              <p:par>
                                <p:cTn id="5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2000"/>
                            </p:stCondLst>
                            <p:childTnLst>
                              <p:par>
                                <p:cTn id="6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5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10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6" dur="1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1000"/>
                            </p:stCondLst>
                            <p:childTnLst>
                              <p:par>
                                <p:cTn id="78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500"/>
                            </p:stCondLst>
                            <p:childTnLst>
                              <p:par>
                                <p:cTn id="8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2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000"/>
                            </p:stCondLst>
                            <p:childTnLst>
                              <p:par>
                                <p:cTn id="94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500"/>
                            </p:stCondLst>
                            <p:childTnLst>
                              <p:par>
                                <p:cTn id="101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2000"/>
                            </p:stCondLst>
                            <p:childTnLst>
                              <p:par>
                                <p:cTn id="10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0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5" dur="10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17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1500"/>
                            </p:stCondLst>
                            <p:childTnLst>
                              <p:par>
                                <p:cTn id="124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2000"/>
                            </p:stCondLst>
                            <p:childTnLst>
                              <p:par>
                                <p:cTn id="1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3" dur="1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4" fill="hold">
                      <p:stCondLst>
                        <p:cond delay="indefinite"/>
                      </p:stCondLst>
                      <p:childTnLst>
                        <p:par>
                          <p:cTn id="135" fill="hold">
                            <p:stCondLst>
                              <p:cond delay="0"/>
                            </p:stCondLst>
                            <p:childTnLst>
                              <p:par>
                                <p:cTn id="136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5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5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5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5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500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500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500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500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5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5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5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5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5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5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5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5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500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500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4" fill="hold">
                      <p:stCondLst>
                        <p:cond delay="indefinite"/>
                      </p:stCondLst>
                      <p:childTnLst>
                        <p:par>
                          <p:cTn id="185" fill="hold">
                            <p:stCondLst>
                              <p:cond delay="0"/>
                            </p:stCondLst>
                            <p:childTnLst>
                              <p:par>
                                <p:cTn id="18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8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44" grpId="0"/>
      <p:bldP spid="48" grpId="0"/>
      <p:bldP spid="48" grpId="1"/>
      <p:bldP spid="65" grpId="0" animBg="1"/>
      <p:bldP spid="82" grpId="0"/>
      <p:bldP spid="82" grpId="1"/>
      <p:bldP spid="85" grpId="0"/>
      <p:bldP spid="91" grpId="0" animBg="1"/>
      <p:bldP spid="73" grpId="0" animBg="1"/>
      <p:bldP spid="92" grpId="0" animBg="1"/>
      <p:bldP spid="58" grpId="0" animBg="1"/>
      <p:bldP spid="95" grpId="0"/>
      <p:bldP spid="95" grpId="1"/>
      <p:bldP spid="43" grpId="0" animBg="1"/>
      <p:bldP spid="43" grpId="1" animBg="1"/>
      <p:bldP spid="45" grpId="0" animBg="1"/>
      <p:bldP spid="45" grpId="1" animBg="1"/>
      <p:bldP spid="46" grpId="0" animBg="1"/>
      <p:bldP spid="46" grpId="1" animBg="1"/>
      <p:bldP spid="50" grpId="0" animBg="1"/>
      <p:bldP spid="50" grpId="1" animBg="1"/>
      <p:bldP spid="51" grpId="0" animBg="1"/>
      <p:bldP spid="51" grpId="1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94733" y="200470"/>
            <a:ext cx="875453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600"/>
              </a:spcAft>
            </a:pPr>
            <a:r>
              <a:rPr lang="ru-RU" sz="24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7.</a:t>
            </a:r>
            <a:r>
              <a:rPr lang="ru-RU" sz="24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Найдите все значения </a:t>
            </a:r>
            <a:r>
              <a:rPr lang="en-US" sz="24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k</a:t>
            </a:r>
            <a:r>
              <a:rPr lang="ru-RU" sz="24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при каждом из </a:t>
            </a:r>
            <a:r>
              <a:rPr lang="ru-RU" sz="24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которых прямая </a:t>
            </a:r>
            <a:r>
              <a:rPr lang="en-US" sz="24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y = </a:t>
            </a:r>
            <a:r>
              <a:rPr lang="en-US" sz="2400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kx</a:t>
            </a:r>
            <a:r>
              <a:rPr lang="en-US" sz="24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имеет с графиком функции </a:t>
            </a:r>
            <a:r>
              <a:rPr lang="en-US" sz="24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y = x</a:t>
            </a:r>
            <a:r>
              <a:rPr lang="en-US" sz="2400" baseline="30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en-US" sz="24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+ </a:t>
            </a:r>
            <a:r>
              <a:rPr lang="en-US" sz="2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4 </a:t>
            </a:r>
            <a:r>
              <a:rPr lang="ru-RU" sz="24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ровно одну общую точку. Постройте этот график и все такие </a:t>
            </a:r>
            <a:r>
              <a:rPr lang="ru-RU" sz="24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прямые.</a:t>
            </a:r>
            <a:r>
              <a:rPr lang="en-US" sz="24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ru-RU" sz="2400" i="1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194733" y="1413413"/>
            <a:ext cx="176509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Решение</a:t>
            </a:r>
            <a:r>
              <a:rPr lang="en-US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ru-RU" sz="2800" i="1" dirty="0"/>
          </a:p>
        </p:txBody>
      </p:sp>
      <p:graphicFrame>
        <p:nvGraphicFramePr>
          <p:cNvPr id="191499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3562935943"/>
              </p:ext>
            </p:extLst>
          </p:nvPr>
        </p:nvGraphicFramePr>
        <p:xfrm>
          <a:off x="375710" y="3331970"/>
          <a:ext cx="1689100" cy="485775"/>
        </p:xfrm>
        <a:graphic>
          <a:graphicData uri="http://schemas.openxmlformats.org/presentationml/2006/ole">
            <p:oleObj spid="_x0000_s194673" name="Уравнение" r:id="rId4" imgW="698197" imgH="203112" progId="Equation.3">
              <p:embed/>
            </p:oleObj>
          </a:graphicData>
        </a:graphic>
      </p:graphicFrame>
      <p:graphicFrame>
        <p:nvGraphicFramePr>
          <p:cNvPr id="18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3597303347"/>
              </p:ext>
            </p:extLst>
          </p:nvPr>
        </p:nvGraphicFramePr>
        <p:xfrm>
          <a:off x="336521" y="3869998"/>
          <a:ext cx="2179637" cy="485775"/>
        </p:xfrm>
        <a:graphic>
          <a:graphicData uri="http://schemas.openxmlformats.org/presentationml/2006/ole">
            <p:oleObj spid="_x0000_s194674" name="Уравнение" r:id="rId5" imgW="901309" imgH="203112" progId="Equation.3">
              <p:embed/>
            </p:oleObj>
          </a:graphicData>
        </a:graphic>
      </p:graphicFrame>
      <p:graphicFrame>
        <p:nvGraphicFramePr>
          <p:cNvPr id="19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3385610011"/>
              </p:ext>
            </p:extLst>
          </p:nvPr>
        </p:nvGraphicFramePr>
        <p:xfrm>
          <a:off x="375710" y="4368835"/>
          <a:ext cx="1781175" cy="485775"/>
        </p:xfrm>
        <a:graphic>
          <a:graphicData uri="http://schemas.openxmlformats.org/presentationml/2006/ole">
            <p:oleObj spid="_x0000_s194675" name="Уравнение" r:id="rId6" imgW="736600" imgH="203200" progId="Equation.3">
              <p:embed/>
            </p:oleObj>
          </a:graphicData>
        </a:graphic>
      </p:graphicFrame>
      <p:graphicFrame>
        <p:nvGraphicFramePr>
          <p:cNvPr id="20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1547264298"/>
              </p:ext>
            </p:extLst>
          </p:nvPr>
        </p:nvGraphicFramePr>
        <p:xfrm>
          <a:off x="232018" y="5155055"/>
          <a:ext cx="8043863" cy="546100"/>
        </p:xfrm>
        <a:graphic>
          <a:graphicData uri="http://schemas.openxmlformats.org/presentationml/2006/ole">
            <p:oleObj spid="_x0000_s194676" name="Уравнение" r:id="rId7" imgW="3327400" imgH="228600" progId="Equation.3">
              <p:embed/>
            </p:oleObj>
          </a:graphicData>
        </a:graphic>
      </p:graphicFrame>
      <p:sp>
        <p:nvSpPr>
          <p:cNvPr id="8" name="Прямоугольник 7"/>
          <p:cNvSpPr/>
          <p:nvPr/>
        </p:nvSpPr>
        <p:spPr>
          <a:xfrm>
            <a:off x="401835" y="2020547"/>
            <a:ext cx="842962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i="1" dirty="0" smtClean="0">
                <a:latin typeface="Times New Roman" panose="02020603050405020304" pitchFamily="18" charset="0"/>
              </a:rPr>
              <a:t>Прямая </a:t>
            </a:r>
            <a:r>
              <a:rPr lang="en-US" sz="2400" i="1" dirty="0" smtClean="0">
                <a:latin typeface="Times New Roman" panose="02020603050405020304" pitchFamily="18" charset="0"/>
              </a:rPr>
              <a:t>y=</a:t>
            </a:r>
            <a:r>
              <a:rPr lang="en-US" sz="2400" i="1" dirty="0" err="1" smtClean="0">
                <a:latin typeface="Times New Roman" panose="02020603050405020304" pitchFamily="18" charset="0"/>
              </a:rPr>
              <a:t>kx</a:t>
            </a:r>
            <a:r>
              <a:rPr lang="ru-RU" sz="2400" i="1" dirty="0" smtClean="0">
                <a:latin typeface="Times New Roman" panose="02020603050405020304" pitchFamily="18" charset="0"/>
              </a:rPr>
              <a:t> имеет с графиком функции                  ровно одну общую точку, если уравнение                          имеет один корень. Такое возможно, когда дискриминант равен 0.</a:t>
            </a:r>
            <a:endParaRPr lang="ru-RU" sz="2400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5878286" y="2037806"/>
            <a:ext cx="161979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y = x</a:t>
            </a:r>
            <a:r>
              <a:rPr lang="en-US" sz="2400" baseline="30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en-US" sz="24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+ </a:t>
            </a:r>
            <a:r>
              <a:rPr lang="en-US" sz="2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4 </a:t>
            </a:r>
            <a:endParaRPr lang="ru-RU" sz="2400" dirty="0"/>
          </a:p>
        </p:txBody>
      </p:sp>
      <p:graphicFrame>
        <p:nvGraphicFramePr>
          <p:cNvPr id="194607" name="Object 47"/>
          <p:cNvGraphicFramePr>
            <a:graphicFrameLocks noChangeAspect="1"/>
          </p:cNvGraphicFramePr>
          <p:nvPr/>
        </p:nvGraphicFramePr>
        <p:xfrm>
          <a:off x="4781005" y="2397396"/>
          <a:ext cx="2090057" cy="482600"/>
        </p:xfrm>
        <a:graphic>
          <a:graphicData uri="http://schemas.openxmlformats.org/presentationml/2006/ole">
            <p:oleObj spid="_x0000_s194677" name="Формула" r:id="rId8" imgW="698197" imgH="203112" progId="Equation.3">
              <p:embed/>
            </p:oleObj>
          </a:graphicData>
        </a:graphic>
      </p:graphicFrame>
    </p:spTree>
    <p:extLst>
      <p:ext uri="{BB962C8B-B14F-4D97-AF65-F5344CB8AC3E}">
        <p14:creationId xmlns:p14="http://schemas.microsoft.com/office/powerpoint/2010/main" xmlns="" val="11001955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7" name="Объект 5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2721862203"/>
              </p:ext>
            </p:extLst>
          </p:nvPr>
        </p:nvGraphicFramePr>
        <p:xfrm>
          <a:off x="367840" y="674265"/>
          <a:ext cx="1566863" cy="546100"/>
        </p:xfrm>
        <a:graphic>
          <a:graphicData uri="http://schemas.openxmlformats.org/presentationml/2006/ole">
            <p:oleObj spid="_x0000_s195651" name="Уравнение" r:id="rId4" imgW="647700" imgH="228600" progId="Equation.3">
              <p:embed/>
            </p:oleObj>
          </a:graphicData>
        </a:graphic>
      </p:graphicFrame>
      <p:sp>
        <p:nvSpPr>
          <p:cNvPr id="2" name="Полилиния 1"/>
          <p:cNvSpPr/>
          <p:nvPr/>
        </p:nvSpPr>
        <p:spPr>
          <a:xfrm>
            <a:off x="2947988" y="-1910576"/>
            <a:ext cx="3231355" cy="5210951"/>
          </a:xfrm>
          <a:custGeom>
            <a:avLst/>
            <a:gdLst>
              <a:gd name="connsiteX0" fmla="*/ 0 w 2971800"/>
              <a:gd name="connsiteY0" fmla="*/ 0 h 4445000"/>
              <a:gd name="connsiteX1" fmla="*/ 508000 w 2971800"/>
              <a:gd name="connsiteY1" fmla="*/ 2472267 h 4445000"/>
              <a:gd name="connsiteX2" fmla="*/ 999066 w 2971800"/>
              <a:gd name="connsiteY2" fmla="*/ 3953934 h 4445000"/>
              <a:gd name="connsiteX3" fmla="*/ 1490133 w 2971800"/>
              <a:gd name="connsiteY3" fmla="*/ 4445000 h 4445000"/>
              <a:gd name="connsiteX4" fmla="*/ 1989666 w 2971800"/>
              <a:gd name="connsiteY4" fmla="*/ 3953934 h 4445000"/>
              <a:gd name="connsiteX5" fmla="*/ 2480733 w 2971800"/>
              <a:gd name="connsiteY5" fmla="*/ 2472267 h 4445000"/>
              <a:gd name="connsiteX6" fmla="*/ 2971800 w 2971800"/>
              <a:gd name="connsiteY6" fmla="*/ 8467 h 4445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971800" h="4445000">
                <a:moveTo>
                  <a:pt x="0" y="0"/>
                </a:moveTo>
                <a:cubicBezTo>
                  <a:pt x="170744" y="906639"/>
                  <a:pt x="341489" y="1813278"/>
                  <a:pt x="508000" y="2472267"/>
                </a:cubicBezTo>
                <a:cubicBezTo>
                  <a:pt x="674511" y="3131256"/>
                  <a:pt x="835377" y="3625145"/>
                  <a:pt x="999066" y="3953934"/>
                </a:cubicBezTo>
                <a:cubicBezTo>
                  <a:pt x="1162755" y="4282723"/>
                  <a:pt x="1325033" y="4445000"/>
                  <a:pt x="1490133" y="4445000"/>
                </a:cubicBezTo>
                <a:cubicBezTo>
                  <a:pt x="1655233" y="4445000"/>
                  <a:pt x="1824566" y="4282723"/>
                  <a:pt x="1989666" y="3953934"/>
                </a:cubicBezTo>
                <a:cubicBezTo>
                  <a:pt x="2154766" y="3625145"/>
                  <a:pt x="2317044" y="3129845"/>
                  <a:pt x="2480733" y="2472267"/>
                </a:cubicBezTo>
                <a:cubicBezTo>
                  <a:pt x="2644422" y="1814689"/>
                  <a:pt x="2808111" y="911578"/>
                  <a:pt x="2971800" y="8467"/>
                </a:cubicBezTo>
              </a:path>
            </a:pathLst>
          </a:custGeom>
          <a:ln w="28575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cxnSp>
        <p:nvCxnSpPr>
          <p:cNvPr id="13" name="Прямая со стрелкой 12"/>
          <p:cNvCxnSpPr/>
          <p:nvPr/>
        </p:nvCxnSpPr>
        <p:spPr>
          <a:xfrm flipV="1">
            <a:off x="4572000" y="1"/>
            <a:ext cx="0" cy="6857999"/>
          </a:xfrm>
          <a:prstGeom prst="straightConnector1">
            <a:avLst/>
          </a:prstGeom>
          <a:ln w="22225">
            <a:solidFill>
              <a:schemeClr val="tx1"/>
            </a:solidFill>
            <a:tailEnd type="stealth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 стрелкой 10"/>
          <p:cNvCxnSpPr/>
          <p:nvPr/>
        </p:nvCxnSpPr>
        <p:spPr>
          <a:xfrm>
            <a:off x="183475" y="5271440"/>
            <a:ext cx="8787480" cy="2539"/>
          </a:xfrm>
          <a:prstGeom prst="straightConnector1">
            <a:avLst/>
          </a:prstGeom>
          <a:ln w="22225">
            <a:solidFill>
              <a:schemeClr val="tx1"/>
            </a:solidFill>
            <a:tailEnd type="stealth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Прямоугольник 15"/>
          <p:cNvSpPr/>
          <p:nvPr/>
        </p:nvSpPr>
        <p:spPr>
          <a:xfrm>
            <a:off x="231058" y="166946"/>
            <a:ext cx="176509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Решение</a:t>
            </a:r>
            <a:r>
              <a:rPr lang="en-US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ru-RU" sz="2800" i="1" dirty="0"/>
          </a:p>
        </p:txBody>
      </p:sp>
      <p:sp>
        <p:nvSpPr>
          <p:cNvPr id="18" name="Прямоугольник 17"/>
          <p:cNvSpPr/>
          <p:nvPr/>
        </p:nvSpPr>
        <p:spPr>
          <a:xfrm>
            <a:off x="8759121" y="5143622"/>
            <a:ext cx="34336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i="1" dirty="0" err="1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х</a:t>
            </a:r>
            <a:endParaRPr lang="ru-RU" dirty="0"/>
          </a:p>
        </p:txBody>
      </p:sp>
      <p:sp>
        <p:nvSpPr>
          <p:cNvPr id="19" name="Прямоугольник 18"/>
          <p:cNvSpPr/>
          <p:nvPr/>
        </p:nvSpPr>
        <p:spPr>
          <a:xfrm>
            <a:off x="4572000" y="0"/>
            <a:ext cx="34336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i="1" dirty="0" smtClean="0">
                <a:solidFill>
                  <a:prstClr val="black"/>
                </a:solidFill>
                <a:latin typeface="Times New Roman" panose="02020603050405020304" pitchFamily="18" charset="0"/>
              </a:rPr>
              <a:t>у</a:t>
            </a:r>
            <a:endParaRPr lang="ru-RU" dirty="0"/>
          </a:p>
        </p:txBody>
      </p:sp>
      <p:sp>
        <p:nvSpPr>
          <p:cNvPr id="34" name="Прямоугольник 33"/>
          <p:cNvSpPr/>
          <p:nvPr/>
        </p:nvSpPr>
        <p:spPr>
          <a:xfrm>
            <a:off x="4183845" y="6008778"/>
            <a:ext cx="4411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-2</a:t>
            </a:r>
            <a:endParaRPr lang="ru-RU" sz="2400" dirty="0"/>
          </a:p>
        </p:txBody>
      </p:sp>
      <p:sp>
        <p:nvSpPr>
          <p:cNvPr id="67" name="Прямоугольник 66"/>
          <p:cNvSpPr/>
          <p:nvPr/>
        </p:nvSpPr>
        <p:spPr>
          <a:xfrm>
            <a:off x="1372419" y="5218784"/>
            <a:ext cx="2993127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5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</a:t>
            </a:r>
            <a:r>
              <a:rPr lang="en-US" sz="25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6</a:t>
            </a:r>
            <a:r>
              <a:rPr lang="ru-RU" sz="25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 -5   -4   -3   -2   -1</a:t>
            </a:r>
            <a:endParaRPr lang="ru-RU" sz="2500" dirty="0"/>
          </a:p>
        </p:txBody>
      </p:sp>
      <p:sp>
        <p:nvSpPr>
          <p:cNvPr id="70" name="Прямоугольник 69"/>
          <p:cNvSpPr/>
          <p:nvPr/>
        </p:nvSpPr>
        <p:spPr>
          <a:xfrm>
            <a:off x="4224722" y="4069327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endParaRPr lang="ru-RU" sz="2400" dirty="0"/>
          </a:p>
        </p:txBody>
      </p:sp>
      <p:sp>
        <p:nvSpPr>
          <p:cNvPr id="71" name="Прямоугольник 70"/>
          <p:cNvSpPr/>
          <p:nvPr/>
        </p:nvSpPr>
        <p:spPr>
          <a:xfrm>
            <a:off x="4227586" y="3584836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3</a:t>
            </a:r>
            <a:endParaRPr lang="ru-RU" sz="2400" dirty="0"/>
          </a:p>
        </p:txBody>
      </p:sp>
      <p:sp>
        <p:nvSpPr>
          <p:cNvPr id="72" name="Прямоугольник 71"/>
          <p:cNvSpPr/>
          <p:nvPr/>
        </p:nvSpPr>
        <p:spPr>
          <a:xfrm>
            <a:off x="4227586" y="3094098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4</a:t>
            </a:r>
            <a:endParaRPr lang="ru-RU" sz="2400" dirty="0"/>
          </a:p>
        </p:txBody>
      </p:sp>
      <p:sp>
        <p:nvSpPr>
          <p:cNvPr id="69" name="Прямоугольник 68"/>
          <p:cNvSpPr/>
          <p:nvPr/>
        </p:nvSpPr>
        <p:spPr>
          <a:xfrm>
            <a:off x="4885011" y="5218784"/>
            <a:ext cx="3390672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5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1    2    3    4    5    6    7</a:t>
            </a:r>
            <a:endParaRPr lang="ru-RU" sz="2500" dirty="0"/>
          </a:p>
        </p:txBody>
      </p:sp>
      <p:sp>
        <p:nvSpPr>
          <p:cNvPr id="78" name="Прямоугольник 77"/>
          <p:cNvSpPr/>
          <p:nvPr/>
        </p:nvSpPr>
        <p:spPr>
          <a:xfrm>
            <a:off x="4224722" y="4539681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endParaRPr lang="ru-RU" sz="2400" dirty="0"/>
          </a:p>
        </p:txBody>
      </p:sp>
      <p:sp>
        <p:nvSpPr>
          <p:cNvPr id="79" name="Прямоугольник 78"/>
          <p:cNvSpPr/>
          <p:nvPr/>
        </p:nvSpPr>
        <p:spPr>
          <a:xfrm>
            <a:off x="4546457" y="5218503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0</a:t>
            </a:r>
            <a:endParaRPr lang="ru-RU" sz="2400" dirty="0"/>
          </a:p>
        </p:txBody>
      </p:sp>
      <p:sp>
        <p:nvSpPr>
          <p:cNvPr id="93" name="Прямоугольник 92"/>
          <p:cNvSpPr/>
          <p:nvPr/>
        </p:nvSpPr>
        <p:spPr>
          <a:xfrm>
            <a:off x="4179779" y="5551406"/>
            <a:ext cx="4411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-1</a:t>
            </a:r>
            <a:endParaRPr lang="ru-RU" sz="2400" dirty="0"/>
          </a:p>
        </p:txBody>
      </p:sp>
      <p:cxnSp>
        <p:nvCxnSpPr>
          <p:cNvPr id="54" name="Прямая соединительная линия 53"/>
          <p:cNvCxnSpPr/>
          <p:nvPr/>
        </p:nvCxnSpPr>
        <p:spPr>
          <a:xfrm flipV="1">
            <a:off x="4232307" y="-1"/>
            <a:ext cx="1676647" cy="6596391"/>
          </a:xfrm>
          <a:prstGeom prst="line">
            <a:avLst/>
          </a:prstGeom>
          <a:ln w="28575">
            <a:solidFill>
              <a:srgbClr val="C0000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93540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1815894578"/>
              </p:ext>
            </p:extLst>
          </p:nvPr>
        </p:nvGraphicFramePr>
        <p:xfrm>
          <a:off x="364597" y="1184268"/>
          <a:ext cx="1168400" cy="515937"/>
        </p:xfrm>
        <a:graphic>
          <a:graphicData uri="http://schemas.openxmlformats.org/presentationml/2006/ole">
            <p:oleObj spid="_x0000_s195652" name="Уравнение" r:id="rId5" imgW="482181" imgH="215713" progId="Equation.3">
              <p:embed/>
            </p:oleObj>
          </a:graphicData>
        </a:graphic>
      </p:graphicFrame>
      <p:sp>
        <p:nvSpPr>
          <p:cNvPr id="52" name="Прямоугольник 51"/>
          <p:cNvSpPr/>
          <p:nvPr/>
        </p:nvSpPr>
        <p:spPr>
          <a:xfrm>
            <a:off x="4225897" y="2585838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5</a:t>
            </a:r>
            <a:endParaRPr lang="ru-RU" sz="2400" dirty="0"/>
          </a:p>
        </p:txBody>
      </p:sp>
      <p:sp>
        <p:nvSpPr>
          <p:cNvPr id="53" name="Прямоугольник 52"/>
          <p:cNvSpPr/>
          <p:nvPr/>
        </p:nvSpPr>
        <p:spPr>
          <a:xfrm>
            <a:off x="4234688" y="2095911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6</a:t>
            </a:r>
            <a:endParaRPr lang="ru-RU" sz="2400" dirty="0"/>
          </a:p>
        </p:txBody>
      </p:sp>
      <p:sp>
        <p:nvSpPr>
          <p:cNvPr id="55" name="Прямоугольник 54"/>
          <p:cNvSpPr/>
          <p:nvPr/>
        </p:nvSpPr>
        <p:spPr>
          <a:xfrm>
            <a:off x="4230966" y="1604044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7</a:t>
            </a:r>
            <a:endParaRPr lang="ru-RU" sz="2400" dirty="0"/>
          </a:p>
        </p:txBody>
      </p:sp>
      <p:sp>
        <p:nvSpPr>
          <p:cNvPr id="56" name="Прямоугольник 55"/>
          <p:cNvSpPr/>
          <p:nvPr/>
        </p:nvSpPr>
        <p:spPr>
          <a:xfrm>
            <a:off x="4224722" y="1111662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8</a:t>
            </a:r>
            <a:endParaRPr lang="ru-RU" sz="2400" dirty="0"/>
          </a:p>
        </p:txBody>
      </p:sp>
      <p:sp>
        <p:nvSpPr>
          <p:cNvPr id="59" name="Прямоугольник 58"/>
          <p:cNvSpPr/>
          <p:nvPr/>
        </p:nvSpPr>
        <p:spPr>
          <a:xfrm>
            <a:off x="4236828" y="614096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9</a:t>
            </a:r>
            <a:endParaRPr lang="ru-RU" sz="2400" dirty="0"/>
          </a:p>
        </p:txBody>
      </p:sp>
      <p:cxnSp>
        <p:nvCxnSpPr>
          <p:cNvPr id="60" name="Прямая соединительная линия 59"/>
          <p:cNvCxnSpPr/>
          <p:nvPr/>
        </p:nvCxnSpPr>
        <p:spPr>
          <a:xfrm flipH="1" flipV="1">
            <a:off x="3253427" y="0"/>
            <a:ext cx="1657241" cy="6595534"/>
          </a:xfrm>
          <a:prstGeom prst="line">
            <a:avLst/>
          </a:prstGeom>
          <a:ln w="28575">
            <a:solidFill>
              <a:srgbClr val="C0000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61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3240121270"/>
              </p:ext>
            </p:extLst>
          </p:nvPr>
        </p:nvGraphicFramePr>
        <p:xfrm>
          <a:off x="364597" y="1675548"/>
          <a:ext cx="1414462" cy="515938"/>
        </p:xfrm>
        <a:graphic>
          <a:graphicData uri="http://schemas.openxmlformats.org/presentationml/2006/ole">
            <p:oleObj spid="_x0000_s195653" name="Уравнение" r:id="rId6" imgW="583693" imgH="215713" progId="Equation.3">
              <p:embed/>
            </p:oleObj>
          </a:graphicData>
        </a:graphic>
      </p:graphicFrame>
      <p:sp>
        <p:nvSpPr>
          <p:cNvPr id="58" name="Прямоугольник 57"/>
          <p:cNvSpPr/>
          <p:nvPr/>
        </p:nvSpPr>
        <p:spPr>
          <a:xfrm>
            <a:off x="2816520" y="6334780"/>
            <a:ext cx="3510961" cy="523220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pPr algn="ctr"/>
            <a:r>
              <a:rPr lang="ru-RU" sz="2800" i="1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Ответ: </a:t>
            </a:r>
            <a:r>
              <a:rPr lang="en-US" sz="2800" i="1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800" i="1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i="1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=</a:t>
            </a:r>
            <a:r>
              <a:rPr lang="en-US" sz="2800" i="1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ru-RU" sz="28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en-US" sz="2800" i="1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8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= ‒ 4</a:t>
            </a:r>
            <a:r>
              <a:rPr lang="en-US" sz="2800" i="1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 rot="16946199">
            <a:off x="4678745" y="2943476"/>
            <a:ext cx="119295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y = </a:t>
            </a:r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4</a:t>
            </a:r>
            <a:r>
              <a:rPr lang="en-US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x </a:t>
            </a:r>
            <a:endParaRPr lang="ru-RU" sz="2800" dirty="0"/>
          </a:p>
        </p:txBody>
      </p:sp>
      <p:sp>
        <p:nvSpPr>
          <p:cNvPr id="15" name="Прямоугольник 14"/>
          <p:cNvSpPr/>
          <p:nvPr/>
        </p:nvSpPr>
        <p:spPr>
          <a:xfrm rot="4553062">
            <a:off x="3126442" y="2990295"/>
            <a:ext cx="146226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y = </a:t>
            </a:r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‒</a:t>
            </a:r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4</a:t>
            </a:r>
            <a:r>
              <a:rPr lang="en-US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x </a:t>
            </a:r>
            <a:endParaRPr lang="ru-RU" sz="2800" dirty="0"/>
          </a:p>
        </p:txBody>
      </p:sp>
      <p:sp>
        <p:nvSpPr>
          <p:cNvPr id="63" name="Овал 62"/>
          <p:cNvSpPr/>
          <p:nvPr/>
        </p:nvSpPr>
        <p:spPr>
          <a:xfrm>
            <a:off x="5521249" y="1285016"/>
            <a:ext cx="80959" cy="83883"/>
          </a:xfrm>
          <a:prstGeom prst="ellips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4" name="Овал 63"/>
          <p:cNvSpPr/>
          <p:nvPr/>
        </p:nvSpPr>
        <p:spPr>
          <a:xfrm>
            <a:off x="3540663" y="1282707"/>
            <a:ext cx="80959" cy="83883"/>
          </a:xfrm>
          <a:prstGeom prst="ellips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2460201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" grpId="0" animBg="1"/>
      <p:bldP spid="14" grpId="0"/>
      <p:bldP spid="15" grpId="0"/>
      <p:bldP spid="63" grpId="0" animBg="1"/>
      <p:bldP spid="6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94733" y="200470"/>
            <a:ext cx="875453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600"/>
              </a:spcAft>
            </a:pPr>
            <a:r>
              <a:rPr lang="ru-RU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7</a:t>
            </a:r>
            <a:r>
              <a:rPr lang="ru-RU" sz="24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r>
              <a:rPr lang="ru-RU" sz="24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Найдите </a:t>
            </a:r>
            <a:r>
              <a:rPr lang="en-US" sz="24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p </a:t>
            </a:r>
            <a:r>
              <a:rPr lang="ru-RU" sz="24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и постройте график функции </a:t>
            </a:r>
            <a:r>
              <a:rPr lang="en-US" sz="24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y = </a:t>
            </a:r>
            <a:r>
              <a:rPr lang="en-US" sz="24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x</a:t>
            </a:r>
            <a:r>
              <a:rPr lang="en-US" sz="2400" baseline="30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en-US" sz="24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+ p</a:t>
            </a:r>
            <a:r>
              <a:rPr lang="en-US" sz="2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если известно</a:t>
            </a:r>
            <a:r>
              <a:rPr lang="ru-RU" sz="24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,</a:t>
            </a:r>
            <a:r>
              <a:rPr lang="en-US" sz="24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что </a:t>
            </a:r>
            <a:r>
              <a:rPr lang="ru-RU" sz="24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прямая </a:t>
            </a:r>
            <a:r>
              <a:rPr lang="en-US" sz="24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y = 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6</a:t>
            </a:r>
            <a:r>
              <a:rPr lang="en-US" sz="24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x </a:t>
            </a:r>
            <a:r>
              <a:rPr lang="ru-RU" sz="24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имеет с этим графиком ровно одну общую точку. 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194733" y="1413413"/>
            <a:ext cx="176509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Решение</a:t>
            </a:r>
            <a:r>
              <a:rPr lang="en-US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ru-RU" sz="2800" i="1" dirty="0"/>
          </a:p>
        </p:txBody>
      </p:sp>
      <p:graphicFrame>
        <p:nvGraphicFramePr>
          <p:cNvPr id="191499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2813900947"/>
              </p:ext>
            </p:extLst>
          </p:nvPr>
        </p:nvGraphicFramePr>
        <p:xfrm>
          <a:off x="558590" y="3149091"/>
          <a:ext cx="1782763" cy="546100"/>
        </p:xfrm>
        <a:graphic>
          <a:graphicData uri="http://schemas.openxmlformats.org/presentationml/2006/ole">
            <p:oleObj spid="_x0000_s198754" name="Уравнение" r:id="rId4" imgW="736600" imgH="228600" progId="Equation.3">
              <p:embed/>
            </p:oleObj>
          </a:graphicData>
        </a:graphic>
      </p:graphicFrame>
      <p:graphicFrame>
        <p:nvGraphicFramePr>
          <p:cNvPr id="18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865008278"/>
              </p:ext>
            </p:extLst>
          </p:nvPr>
        </p:nvGraphicFramePr>
        <p:xfrm>
          <a:off x="401836" y="3699385"/>
          <a:ext cx="2273300" cy="547688"/>
        </p:xfrm>
        <a:graphic>
          <a:graphicData uri="http://schemas.openxmlformats.org/presentationml/2006/ole">
            <p:oleObj spid="_x0000_s198755" name="Уравнение" r:id="rId5" imgW="939800" imgH="228600" progId="Equation.3">
              <p:embed/>
            </p:oleObj>
          </a:graphicData>
        </a:graphic>
      </p:graphicFrame>
      <p:graphicFrame>
        <p:nvGraphicFramePr>
          <p:cNvPr id="19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176255640"/>
              </p:ext>
            </p:extLst>
          </p:nvPr>
        </p:nvGraphicFramePr>
        <p:xfrm>
          <a:off x="558590" y="4383986"/>
          <a:ext cx="1871663" cy="485775"/>
        </p:xfrm>
        <a:graphic>
          <a:graphicData uri="http://schemas.openxmlformats.org/presentationml/2006/ole">
            <p:oleObj spid="_x0000_s198756" name="Уравнение" r:id="rId6" imgW="774364" imgH="203112" progId="Equation.3">
              <p:embed/>
            </p:oleObj>
          </a:graphicData>
        </a:graphic>
      </p:graphicFrame>
      <p:graphicFrame>
        <p:nvGraphicFramePr>
          <p:cNvPr id="20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2960215060"/>
              </p:ext>
            </p:extLst>
          </p:nvPr>
        </p:nvGraphicFramePr>
        <p:xfrm>
          <a:off x="349585" y="5346306"/>
          <a:ext cx="7953375" cy="484187"/>
        </p:xfrm>
        <a:graphic>
          <a:graphicData uri="http://schemas.openxmlformats.org/presentationml/2006/ole">
            <p:oleObj spid="_x0000_s198757" name="Уравнение" r:id="rId7" imgW="3289300" imgH="203200" progId="Equation.3">
              <p:embed/>
            </p:oleObj>
          </a:graphicData>
        </a:graphic>
      </p:graphicFrame>
      <p:sp>
        <p:nvSpPr>
          <p:cNvPr id="8" name="Прямоугольник 7"/>
          <p:cNvSpPr/>
          <p:nvPr/>
        </p:nvSpPr>
        <p:spPr>
          <a:xfrm>
            <a:off x="375710" y="1929107"/>
            <a:ext cx="842962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i="1" dirty="0" smtClean="0">
                <a:latin typeface="Times New Roman" panose="02020603050405020304" pitchFamily="18" charset="0"/>
              </a:rPr>
              <a:t>Прямая </a:t>
            </a:r>
            <a:r>
              <a:rPr lang="en-US" sz="2400" i="1" dirty="0" smtClean="0">
                <a:latin typeface="Times New Roman" panose="02020603050405020304" pitchFamily="18" charset="0"/>
              </a:rPr>
              <a:t>y=6x</a:t>
            </a:r>
            <a:r>
              <a:rPr lang="ru-RU" sz="2400" i="1" dirty="0" smtClean="0">
                <a:latin typeface="Times New Roman" panose="02020603050405020304" pitchFamily="18" charset="0"/>
              </a:rPr>
              <a:t> имеет с графиком функции </a:t>
            </a:r>
            <a:r>
              <a:rPr lang="en-US" sz="24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y = x</a:t>
            </a:r>
            <a:r>
              <a:rPr lang="en-US" sz="2400" baseline="30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en-US" sz="24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+ p</a:t>
            </a:r>
            <a:r>
              <a:rPr lang="ru-RU" sz="2400" i="1" dirty="0" smtClean="0">
                <a:latin typeface="Times New Roman" panose="02020603050405020304" pitchFamily="18" charset="0"/>
              </a:rPr>
              <a:t>  ровно одну общую точку, если уравнение                        имеет один корень. Такое возможно, когда дискриминант равен 0.</a:t>
            </a:r>
            <a:endParaRPr lang="ru-RU" sz="2400" dirty="0"/>
          </a:p>
        </p:txBody>
      </p:sp>
      <p:graphicFrame>
        <p:nvGraphicFramePr>
          <p:cNvPr id="198688" name="Object 32"/>
          <p:cNvGraphicFramePr>
            <a:graphicFrameLocks noChangeAspect="1"/>
          </p:cNvGraphicFramePr>
          <p:nvPr/>
        </p:nvGraphicFramePr>
        <p:xfrm>
          <a:off x="4389120" y="2279831"/>
          <a:ext cx="1619793" cy="546100"/>
        </p:xfrm>
        <a:graphic>
          <a:graphicData uri="http://schemas.openxmlformats.org/presentationml/2006/ole">
            <p:oleObj spid="_x0000_s198758" name="Уравнение" r:id="rId8" imgW="736600" imgH="228600" progId="Equation.3">
              <p:embed/>
            </p:oleObj>
          </a:graphicData>
        </a:graphic>
      </p:graphicFrame>
    </p:spTree>
    <p:extLst>
      <p:ext uri="{BB962C8B-B14F-4D97-AF65-F5344CB8AC3E}">
        <p14:creationId xmlns:p14="http://schemas.microsoft.com/office/powerpoint/2010/main" xmlns="" val="28079640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7" name="Объект 5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2508437997"/>
              </p:ext>
            </p:extLst>
          </p:nvPr>
        </p:nvGraphicFramePr>
        <p:xfrm>
          <a:off x="381347" y="920223"/>
          <a:ext cx="1536700" cy="546100"/>
        </p:xfrm>
        <a:graphic>
          <a:graphicData uri="http://schemas.openxmlformats.org/presentationml/2006/ole">
            <p:oleObj spid="_x0000_s242718" name="Уравнение" r:id="rId4" imgW="634725" imgH="228501" progId="Equation.3">
              <p:embed/>
            </p:oleObj>
          </a:graphicData>
        </a:graphic>
      </p:graphicFrame>
      <p:sp>
        <p:nvSpPr>
          <p:cNvPr id="2" name="Полилиния 1"/>
          <p:cNvSpPr/>
          <p:nvPr/>
        </p:nvSpPr>
        <p:spPr>
          <a:xfrm>
            <a:off x="2743200" y="-313508"/>
            <a:ext cx="3657600" cy="3644537"/>
          </a:xfrm>
          <a:custGeom>
            <a:avLst/>
            <a:gdLst>
              <a:gd name="connsiteX0" fmla="*/ 0 w 2971800"/>
              <a:gd name="connsiteY0" fmla="*/ 0 h 4445000"/>
              <a:gd name="connsiteX1" fmla="*/ 508000 w 2971800"/>
              <a:gd name="connsiteY1" fmla="*/ 2472267 h 4445000"/>
              <a:gd name="connsiteX2" fmla="*/ 999066 w 2971800"/>
              <a:gd name="connsiteY2" fmla="*/ 3953934 h 4445000"/>
              <a:gd name="connsiteX3" fmla="*/ 1490133 w 2971800"/>
              <a:gd name="connsiteY3" fmla="*/ 4445000 h 4445000"/>
              <a:gd name="connsiteX4" fmla="*/ 1989666 w 2971800"/>
              <a:gd name="connsiteY4" fmla="*/ 3953934 h 4445000"/>
              <a:gd name="connsiteX5" fmla="*/ 2480733 w 2971800"/>
              <a:gd name="connsiteY5" fmla="*/ 2472267 h 4445000"/>
              <a:gd name="connsiteX6" fmla="*/ 2971800 w 2971800"/>
              <a:gd name="connsiteY6" fmla="*/ 8467 h 4445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971800" h="4445000">
                <a:moveTo>
                  <a:pt x="0" y="0"/>
                </a:moveTo>
                <a:cubicBezTo>
                  <a:pt x="170744" y="906639"/>
                  <a:pt x="341489" y="1813278"/>
                  <a:pt x="508000" y="2472267"/>
                </a:cubicBezTo>
                <a:cubicBezTo>
                  <a:pt x="674511" y="3131256"/>
                  <a:pt x="835377" y="3625145"/>
                  <a:pt x="999066" y="3953934"/>
                </a:cubicBezTo>
                <a:cubicBezTo>
                  <a:pt x="1162755" y="4282723"/>
                  <a:pt x="1325033" y="4445000"/>
                  <a:pt x="1490133" y="4445000"/>
                </a:cubicBezTo>
                <a:cubicBezTo>
                  <a:pt x="1655233" y="4445000"/>
                  <a:pt x="1824566" y="4282723"/>
                  <a:pt x="1989666" y="3953934"/>
                </a:cubicBezTo>
                <a:cubicBezTo>
                  <a:pt x="2154766" y="3625145"/>
                  <a:pt x="2317044" y="3129845"/>
                  <a:pt x="2480733" y="2472267"/>
                </a:cubicBezTo>
                <a:cubicBezTo>
                  <a:pt x="2644422" y="1814689"/>
                  <a:pt x="2808111" y="911578"/>
                  <a:pt x="2971800" y="8467"/>
                </a:cubicBezTo>
              </a:path>
            </a:pathLst>
          </a:custGeom>
          <a:ln w="28575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cxnSp>
        <p:nvCxnSpPr>
          <p:cNvPr id="13" name="Прямая со стрелкой 12"/>
          <p:cNvCxnSpPr/>
          <p:nvPr/>
        </p:nvCxnSpPr>
        <p:spPr>
          <a:xfrm flipV="1">
            <a:off x="4572000" y="8"/>
            <a:ext cx="0" cy="6857999"/>
          </a:xfrm>
          <a:prstGeom prst="straightConnector1">
            <a:avLst/>
          </a:prstGeom>
          <a:ln w="22225">
            <a:solidFill>
              <a:schemeClr val="tx1"/>
            </a:solidFill>
            <a:tailEnd type="stealth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 стрелкой 10"/>
          <p:cNvCxnSpPr/>
          <p:nvPr/>
        </p:nvCxnSpPr>
        <p:spPr>
          <a:xfrm>
            <a:off x="183475" y="5516975"/>
            <a:ext cx="8787480" cy="2539"/>
          </a:xfrm>
          <a:prstGeom prst="straightConnector1">
            <a:avLst/>
          </a:prstGeom>
          <a:ln w="22225">
            <a:solidFill>
              <a:schemeClr val="tx1"/>
            </a:solidFill>
            <a:tailEnd type="stealth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Прямоугольник 15"/>
          <p:cNvSpPr/>
          <p:nvPr/>
        </p:nvSpPr>
        <p:spPr>
          <a:xfrm>
            <a:off x="231058" y="412481"/>
            <a:ext cx="176509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Решение</a:t>
            </a:r>
            <a:r>
              <a:rPr lang="en-US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ru-RU" sz="2800" i="1" dirty="0"/>
          </a:p>
        </p:txBody>
      </p:sp>
      <p:sp>
        <p:nvSpPr>
          <p:cNvPr id="18" name="Прямоугольник 17"/>
          <p:cNvSpPr/>
          <p:nvPr/>
        </p:nvSpPr>
        <p:spPr>
          <a:xfrm>
            <a:off x="8759121" y="5389157"/>
            <a:ext cx="34336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i="1" dirty="0" err="1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х</a:t>
            </a:r>
            <a:endParaRPr lang="ru-RU" dirty="0"/>
          </a:p>
        </p:txBody>
      </p:sp>
      <p:sp>
        <p:nvSpPr>
          <p:cNvPr id="19" name="Прямоугольник 18"/>
          <p:cNvSpPr/>
          <p:nvPr/>
        </p:nvSpPr>
        <p:spPr>
          <a:xfrm>
            <a:off x="4192150" y="-131567"/>
            <a:ext cx="34336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i="1" dirty="0" smtClean="0">
                <a:solidFill>
                  <a:prstClr val="black"/>
                </a:solidFill>
                <a:latin typeface="Times New Roman" panose="02020603050405020304" pitchFamily="18" charset="0"/>
              </a:rPr>
              <a:t>у</a:t>
            </a:r>
            <a:endParaRPr lang="ru-RU" dirty="0"/>
          </a:p>
        </p:txBody>
      </p:sp>
      <p:sp>
        <p:nvSpPr>
          <p:cNvPr id="34" name="Прямоугольник 33"/>
          <p:cNvSpPr/>
          <p:nvPr/>
        </p:nvSpPr>
        <p:spPr>
          <a:xfrm>
            <a:off x="4183845" y="6254313"/>
            <a:ext cx="4411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-2</a:t>
            </a:r>
            <a:endParaRPr lang="ru-RU" sz="2400" dirty="0"/>
          </a:p>
        </p:txBody>
      </p:sp>
      <p:sp>
        <p:nvSpPr>
          <p:cNvPr id="67" name="Прямоугольник 66"/>
          <p:cNvSpPr/>
          <p:nvPr/>
        </p:nvSpPr>
        <p:spPr>
          <a:xfrm>
            <a:off x="1372419" y="5464319"/>
            <a:ext cx="2993127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5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</a:t>
            </a:r>
            <a:r>
              <a:rPr lang="en-US" sz="25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6</a:t>
            </a:r>
            <a:r>
              <a:rPr lang="ru-RU" sz="25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 -5   -4   -3   -2   -1</a:t>
            </a:r>
            <a:endParaRPr lang="ru-RU" sz="2500" dirty="0"/>
          </a:p>
        </p:txBody>
      </p:sp>
      <p:sp>
        <p:nvSpPr>
          <p:cNvPr id="70" name="Прямоугольник 69"/>
          <p:cNvSpPr/>
          <p:nvPr/>
        </p:nvSpPr>
        <p:spPr>
          <a:xfrm>
            <a:off x="4224722" y="4314862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4</a:t>
            </a:r>
            <a:endParaRPr lang="ru-RU" sz="2400" dirty="0"/>
          </a:p>
        </p:txBody>
      </p:sp>
      <p:sp>
        <p:nvSpPr>
          <p:cNvPr id="71" name="Прямоугольник 70"/>
          <p:cNvSpPr/>
          <p:nvPr/>
        </p:nvSpPr>
        <p:spPr>
          <a:xfrm>
            <a:off x="4227586" y="3830371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6</a:t>
            </a:r>
            <a:endParaRPr lang="ru-RU" sz="2400" dirty="0"/>
          </a:p>
        </p:txBody>
      </p:sp>
      <p:sp>
        <p:nvSpPr>
          <p:cNvPr id="72" name="Прямоугольник 71"/>
          <p:cNvSpPr/>
          <p:nvPr/>
        </p:nvSpPr>
        <p:spPr>
          <a:xfrm>
            <a:off x="4227586" y="3339633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8</a:t>
            </a:r>
            <a:endParaRPr lang="ru-RU" sz="2400" dirty="0"/>
          </a:p>
        </p:txBody>
      </p:sp>
      <p:sp>
        <p:nvSpPr>
          <p:cNvPr id="69" name="Прямоугольник 68"/>
          <p:cNvSpPr/>
          <p:nvPr/>
        </p:nvSpPr>
        <p:spPr>
          <a:xfrm>
            <a:off x="4885011" y="5464319"/>
            <a:ext cx="3390672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5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1    2    3    4    5    6    7</a:t>
            </a:r>
            <a:endParaRPr lang="ru-RU" sz="2500" dirty="0"/>
          </a:p>
        </p:txBody>
      </p:sp>
      <p:sp>
        <p:nvSpPr>
          <p:cNvPr id="78" name="Прямоугольник 77"/>
          <p:cNvSpPr/>
          <p:nvPr/>
        </p:nvSpPr>
        <p:spPr>
          <a:xfrm>
            <a:off x="4224722" y="4785216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endParaRPr lang="ru-RU" sz="2400" dirty="0"/>
          </a:p>
        </p:txBody>
      </p:sp>
      <p:sp>
        <p:nvSpPr>
          <p:cNvPr id="79" name="Прямоугольник 78"/>
          <p:cNvSpPr/>
          <p:nvPr/>
        </p:nvSpPr>
        <p:spPr>
          <a:xfrm>
            <a:off x="4546457" y="5464038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0</a:t>
            </a:r>
            <a:endParaRPr lang="ru-RU" sz="2400" dirty="0"/>
          </a:p>
        </p:txBody>
      </p:sp>
      <p:sp>
        <p:nvSpPr>
          <p:cNvPr id="93" name="Прямоугольник 92"/>
          <p:cNvSpPr/>
          <p:nvPr/>
        </p:nvSpPr>
        <p:spPr>
          <a:xfrm>
            <a:off x="4179779" y="5796941"/>
            <a:ext cx="4411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-1</a:t>
            </a:r>
            <a:endParaRPr lang="ru-RU" sz="2400" dirty="0"/>
          </a:p>
        </p:txBody>
      </p:sp>
      <p:cxnSp>
        <p:nvCxnSpPr>
          <p:cNvPr id="54" name="Прямая соединительная линия 53"/>
          <p:cNvCxnSpPr/>
          <p:nvPr/>
        </p:nvCxnSpPr>
        <p:spPr>
          <a:xfrm rot="5400000" flipH="1" flipV="1">
            <a:off x="2167775" y="2555800"/>
            <a:ext cx="6135685" cy="1964612"/>
          </a:xfrm>
          <a:prstGeom prst="line">
            <a:avLst/>
          </a:prstGeom>
          <a:ln w="28575">
            <a:solidFill>
              <a:srgbClr val="C0000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93540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730324577"/>
              </p:ext>
            </p:extLst>
          </p:nvPr>
        </p:nvGraphicFramePr>
        <p:xfrm>
          <a:off x="381347" y="1466323"/>
          <a:ext cx="1076325" cy="485775"/>
        </p:xfrm>
        <a:graphic>
          <a:graphicData uri="http://schemas.openxmlformats.org/presentationml/2006/ole">
            <p:oleObj spid="_x0000_s242719" name="Уравнение" r:id="rId5" imgW="444307" imgH="203112" progId="Equation.3">
              <p:embed/>
            </p:oleObj>
          </a:graphicData>
        </a:graphic>
      </p:graphicFrame>
      <p:sp>
        <p:nvSpPr>
          <p:cNvPr id="52" name="Прямоугольник 51"/>
          <p:cNvSpPr/>
          <p:nvPr/>
        </p:nvSpPr>
        <p:spPr>
          <a:xfrm>
            <a:off x="4142809" y="2805659"/>
            <a:ext cx="49244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10</a:t>
            </a:r>
            <a:endParaRPr lang="ru-RU" sz="2400" dirty="0"/>
          </a:p>
        </p:txBody>
      </p:sp>
      <p:sp>
        <p:nvSpPr>
          <p:cNvPr id="53" name="Прямоугольник 52"/>
          <p:cNvSpPr/>
          <p:nvPr/>
        </p:nvSpPr>
        <p:spPr>
          <a:xfrm>
            <a:off x="4132867" y="2341961"/>
            <a:ext cx="49244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12</a:t>
            </a:r>
            <a:endParaRPr lang="ru-RU" sz="2400" dirty="0"/>
          </a:p>
        </p:txBody>
      </p:sp>
      <p:sp>
        <p:nvSpPr>
          <p:cNvPr id="55" name="Прямоугольник 54"/>
          <p:cNvSpPr/>
          <p:nvPr/>
        </p:nvSpPr>
        <p:spPr>
          <a:xfrm>
            <a:off x="4142809" y="1841688"/>
            <a:ext cx="49244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14</a:t>
            </a:r>
            <a:endParaRPr lang="ru-RU" sz="2400" dirty="0"/>
          </a:p>
        </p:txBody>
      </p:sp>
      <p:sp>
        <p:nvSpPr>
          <p:cNvPr id="56" name="Прямоугольник 55"/>
          <p:cNvSpPr/>
          <p:nvPr/>
        </p:nvSpPr>
        <p:spPr>
          <a:xfrm>
            <a:off x="4140425" y="1324066"/>
            <a:ext cx="49244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16</a:t>
            </a:r>
            <a:endParaRPr lang="ru-RU" sz="2400" dirty="0"/>
          </a:p>
        </p:txBody>
      </p:sp>
      <p:sp>
        <p:nvSpPr>
          <p:cNvPr id="59" name="Прямоугольник 58"/>
          <p:cNvSpPr/>
          <p:nvPr/>
        </p:nvSpPr>
        <p:spPr>
          <a:xfrm>
            <a:off x="4140425" y="849688"/>
            <a:ext cx="49244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18</a:t>
            </a:r>
            <a:endParaRPr lang="ru-RU" sz="2400" dirty="0"/>
          </a:p>
        </p:txBody>
      </p:sp>
      <p:sp>
        <p:nvSpPr>
          <p:cNvPr id="58" name="Прямоугольник 57"/>
          <p:cNvSpPr/>
          <p:nvPr/>
        </p:nvSpPr>
        <p:spPr>
          <a:xfrm>
            <a:off x="3395203" y="6333313"/>
            <a:ext cx="2353593" cy="523220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pPr algn="ctr"/>
            <a:r>
              <a:rPr lang="ru-RU" sz="2800" i="1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Ответ: </a:t>
            </a:r>
            <a:r>
              <a:rPr lang="en-US" sz="2800" i="1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 </a:t>
            </a:r>
            <a:r>
              <a:rPr lang="ru-RU" sz="2800" i="1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=</a:t>
            </a:r>
            <a:r>
              <a:rPr lang="en-US" sz="2800" i="1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r>
              <a:rPr lang="en-US" sz="2800" i="1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 rot="16803342">
            <a:off x="4488820" y="3208106"/>
            <a:ext cx="119295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y = </a:t>
            </a:r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6</a:t>
            </a:r>
            <a:r>
              <a:rPr lang="en-US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x </a:t>
            </a:r>
            <a:endParaRPr lang="ru-RU" sz="2800" dirty="0"/>
          </a:p>
        </p:txBody>
      </p:sp>
      <p:sp>
        <p:nvSpPr>
          <p:cNvPr id="63" name="Овал 62"/>
          <p:cNvSpPr/>
          <p:nvPr/>
        </p:nvSpPr>
        <p:spPr>
          <a:xfrm>
            <a:off x="6005448" y="1038577"/>
            <a:ext cx="80959" cy="83883"/>
          </a:xfrm>
          <a:prstGeom prst="ellips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6815237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8" grpId="0" animBg="1"/>
      <p:bldP spid="63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>
          <a:blip r:embed="rId2" cstate="print"/>
          <a:srcRect l="50436" t="39741" r="12904" b="53594"/>
          <a:stretch>
            <a:fillRect/>
          </a:stretch>
        </p:blipFill>
        <p:spPr bwMode="auto">
          <a:xfrm>
            <a:off x="303756" y="177452"/>
            <a:ext cx="7315200" cy="1143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3" cstate="print"/>
          <a:srcRect l="43338" t="14583" r="20351" b="21470"/>
          <a:stretch>
            <a:fillRect/>
          </a:stretch>
        </p:blipFill>
        <p:spPr bwMode="auto">
          <a:xfrm>
            <a:off x="150883" y="2514600"/>
            <a:ext cx="4078803" cy="403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8435" name="Picture 3"/>
          <p:cNvPicPr>
            <a:picLocks noChangeAspect="1" noChangeArrowheads="1"/>
          </p:cNvPicPr>
          <p:nvPr/>
        </p:nvPicPr>
        <p:blipFill>
          <a:blip r:embed="rId4" cstate="print"/>
          <a:srcRect l="43558" t="14583" r="20132" b="20833"/>
          <a:stretch>
            <a:fillRect/>
          </a:stretch>
        </p:blipFill>
        <p:spPr bwMode="auto">
          <a:xfrm>
            <a:off x="4267200" y="2514600"/>
            <a:ext cx="4114800" cy="403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8437" name="Rectangle 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18439" name="Rectangle 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pSp>
        <p:nvGrpSpPr>
          <p:cNvPr id="11" name="Группа 10"/>
          <p:cNvGrpSpPr/>
          <p:nvPr/>
        </p:nvGrpSpPr>
        <p:grpSpPr>
          <a:xfrm>
            <a:off x="228600" y="1295400"/>
            <a:ext cx="7492164" cy="1323439"/>
            <a:chOff x="228600" y="1295400"/>
            <a:chExt cx="7492164" cy="1323439"/>
          </a:xfrm>
        </p:grpSpPr>
        <p:pic>
          <p:nvPicPr>
            <p:cNvPr id="18436" name="Picture 4"/>
            <p:cNvPicPr>
              <a:picLocks noChangeAspect="1" noChangeArrowheads="1"/>
            </p:cNvPicPr>
            <p:nvPr/>
          </p:nvPicPr>
          <p:blipFill>
            <a:blip r:embed="rId5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5562600" y="1524000"/>
              <a:ext cx="2158164" cy="666750"/>
            </a:xfrm>
            <a:prstGeom prst="rect">
              <a:avLst/>
            </a:prstGeom>
            <a:noFill/>
          </p:spPr>
        </p:pic>
        <p:grpSp>
          <p:nvGrpSpPr>
            <p:cNvPr id="10" name="Группа 9"/>
            <p:cNvGrpSpPr/>
            <p:nvPr/>
          </p:nvGrpSpPr>
          <p:grpSpPr>
            <a:xfrm>
              <a:off x="228600" y="1295400"/>
              <a:ext cx="6019800" cy="1323439"/>
              <a:chOff x="228600" y="1295400"/>
              <a:chExt cx="6019800" cy="1323439"/>
            </a:xfrm>
          </p:grpSpPr>
          <p:sp>
            <p:nvSpPr>
              <p:cNvPr id="7" name="TextBox 6"/>
              <p:cNvSpPr txBox="1"/>
              <p:nvPr/>
            </p:nvSpPr>
            <p:spPr>
              <a:xfrm>
                <a:off x="228600" y="1295400"/>
                <a:ext cx="6019800" cy="132343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ru-RU" sz="2000" b="1" dirty="0" smtClean="0">
                    <a:solidFill>
                      <a:srgbClr val="FF0000"/>
                    </a:solidFill>
                    <a:latin typeface="Times New Roman" pitchFamily="18" charset="0"/>
                    <a:cs typeface="Times New Roman" pitchFamily="18" charset="0"/>
                  </a:rPr>
                  <a:t>Решение:</a:t>
                </a:r>
              </a:p>
              <a:p>
                <a:r>
                  <a:rPr lang="ru-RU" sz="2000" dirty="0" smtClean="0">
                    <a:latin typeface="Times New Roman" pitchFamily="18" charset="0"/>
                    <a:cs typeface="Times New Roman" pitchFamily="18" charset="0"/>
                  </a:rPr>
                  <a:t>Зная, что</a:t>
                </a:r>
                <a:r>
                  <a:rPr lang="en-US" sz="2000" dirty="0" smtClean="0">
                    <a:latin typeface="Times New Roman" pitchFamily="18" charset="0"/>
                    <a:cs typeface="Times New Roman" pitchFamily="18" charset="0"/>
                  </a:rPr>
                  <a:t>                         </a:t>
                </a:r>
                <a:r>
                  <a:rPr lang="ru-RU" sz="2000" dirty="0" smtClean="0">
                    <a:latin typeface="Times New Roman" pitchFamily="18" charset="0"/>
                    <a:cs typeface="Times New Roman" pitchFamily="18" charset="0"/>
                  </a:rPr>
                  <a:t>определим вид функции</a:t>
                </a:r>
              </a:p>
              <a:p>
                <a:r>
                  <a:rPr lang="ru-RU" sz="2000" dirty="0" smtClean="0">
                    <a:latin typeface="Times New Roman" pitchFamily="18" charset="0"/>
                    <a:cs typeface="Times New Roman" pitchFamily="18" charset="0"/>
                  </a:rPr>
                  <a:t>Построим график функции (вершина первой параболы (-1,5; -2, 25), вершина второй – (2,5; -6, 25). </a:t>
                </a:r>
                <a:endParaRPr lang="ru-RU" sz="2000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  <p:pic>
            <p:nvPicPr>
              <p:cNvPr id="18438" name="Picture 6"/>
              <p:cNvPicPr>
                <a:picLocks noChangeAspect="1" noChangeArrowheads="1"/>
              </p:cNvPicPr>
              <p:nvPr/>
            </p:nvPicPr>
            <p:blipFill>
              <a:blip r:embed="rId6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>
                <a:off x="1371600" y="1600200"/>
                <a:ext cx="1442757" cy="476250"/>
              </a:xfrm>
              <a:prstGeom prst="rect">
                <a:avLst/>
              </a:prstGeom>
              <a:noFill/>
            </p:spPr>
          </p:pic>
        </p:grpSp>
      </p:grpSp>
      <p:sp>
        <p:nvSpPr>
          <p:cNvPr id="18441" name="Rectangle 9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18440" name="Picture 8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057400" y="6324600"/>
            <a:ext cx="4953000" cy="4251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4" name="Прямоугольник 13"/>
          <p:cNvSpPr/>
          <p:nvPr/>
        </p:nvSpPr>
        <p:spPr>
          <a:xfrm>
            <a:off x="313151" y="237995"/>
            <a:ext cx="400833" cy="3757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TextBox 14"/>
          <p:cNvSpPr txBox="1"/>
          <p:nvPr/>
        </p:nvSpPr>
        <p:spPr>
          <a:xfrm>
            <a:off x="350729" y="250521"/>
            <a:ext cx="3006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8</a:t>
            </a:r>
            <a:endParaRPr lang="ru-RU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313696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2" dur="2000"/>
                                        <p:tgtEl>
                                          <p:spTgt spid="184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371211" y="298403"/>
            <a:ext cx="8083549" cy="16773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ru-RU" sz="28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9</a:t>
            </a:r>
            <a:r>
              <a:rPr lang="ru-RU" sz="28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Постройте график функции  </a:t>
            </a:r>
          </a:p>
          <a:p>
            <a:pPr algn="just">
              <a:lnSpc>
                <a:spcPct val="150000"/>
              </a:lnSpc>
            </a:pP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и определите, при каких значениях т прямая у = т </a:t>
            </a:r>
          </a:p>
          <a:p>
            <a:pPr algn="just"/>
            <a:r>
              <a:rPr lang="ru-RU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не имеет с графиком ни одной общей точки. </a:t>
            </a:r>
          </a:p>
        </p:txBody>
      </p:sp>
      <p:graphicFrame>
        <p:nvGraphicFramePr>
          <p:cNvPr id="14" name="Объект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1792588554"/>
              </p:ext>
            </p:extLst>
          </p:nvPr>
        </p:nvGraphicFramePr>
        <p:xfrm>
          <a:off x="5748339" y="0"/>
          <a:ext cx="2127250" cy="1044575"/>
        </p:xfrm>
        <a:graphic>
          <a:graphicData uri="http://schemas.openxmlformats.org/presentationml/2006/ole">
            <p:oleObj spid="_x0000_s200784" name="Формула" r:id="rId4" imgW="876300" imgH="431800" progId="Equation.3">
              <p:embed/>
            </p:oleObj>
          </a:graphicData>
        </a:graphic>
      </p:graphicFrame>
      <p:sp>
        <p:nvSpPr>
          <p:cNvPr id="16" name="Прямоугольник 15"/>
          <p:cNvSpPr/>
          <p:nvPr/>
        </p:nvSpPr>
        <p:spPr>
          <a:xfrm>
            <a:off x="371211" y="1918138"/>
            <a:ext cx="176509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Решение</a:t>
            </a:r>
            <a:r>
              <a:rPr lang="en-US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ru-RU" sz="2800" i="1" dirty="0"/>
          </a:p>
        </p:txBody>
      </p:sp>
      <p:graphicFrame>
        <p:nvGraphicFramePr>
          <p:cNvPr id="122198" name="Object 34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2683306067"/>
              </p:ext>
            </p:extLst>
          </p:nvPr>
        </p:nvGraphicFramePr>
        <p:xfrm>
          <a:off x="371211" y="3313963"/>
          <a:ext cx="7342188" cy="1227138"/>
        </p:xfrm>
        <a:graphic>
          <a:graphicData uri="http://schemas.openxmlformats.org/presentationml/2006/ole">
            <p:oleObj spid="_x0000_s200785" name="Уравнение" r:id="rId5" imgW="3022600" imgH="508000" progId="Equation.3">
              <p:embed/>
            </p:oleObj>
          </a:graphicData>
        </a:graphic>
      </p:graphicFrame>
      <p:graphicFrame>
        <p:nvGraphicFramePr>
          <p:cNvPr id="122201" name="Object 34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2497922148"/>
              </p:ext>
            </p:extLst>
          </p:nvPr>
        </p:nvGraphicFramePr>
        <p:xfrm>
          <a:off x="371211" y="4658708"/>
          <a:ext cx="5518150" cy="490538"/>
        </p:xfrm>
        <a:graphic>
          <a:graphicData uri="http://schemas.openxmlformats.org/presentationml/2006/ole">
            <p:oleObj spid="_x0000_s200786" name="Уравнение" r:id="rId6" imgW="2273300" imgH="203200" progId="Equation.3">
              <p:embed/>
            </p:oleObj>
          </a:graphicData>
        </a:graphic>
      </p:graphicFrame>
      <p:graphicFrame>
        <p:nvGraphicFramePr>
          <p:cNvPr id="12" name="Объект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3114693108"/>
              </p:ext>
            </p:extLst>
          </p:nvPr>
        </p:nvGraphicFramePr>
        <p:xfrm>
          <a:off x="371211" y="2362311"/>
          <a:ext cx="2127250" cy="1044575"/>
        </p:xfrm>
        <a:graphic>
          <a:graphicData uri="http://schemas.openxmlformats.org/presentationml/2006/ole">
            <p:oleObj spid="_x0000_s200787" name="Уравнение" r:id="rId7" imgW="876300" imgH="431800" progId="Equation.3">
              <p:embed/>
            </p:oleObj>
          </a:graphicData>
        </a:graphic>
      </p:graphicFrame>
    </p:spTree>
    <p:extLst>
      <p:ext uri="{BB962C8B-B14F-4D97-AF65-F5344CB8AC3E}">
        <p14:creationId xmlns:p14="http://schemas.microsoft.com/office/powerpoint/2010/main" xmlns="" val="916671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3" name="Прямая со стрелкой 12"/>
          <p:cNvCxnSpPr/>
          <p:nvPr/>
        </p:nvCxnSpPr>
        <p:spPr>
          <a:xfrm flipV="1">
            <a:off x="4572000" y="1"/>
            <a:ext cx="0" cy="6857999"/>
          </a:xfrm>
          <a:prstGeom prst="straightConnector1">
            <a:avLst/>
          </a:prstGeom>
          <a:ln w="22225">
            <a:solidFill>
              <a:schemeClr val="tx1"/>
            </a:solidFill>
            <a:tailEnd type="stealth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 стрелкой 10"/>
          <p:cNvCxnSpPr/>
          <p:nvPr/>
        </p:nvCxnSpPr>
        <p:spPr>
          <a:xfrm>
            <a:off x="149408" y="3298356"/>
            <a:ext cx="8787480" cy="2539"/>
          </a:xfrm>
          <a:prstGeom prst="straightConnector1">
            <a:avLst/>
          </a:prstGeom>
          <a:ln w="22225">
            <a:solidFill>
              <a:schemeClr val="tx1"/>
            </a:solidFill>
            <a:tailEnd type="stealth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0" name="Рисунок 59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" r="49470" b="-400"/>
          <a:stretch/>
        </p:blipFill>
        <p:spPr>
          <a:xfrm flipV="1">
            <a:off x="2950829" y="3265279"/>
            <a:ext cx="1629638" cy="5255986"/>
          </a:xfrm>
          <a:prstGeom prst="rect">
            <a:avLst/>
          </a:prstGeom>
        </p:spPr>
      </p:pic>
      <p:graphicFrame>
        <p:nvGraphicFramePr>
          <p:cNvPr id="57" name="Объект 5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118316779"/>
              </p:ext>
            </p:extLst>
          </p:nvPr>
        </p:nvGraphicFramePr>
        <p:xfrm>
          <a:off x="360572" y="657434"/>
          <a:ext cx="2151062" cy="546100"/>
        </p:xfrm>
        <a:graphic>
          <a:graphicData uri="http://schemas.openxmlformats.org/presentationml/2006/ole">
            <p:oleObj spid="_x0000_s201777" name="Уравнение" r:id="rId5" imgW="889000" imgH="228600" progId="Equation.3">
              <p:embed/>
            </p:oleObj>
          </a:graphicData>
        </a:graphic>
      </p:graphicFrame>
      <p:sp>
        <p:nvSpPr>
          <p:cNvPr id="16" name="Прямоугольник 15"/>
          <p:cNvSpPr/>
          <p:nvPr/>
        </p:nvSpPr>
        <p:spPr>
          <a:xfrm>
            <a:off x="231058" y="166946"/>
            <a:ext cx="176509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Решение</a:t>
            </a:r>
            <a:r>
              <a:rPr lang="en-US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ru-RU" sz="2800" i="1" dirty="0"/>
          </a:p>
        </p:txBody>
      </p:sp>
      <p:sp>
        <p:nvSpPr>
          <p:cNvPr id="18" name="Прямоугольник 17"/>
          <p:cNvSpPr/>
          <p:nvPr/>
        </p:nvSpPr>
        <p:spPr>
          <a:xfrm>
            <a:off x="8725054" y="3179005"/>
            <a:ext cx="34336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i="1" dirty="0" err="1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х</a:t>
            </a:r>
            <a:endParaRPr lang="ru-RU" dirty="0"/>
          </a:p>
        </p:txBody>
      </p:sp>
      <p:sp>
        <p:nvSpPr>
          <p:cNvPr id="19" name="Прямоугольник 18"/>
          <p:cNvSpPr/>
          <p:nvPr/>
        </p:nvSpPr>
        <p:spPr>
          <a:xfrm>
            <a:off x="4572000" y="0"/>
            <a:ext cx="34336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i="1" dirty="0" smtClean="0">
                <a:solidFill>
                  <a:prstClr val="black"/>
                </a:solidFill>
                <a:latin typeface="Times New Roman" panose="02020603050405020304" pitchFamily="18" charset="0"/>
              </a:rPr>
              <a:t>у</a:t>
            </a:r>
            <a:endParaRPr lang="ru-RU" dirty="0"/>
          </a:p>
        </p:txBody>
      </p:sp>
      <p:sp>
        <p:nvSpPr>
          <p:cNvPr id="34" name="Прямоугольник 33"/>
          <p:cNvSpPr/>
          <p:nvPr/>
        </p:nvSpPr>
        <p:spPr>
          <a:xfrm>
            <a:off x="4189878" y="4060547"/>
            <a:ext cx="4411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-2</a:t>
            </a:r>
            <a:endParaRPr lang="ru-RU" sz="2400" dirty="0"/>
          </a:p>
        </p:txBody>
      </p:sp>
      <p:sp>
        <p:nvSpPr>
          <p:cNvPr id="67" name="Прямоугольник 66"/>
          <p:cNvSpPr/>
          <p:nvPr/>
        </p:nvSpPr>
        <p:spPr>
          <a:xfrm>
            <a:off x="1338352" y="3254167"/>
            <a:ext cx="2993127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5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</a:t>
            </a:r>
            <a:r>
              <a:rPr lang="en-US" sz="25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6</a:t>
            </a:r>
            <a:r>
              <a:rPr lang="ru-RU" sz="25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 -5   -4   -3   -2   -1</a:t>
            </a:r>
            <a:endParaRPr lang="ru-RU" sz="2500" dirty="0"/>
          </a:p>
        </p:txBody>
      </p:sp>
      <p:cxnSp>
        <p:nvCxnSpPr>
          <p:cNvPr id="74" name="Прямая соединительная линия 73"/>
          <p:cNvCxnSpPr/>
          <p:nvPr/>
        </p:nvCxnSpPr>
        <p:spPr>
          <a:xfrm flipV="1">
            <a:off x="870629" y="2323119"/>
            <a:ext cx="7402741" cy="7916"/>
          </a:xfrm>
          <a:prstGeom prst="line">
            <a:avLst/>
          </a:prstGeom>
          <a:ln w="25400">
            <a:solidFill>
              <a:schemeClr val="tx2">
                <a:lumMod val="60000"/>
                <a:lumOff val="40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9" name="Прямоугольник 68"/>
          <p:cNvSpPr/>
          <p:nvPr/>
        </p:nvSpPr>
        <p:spPr>
          <a:xfrm>
            <a:off x="4850944" y="3254167"/>
            <a:ext cx="3390672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5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1    2    3    4    5    6    7</a:t>
            </a:r>
            <a:endParaRPr lang="ru-RU" sz="2500" dirty="0"/>
          </a:p>
        </p:txBody>
      </p:sp>
      <p:sp>
        <p:nvSpPr>
          <p:cNvPr id="79" name="Прямоугольник 78"/>
          <p:cNvSpPr/>
          <p:nvPr/>
        </p:nvSpPr>
        <p:spPr>
          <a:xfrm>
            <a:off x="4531090" y="3220360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0</a:t>
            </a:r>
            <a:endParaRPr lang="ru-RU" sz="2400" dirty="0"/>
          </a:p>
        </p:txBody>
      </p:sp>
      <p:sp>
        <p:nvSpPr>
          <p:cNvPr id="93" name="Прямоугольник 92"/>
          <p:cNvSpPr/>
          <p:nvPr/>
        </p:nvSpPr>
        <p:spPr>
          <a:xfrm>
            <a:off x="4185812" y="3603175"/>
            <a:ext cx="4411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-1</a:t>
            </a:r>
            <a:endParaRPr lang="ru-RU" sz="2400" dirty="0"/>
          </a:p>
        </p:txBody>
      </p:sp>
      <p:graphicFrame>
        <p:nvGraphicFramePr>
          <p:cNvPr id="193540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3916730676"/>
              </p:ext>
            </p:extLst>
          </p:nvPr>
        </p:nvGraphicFramePr>
        <p:xfrm>
          <a:off x="360572" y="1137148"/>
          <a:ext cx="2397125" cy="546100"/>
        </p:xfrm>
        <a:graphic>
          <a:graphicData uri="http://schemas.openxmlformats.org/presentationml/2006/ole">
            <p:oleObj spid="_x0000_s201778" name="Уравнение" r:id="rId6" imgW="990600" imgH="228600" progId="Equation.3">
              <p:embed/>
            </p:oleObj>
          </a:graphicData>
        </a:graphic>
      </p:graphicFrame>
      <p:sp>
        <p:nvSpPr>
          <p:cNvPr id="52" name="Прямоугольник 51"/>
          <p:cNvSpPr/>
          <p:nvPr/>
        </p:nvSpPr>
        <p:spPr>
          <a:xfrm>
            <a:off x="4225897" y="2585838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endParaRPr lang="ru-RU" sz="2400" dirty="0"/>
          </a:p>
        </p:txBody>
      </p:sp>
      <p:sp>
        <p:nvSpPr>
          <p:cNvPr id="53" name="Прямоугольник 52"/>
          <p:cNvSpPr/>
          <p:nvPr/>
        </p:nvSpPr>
        <p:spPr>
          <a:xfrm>
            <a:off x="4234688" y="2095911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endParaRPr lang="ru-RU" sz="2400" dirty="0"/>
          </a:p>
        </p:txBody>
      </p:sp>
      <p:sp>
        <p:nvSpPr>
          <p:cNvPr id="55" name="Прямоугольник 54"/>
          <p:cNvSpPr/>
          <p:nvPr/>
        </p:nvSpPr>
        <p:spPr>
          <a:xfrm>
            <a:off x="4230966" y="1604044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3</a:t>
            </a:r>
            <a:endParaRPr lang="ru-RU" sz="2400" dirty="0"/>
          </a:p>
        </p:txBody>
      </p:sp>
      <p:sp>
        <p:nvSpPr>
          <p:cNvPr id="56" name="Прямоугольник 55"/>
          <p:cNvSpPr/>
          <p:nvPr/>
        </p:nvSpPr>
        <p:spPr>
          <a:xfrm>
            <a:off x="4224722" y="1111662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4</a:t>
            </a:r>
            <a:endParaRPr lang="ru-RU" sz="2400" dirty="0"/>
          </a:p>
        </p:txBody>
      </p:sp>
      <p:sp>
        <p:nvSpPr>
          <p:cNvPr id="59" name="Прямоугольник 58"/>
          <p:cNvSpPr/>
          <p:nvPr/>
        </p:nvSpPr>
        <p:spPr>
          <a:xfrm>
            <a:off x="4231075" y="615422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5</a:t>
            </a:r>
            <a:endParaRPr lang="ru-RU" sz="2400" dirty="0"/>
          </a:p>
        </p:txBody>
      </p:sp>
      <p:pic>
        <p:nvPicPr>
          <p:cNvPr id="84" name="Рисунок 8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49841" b="-400"/>
          <a:stretch/>
        </p:blipFill>
        <p:spPr>
          <a:xfrm flipH="1">
            <a:off x="4563533" y="-1915147"/>
            <a:ext cx="1617718" cy="5255986"/>
          </a:xfrm>
          <a:prstGeom prst="rect">
            <a:avLst/>
          </a:prstGeom>
        </p:spPr>
      </p:pic>
      <p:sp>
        <p:nvSpPr>
          <p:cNvPr id="61" name="Прямоугольник 60"/>
          <p:cNvSpPr/>
          <p:nvPr/>
        </p:nvSpPr>
        <p:spPr>
          <a:xfrm>
            <a:off x="4185370" y="5025063"/>
            <a:ext cx="4411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</a:t>
            </a:r>
            <a:r>
              <a:rPr lang="en-US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4</a:t>
            </a:r>
            <a:endParaRPr lang="ru-RU" sz="2400" dirty="0"/>
          </a:p>
        </p:txBody>
      </p:sp>
      <p:sp>
        <p:nvSpPr>
          <p:cNvPr id="62" name="Прямоугольник 61"/>
          <p:cNvSpPr/>
          <p:nvPr/>
        </p:nvSpPr>
        <p:spPr>
          <a:xfrm>
            <a:off x="4181304" y="4567691"/>
            <a:ext cx="4411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</a:t>
            </a:r>
            <a:r>
              <a:rPr lang="en-US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3</a:t>
            </a:r>
            <a:endParaRPr lang="ru-RU" sz="2400" dirty="0"/>
          </a:p>
        </p:txBody>
      </p:sp>
      <p:sp>
        <p:nvSpPr>
          <p:cNvPr id="63" name="Прямоугольник 62"/>
          <p:cNvSpPr/>
          <p:nvPr/>
        </p:nvSpPr>
        <p:spPr>
          <a:xfrm>
            <a:off x="4181436" y="6006978"/>
            <a:ext cx="4411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</a:t>
            </a:r>
            <a:r>
              <a:rPr lang="en-US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6</a:t>
            </a:r>
            <a:endParaRPr lang="ru-RU" sz="2400" dirty="0"/>
          </a:p>
        </p:txBody>
      </p:sp>
      <p:sp>
        <p:nvSpPr>
          <p:cNvPr id="64" name="Прямоугольник 63"/>
          <p:cNvSpPr/>
          <p:nvPr/>
        </p:nvSpPr>
        <p:spPr>
          <a:xfrm>
            <a:off x="4177370" y="5549606"/>
            <a:ext cx="4411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</a:t>
            </a:r>
            <a:r>
              <a:rPr lang="en-US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5</a:t>
            </a:r>
            <a:endParaRPr lang="ru-RU" sz="2400" dirty="0"/>
          </a:p>
        </p:txBody>
      </p:sp>
      <p:sp>
        <p:nvSpPr>
          <p:cNvPr id="43" name="Овал 42"/>
          <p:cNvSpPr/>
          <p:nvPr/>
        </p:nvSpPr>
        <p:spPr>
          <a:xfrm>
            <a:off x="5209278" y="2280628"/>
            <a:ext cx="83342" cy="84982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8" name="Прямоугольник 67"/>
          <p:cNvSpPr/>
          <p:nvPr/>
        </p:nvSpPr>
        <p:spPr>
          <a:xfrm>
            <a:off x="6828896" y="1844939"/>
            <a:ext cx="144090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точка</a:t>
            </a:r>
            <a:endParaRPr lang="ru-RU" i="1" dirty="0"/>
          </a:p>
        </p:txBody>
      </p:sp>
      <p:graphicFrame>
        <p:nvGraphicFramePr>
          <p:cNvPr id="75" name="Object 34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3175565140"/>
              </p:ext>
            </p:extLst>
          </p:nvPr>
        </p:nvGraphicFramePr>
        <p:xfrm>
          <a:off x="360572" y="1699832"/>
          <a:ext cx="1141413" cy="428625"/>
        </p:xfrm>
        <a:graphic>
          <a:graphicData uri="http://schemas.openxmlformats.org/presentationml/2006/ole">
            <p:oleObj spid="_x0000_s201779" name="Уравнение" r:id="rId7" imgW="469696" imgH="177723" progId="Equation.3">
              <p:embed/>
            </p:oleObj>
          </a:graphicData>
        </a:graphic>
      </p:graphicFrame>
      <p:cxnSp>
        <p:nvCxnSpPr>
          <p:cNvPr id="76" name="Прямая соединительная линия 75"/>
          <p:cNvCxnSpPr/>
          <p:nvPr/>
        </p:nvCxnSpPr>
        <p:spPr>
          <a:xfrm flipV="1">
            <a:off x="861905" y="5025063"/>
            <a:ext cx="7402741" cy="7916"/>
          </a:xfrm>
          <a:prstGeom prst="line">
            <a:avLst/>
          </a:prstGeom>
          <a:ln w="25400">
            <a:solidFill>
              <a:schemeClr val="tx2">
                <a:lumMod val="60000"/>
                <a:lumOff val="40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7" name="Овал 76"/>
          <p:cNvSpPr/>
          <p:nvPr/>
        </p:nvSpPr>
        <p:spPr>
          <a:xfrm>
            <a:off x="3619468" y="4990488"/>
            <a:ext cx="83342" cy="84982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0" name="Прямоугольник 79"/>
          <p:cNvSpPr/>
          <p:nvPr/>
        </p:nvSpPr>
        <p:spPr>
          <a:xfrm>
            <a:off x="6820172" y="4546883"/>
            <a:ext cx="144090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точка</a:t>
            </a:r>
            <a:endParaRPr lang="ru-RU" i="1" dirty="0"/>
          </a:p>
        </p:txBody>
      </p:sp>
      <p:sp>
        <p:nvSpPr>
          <p:cNvPr id="58" name="Прямоугольник 57"/>
          <p:cNvSpPr/>
          <p:nvPr/>
        </p:nvSpPr>
        <p:spPr>
          <a:xfrm>
            <a:off x="3211750" y="6339419"/>
            <a:ext cx="2703049" cy="523220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pPr algn="ctr"/>
            <a:r>
              <a:rPr lang="ru-RU" sz="2800" i="1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Ответ: </a:t>
            </a:r>
            <a:r>
              <a:rPr lang="en-US" sz="2800" i="1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 </a:t>
            </a:r>
            <a:r>
              <a:rPr lang="ru-RU" sz="2800" i="1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=</a:t>
            </a:r>
            <a:r>
              <a:rPr lang="en-US" sz="2800" i="1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‒ 1</a:t>
            </a:r>
            <a:r>
              <a:rPr lang="en-US" sz="2800" i="1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83" name="Прямая соединительная линия 82"/>
          <p:cNvCxnSpPr/>
          <p:nvPr/>
        </p:nvCxnSpPr>
        <p:spPr>
          <a:xfrm flipV="1">
            <a:off x="861905" y="3795433"/>
            <a:ext cx="7402741" cy="7916"/>
          </a:xfrm>
          <a:prstGeom prst="line">
            <a:avLst/>
          </a:prstGeom>
          <a:ln w="25400">
            <a:solidFill>
              <a:srgbClr val="00B05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8" name="Прямоугольник 87"/>
          <p:cNvSpPr/>
          <p:nvPr/>
        </p:nvSpPr>
        <p:spPr>
          <a:xfrm>
            <a:off x="6820172" y="3691231"/>
            <a:ext cx="138243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0 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точек</a:t>
            </a:r>
            <a:endParaRPr lang="ru-RU" i="1" dirty="0"/>
          </a:p>
        </p:txBody>
      </p:sp>
      <p:sp>
        <p:nvSpPr>
          <p:cNvPr id="66" name="Овал 65"/>
          <p:cNvSpPr/>
          <p:nvPr/>
        </p:nvSpPr>
        <p:spPr>
          <a:xfrm>
            <a:off x="4040344" y="3757611"/>
            <a:ext cx="83342" cy="84982"/>
          </a:xfrm>
          <a:prstGeom prst="ellipse">
            <a:avLst/>
          </a:prstGeom>
          <a:solidFill>
            <a:srgbClr val="FFFFFF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0455379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2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1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"/>
                            </p:stCondLst>
                            <p:childTnLst>
                              <p:par>
                                <p:cTn id="27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500"/>
                            </p:stCondLst>
                            <p:childTnLst>
                              <p:par>
                                <p:cTn id="3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1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1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000"/>
                            </p:stCondLst>
                            <p:childTnLst>
                              <p:par>
                                <p:cTn id="43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500"/>
                            </p:stCondLst>
                            <p:childTnLst>
                              <p:par>
                                <p:cTn id="5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1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1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000"/>
                            </p:stCondLst>
                            <p:childTnLst>
                              <p:par>
                                <p:cTn id="5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10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5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5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5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5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5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2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 animBg="1"/>
      <p:bldP spid="43" grpId="1" animBg="1"/>
      <p:bldP spid="68" grpId="0"/>
      <p:bldP spid="68" grpId="1"/>
      <p:bldP spid="77" grpId="0" animBg="1"/>
      <p:bldP spid="77" grpId="1" animBg="1"/>
      <p:bldP spid="80" grpId="0"/>
      <p:bldP spid="80" grpId="1"/>
      <p:bldP spid="88" grpId="0"/>
      <p:bldP spid="66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077238" y="601249"/>
            <a:ext cx="72400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Самостоятельно (подробное построение и решение)</a:t>
            </a:r>
            <a:endParaRPr lang="ru-RU" dirty="0"/>
          </a:p>
        </p:txBody>
      </p:sp>
      <p:pic>
        <p:nvPicPr>
          <p:cNvPr id="26214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08114" y="2905843"/>
            <a:ext cx="5381625" cy="1171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6214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95071" y="3510028"/>
            <a:ext cx="1495425" cy="51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TextBox 7"/>
          <p:cNvSpPr txBox="1"/>
          <p:nvPr/>
        </p:nvSpPr>
        <p:spPr>
          <a:xfrm>
            <a:off x="450937" y="901874"/>
            <a:ext cx="10647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10)</a:t>
            </a:r>
            <a:endParaRPr lang="ru-RU" dirty="0"/>
          </a:p>
        </p:txBody>
      </p:sp>
      <p:sp>
        <p:nvSpPr>
          <p:cNvPr id="9" name="TextBox 8"/>
          <p:cNvSpPr txBox="1"/>
          <p:nvPr/>
        </p:nvSpPr>
        <p:spPr>
          <a:xfrm>
            <a:off x="475989" y="2931090"/>
            <a:ext cx="10647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11)</a:t>
            </a:r>
            <a:endParaRPr lang="ru-RU" dirty="0"/>
          </a:p>
        </p:txBody>
      </p:sp>
      <p:pic>
        <p:nvPicPr>
          <p:cNvPr id="262148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758011" y="1179664"/>
            <a:ext cx="5381625" cy="590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62149" name="Picture 5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711239" y="1503190"/>
            <a:ext cx="1162050" cy="219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62150" name="Picture 6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13985" y="4416352"/>
            <a:ext cx="7911460" cy="170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2" val="67653b8163161a811d18dd27f688c18751523a"/>
</p:tagLst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4562</TotalTime>
  <Words>823</Words>
  <Application>Microsoft Office PowerPoint</Application>
  <PresentationFormat>Экран (4:3)</PresentationFormat>
  <Paragraphs>269</Paragraphs>
  <Slides>23</Slides>
  <Notes>0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2</vt:i4>
      </vt:variant>
      <vt:variant>
        <vt:lpstr>Заголовки слайдов</vt:lpstr>
      </vt:variant>
      <vt:variant>
        <vt:i4>23</vt:i4>
      </vt:variant>
    </vt:vector>
  </HeadingPairs>
  <TitlesOfParts>
    <vt:vector size="26" baseType="lpstr">
      <vt:lpstr>Воздушный поток</vt:lpstr>
      <vt:lpstr>Формула</vt:lpstr>
      <vt:lpstr>Уравнение</vt:lpstr>
      <vt:lpstr>Построение графиков  функций     </vt:lpstr>
      <vt:lpstr>Алгоритм решения задач № 23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Признаки равенства треугольников</dc:title>
  <dc:creator>User</dc:creator>
  <cp:lastModifiedBy>Дом</cp:lastModifiedBy>
  <cp:revision>489</cp:revision>
  <dcterms:created xsi:type="dcterms:W3CDTF">2014-11-30T09:12:38Z</dcterms:created>
  <dcterms:modified xsi:type="dcterms:W3CDTF">2020-04-11T11:27:32Z</dcterms:modified>
</cp:coreProperties>
</file>