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5" r:id="rId4"/>
    <p:sldId id="264" r:id="rId5"/>
    <p:sldId id="266" r:id="rId6"/>
    <p:sldId id="267" r:id="rId7"/>
    <p:sldId id="268" r:id="rId8"/>
    <p:sldId id="302" r:id="rId9"/>
    <p:sldId id="269" r:id="rId10"/>
    <p:sldId id="270" r:id="rId11"/>
    <p:sldId id="303" r:id="rId12"/>
    <p:sldId id="272" r:id="rId13"/>
    <p:sldId id="274" r:id="rId14"/>
    <p:sldId id="275" r:id="rId15"/>
    <p:sldId id="304" r:id="rId16"/>
    <p:sldId id="30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7"/>
          <p:cNvSpPr>
            <a:spLocks noChangeAspect="1" noEditPoints="1"/>
          </p:cNvSpPr>
          <p:nvPr/>
        </p:nvSpPr>
        <p:spPr bwMode="auto">
          <a:xfrm>
            <a:off x="838200" y="1762125"/>
            <a:ext cx="2522538" cy="5095875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7"/>
          <p:cNvSpPr>
            <a:spLocks noChangeAspect="1" noEditPoints="1"/>
          </p:cNvSpPr>
          <p:nvPr/>
        </p:nvSpPr>
        <p:spPr bwMode="auto">
          <a:xfrm>
            <a:off x="838200" y="1762125"/>
            <a:ext cx="2522538" cy="5095875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7"/>
          <p:cNvSpPr>
            <a:spLocks noChangeAspect="1" noEditPoints="1"/>
          </p:cNvSpPr>
          <p:nvPr/>
        </p:nvSpPr>
        <p:spPr bwMode="auto">
          <a:xfrm>
            <a:off x="838200" y="1762125"/>
            <a:ext cx="2522538" cy="5095875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/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15B9F1C-5A28-41DC-9949-99C1A9FD0E09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31708-BFC5-4CB9-AC61-5F9A12DF88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 noChangeAspect="1" noEditPoints="1"/>
          </p:cNvSpPr>
          <p:nvPr/>
        </p:nvSpPr>
        <p:spPr bwMode="auto">
          <a:xfrm>
            <a:off x="5489575" y="0"/>
            <a:ext cx="3394075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864DD-0E7B-4710-9F93-46590E3A572F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0DC0B-7223-4480-BA9B-7263B41288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7"/>
          <p:cNvSpPr>
            <a:spLocks noChangeAspect="1" noEditPoints="1"/>
          </p:cNvSpPr>
          <p:nvPr/>
        </p:nvSpPr>
        <p:spPr bwMode="auto">
          <a:xfrm>
            <a:off x="34925" y="136525"/>
            <a:ext cx="3325813" cy="6721475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/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C88C0515-ADD2-48B1-8361-74E27AE16FC2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3E408-6C4C-4BF0-AE05-5B1E6C4E4E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A16C8-B26C-41D2-9FB3-8DEBDB8E6B08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99900-58F1-44C2-AD61-2B15B58B2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/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/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5DBD6-2188-4A78-B522-35A45333F7FE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76D51-6773-490E-A8F6-97D386FE7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A9BEA-383F-4F97-8BB1-2528842B5452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B9E9E-0363-4671-AA31-8E5488110E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3D9F8-8FC1-4713-B6C6-BB0B7CAD80AF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DD3E2-4100-401F-8991-62BF85C8C5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/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545CDC6-BEA1-4C66-BE86-B324CA84C761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878CB-073B-462F-95A4-3B28084BCB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E312C64-C1A8-46FC-9103-C69FEE9C3E8A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6657-55DC-4C34-AF6F-857B124243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16B90-DBA9-4CF7-93EE-996A816A4B72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9E3B5-A3DD-4437-A9A5-501CBC3F5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93F88-FBE2-4D80-A592-66CBFB832D2A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F43A7-06F3-4A74-A977-E11C7FE5CC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76225" y="228600"/>
            <a:ext cx="8591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C8AF56-2CA8-4890-9F34-BD3FAD6094D3}" type="datetimeFigureOut">
              <a:rPr lang="ru-RU"/>
              <a:pPr>
                <a:defRPr/>
              </a:pPr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5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375993-F900-4878-A18E-8342F44EBF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69" r:id="rId6"/>
    <p:sldLayoutId id="2147483668" r:id="rId7"/>
    <p:sldLayoutId id="2147483675" r:id="rId8"/>
    <p:sldLayoutId id="2147483676" r:id="rId9"/>
    <p:sldLayoutId id="2147483667" r:id="rId10"/>
    <p:sldLayoutId id="2147483666" r:id="rId11"/>
  </p:sldLayoutIdLst>
  <p:txStyles>
    <p:titleStyle>
      <a:lvl1pPr algn="l" rtl="0" eaLnBrk="0" fontAlgn="base" hangingPunct="0">
        <a:spcBef>
          <a:spcPts val="40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Tunga" pitchFamily="2"/>
        </a:defRPr>
      </a:lvl1pPr>
      <a:lvl2pPr algn="l" rtl="0" eaLnBrk="0" fontAlgn="base" hangingPunct="0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2pPr>
      <a:lvl3pPr algn="l" rtl="0" eaLnBrk="0" fontAlgn="base" hangingPunct="0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3pPr>
      <a:lvl4pPr algn="l" rtl="0" eaLnBrk="0" fontAlgn="base" hangingPunct="0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4pPr>
      <a:lvl5pPr algn="l" rtl="0" eaLnBrk="0" fontAlgn="base" hangingPunct="0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5pPr>
      <a:lvl6pPr marL="457200" algn="l" rtl="0" fontAlgn="base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6pPr>
      <a:lvl7pPr marL="914400" algn="l" rtl="0" fontAlgn="base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7pPr>
      <a:lvl8pPr marL="1371600" algn="l" rtl="0" fontAlgn="base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8pPr>
      <a:lvl9pPr marL="1828800" algn="l" rtl="0" fontAlgn="base">
        <a:spcBef>
          <a:spcPts val="400"/>
        </a:spcBef>
        <a:spcAft>
          <a:spcPct val="0"/>
        </a:spcAft>
        <a:defRPr sz="3600">
          <a:solidFill>
            <a:schemeClr val="tx2"/>
          </a:solidFill>
          <a:latin typeface="Candara" pitchFamily="34" charset="0"/>
          <a:cs typeface="Tunga" pitchFamily="34" charset="0"/>
        </a:defRPr>
      </a:lvl9pPr>
    </p:titleStyle>
    <p:bodyStyle>
      <a:lvl1pPr marL="171450" indent="-173038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 spc="3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038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038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24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038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038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275" y="3789363"/>
            <a:ext cx="5292725" cy="1752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Задание № 16 ЕГЭ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0150" y="1417638"/>
            <a:ext cx="5119688" cy="23034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Рекурсивные </a:t>
            </a:r>
            <a:r>
              <a:rPr lang="ru-RU" dirty="0"/>
              <a:t>алгоритмы</a:t>
            </a:r>
            <a:r>
              <a:rPr lang="ru-RU" dirty="0" smtClean="0"/>
              <a:t>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2"/>
          <p:cNvSpPr>
            <a:spLocks noGrp="1"/>
          </p:cNvSpPr>
          <p:nvPr>
            <p:ph type="title"/>
          </p:nvPr>
        </p:nvSpPr>
        <p:spPr>
          <a:xfrm>
            <a:off x="323850" y="0"/>
            <a:ext cx="2833688" cy="1295400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задания:</a:t>
            </a:r>
            <a:br>
              <a:rPr lang="ru-RU" b="1" smtClean="0">
                <a:cs typeface="Tunga" pitchFamily="34" charset="0"/>
              </a:rPr>
            </a:br>
            <a:endParaRPr lang="ru-RU" smtClean="0">
              <a:cs typeface="Tung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47117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Дан </a:t>
            </a:r>
            <a:r>
              <a:rPr lang="ru-RU" sz="2000" i="1" dirty="0"/>
              <a:t>рекурсивный алгоритм</a:t>
            </a:r>
            <a:r>
              <a:rPr lang="ru-RU" sz="2000" i="1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procedure F(n: integer);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 err="1">
                <a:solidFill>
                  <a:schemeClr val="bg1"/>
                </a:solidFill>
              </a:rPr>
              <a:t>writeln</a:t>
            </a:r>
            <a:r>
              <a:rPr lang="en-US" sz="2000" b="1" dirty="0">
                <a:solidFill>
                  <a:schemeClr val="bg1"/>
                </a:solidFill>
              </a:rPr>
              <a:t>(n);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if n &lt; 5 then 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F(n + 1);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  F(n + 3)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end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end</a:t>
            </a:r>
            <a:r>
              <a:rPr lang="en-US" sz="2000" b="1" dirty="0" smtClean="0">
                <a:solidFill>
                  <a:schemeClr val="bg1"/>
                </a:solidFill>
              </a:rPr>
              <a:t>;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Найдите сумму чисел, которые будут выведены при вызове F(1).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3635375" y="333375"/>
            <a:ext cx="511333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ndara" pitchFamily="34" charset="0"/>
              </a:rPr>
              <a:t>Решение с помощью дерева вызовов:</a:t>
            </a:r>
          </a:p>
          <a:p>
            <a:pPr algn="ctr"/>
            <a:r>
              <a:rPr lang="ru-RU" b="1">
                <a:latin typeface="Candara" pitchFamily="34" charset="0"/>
              </a:rPr>
              <a:t>в начале каждого вызова на экран выводится значение единственного параметра функции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2"/>
          <p:cNvSpPr>
            <a:spLocks noGrp="1"/>
          </p:cNvSpPr>
          <p:nvPr>
            <p:ph type="title"/>
          </p:nvPr>
        </p:nvSpPr>
        <p:spPr>
          <a:xfrm>
            <a:off x="323850" y="0"/>
            <a:ext cx="2833688" cy="1295400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задания:</a:t>
            </a:r>
            <a:br>
              <a:rPr lang="ru-RU" b="1" smtClean="0">
                <a:cs typeface="Tunga" pitchFamily="34" charset="0"/>
              </a:rPr>
            </a:br>
            <a:endParaRPr lang="ru-RU" smtClean="0">
              <a:cs typeface="Tung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47117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Дан </a:t>
            </a:r>
            <a:r>
              <a:rPr lang="ru-RU" sz="2000" i="1" dirty="0"/>
              <a:t>рекурсивный алгоритм</a:t>
            </a:r>
            <a:r>
              <a:rPr lang="ru-RU" sz="2000" i="1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procedure F(n: integer);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 err="1">
                <a:solidFill>
                  <a:srgbClr val="FF0000"/>
                </a:solidFill>
              </a:rPr>
              <a:t>writeln</a:t>
            </a:r>
            <a:r>
              <a:rPr lang="en-US" sz="2000" b="1" dirty="0">
                <a:solidFill>
                  <a:srgbClr val="FF0000"/>
                </a:solidFill>
              </a:rPr>
              <a:t>(n)</a:t>
            </a:r>
            <a:r>
              <a:rPr lang="en-US" sz="2000" b="1" dirty="0">
                <a:solidFill>
                  <a:schemeClr val="bg1"/>
                </a:solidFill>
              </a:rPr>
              <a:t>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if n &lt; 5 then 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F(n + 1);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  F(n + 3)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end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end</a:t>
            </a:r>
            <a:r>
              <a:rPr lang="en-US" sz="2000" b="1" dirty="0" smtClean="0">
                <a:solidFill>
                  <a:schemeClr val="bg1"/>
                </a:solidFill>
              </a:rPr>
              <a:t>;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Найдите сумму чисел, которые будут выведены при вызове F(1).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</p:txBody>
      </p:sp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5902325" y="1268413"/>
            <a:ext cx="757238" cy="722312"/>
            <a:chOff x="5542" y="1069"/>
            <a:chExt cx="458" cy="458"/>
          </a:xfrm>
        </p:grpSpPr>
        <p:sp>
          <p:nvSpPr>
            <p:cNvPr id="15364" name="Oval 3"/>
            <p:cNvSpPr>
              <a:spLocks noChangeArrowheads="1"/>
            </p:cNvSpPr>
            <p:nvPr/>
          </p:nvSpPr>
          <p:spPr bwMode="auto">
            <a:xfrm>
              <a:off x="5542" y="1069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ndara" pitchFamily="34" charset="0"/>
              </a:endParaRPr>
            </a:p>
          </p:txBody>
        </p:sp>
        <p:sp>
          <p:nvSpPr>
            <p:cNvPr id="15365" name="Rectangle 4"/>
            <p:cNvSpPr>
              <a:spLocks noChangeArrowheads="1"/>
            </p:cNvSpPr>
            <p:nvPr/>
          </p:nvSpPr>
          <p:spPr bwMode="auto">
            <a:xfrm>
              <a:off x="5577" y="1103"/>
              <a:ext cx="38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0" rIns="18000" bIns="0"/>
            <a:lstStyle/>
            <a:p>
              <a:pPr algn="ctr">
                <a:spcAft>
                  <a:spcPts val="1000"/>
                </a:spcAft>
              </a:pPr>
              <a:r>
                <a:rPr lang="ru-RU" altLang="ru-RU" sz="4000">
                  <a:latin typeface="Calibri" pitchFamily="34" charset="0"/>
                </a:rPr>
                <a:t>1</a:t>
              </a:r>
              <a:endParaRPr lang="ru-RU" altLang="ru-RU" sz="40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2"/>
          <p:cNvSpPr>
            <a:spLocks noGrp="1"/>
          </p:cNvSpPr>
          <p:nvPr>
            <p:ph type="title"/>
          </p:nvPr>
        </p:nvSpPr>
        <p:spPr>
          <a:xfrm>
            <a:off x="323850" y="0"/>
            <a:ext cx="2833688" cy="1295400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задания:</a:t>
            </a:r>
            <a:br>
              <a:rPr lang="ru-RU" b="1" smtClean="0">
                <a:cs typeface="Tunga" pitchFamily="34" charset="0"/>
              </a:rPr>
            </a:br>
            <a:endParaRPr lang="ru-RU" smtClean="0">
              <a:cs typeface="Tung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47117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Дан </a:t>
            </a:r>
            <a:r>
              <a:rPr lang="ru-RU" sz="2000" i="1" dirty="0"/>
              <a:t>рекурсивный алгоритм</a:t>
            </a:r>
            <a:r>
              <a:rPr lang="ru-RU" sz="2000" i="1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procedure F(n: integer);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 err="1">
                <a:solidFill>
                  <a:schemeClr val="bg1"/>
                </a:solidFill>
              </a:rPr>
              <a:t>writeln</a:t>
            </a:r>
            <a:r>
              <a:rPr lang="en-US" sz="2000" b="1" dirty="0">
                <a:solidFill>
                  <a:schemeClr val="bg1"/>
                </a:solidFill>
              </a:rPr>
              <a:t>(n);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if </a:t>
            </a:r>
            <a:r>
              <a:rPr lang="en-US" sz="2000" b="1" dirty="0">
                <a:solidFill>
                  <a:srgbClr val="FF0000"/>
                </a:solidFill>
              </a:rPr>
              <a:t>n &lt; 5 </a:t>
            </a:r>
            <a:r>
              <a:rPr lang="en-US" sz="2000" b="1" dirty="0">
                <a:solidFill>
                  <a:schemeClr val="bg1"/>
                </a:solidFill>
              </a:rPr>
              <a:t>then 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rgbClr val="FF0000"/>
                </a:solidFill>
              </a:rPr>
              <a:t>  </a:t>
            </a:r>
            <a:r>
              <a:rPr lang="ru-RU" sz="2000" b="1" dirty="0">
                <a:solidFill>
                  <a:srgbClr val="FF0000"/>
                </a:solidFill>
              </a:rPr>
              <a:t>  </a:t>
            </a:r>
            <a:r>
              <a:rPr lang="en-US" sz="2000" b="1" dirty="0">
                <a:solidFill>
                  <a:srgbClr val="FF0000"/>
                </a:solidFill>
              </a:rPr>
              <a:t>F(n + 1)</a:t>
            </a:r>
            <a:r>
              <a:rPr lang="en-US" sz="2000" b="1" dirty="0">
                <a:solidFill>
                  <a:schemeClr val="bg1"/>
                </a:solidFill>
              </a:rPr>
              <a:t>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rgbClr val="FF0000"/>
                </a:solidFill>
              </a:rPr>
              <a:t>F(n + 3)</a:t>
            </a:r>
            <a:endParaRPr lang="ru-RU" sz="20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end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end</a:t>
            </a:r>
            <a:r>
              <a:rPr lang="en-US" sz="2000" b="1" dirty="0" smtClean="0">
                <a:solidFill>
                  <a:schemeClr val="bg1"/>
                </a:solidFill>
              </a:rPr>
              <a:t>;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Найдите сумму чисел, которые будут выведены при вызове F(1).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</p:txBody>
      </p:sp>
      <p:sp>
        <p:nvSpPr>
          <p:cNvPr id="16387" name="Прямоугольник 4"/>
          <p:cNvSpPr>
            <a:spLocks noChangeArrowheads="1"/>
          </p:cNvSpPr>
          <p:nvPr/>
        </p:nvSpPr>
        <p:spPr bwMode="auto">
          <a:xfrm>
            <a:off x="3724275" y="180975"/>
            <a:ext cx="5113338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ndara" pitchFamily="34" charset="0"/>
              </a:rPr>
              <a:t>при </a:t>
            </a:r>
            <a:r>
              <a:rPr lang="en-US" b="1">
                <a:latin typeface="Candara" pitchFamily="34" charset="0"/>
              </a:rPr>
              <a:t>n&lt;5 </a:t>
            </a:r>
            <a:r>
              <a:rPr lang="ru-RU" b="1">
                <a:latin typeface="Candara" pitchFamily="34" charset="0"/>
              </a:rPr>
              <a:t> выполняется два рекурсивных вызова, и на экране появляются следующие значения  параметра:</a:t>
            </a:r>
          </a:p>
        </p:txBody>
      </p:sp>
      <p:grpSp>
        <p:nvGrpSpPr>
          <p:cNvPr id="16388" name="Group 2"/>
          <p:cNvGrpSpPr>
            <a:grpSpLocks/>
          </p:cNvGrpSpPr>
          <p:nvPr/>
        </p:nvGrpSpPr>
        <p:grpSpPr bwMode="auto">
          <a:xfrm>
            <a:off x="5902325" y="1268413"/>
            <a:ext cx="757238" cy="722312"/>
            <a:chOff x="5542" y="1069"/>
            <a:chExt cx="458" cy="458"/>
          </a:xfrm>
        </p:grpSpPr>
        <p:sp>
          <p:nvSpPr>
            <p:cNvPr id="16400" name="Oval 3"/>
            <p:cNvSpPr>
              <a:spLocks noChangeArrowheads="1"/>
            </p:cNvSpPr>
            <p:nvPr/>
          </p:nvSpPr>
          <p:spPr bwMode="auto">
            <a:xfrm>
              <a:off x="5542" y="1069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ndara" pitchFamily="34" charset="0"/>
              </a:endParaRPr>
            </a:p>
          </p:txBody>
        </p:sp>
        <p:sp>
          <p:nvSpPr>
            <p:cNvPr id="16401" name="Rectangle 4"/>
            <p:cNvSpPr>
              <a:spLocks noChangeArrowheads="1"/>
            </p:cNvSpPr>
            <p:nvPr/>
          </p:nvSpPr>
          <p:spPr bwMode="auto">
            <a:xfrm>
              <a:off x="5577" y="1103"/>
              <a:ext cx="38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0" rIns="18000" bIns="0"/>
            <a:lstStyle/>
            <a:p>
              <a:pPr algn="ctr">
                <a:spcAft>
                  <a:spcPts val="1000"/>
                </a:spcAft>
              </a:pPr>
              <a:r>
                <a:rPr lang="ru-RU" altLang="ru-RU" sz="4000">
                  <a:latin typeface="Calibri" pitchFamily="34" charset="0"/>
                </a:rPr>
                <a:t>1</a:t>
              </a:r>
              <a:endParaRPr lang="ru-RU" altLang="ru-RU" sz="4000"/>
            </a:p>
          </p:txBody>
        </p:sp>
      </p:grpSp>
      <p:sp>
        <p:nvSpPr>
          <p:cNvPr id="16389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55" name="Group 2"/>
          <p:cNvGrpSpPr>
            <a:grpSpLocks/>
          </p:cNvGrpSpPr>
          <p:nvPr/>
        </p:nvGrpSpPr>
        <p:grpSpPr bwMode="auto">
          <a:xfrm>
            <a:off x="7085013" y="2408238"/>
            <a:ext cx="758825" cy="722312"/>
            <a:chOff x="5542" y="1069"/>
            <a:chExt cx="458" cy="458"/>
          </a:xfrm>
        </p:grpSpPr>
        <p:sp>
          <p:nvSpPr>
            <p:cNvPr id="16398" name="Oval 3"/>
            <p:cNvSpPr>
              <a:spLocks noChangeArrowheads="1"/>
            </p:cNvSpPr>
            <p:nvPr/>
          </p:nvSpPr>
          <p:spPr bwMode="auto">
            <a:xfrm>
              <a:off x="5542" y="1069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ndara" pitchFamily="34" charset="0"/>
              </a:endParaRPr>
            </a:p>
          </p:txBody>
        </p:sp>
        <p:sp>
          <p:nvSpPr>
            <p:cNvPr id="16399" name="Rectangle 4"/>
            <p:cNvSpPr>
              <a:spLocks noChangeArrowheads="1"/>
            </p:cNvSpPr>
            <p:nvPr/>
          </p:nvSpPr>
          <p:spPr bwMode="auto">
            <a:xfrm>
              <a:off x="5577" y="1103"/>
              <a:ext cx="38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0" rIns="18000" bIns="0"/>
            <a:lstStyle/>
            <a:p>
              <a:pPr algn="ctr">
                <a:spcAft>
                  <a:spcPts val="1000"/>
                </a:spcAft>
              </a:pPr>
              <a:r>
                <a:rPr lang="en-US" altLang="ru-RU" sz="4000">
                  <a:latin typeface="Calibri" pitchFamily="34" charset="0"/>
                </a:rPr>
                <a:t>4</a:t>
              </a:r>
              <a:endParaRPr lang="ru-RU" altLang="ru-RU" sz="4000"/>
            </a:p>
          </p:txBody>
        </p:sp>
      </p:grpSp>
      <p:grpSp>
        <p:nvGrpSpPr>
          <p:cNvPr id="58" name="Group 2"/>
          <p:cNvGrpSpPr>
            <a:grpSpLocks/>
          </p:cNvGrpSpPr>
          <p:nvPr/>
        </p:nvGrpSpPr>
        <p:grpSpPr bwMode="auto">
          <a:xfrm>
            <a:off x="4745038" y="2408238"/>
            <a:ext cx="757237" cy="722312"/>
            <a:chOff x="5542" y="1069"/>
            <a:chExt cx="458" cy="458"/>
          </a:xfrm>
        </p:grpSpPr>
        <p:sp>
          <p:nvSpPr>
            <p:cNvPr id="16396" name="Oval 3"/>
            <p:cNvSpPr>
              <a:spLocks noChangeArrowheads="1"/>
            </p:cNvSpPr>
            <p:nvPr/>
          </p:nvSpPr>
          <p:spPr bwMode="auto">
            <a:xfrm>
              <a:off x="5542" y="1069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Candara" pitchFamily="34" charset="0"/>
              </a:endParaRPr>
            </a:p>
          </p:txBody>
        </p:sp>
        <p:sp>
          <p:nvSpPr>
            <p:cNvPr id="16397" name="Rectangle 4"/>
            <p:cNvSpPr>
              <a:spLocks noChangeArrowheads="1"/>
            </p:cNvSpPr>
            <p:nvPr/>
          </p:nvSpPr>
          <p:spPr bwMode="auto">
            <a:xfrm>
              <a:off x="5577" y="1103"/>
              <a:ext cx="38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8000" tIns="0" rIns="18000" bIns="0"/>
            <a:lstStyle/>
            <a:p>
              <a:pPr algn="ctr">
                <a:spcAft>
                  <a:spcPts val="1000"/>
                </a:spcAft>
              </a:pPr>
              <a:r>
                <a:rPr lang="en-US" altLang="ru-RU" sz="4000">
                  <a:latin typeface="Calibri" pitchFamily="34" charset="0"/>
                </a:rPr>
                <a:t>2</a:t>
              </a:r>
              <a:endParaRPr lang="ru-RU" altLang="ru-RU" sz="4000"/>
            </a:p>
          </p:txBody>
        </p:sp>
      </p:grp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4905375" y="1630363"/>
            <a:ext cx="712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latin typeface="Candara" pitchFamily="34" charset="0"/>
              </a:rPr>
              <a:t>+1</a:t>
            </a:r>
            <a:endParaRPr lang="ru-RU" sz="4000">
              <a:latin typeface="Candara" pitchFamily="34" charset="0"/>
            </a:endParaRP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7156450" y="1630363"/>
            <a:ext cx="712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latin typeface="Candara" pitchFamily="34" charset="0"/>
              </a:rPr>
              <a:t>+3</a:t>
            </a:r>
            <a:endParaRPr lang="ru-RU" sz="4000">
              <a:latin typeface="Candara" pitchFamily="34" charset="0"/>
            </a:endParaRPr>
          </a:p>
        </p:txBody>
      </p:sp>
      <p:cxnSp>
        <p:nvCxnSpPr>
          <p:cNvPr id="64" name="Прямая со стрелкой 63"/>
          <p:cNvCxnSpPr>
            <a:endCxn id="16396" idx="7"/>
          </p:cNvCxnSpPr>
          <p:nvPr/>
        </p:nvCxnSpPr>
        <p:spPr>
          <a:xfrm flipH="1">
            <a:off x="5391150" y="1844675"/>
            <a:ext cx="568325" cy="669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>
            <a:off x="6604000" y="1849438"/>
            <a:ext cx="647700" cy="6286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2"/>
          <p:cNvSpPr>
            <a:spLocks noGrp="1"/>
          </p:cNvSpPr>
          <p:nvPr>
            <p:ph type="title"/>
          </p:nvPr>
        </p:nvSpPr>
        <p:spPr>
          <a:xfrm>
            <a:off x="323850" y="0"/>
            <a:ext cx="2833688" cy="1295400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задания:</a:t>
            </a:r>
            <a:br>
              <a:rPr lang="ru-RU" b="1" smtClean="0">
                <a:cs typeface="Tunga" pitchFamily="34" charset="0"/>
              </a:rPr>
            </a:br>
            <a:endParaRPr lang="ru-RU" smtClean="0">
              <a:cs typeface="Tung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47117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Дан </a:t>
            </a:r>
            <a:r>
              <a:rPr lang="ru-RU" sz="2000" i="1" dirty="0"/>
              <a:t>рекурсивный алгоритм</a:t>
            </a:r>
            <a:r>
              <a:rPr lang="ru-RU" sz="2000" i="1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procedure F(n: integer);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 err="1">
                <a:solidFill>
                  <a:schemeClr val="bg1"/>
                </a:solidFill>
              </a:rPr>
              <a:t>writeln</a:t>
            </a:r>
            <a:r>
              <a:rPr lang="en-US" sz="2000" b="1" dirty="0">
                <a:solidFill>
                  <a:schemeClr val="bg1"/>
                </a:solidFill>
              </a:rPr>
              <a:t>(n);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if </a:t>
            </a:r>
            <a:r>
              <a:rPr lang="en-US" sz="2000" b="1" dirty="0">
                <a:solidFill>
                  <a:srgbClr val="FF0000"/>
                </a:solidFill>
              </a:rPr>
              <a:t>n &lt; 5 </a:t>
            </a:r>
            <a:r>
              <a:rPr lang="en-US" sz="2000" b="1" dirty="0">
                <a:solidFill>
                  <a:schemeClr val="bg1"/>
                </a:solidFill>
              </a:rPr>
              <a:t>then 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rgbClr val="FF0000"/>
                </a:solidFill>
              </a:rPr>
              <a:t>  </a:t>
            </a:r>
            <a:r>
              <a:rPr lang="ru-RU" sz="2000" b="1" dirty="0">
                <a:solidFill>
                  <a:srgbClr val="FF0000"/>
                </a:solidFill>
              </a:rPr>
              <a:t>  </a:t>
            </a:r>
            <a:r>
              <a:rPr lang="en-US" sz="2000" b="1" dirty="0">
                <a:solidFill>
                  <a:srgbClr val="FF0000"/>
                </a:solidFill>
              </a:rPr>
              <a:t>F(n + 1)</a:t>
            </a:r>
            <a:r>
              <a:rPr lang="en-US" sz="2000" b="1" dirty="0">
                <a:solidFill>
                  <a:schemeClr val="bg1"/>
                </a:solidFill>
              </a:rPr>
              <a:t>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rgbClr val="FF0000"/>
                </a:solidFill>
              </a:rPr>
              <a:t>F(n + 3)</a:t>
            </a:r>
            <a:endParaRPr lang="ru-RU" sz="20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end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end</a:t>
            </a:r>
            <a:r>
              <a:rPr lang="en-US" sz="2000" b="1" dirty="0" smtClean="0">
                <a:solidFill>
                  <a:schemeClr val="bg1"/>
                </a:solidFill>
              </a:rPr>
              <a:t>;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Найдите сумму чисел, которые будут выведены при вызове F(1).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</p:txBody>
      </p:sp>
      <p:sp>
        <p:nvSpPr>
          <p:cNvPr id="17411" name="Прямоугольник 4"/>
          <p:cNvSpPr>
            <a:spLocks noChangeArrowheads="1"/>
          </p:cNvSpPr>
          <p:nvPr/>
        </p:nvSpPr>
        <p:spPr bwMode="auto">
          <a:xfrm>
            <a:off x="3724275" y="180975"/>
            <a:ext cx="51133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ndara" pitchFamily="34" charset="0"/>
              </a:rPr>
              <a:t>Продолжаем до тех пор, пока условие </a:t>
            </a:r>
            <a:r>
              <a:rPr lang="en-US" b="1">
                <a:latin typeface="Candara" pitchFamily="34" charset="0"/>
              </a:rPr>
              <a:t>n&lt;5 </a:t>
            </a:r>
            <a:r>
              <a:rPr lang="ru-RU" b="1">
                <a:latin typeface="Candara" pitchFamily="34" charset="0"/>
              </a:rPr>
              <a:t> не станет ложным для узловых  параметров. Получаем следующие значения: </a:t>
            </a:r>
          </a:p>
          <a:p>
            <a:pPr algn="ctr"/>
            <a:endParaRPr lang="ru-RU" b="1">
              <a:latin typeface="Candara" pitchFamily="34" charset="0"/>
            </a:endParaRPr>
          </a:p>
        </p:txBody>
      </p:sp>
      <p:sp>
        <p:nvSpPr>
          <p:cNvPr id="17412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17413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17414" name="Group 1"/>
          <p:cNvGrpSpPr>
            <a:grpSpLocks noChangeAspect="1"/>
          </p:cNvGrpSpPr>
          <p:nvPr/>
        </p:nvGrpSpPr>
        <p:grpSpPr bwMode="auto">
          <a:xfrm>
            <a:off x="3651250" y="1601788"/>
            <a:ext cx="5186363" cy="3608387"/>
            <a:chOff x="3255" y="1061"/>
            <a:chExt cx="4505" cy="3136"/>
          </a:xfrm>
        </p:grpSpPr>
        <p:sp>
          <p:nvSpPr>
            <p:cNvPr id="17415" name="AutoShape 45"/>
            <p:cNvSpPr>
              <a:spLocks noChangeAspect="1" noChangeArrowheads="1" noTextEdit="1"/>
            </p:cNvSpPr>
            <p:nvPr/>
          </p:nvSpPr>
          <p:spPr bwMode="auto">
            <a:xfrm>
              <a:off x="3255" y="1061"/>
              <a:ext cx="4505" cy="3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7416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17457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58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grpSp>
          <p:nvGrpSpPr>
            <p:cNvPr id="17417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17455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56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2</a:t>
                </a:r>
              </a:p>
            </p:txBody>
          </p:sp>
        </p:grpSp>
        <p:grpSp>
          <p:nvGrpSpPr>
            <p:cNvPr id="17418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17453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54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17419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17451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52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7420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17449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50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17421" name="Group 27"/>
            <p:cNvGrpSpPr>
              <a:grpSpLocks/>
            </p:cNvGrpSpPr>
            <p:nvPr/>
          </p:nvGrpSpPr>
          <p:grpSpPr bwMode="auto">
            <a:xfrm>
              <a:off x="3832" y="3065"/>
              <a:ext cx="458" cy="458"/>
              <a:chOff x="5542" y="1069"/>
              <a:chExt cx="458" cy="458"/>
            </a:xfrm>
          </p:grpSpPr>
          <p:sp>
            <p:nvSpPr>
              <p:cNvPr id="17447" name="Oval 2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48" name="Rectangle 28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17422" name="Group 24"/>
            <p:cNvGrpSpPr>
              <a:grpSpLocks/>
            </p:cNvGrpSpPr>
            <p:nvPr/>
          </p:nvGrpSpPr>
          <p:grpSpPr bwMode="auto">
            <a:xfrm>
              <a:off x="3263" y="3731"/>
              <a:ext cx="458" cy="458"/>
              <a:chOff x="5542" y="1069"/>
              <a:chExt cx="458" cy="458"/>
            </a:xfrm>
          </p:grpSpPr>
          <p:sp>
            <p:nvSpPr>
              <p:cNvPr id="17445" name="Oval 26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46" name="Rectangle 25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7423" name="Group 21"/>
            <p:cNvGrpSpPr>
              <a:grpSpLocks/>
            </p:cNvGrpSpPr>
            <p:nvPr/>
          </p:nvGrpSpPr>
          <p:grpSpPr bwMode="auto">
            <a:xfrm>
              <a:off x="4410" y="3731"/>
              <a:ext cx="458" cy="458"/>
              <a:chOff x="5542" y="1069"/>
              <a:chExt cx="458" cy="458"/>
            </a:xfrm>
          </p:grpSpPr>
          <p:sp>
            <p:nvSpPr>
              <p:cNvPr id="17443" name="Oval 2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44" name="Rectangle 2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7</a:t>
                </a:r>
              </a:p>
            </p:txBody>
          </p:sp>
        </p:grpSp>
        <p:grpSp>
          <p:nvGrpSpPr>
            <p:cNvPr id="17424" name="Group 18"/>
            <p:cNvGrpSpPr>
              <a:grpSpLocks/>
            </p:cNvGrpSpPr>
            <p:nvPr/>
          </p:nvGrpSpPr>
          <p:grpSpPr bwMode="auto">
            <a:xfrm>
              <a:off x="4973" y="3065"/>
              <a:ext cx="458" cy="458"/>
              <a:chOff x="5542" y="1069"/>
              <a:chExt cx="458" cy="458"/>
            </a:xfrm>
          </p:grpSpPr>
          <p:sp>
            <p:nvSpPr>
              <p:cNvPr id="17441" name="Oval 2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42" name="Rectangle 19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17425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17439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40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7426" name="Group 12"/>
            <p:cNvGrpSpPr>
              <a:grpSpLocks/>
            </p:cNvGrpSpPr>
            <p:nvPr/>
          </p:nvGrpSpPr>
          <p:grpSpPr bwMode="auto">
            <a:xfrm>
              <a:off x="7294" y="2400"/>
              <a:ext cx="458" cy="458"/>
              <a:chOff x="5542" y="1069"/>
              <a:chExt cx="458" cy="458"/>
            </a:xfrm>
          </p:grpSpPr>
          <p:sp>
            <p:nvSpPr>
              <p:cNvPr id="17437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7438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7</a:t>
                </a:r>
              </a:p>
            </p:txBody>
          </p:sp>
        </p:grpSp>
        <p:sp>
          <p:nvSpPr>
            <p:cNvPr id="17427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8" name="Line 10"/>
            <p:cNvSpPr>
              <a:spLocks noChangeShapeType="1"/>
            </p:cNvSpPr>
            <p:nvPr/>
          </p:nvSpPr>
          <p:spPr bwMode="auto">
            <a:xfrm flipH="1">
              <a:off x="4191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9" name="Line 9"/>
            <p:cNvSpPr>
              <a:spLocks noChangeShapeType="1"/>
            </p:cNvSpPr>
            <p:nvPr/>
          </p:nvSpPr>
          <p:spPr bwMode="auto">
            <a:xfrm flipH="1">
              <a:off x="3630" y="347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0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1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2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3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4" name="Line 4"/>
            <p:cNvSpPr>
              <a:spLocks noChangeShapeType="1"/>
            </p:cNvSpPr>
            <p:nvPr/>
          </p:nvSpPr>
          <p:spPr bwMode="auto">
            <a:xfrm>
              <a:off x="4803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5" name="Line 3"/>
            <p:cNvSpPr>
              <a:spLocks noChangeShapeType="1"/>
            </p:cNvSpPr>
            <p:nvPr/>
          </p:nvSpPr>
          <p:spPr bwMode="auto">
            <a:xfrm>
              <a:off x="4213" y="347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36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2"/>
          <p:cNvSpPr>
            <a:spLocks noGrp="1"/>
          </p:cNvSpPr>
          <p:nvPr>
            <p:ph type="title"/>
          </p:nvPr>
        </p:nvSpPr>
        <p:spPr>
          <a:xfrm>
            <a:off x="323850" y="0"/>
            <a:ext cx="2833688" cy="1295400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задания:</a:t>
            </a:r>
            <a:br>
              <a:rPr lang="ru-RU" b="1" smtClean="0">
                <a:cs typeface="Tunga" pitchFamily="34" charset="0"/>
              </a:rPr>
            </a:br>
            <a:endParaRPr lang="ru-RU" smtClean="0">
              <a:cs typeface="Tunga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55435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Дан </a:t>
            </a:r>
            <a:r>
              <a:rPr lang="ru-RU" sz="2000" i="1" dirty="0"/>
              <a:t>рекурсивный алгоритм</a:t>
            </a:r>
            <a:r>
              <a:rPr lang="ru-RU" sz="2000" i="1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procedure F(n: integer);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 err="1">
                <a:solidFill>
                  <a:schemeClr val="bg1"/>
                </a:solidFill>
              </a:rPr>
              <a:t>writeln</a:t>
            </a:r>
            <a:r>
              <a:rPr lang="en-US" sz="2000" b="1" dirty="0">
                <a:solidFill>
                  <a:schemeClr val="bg1"/>
                </a:solidFill>
              </a:rPr>
              <a:t>(n);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if n &lt; 5 then begin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</a:t>
            </a: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F(n + 1);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chemeClr val="bg1"/>
                </a:solidFill>
              </a:rPr>
              <a:t>  </a:t>
            </a:r>
            <a:r>
              <a:rPr lang="en-US" sz="2000" b="1" dirty="0">
                <a:solidFill>
                  <a:schemeClr val="bg1"/>
                </a:solidFill>
              </a:rPr>
              <a:t>  F(n + 3)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  end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>
                <a:solidFill>
                  <a:schemeClr val="bg1"/>
                </a:solidFill>
              </a:rPr>
              <a:t>end</a:t>
            </a:r>
            <a:r>
              <a:rPr lang="en-US" sz="2000" b="1" dirty="0" smtClean="0">
                <a:solidFill>
                  <a:schemeClr val="bg1"/>
                </a:solidFill>
              </a:rPr>
              <a:t>;</a:t>
            </a:r>
            <a:endParaRPr lang="ru-RU" sz="20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i="1" dirty="0">
                <a:solidFill>
                  <a:srgbClr val="FF0000"/>
                </a:solidFill>
              </a:rPr>
              <a:t>Найдите сумму чисел</a:t>
            </a:r>
            <a:r>
              <a:rPr lang="ru-RU" sz="2000" i="1" dirty="0"/>
              <a:t>, которые будут выведены при вызове F(1).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</p:txBody>
      </p:sp>
      <p:sp>
        <p:nvSpPr>
          <p:cNvPr id="18435" name="Прямоугольник 4"/>
          <p:cNvSpPr>
            <a:spLocks noChangeArrowheads="1"/>
          </p:cNvSpPr>
          <p:nvPr/>
        </p:nvSpPr>
        <p:spPr bwMode="auto">
          <a:xfrm>
            <a:off x="3724275" y="180975"/>
            <a:ext cx="51133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ndara" pitchFamily="34" charset="0"/>
              </a:rPr>
              <a:t>Продолжаем до тех пор, пока условие </a:t>
            </a:r>
            <a:r>
              <a:rPr lang="en-US" b="1">
                <a:latin typeface="Candara" pitchFamily="34" charset="0"/>
              </a:rPr>
              <a:t>n&lt;5 </a:t>
            </a:r>
            <a:r>
              <a:rPr lang="ru-RU" b="1">
                <a:latin typeface="Candara" pitchFamily="34" charset="0"/>
              </a:rPr>
              <a:t> не станет ложным для узловых  параметров. Получаем следующие значения: </a:t>
            </a:r>
          </a:p>
          <a:p>
            <a:pPr algn="ctr"/>
            <a:endParaRPr lang="ru-RU" b="1">
              <a:latin typeface="Candara" pitchFamily="34" charset="0"/>
            </a:endParaRPr>
          </a:p>
        </p:txBody>
      </p:sp>
      <p:sp>
        <p:nvSpPr>
          <p:cNvPr id="18436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18437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18438" name="Group 1"/>
          <p:cNvGrpSpPr>
            <a:grpSpLocks noChangeAspect="1"/>
          </p:cNvGrpSpPr>
          <p:nvPr/>
        </p:nvGrpSpPr>
        <p:grpSpPr bwMode="auto">
          <a:xfrm>
            <a:off x="3651250" y="1601788"/>
            <a:ext cx="5186363" cy="3608387"/>
            <a:chOff x="3255" y="1061"/>
            <a:chExt cx="4505" cy="3136"/>
          </a:xfrm>
        </p:grpSpPr>
        <p:sp>
          <p:nvSpPr>
            <p:cNvPr id="18441" name="AutoShape 45"/>
            <p:cNvSpPr>
              <a:spLocks noChangeAspect="1" noChangeArrowheads="1" noTextEdit="1"/>
            </p:cNvSpPr>
            <p:nvPr/>
          </p:nvSpPr>
          <p:spPr bwMode="auto">
            <a:xfrm>
              <a:off x="3255" y="1061"/>
              <a:ext cx="4505" cy="3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8442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18483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84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grpSp>
          <p:nvGrpSpPr>
            <p:cNvPr id="18443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18481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82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2</a:t>
                </a:r>
              </a:p>
            </p:txBody>
          </p:sp>
        </p:grpSp>
        <p:grpSp>
          <p:nvGrpSpPr>
            <p:cNvPr id="18444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18479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80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18445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18477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78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8446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18475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76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18447" name="Group 27"/>
            <p:cNvGrpSpPr>
              <a:grpSpLocks/>
            </p:cNvGrpSpPr>
            <p:nvPr/>
          </p:nvGrpSpPr>
          <p:grpSpPr bwMode="auto">
            <a:xfrm>
              <a:off x="3832" y="3065"/>
              <a:ext cx="458" cy="458"/>
              <a:chOff x="5542" y="1069"/>
              <a:chExt cx="458" cy="458"/>
            </a:xfrm>
          </p:grpSpPr>
          <p:sp>
            <p:nvSpPr>
              <p:cNvPr id="18473" name="Oval 2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74" name="Rectangle 28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18448" name="Group 24"/>
            <p:cNvGrpSpPr>
              <a:grpSpLocks/>
            </p:cNvGrpSpPr>
            <p:nvPr/>
          </p:nvGrpSpPr>
          <p:grpSpPr bwMode="auto">
            <a:xfrm>
              <a:off x="3263" y="3731"/>
              <a:ext cx="458" cy="458"/>
              <a:chOff x="5542" y="1069"/>
              <a:chExt cx="458" cy="458"/>
            </a:xfrm>
          </p:grpSpPr>
          <p:sp>
            <p:nvSpPr>
              <p:cNvPr id="18471" name="Oval 26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72" name="Rectangle 25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8449" name="Group 21"/>
            <p:cNvGrpSpPr>
              <a:grpSpLocks/>
            </p:cNvGrpSpPr>
            <p:nvPr/>
          </p:nvGrpSpPr>
          <p:grpSpPr bwMode="auto">
            <a:xfrm>
              <a:off x="4410" y="3731"/>
              <a:ext cx="458" cy="458"/>
              <a:chOff x="5542" y="1069"/>
              <a:chExt cx="458" cy="458"/>
            </a:xfrm>
          </p:grpSpPr>
          <p:sp>
            <p:nvSpPr>
              <p:cNvPr id="18469" name="Oval 23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70" name="Rectangle 22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7</a:t>
                </a:r>
              </a:p>
            </p:txBody>
          </p:sp>
        </p:grpSp>
        <p:grpSp>
          <p:nvGrpSpPr>
            <p:cNvPr id="18450" name="Group 18"/>
            <p:cNvGrpSpPr>
              <a:grpSpLocks/>
            </p:cNvGrpSpPr>
            <p:nvPr/>
          </p:nvGrpSpPr>
          <p:grpSpPr bwMode="auto">
            <a:xfrm>
              <a:off x="4973" y="3065"/>
              <a:ext cx="458" cy="458"/>
              <a:chOff x="5542" y="1069"/>
              <a:chExt cx="458" cy="458"/>
            </a:xfrm>
          </p:grpSpPr>
          <p:sp>
            <p:nvSpPr>
              <p:cNvPr id="18467" name="Oval 2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68" name="Rectangle 19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18451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18465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66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8452" name="Group 12"/>
            <p:cNvGrpSpPr>
              <a:grpSpLocks/>
            </p:cNvGrpSpPr>
            <p:nvPr/>
          </p:nvGrpSpPr>
          <p:grpSpPr bwMode="auto">
            <a:xfrm>
              <a:off x="7294" y="2400"/>
              <a:ext cx="458" cy="458"/>
              <a:chOff x="5542" y="1069"/>
              <a:chExt cx="458" cy="458"/>
            </a:xfrm>
          </p:grpSpPr>
          <p:sp>
            <p:nvSpPr>
              <p:cNvPr id="18463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8464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7</a:t>
                </a:r>
              </a:p>
            </p:txBody>
          </p:sp>
        </p:grpSp>
        <p:sp>
          <p:nvSpPr>
            <p:cNvPr id="18453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4" name="Line 10"/>
            <p:cNvSpPr>
              <a:spLocks noChangeShapeType="1"/>
            </p:cNvSpPr>
            <p:nvPr/>
          </p:nvSpPr>
          <p:spPr bwMode="auto">
            <a:xfrm flipH="1">
              <a:off x="4191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5" name="Line 9"/>
            <p:cNvSpPr>
              <a:spLocks noChangeShapeType="1"/>
            </p:cNvSpPr>
            <p:nvPr/>
          </p:nvSpPr>
          <p:spPr bwMode="auto">
            <a:xfrm flipH="1">
              <a:off x="3630" y="347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6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7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8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59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0" name="Line 4"/>
            <p:cNvSpPr>
              <a:spLocks noChangeShapeType="1"/>
            </p:cNvSpPr>
            <p:nvPr/>
          </p:nvSpPr>
          <p:spPr bwMode="auto">
            <a:xfrm>
              <a:off x="4803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1" name="Line 3"/>
            <p:cNvSpPr>
              <a:spLocks noChangeShapeType="1"/>
            </p:cNvSpPr>
            <p:nvPr/>
          </p:nvSpPr>
          <p:spPr bwMode="auto">
            <a:xfrm>
              <a:off x="4213" y="3478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462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439" name="Прямоугольник 5"/>
          <p:cNvSpPr>
            <a:spLocks noChangeArrowheads="1"/>
          </p:cNvSpPr>
          <p:nvPr/>
        </p:nvSpPr>
        <p:spPr bwMode="auto">
          <a:xfrm>
            <a:off x="3492500" y="5819775"/>
            <a:ext cx="5651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ndara" pitchFamily="34" charset="0"/>
              </a:rPr>
              <a:t>Складывая все эти числа, получаем </a:t>
            </a:r>
            <a:r>
              <a:rPr lang="ru-RU" sz="2400" b="1">
                <a:solidFill>
                  <a:srgbClr val="FF0000"/>
                </a:solidFill>
                <a:latin typeface="Candara" pitchFamily="34" charset="0"/>
              </a:rPr>
              <a:t>49</a:t>
            </a:r>
          </a:p>
        </p:txBody>
      </p:sp>
      <p:sp>
        <p:nvSpPr>
          <p:cNvPr id="55" name="Управляющая кнопка: домой 5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Oval 29"/>
          <p:cNvSpPr>
            <a:spLocks noChangeArrowheads="1"/>
          </p:cNvSpPr>
          <p:nvPr/>
        </p:nvSpPr>
        <p:spPr bwMode="auto">
          <a:xfrm>
            <a:off x="7712075" y="39893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19458" name="Rectangle 19"/>
          <p:cNvSpPr>
            <a:spLocks noChangeArrowheads="1"/>
          </p:cNvSpPr>
          <p:nvPr/>
        </p:nvSpPr>
        <p:spPr bwMode="auto">
          <a:xfrm>
            <a:off x="7616825" y="4010025"/>
            <a:ext cx="717550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15</a:t>
            </a:r>
            <a:endParaRPr lang="en-US" altLang="ru-RU" sz="3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9459" name="Oval 29"/>
          <p:cNvSpPr>
            <a:spLocks noChangeArrowheads="1"/>
          </p:cNvSpPr>
          <p:nvPr/>
        </p:nvSpPr>
        <p:spPr bwMode="auto">
          <a:xfrm>
            <a:off x="6445250" y="39893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19460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2: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55435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Дан рекурсивный алгоритм: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</a:t>
            </a:r>
            <a:r>
              <a:rPr lang="en-US" sz="2000" b="1" dirty="0" err="1"/>
              <a:t>writeln</a:t>
            </a:r>
            <a:r>
              <a:rPr lang="en-US" sz="2000" b="1" dirty="0"/>
              <a:t>(n);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if n &lt; 6 then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F(n+2);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F(n*3)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end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end</a:t>
            </a:r>
            <a:r>
              <a:rPr lang="en-US" sz="2000" b="1" dirty="0" smtClean="0"/>
              <a:t>;</a:t>
            </a:r>
            <a:endParaRPr lang="ru-RU" sz="20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Найдите сумму чисел, которые будут выведены при вызове F(1).</a:t>
            </a:r>
            <a:endParaRPr lang="ru-RU" sz="2000" dirty="0"/>
          </a:p>
        </p:txBody>
      </p:sp>
      <p:sp>
        <p:nvSpPr>
          <p:cNvPr id="19462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19463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19464" name="Group 1"/>
          <p:cNvGrpSpPr>
            <a:grpSpLocks noChangeAspect="1"/>
          </p:cNvGrpSpPr>
          <p:nvPr/>
        </p:nvGrpSpPr>
        <p:grpSpPr bwMode="auto">
          <a:xfrm>
            <a:off x="3824288" y="1700213"/>
            <a:ext cx="5186362" cy="3609975"/>
            <a:chOff x="3352" y="1069"/>
            <a:chExt cx="4505" cy="3136"/>
          </a:xfrm>
        </p:grpSpPr>
        <p:sp>
          <p:nvSpPr>
            <p:cNvPr id="19472" name="AutoShape 45"/>
            <p:cNvSpPr>
              <a:spLocks noChangeAspect="1" noChangeArrowheads="1" noTextEdit="1"/>
            </p:cNvSpPr>
            <p:nvPr/>
          </p:nvSpPr>
          <p:spPr bwMode="auto">
            <a:xfrm>
              <a:off x="3352" y="1069"/>
              <a:ext cx="4505" cy="3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9473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19506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507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grpSp>
          <p:nvGrpSpPr>
            <p:cNvPr id="19474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19504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505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  <a:endParaRPr lang="en-US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9475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19502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503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19476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19500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501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9</a:t>
                </a:r>
              </a:p>
            </p:txBody>
          </p:sp>
        </p:grpSp>
        <p:grpSp>
          <p:nvGrpSpPr>
            <p:cNvPr id="19477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19498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499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9478" name="Group 27"/>
            <p:cNvGrpSpPr>
              <a:grpSpLocks/>
            </p:cNvGrpSpPr>
            <p:nvPr/>
          </p:nvGrpSpPr>
          <p:grpSpPr bwMode="auto">
            <a:xfrm>
              <a:off x="3832" y="3065"/>
              <a:ext cx="458" cy="458"/>
              <a:chOff x="5542" y="1069"/>
              <a:chExt cx="458" cy="458"/>
            </a:xfrm>
          </p:grpSpPr>
          <p:sp>
            <p:nvSpPr>
              <p:cNvPr id="19496" name="Oval 29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497" name="Rectangle 28"/>
              <p:cNvSpPr>
                <a:spLocks noChangeArrowheads="1"/>
              </p:cNvSpPr>
              <p:nvPr/>
            </p:nvSpPr>
            <p:spPr bwMode="auto">
              <a:xfrm>
                <a:off x="5573" y="112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7</a:t>
                </a:r>
              </a:p>
            </p:txBody>
          </p:sp>
        </p:grpSp>
        <p:grpSp>
          <p:nvGrpSpPr>
            <p:cNvPr id="19479" name="Group 18"/>
            <p:cNvGrpSpPr>
              <a:grpSpLocks/>
            </p:cNvGrpSpPr>
            <p:nvPr/>
          </p:nvGrpSpPr>
          <p:grpSpPr bwMode="auto">
            <a:xfrm>
              <a:off x="4904" y="3065"/>
              <a:ext cx="622" cy="542"/>
              <a:chOff x="5473" y="1069"/>
              <a:chExt cx="622" cy="542"/>
            </a:xfrm>
          </p:grpSpPr>
          <p:sp>
            <p:nvSpPr>
              <p:cNvPr id="19494" name="Oval 20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495" name="Rectangle 19"/>
              <p:cNvSpPr>
                <a:spLocks noChangeArrowheads="1"/>
              </p:cNvSpPr>
              <p:nvPr/>
            </p:nvSpPr>
            <p:spPr bwMode="auto">
              <a:xfrm>
                <a:off x="5473" y="1078"/>
                <a:ext cx="622" cy="5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15</a:t>
                </a:r>
                <a:endParaRPr lang="en-US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9480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19492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493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19481" name="Group 12"/>
            <p:cNvGrpSpPr>
              <a:grpSpLocks/>
            </p:cNvGrpSpPr>
            <p:nvPr/>
          </p:nvGrpSpPr>
          <p:grpSpPr bwMode="auto">
            <a:xfrm>
              <a:off x="7294" y="2400"/>
              <a:ext cx="458" cy="458"/>
              <a:chOff x="5542" y="1069"/>
              <a:chExt cx="458" cy="458"/>
            </a:xfrm>
          </p:grpSpPr>
          <p:sp>
            <p:nvSpPr>
              <p:cNvPr id="19490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19491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9</a:t>
                </a:r>
                <a:endParaRPr lang="en-US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19482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3" name="Line 10"/>
            <p:cNvSpPr>
              <a:spLocks noChangeShapeType="1"/>
            </p:cNvSpPr>
            <p:nvPr/>
          </p:nvSpPr>
          <p:spPr bwMode="auto">
            <a:xfrm flipH="1">
              <a:off x="4191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4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5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6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7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8" name="Line 4"/>
            <p:cNvSpPr>
              <a:spLocks noChangeShapeType="1"/>
            </p:cNvSpPr>
            <p:nvPr/>
          </p:nvSpPr>
          <p:spPr bwMode="auto">
            <a:xfrm>
              <a:off x="4803" y="2801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489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9465" name="Прямоугольник 5"/>
          <p:cNvSpPr>
            <a:spLocks noChangeArrowheads="1"/>
          </p:cNvSpPr>
          <p:nvPr/>
        </p:nvSpPr>
        <p:spPr bwMode="auto">
          <a:xfrm>
            <a:off x="3638550" y="5819775"/>
            <a:ext cx="5397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ndara" pitchFamily="34" charset="0"/>
              </a:rPr>
              <a:t>Складывая все эти числа, получаем </a:t>
            </a:r>
            <a:r>
              <a:rPr lang="ru-RU" sz="2400" b="1">
                <a:solidFill>
                  <a:srgbClr val="FF0000"/>
                </a:solidFill>
                <a:latin typeface="Candara" pitchFamily="34" charset="0"/>
              </a:rPr>
              <a:t>79</a:t>
            </a:r>
          </a:p>
        </p:txBody>
      </p:sp>
      <p:sp>
        <p:nvSpPr>
          <p:cNvPr id="19466" name="Line 10"/>
          <p:cNvSpPr>
            <a:spLocks noChangeShapeType="1"/>
          </p:cNvSpPr>
          <p:nvPr/>
        </p:nvSpPr>
        <p:spPr bwMode="auto">
          <a:xfrm flipH="1">
            <a:off x="6770688" y="3641725"/>
            <a:ext cx="323850" cy="355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9467" name="Rectangle 28"/>
          <p:cNvSpPr>
            <a:spLocks noChangeArrowheads="1"/>
          </p:cNvSpPr>
          <p:nvPr/>
        </p:nvSpPr>
        <p:spPr bwMode="auto">
          <a:xfrm>
            <a:off x="6484938" y="4021138"/>
            <a:ext cx="447675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7</a:t>
            </a:r>
          </a:p>
        </p:txBody>
      </p:sp>
      <p:sp>
        <p:nvSpPr>
          <p:cNvPr id="19468" name="Line 4"/>
          <p:cNvSpPr>
            <a:spLocks noChangeShapeType="1"/>
          </p:cNvSpPr>
          <p:nvPr/>
        </p:nvSpPr>
        <p:spPr bwMode="auto">
          <a:xfrm>
            <a:off x="7537450" y="3654425"/>
            <a:ext cx="323850" cy="355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6049963" y="1784350"/>
            <a:ext cx="9699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Candara" pitchFamily="34" charset="0"/>
              </a:rPr>
              <a:t>+</a:t>
            </a:r>
            <a:r>
              <a:rPr lang="ru-RU" sz="3200">
                <a:latin typeface="Candara" pitchFamily="34" charset="0"/>
              </a:rPr>
              <a:t>2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308850" y="1836738"/>
            <a:ext cx="711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ndara" pitchFamily="34" charset="0"/>
              </a:rPr>
              <a:t>*</a:t>
            </a:r>
            <a:r>
              <a:rPr lang="en-US" sz="2800">
                <a:latin typeface="Candara" pitchFamily="34" charset="0"/>
              </a:rPr>
              <a:t>3</a:t>
            </a:r>
            <a:endParaRPr lang="ru-RU" sz="2800">
              <a:latin typeface="Candara" pitchFamily="34" charset="0"/>
            </a:endParaRPr>
          </a:p>
        </p:txBody>
      </p:sp>
      <p:sp>
        <p:nvSpPr>
          <p:cNvPr id="19471" name="TextBox 4"/>
          <p:cNvSpPr txBox="1">
            <a:spLocks noChangeArrowheads="1"/>
          </p:cNvSpPr>
          <p:nvPr/>
        </p:nvSpPr>
        <p:spPr bwMode="auto">
          <a:xfrm>
            <a:off x="3824288" y="260350"/>
            <a:ext cx="5026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Candara" pitchFamily="34" charset="0"/>
              </a:rPr>
              <a:t>Аналогичная задача, которую можно решать с помощью дерева: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2: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55435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Дан рекурсивный алгоритм: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</a:t>
            </a:r>
            <a:r>
              <a:rPr lang="en-US" sz="2000" b="1" dirty="0" err="1"/>
              <a:t>writeln</a:t>
            </a:r>
            <a:r>
              <a:rPr lang="en-US" sz="2000" b="1" dirty="0"/>
              <a:t>(n);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if n &lt; 6 then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F(n+2);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F(n*3)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end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end</a:t>
            </a:r>
            <a:r>
              <a:rPr lang="en-US" sz="2000" b="1" dirty="0" smtClean="0"/>
              <a:t>;</a:t>
            </a:r>
            <a:endParaRPr lang="ru-RU" sz="20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Найдите сумму чисел, которые будут выведены при вызове F(1).</a:t>
            </a:r>
            <a:endParaRPr lang="ru-RU" sz="2000" dirty="0"/>
          </a:p>
        </p:txBody>
      </p:sp>
      <p:sp>
        <p:nvSpPr>
          <p:cNvPr id="20483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0484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23513" y="260648"/>
            <a:ext cx="5026418" cy="7478970"/>
          </a:xfrm>
          <a:prstGeom prst="rect">
            <a:avLst/>
          </a:prstGeom>
          <a:blipFill rotWithShape="1">
            <a:blip r:embed="rId2"/>
            <a:stretch>
              <a:fillRect l="-1818" t="-652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8" name="Левая фигурная скобка 7"/>
          <p:cNvSpPr/>
          <p:nvPr/>
        </p:nvSpPr>
        <p:spPr>
          <a:xfrm>
            <a:off x="5076825" y="2349500"/>
            <a:ext cx="215900" cy="143986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Oval 29"/>
          <p:cNvSpPr>
            <a:spLocks noChangeArrowheads="1"/>
          </p:cNvSpPr>
          <p:nvPr/>
        </p:nvSpPr>
        <p:spPr bwMode="auto">
          <a:xfrm>
            <a:off x="4284663" y="487362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06" name="Oval 29"/>
          <p:cNvSpPr>
            <a:spLocks noChangeArrowheads="1"/>
          </p:cNvSpPr>
          <p:nvPr/>
        </p:nvSpPr>
        <p:spPr bwMode="auto">
          <a:xfrm>
            <a:off x="3724275" y="48466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07" name="Oval 29"/>
          <p:cNvSpPr>
            <a:spLocks noChangeArrowheads="1"/>
          </p:cNvSpPr>
          <p:nvPr/>
        </p:nvSpPr>
        <p:spPr bwMode="auto">
          <a:xfrm>
            <a:off x="6965950" y="39766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08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3: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1125538"/>
            <a:ext cx="3313112" cy="554355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Дан рекурсивный алгоритм: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procedure</a:t>
            </a:r>
            <a:r>
              <a:rPr lang="ru-RU" sz="2000" b="1" dirty="0"/>
              <a:t> F(n: </a:t>
            </a:r>
            <a:r>
              <a:rPr lang="ru-RU" sz="2000" b="1" dirty="0" err="1"/>
              <a:t>integer</a:t>
            </a:r>
            <a:r>
              <a:rPr lang="ru-RU" sz="2000" b="1" dirty="0"/>
              <a:t>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writeln</a:t>
            </a:r>
            <a:r>
              <a:rPr lang="ru-RU" sz="2000" b="1" dirty="0">
                <a:solidFill>
                  <a:srgbClr val="FF0000"/>
                </a:solidFill>
              </a:rPr>
              <a:t>('*')</a:t>
            </a:r>
            <a:r>
              <a:rPr lang="ru-RU" sz="2000" b="1" dirty="0">
                <a:solidFill>
                  <a:schemeClr val="bg1"/>
                </a:solidFill>
              </a:rPr>
              <a:t>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</a:t>
            </a:r>
            <a:r>
              <a:rPr lang="ru-RU" sz="2000" b="1" dirty="0" err="1"/>
              <a:t>if</a:t>
            </a:r>
            <a:r>
              <a:rPr lang="ru-RU" sz="2000" b="1" dirty="0"/>
              <a:t> n &gt; 0 </a:t>
            </a:r>
            <a:r>
              <a:rPr lang="ru-RU" sz="2000" b="1" dirty="0" err="1"/>
              <a:t>then</a:t>
            </a:r>
            <a:r>
              <a:rPr lang="ru-RU" sz="2000" b="1" dirty="0"/>
              <a:t> </a:t>
            </a:r>
            <a:r>
              <a:rPr lang="ru-RU" sz="2000" b="1" dirty="0" err="1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F(n </a:t>
            </a:r>
            <a:r>
              <a:rPr lang="ru-RU" sz="2000" b="1" dirty="0" err="1"/>
              <a:t>div</a:t>
            </a:r>
            <a:r>
              <a:rPr lang="ru-RU" sz="2000" b="1" dirty="0"/>
              <a:t> 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</a:t>
            </a:r>
            <a:r>
              <a:rPr lang="ru-RU" sz="2000" b="1" dirty="0" err="1"/>
              <a:t>end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en-US" sz="2000" b="1" dirty="0" smtClean="0"/>
              <a:t>;</a:t>
            </a:r>
            <a:endParaRPr lang="ru-RU" sz="20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 Сколько символов "звездочка" будет напечатано на экране при выполнении вызова F(7)?</a:t>
            </a:r>
            <a:endParaRPr lang="ru-RU" sz="2000" dirty="0"/>
          </a:p>
        </p:txBody>
      </p:sp>
      <p:sp>
        <p:nvSpPr>
          <p:cNvPr id="21510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1511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21512" name="Group 1"/>
          <p:cNvGrpSpPr>
            <a:grpSpLocks noChangeAspect="1"/>
          </p:cNvGrpSpPr>
          <p:nvPr/>
        </p:nvGrpSpPr>
        <p:grpSpPr bwMode="auto">
          <a:xfrm>
            <a:off x="3419475" y="-166688"/>
            <a:ext cx="5397500" cy="4725988"/>
            <a:chOff x="3064" y="-499"/>
            <a:chExt cx="4688" cy="4106"/>
          </a:xfrm>
        </p:grpSpPr>
        <p:grpSp>
          <p:nvGrpSpPr>
            <p:cNvPr id="21548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21582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83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7</a:t>
                </a:r>
              </a:p>
            </p:txBody>
          </p:sp>
        </p:grpSp>
        <p:grpSp>
          <p:nvGrpSpPr>
            <p:cNvPr id="21549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21580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81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21550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21578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79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21551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21576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77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2</a:t>
                </a:r>
                <a:endParaRPr lang="ru-RU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1552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21574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75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  <a:endParaRPr lang="ru-RU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1553" name="Group 27"/>
            <p:cNvGrpSpPr>
              <a:grpSpLocks/>
            </p:cNvGrpSpPr>
            <p:nvPr/>
          </p:nvGrpSpPr>
          <p:grpSpPr bwMode="auto">
            <a:xfrm>
              <a:off x="4121" y="3089"/>
              <a:ext cx="458" cy="458"/>
              <a:chOff x="5831" y="1093"/>
              <a:chExt cx="458" cy="458"/>
            </a:xfrm>
          </p:grpSpPr>
          <p:sp>
            <p:nvSpPr>
              <p:cNvPr id="21572" name="Oval 29"/>
              <p:cNvSpPr>
                <a:spLocks noChangeArrowheads="1"/>
              </p:cNvSpPr>
              <p:nvPr/>
            </p:nvSpPr>
            <p:spPr bwMode="auto">
              <a:xfrm>
                <a:off x="5831" y="1093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73" name="Rectangle 28"/>
              <p:cNvSpPr>
                <a:spLocks noChangeArrowheads="1"/>
              </p:cNvSpPr>
              <p:nvPr/>
            </p:nvSpPr>
            <p:spPr bwMode="auto">
              <a:xfrm>
                <a:off x="5841" y="1132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  <a:endParaRPr lang="ru-RU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1554" name="Group 18"/>
            <p:cNvGrpSpPr>
              <a:grpSpLocks/>
            </p:cNvGrpSpPr>
            <p:nvPr/>
          </p:nvGrpSpPr>
          <p:grpSpPr bwMode="auto">
            <a:xfrm>
              <a:off x="4579" y="3074"/>
              <a:ext cx="622" cy="533"/>
              <a:chOff x="5148" y="1078"/>
              <a:chExt cx="622" cy="533"/>
            </a:xfrm>
          </p:grpSpPr>
          <p:sp>
            <p:nvSpPr>
              <p:cNvPr id="21570" name="Oval 20"/>
              <p:cNvSpPr>
                <a:spLocks noChangeArrowheads="1"/>
              </p:cNvSpPr>
              <p:nvPr/>
            </p:nvSpPr>
            <p:spPr bwMode="auto">
              <a:xfrm>
                <a:off x="5232" y="1102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71" name="Rectangle 19"/>
              <p:cNvSpPr>
                <a:spLocks noChangeArrowheads="1"/>
              </p:cNvSpPr>
              <p:nvPr/>
            </p:nvSpPr>
            <p:spPr bwMode="auto">
              <a:xfrm>
                <a:off x="5148" y="1078"/>
                <a:ext cx="622" cy="5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grpSp>
          <p:nvGrpSpPr>
            <p:cNvPr id="21555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21568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69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  <a:endParaRPr lang="ru-RU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1556" name="Group 12"/>
            <p:cNvGrpSpPr>
              <a:grpSpLocks/>
            </p:cNvGrpSpPr>
            <p:nvPr/>
          </p:nvGrpSpPr>
          <p:grpSpPr bwMode="auto">
            <a:xfrm>
              <a:off x="7294" y="2400"/>
              <a:ext cx="458" cy="458"/>
              <a:chOff x="5542" y="1069"/>
              <a:chExt cx="458" cy="458"/>
            </a:xfrm>
          </p:grpSpPr>
          <p:sp>
            <p:nvSpPr>
              <p:cNvPr id="21566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1567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21557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58" name="Line 10"/>
            <p:cNvSpPr>
              <a:spLocks noChangeShapeType="1"/>
            </p:cNvSpPr>
            <p:nvPr/>
          </p:nvSpPr>
          <p:spPr bwMode="auto">
            <a:xfrm flipH="1">
              <a:off x="4437" y="2860"/>
              <a:ext cx="142" cy="2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59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0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1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2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3" name="Line 4"/>
            <p:cNvSpPr>
              <a:spLocks noChangeShapeType="1"/>
            </p:cNvSpPr>
            <p:nvPr/>
          </p:nvSpPr>
          <p:spPr bwMode="auto">
            <a:xfrm>
              <a:off x="4663" y="2849"/>
              <a:ext cx="227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4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65" name="AutoShape 45"/>
            <p:cNvSpPr>
              <a:spLocks noChangeAspect="1" noChangeArrowheads="1" noTextEdit="1"/>
            </p:cNvSpPr>
            <p:nvPr/>
          </p:nvSpPr>
          <p:spPr bwMode="auto">
            <a:xfrm>
              <a:off x="3064" y="-499"/>
              <a:ext cx="4505" cy="3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1513" name="Прямоугольник 55"/>
          <p:cNvSpPr>
            <a:spLocks noChangeArrowheads="1"/>
          </p:cNvSpPr>
          <p:nvPr/>
        </p:nvSpPr>
        <p:spPr bwMode="auto">
          <a:xfrm>
            <a:off x="3724275" y="180975"/>
            <a:ext cx="51704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ndara" pitchFamily="34" charset="0"/>
              </a:rPr>
              <a:t>В этом примере на экран выводятся не значения параметра </a:t>
            </a:r>
            <a:r>
              <a:rPr lang="en-US" sz="2400" b="1">
                <a:latin typeface="Candara" pitchFamily="34" charset="0"/>
              </a:rPr>
              <a:t>n</a:t>
            </a:r>
            <a:r>
              <a:rPr lang="ru-RU" sz="2400" b="1">
                <a:latin typeface="Candara" pitchFamily="34" charset="0"/>
              </a:rPr>
              <a:t>, а символ </a:t>
            </a:r>
            <a:r>
              <a:rPr lang="ru-RU" sz="2400" b="1">
                <a:solidFill>
                  <a:srgbClr val="FF0000"/>
                </a:solidFill>
                <a:latin typeface="Candara" pitchFamily="34" charset="0"/>
              </a:rPr>
              <a:t>*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5922963" y="1784350"/>
            <a:ext cx="9699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250113" y="1739900"/>
            <a:ext cx="146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Candara" pitchFamily="34" charset="0"/>
              </a:rPr>
              <a:t>div </a:t>
            </a:r>
            <a:r>
              <a:rPr lang="ru-RU" sz="3200">
                <a:latin typeface="Candara" pitchFamily="34" charset="0"/>
              </a:rPr>
              <a:t>2</a:t>
            </a:r>
          </a:p>
        </p:txBody>
      </p:sp>
      <p:sp>
        <p:nvSpPr>
          <p:cNvPr id="21516" name="Line 2"/>
          <p:cNvSpPr>
            <a:spLocks noChangeShapeType="1"/>
          </p:cNvSpPr>
          <p:nvPr/>
        </p:nvSpPr>
        <p:spPr bwMode="auto">
          <a:xfrm>
            <a:off x="6530975" y="3697288"/>
            <a:ext cx="338138" cy="3095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17" name="Oval 20"/>
          <p:cNvSpPr>
            <a:spLocks noChangeArrowheads="1"/>
          </p:cNvSpPr>
          <p:nvPr/>
        </p:nvSpPr>
        <p:spPr bwMode="auto">
          <a:xfrm>
            <a:off x="6438900" y="39639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sz="2800"/>
              <a:t>1</a:t>
            </a:r>
            <a:endParaRPr lang="ru-RU" sz="2800"/>
          </a:p>
        </p:txBody>
      </p:sp>
      <p:sp>
        <p:nvSpPr>
          <p:cNvPr id="21518" name="Line 10"/>
          <p:cNvSpPr>
            <a:spLocks noChangeShapeType="1"/>
          </p:cNvSpPr>
          <p:nvPr/>
        </p:nvSpPr>
        <p:spPr bwMode="auto">
          <a:xfrm flipH="1">
            <a:off x="6218238" y="3697288"/>
            <a:ext cx="323850" cy="355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19" name="Oval 20"/>
          <p:cNvSpPr>
            <a:spLocks noChangeArrowheads="1"/>
          </p:cNvSpPr>
          <p:nvPr/>
        </p:nvSpPr>
        <p:spPr bwMode="auto">
          <a:xfrm>
            <a:off x="5905500" y="39893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20" name="Rectangle 19"/>
          <p:cNvSpPr>
            <a:spLocks noChangeArrowheads="1"/>
          </p:cNvSpPr>
          <p:nvPr/>
        </p:nvSpPr>
        <p:spPr bwMode="auto">
          <a:xfrm>
            <a:off x="5795963" y="3967163"/>
            <a:ext cx="715962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0</a:t>
            </a:r>
            <a:endParaRPr lang="en-US" altLang="ru-RU" sz="3200"/>
          </a:p>
        </p:txBody>
      </p:sp>
      <p:sp>
        <p:nvSpPr>
          <p:cNvPr id="21521" name="Line 4"/>
          <p:cNvSpPr>
            <a:spLocks noChangeShapeType="1"/>
          </p:cNvSpPr>
          <p:nvPr/>
        </p:nvSpPr>
        <p:spPr bwMode="auto">
          <a:xfrm>
            <a:off x="7377113" y="3646488"/>
            <a:ext cx="377825" cy="3746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22" name="Line 4"/>
          <p:cNvSpPr>
            <a:spLocks noChangeShapeType="1"/>
          </p:cNvSpPr>
          <p:nvPr/>
        </p:nvSpPr>
        <p:spPr bwMode="auto">
          <a:xfrm flipH="1">
            <a:off x="7165975" y="3700463"/>
            <a:ext cx="165100" cy="32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23" name="Rectangle 28"/>
          <p:cNvSpPr>
            <a:spLocks noChangeArrowheads="1"/>
          </p:cNvSpPr>
          <p:nvPr/>
        </p:nvSpPr>
        <p:spPr bwMode="auto">
          <a:xfrm>
            <a:off x="6965950" y="4000500"/>
            <a:ext cx="5302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-1</a:t>
            </a:r>
            <a:endParaRPr lang="ru-RU" altLang="ru-RU" sz="3200"/>
          </a:p>
        </p:txBody>
      </p:sp>
      <p:sp>
        <p:nvSpPr>
          <p:cNvPr id="21524" name="Oval 20"/>
          <p:cNvSpPr>
            <a:spLocks noChangeArrowheads="1"/>
          </p:cNvSpPr>
          <p:nvPr/>
        </p:nvSpPr>
        <p:spPr bwMode="auto">
          <a:xfrm>
            <a:off x="7518400" y="3973513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25" name="Rectangle 19"/>
          <p:cNvSpPr>
            <a:spLocks noChangeArrowheads="1"/>
          </p:cNvSpPr>
          <p:nvPr/>
        </p:nvSpPr>
        <p:spPr bwMode="auto">
          <a:xfrm>
            <a:off x="7473950" y="4005263"/>
            <a:ext cx="715963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0</a:t>
            </a:r>
            <a:endParaRPr lang="en-US" altLang="ru-RU" sz="3200"/>
          </a:p>
        </p:txBody>
      </p:sp>
      <p:sp>
        <p:nvSpPr>
          <p:cNvPr id="21526" name="Line 4"/>
          <p:cNvSpPr>
            <a:spLocks noChangeShapeType="1"/>
          </p:cNvSpPr>
          <p:nvPr/>
        </p:nvSpPr>
        <p:spPr bwMode="auto">
          <a:xfrm flipH="1">
            <a:off x="8315325" y="3687763"/>
            <a:ext cx="284163" cy="3460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27" name="Line 4"/>
          <p:cNvSpPr>
            <a:spLocks noChangeShapeType="1"/>
          </p:cNvSpPr>
          <p:nvPr/>
        </p:nvSpPr>
        <p:spPr bwMode="auto">
          <a:xfrm>
            <a:off x="8599488" y="3687763"/>
            <a:ext cx="242887" cy="3333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28" name="Oval 29"/>
          <p:cNvSpPr>
            <a:spLocks noChangeArrowheads="1"/>
          </p:cNvSpPr>
          <p:nvPr/>
        </p:nvSpPr>
        <p:spPr bwMode="auto">
          <a:xfrm>
            <a:off x="8045450" y="39893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29" name="Rectangle 28"/>
          <p:cNvSpPr>
            <a:spLocks noChangeArrowheads="1"/>
          </p:cNvSpPr>
          <p:nvPr/>
        </p:nvSpPr>
        <p:spPr bwMode="auto">
          <a:xfrm>
            <a:off x="8045450" y="4000500"/>
            <a:ext cx="5302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-1</a:t>
            </a:r>
            <a:endParaRPr lang="ru-RU" altLang="ru-RU" sz="3200"/>
          </a:p>
        </p:txBody>
      </p:sp>
      <p:sp>
        <p:nvSpPr>
          <p:cNvPr id="21530" name="Oval 20"/>
          <p:cNvSpPr>
            <a:spLocks noChangeArrowheads="1"/>
          </p:cNvSpPr>
          <p:nvPr/>
        </p:nvSpPr>
        <p:spPr bwMode="auto">
          <a:xfrm>
            <a:off x="8616950" y="40020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31" name="Rectangle 19"/>
          <p:cNvSpPr>
            <a:spLocks noChangeArrowheads="1"/>
          </p:cNvSpPr>
          <p:nvPr/>
        </p:nvSpPr>
        <p:spPr bwMode="auto">
          <a:xfrm>
            <a:off x="8535988" y="4040188"/>
            <a:ext cx="715962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0</a:t>
            </a:r>
            <a:endParaRPr lang="en-US" altLang="ru-RU" sz="3200"/>
          </a:p>
        </p:txBody>
      </p:sp>
      <p:sp>
        <p:nvSpPr>
          <p:cNvPr id="21532" name="Line 10"/>
          <p:cNvSpPr>
            <a:spLocks noChangeShapeType="1"/>
          </p:cNvSpPr>
          <p:nvPr/>
        </p:nvSpPr>
        <p:spPr bwMode="auto">
          <a:xfrm flipH="1">
            <a:off x="4140200" y="4346575"/>
            <a:ext cx="508000" cy="5159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33" name="Line 10"/>
          <p:cNvSpPr>
            <a:spLocks noChangeShapeType="1"/>
          </p:cNvSpPr>
          <p:nvPr/>
        </p:nvSpPr>
        <p:spPr bwMode="auto">
          <a:xfrm flipH="1">
            <a:off x="4637088" y="4437063"/>
            <a:ext cx="87312" cy="4413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34" name="Line 10"/>
          <p:cNvSpPr>
            <a:spLocks noChangeShapeType="1"/>
          </p:cNvSpPr>
          <p:nvPr/>
        </p:nvSpPr>
        <p:spPr bwMode="auto">
          <a:xfrm flipH="1">
            <a:off x="5224463" y="4491038"/>
            <a:ext cx="307975" cy="3714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35" name="Line 10"/>
          <p:cNvSpPr>
            <a:spLocks noChangeShapeType="1"/>
          </p:cNvSpPr>
          <p:nvPr/>
        </p:nvSpPr>
        <p:spPr bwMode="auto">
          <a:xfrm>
            <a:off x="5656263" y="4473575"/>
            <a:ext cx="266700" cy="3730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36" name="Line 10"/>
          <p:cNvSpPr>
            <a:spLocks noChangeShapeType="1"/>
          </p:cNvSpPr>
          <p:nvPr/>
        </p:nvSpPr>
        <p:spPr bwMode="auto">
          <a:xfrm flipH="1">
            <a:off x="6511925" y="4491038"/>
            <a:ext cx="180975" cy="3873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37" name="Line 10"/>
          <p:cNvSpPr>
            <a:spLocks noChangeShapeType="1"/>
          </p:cNvSpPr>
          <p:nvPr/>
        </p:nvSpPr>
        <p:spPr bwMode="auto">
          <a:xfrm>
            <a:off x="6804025" y="4470400"/>
            <a:ext cx="336550" cy="3984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1538" name="Rectangle 28"/>
          <p:cNvSpPr>
            <a:spLocks noChangeArrowheads="1"/>
          </p:cNvSpPr>
          <p:nvPr/>
        </p:nvSpPr>
        <p:spPr bwMode="auto">
          <a:xfrm>
            <a:off x="3724275" y="4868863"/>
            <a:ext cx="5318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-1</a:t>
            </a:r>
            <a:endParaRPr lang="ru-RU" altLang="ru-RU" sz="3200"/>
          </a:p>
        </p:txBody>
      </p:sp>
      <p:sp>
        <p:nvSpPr>
          <p:cNvPr id="21539" name="Oval 29"/>
          <p:cNvSpPr>
            <a:spLocks noChangeArrowheads="1"/>
          </p:cNvSpPr>
          <p:nvPr/>
        </p:nvSpPr>
        <p:spPr bwMode="auto">
          <a:xfrm>
            <a:off x="6276975" y="484822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40" name="Rectangle 28"/>
          <p:cNvSpPr>
            <a:spLocks noChangeArrowheads="1"/>
          </p:cNvSpPr>
          <p:nvPr/>
        </p:nvSpPr>
        <p:spPr bwMode="auto">
          <a:xfrm>
            <a:off x="6273800" y="4835525"/>
            <a:ext cx="5302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-1</a:t>
            </a:r>
            <a:endParaRPr lang="ru-RU" altLang="ru-RU" sz="3200"/>
          </a:p>
        </p:txBody>
      </p:sp>
      <p:sp>
        <p:nvSpPr>
          <p:cNvPr id="21541" name="Oval 29"/>
          <p:cNvSpPr>
            <a:spLocks noChangeArrowheads="1"/>
          </p:cNvSpPr>
          <p:nvPr/>
        </p:nvSpPr>
        <p:spPr bwMode="auto">
          <a:xfrm>
            <a:off x="4921250" y="48466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42" name="Rectangle 28"/>
          <p:cNvSpPr>
            <a:spLocks noChangeArrowheads="1"/>
          </p:cNvSpPr>
          <p:nvPr/>
        </p:nvSpPr>
        <p:spPr bwMode="auto">
          <a:xfrm>
            <a:off x="4945063" y="4868863"/>
            <a:ext cx="530225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-1</a:t>
            </a:r>
            <a:endParaRPr lang="ru-RU" altLang="ru-RU" sz="3200"/>
          </a:p>
        </p:txBody>
      </p:sp>
      <p:sp>
        <p:nvSpPr>
          <p:cNvPr id="21543" name="Rectangle 19"/>
          <p:cNvSpPr>
            <a:spLocks noChangeArrowheads="1"/>
          </p:cNvSpPr>
          <p:nvPr/>
        </p:nvSpPr>
        <p:spPr bwMode="auto">
          <a:xfrm>
            <a:off x="4216400" y="4868863"/>
            <a:ext cx="715963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0</a:t>
            </a:r>
            <a:endParaRPr lang="en-US" altLang="ru-RU" sz="3200"/>
          </a:p>
        </p:txBody>
      </p:sp>
      <p:sp>
        <p:nvSpPr>
          <p:cNvPr id="21544" name="Oval 29"/>
          <p:cNvSpPr>
            <a:spLocks noChangeArrowheads="1"/>
          </p:cNvSpPr>
          <p:nvPr/>
        </p:nvSpPr>
        <p:spPr bwMode="auto">
          <a:xfrm>
            <a:off x="5627688" y="48593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45" name="Oval 29"/>
          <p:cNvSpPr>
            <a:spLocks noChangeArrowheads="1"/>
          </p:cNvSpPr>
          <p:nvPr/>
        </p:nvSpPr>
        <p:spPr bwMode="auto">
          <a:xfrm>
            <a:off x="6946900" y="48006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1546" name="Rectangle 19"/>
          <p:cNvSpPr>
            <a:spLocks noChangeArrowheads="1"/>
          </p:cNvSpPr>
          <p:nvPr/>
        </p:nvSpPr>
        <p:spPr bwMode="auto">
          <a:xfrm>
            <a:off x="5581650" y="4910138"/>
            <a:ext cx="715963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0</a:t>
            </a:r>
            <a:endParaRPr lang="en-US" altLang="ru-RU" sz="3200"/>
          </a:p>
        </p:txBody>
      </p:sp>
      <p:sp>
        <p:nvSpPr>
          <p:cNvPr id="21547" name="Rectangle 19"/>
          <p:cNvSpPr>
            <a:spLocks noChangeArrowheads="1"/>
          </p:cNvSpPr>
          <p:nvPr/>
        </p:nvSpPr>
        <p:spPr bwMode="auto">
          <a:xfrm>
            <a:off x="6892925" y="4830763"/>
            <a:ext cx="715963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3200">
                <a:cs typeface="Times New Roman" pitchFamily="18" charset="0"/>
              </a:rPr>
              <a:t>0</a:t>
            </a:r>
            <a:endParaRPr lang="en-US" altLang="ru-RU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val 29"/>
          <p:cNvSpPr>
            <a:spLocks noChangeArrowheads="1"/>
          </p:cNvSpPr>
          <p:nvPr/>
        </p:nvSpPr>
        <p:spPr bwMode="auto">
          <a:xfrm>
            <a:off x="4284663" y="487362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30" name="Oval 29"/>
          <p:cNvSpPr>
            <a:spLocks noChangeArrowheads="1"/>
          </p:cNvSpPr>
          <p:nvPr/>
        </p:nvSpPr>
        <p:spPr bwMode="auto">
          <a:xfrm>
            <a:off x="3724275" y="48466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31" name="Oval 29"/>
          <p:cNvSpPr>
            <a:spLocks noChangeArrowheads="1"/>
          </p:cNvSpPr>
          <p:nvPr/>
        </p:nvSpPr>
        <p:spPr bwMode="auto">
          <a:xfrm>
            <a:off x="6965950" y="39766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32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3: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981075"/>
            <a:ext cx="3313112" cy="59769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Дан рекурсивный алгоритм: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procedure</a:t>
            </a:r>
            <a:r>
              <a:rPr lang="ru-RU" sz="2000" b="1" dirty="0"/>
              <a:t> F(n: </a:t>
            </a:r>
            <a:r>
              <a:rPr lang="ru-RU" sz="2000" b="1" dirty="0" err="1"/>
              <a:t>integer</a:t>
            </a:r>
            <a:r>
              <a:rPr lang="ru-RU" sz="2000" b="1" dirty="0"/>
              <a:t>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writeln</a:t>
            </a:r>
            <a:r>
              <a:rPr lang="ru-RU" sz="2000" b="1" dirty="0">
                <a:solidFill>
                  <a:schemeClr val="bg1"/>
                </a:solidFill>
              </a:rPr>
              <a:t>('*');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</a:t>
            </a:r>
            <a:r>
              <a:rPr lang="ru-RU" sz="2000" b="1" dirty="0" err="1"/>
              <a:t>if</a:t>
            </a:r>
            <a:r>
              <a:rPr lang="ru-RU" sz="2000" b="1" dirty="0"/>
              <a:t> n &gt; 0 </a:t>
            </a:r>
            <a:r>
              <a:rPr lang="ru-RU" sz="2000" b="1" dirty="0" err="1"/>
              <a:t>then</a:t>
            </a:r>
            <a:r>
              <a:rPr lang="ru-RU" sz="2000" b="1" dirty="0"/>
              <a:t> </a:t>
            </a:r>
            <a:r>
              <a:rPr lang="ru-RU" sz="2000" b="1" dirty="0" err="1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F(n </a:t>
            </a:r>
            <a:r>
              <a:rPr lang="ru-RU" sz="2000" b="1" dirty="0" err="1"/>
              <a:t>div</a:t>
            </a:r>
            <a:r>
              <a:rPr lang="ru-RU" sz="2000" b="1" dirty="0"/>
              <a:t> 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</a:t>
            </a:r>
            <a:r>
              <a:rPr lang="ru-RU" sz="2000" b="1" dirty="0" err="1"/>
              <a:t>end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en-US" sz="2000" b="1" dirty="0" smtClean="0"/>
              <a:t>;</a:t>
            </a:r>
            <a:endParaRPr lang="ru-RU" sz="20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i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 </a:t>
            </a:r>
            <a:r>
              <a:rPr lang="ru-RU" sz="2000" b="1" i="1" dirty="0">
                <a:solidFill>
                  <a:srgbClr val="FF0000"/>
                </a:solidFill>
              </a:rPr>
              <a:t>Сколько символов "звездочка" будет напечатано на экране </a:t>
            </a:r>
            <a:endParaRPr lang="en-US" sz="2000" b="1" i="1" dirty="0" smtClean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при </a:t>
            </a:r>
            <a:r>
              <a:rPr lang="ru-RU" sz="2000" i="1" dirty="0"/>
              <a:t>выполнении вызова </a:t>
            </a:r>
            <a:r>
              <a:rPr lang="ru-RU" sz="2000" i="1" dirty="0" smtClean="0"/>
              <a:t>F(7</a:t>
            </a:r>
            <a:r>
              <a:rPr lang="ru-RU" sz="2000" i="1" dirty="0"/>
              <a:t>)?</a:t>
            </a:r>
            <a:endParaRPr lang="ru-RU" sz="2000" dirty="0"/>
          </a:p>
        </p:txBody>
      </p:sp>
      <p:sp>
        <p:nvSpPr>
          <p:cNvPr id="22534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2535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22536" name="Group 1"/>
          <p:cNvGrpSpPr>
            <a:grpSpLocks noChangeAspect="1"/>
          </p:cNvGrpSpPr>
          <p:nvPr/>
        </p:nvGrpSpPr>
        <p:grpSpPr bwMode="auto">
          <a:xfrm>
            <a:off x="1873250" y="-731838"/>
            <a:ext cx="6943725" cy="5291138"/>
            <a:chOff x="1720" y="-990"/>
            <a:chExt cx="6032" cy="4597"/>
          </a:xfrm>
        </p:grpSpPr>
        <p:grpSp>
          <p:nvGrpSpPr>
            <p:cNvPr id="22590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551"/>
              <a:chOff x="5542" y="1069"/>
              <a:chExt cx="458" cy="551"/>
            </a:xfrm>
          </p:grpSpPr>
          <p:sp>
            <p:nvSpPr>
              <p:cNvPr id="22610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2611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5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48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*</a:t>
                </a:r>
                <a:endParaRPr lang="ru-RU" altLang="ru-RU" sz="4800">
                  <a:solidFill>
                    <a:srgbClr val="FF0000"/>
                  </a:solidFill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22591" name="Oval 41"/>
            <p:cNvSpPr>
              <a:spLocks noChangeArrowheads="1"/>
            </p:cNvSpPr>
            <p:nvPr/>
          </p:nvSpPr>
          <p:spPr bwMode="auto">
            <a:xfrm>
              <a:off x="4972" y="1734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sp>
          <p:nvSpPr>
            <p:cNvPr id="22592" name="Oval 38"/>
            <p:cNvSpPr>
              <a:spLocks noChangeArrowheads="1"/>
            </p:cNvSpPr>
            <p:nvPr/>
          </p:nvSpPr>
          <p:spPr bwMode="auto">
            <a:xfrm>
              <a:off x="6719" y="1734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sp>
          <p:nvSpPr>
            <p:cNvPr id="22593" name="Oval 35"/>
            <p:cNvSpPr>
              <a:spLocks noChangeArrowheads="1"/>
            </p:cNvSpPr>
            <p:nvPr/>
          </p:nvSpPr>
          <p:spPr bwMode="auto">
            <a:xfrm>
              <a:off x="5505" y="2400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sp>
          <p:nvSpPr>
            <p:cNvPr id="22594" name="Oval 32"/>
            <p:cNvSpPr>
              <a:spLocks noChangeArrowheads="1"/>
            </p:cNvSpPr>
            <p:nvPr/>
          </p:nvSpPr>
          <p:spPr bwMode="auto">
            <a:xfrm>
              <a:off x="4402" y="2400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sp>
          <p:nvSpPr>
            <p:cNvPr id="22595" name="Oval 29"/>
            <p:cNvSpPr>
              <a:spLocks noChangeArrowheads="1"/>
            </p:cNvSpPr>
            <p:nvPr/>
          </p:nvSpPr>
          <p:spPr bwMode="auto">
            <a:xfrm>
              <a:off x="4121" y="3089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grpSp>
          <p:nvGrpSpPr>
            <p:cNvPr id="22596" name="Group 18"/>
            <p:cNvGrpSpPr>
              <a:grpSpLocks/>
            </p:cNvGrpSpPr>
            <p:nvPr/>
          </p:nvGrpSpPr>
          <p:grpSpPr bwMode="auto">
            <a:xfrm>
              <a:off x="4579" y="3074"/>
              <a:ext cx="622" cy="533"/>
              <a:chOff x="5148" y="1078"/>
              <a:chExt cx="622" cy="533"/>
            </a:xfrm>
          </p:grpSpPr>
          <p:sp>
            <p:nvSpPr>
              <p:cNvPr id="22608" name="Oval 20"/>
              <p:cNvSpPr>
                <a:spLocks noChangeArrowheads="1"/>
              </p:cNvSpPr>
              <p:nvPr/>
            </p:nvSpPr>
            <p:spPr bwMode="auto">
              <a:xfrm>
                <a:off x="5232" y="1102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2609" name="Rectangle 19"/>
              <p:cNvSpPr>
                <a:spLocks noChangeArrowheads="1"/>
              </p:cNvSpPr>
              <p:nvPr/>
            </p:nvSpPr>
            <p:spPr bwMode="auto">
              <a:xfrm>
                <a:off x="5148" y="1078"/>
                <a:ext cx="622" cy="5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endParaRPr lang="en-US" altLang="ru-RU" sz="3200"/>
              </a:p>
            </p:txBody>
          </p:sp>
        </p:grpSp>
        <p:sp>
          <p:nvSpPr>
            <p:cNvPr id="22597" name="Oval 17"/>
            <p:cNvSpPr>
              <a:spLocks noChangeArrowheads="1"/>
            </p:cNvSpPr>
            <p:nvPr/>
          </p:nvSpPr>
          <p:spPr bwMode="auto">
            <a:xfrm>
              <a:off x="6154" y="2400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sp>
          <p:nvSpPr>
            <p:cNvPr id="22598" name="Oval 14"/>
            <p:cNvSpPr>
              <a:spLocks noChangeArrowheads="1"/>
            </p:cNvSpPr>
            <p:nvPr/>
          </p:nvSpPr>
          <p:spPr bwMode="auto">
            <a:xfrm>
              <a:off x="7294" y="2400"/>
              <a:ext cx="458" cy="45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z="3200">
                <a:latin typeface="Candara" pitchFamily="34" charset="0"/>
              </a:endParaRPr>
            </a:p>
          </p:txBody>
        </p:sp>
        <p:sp>
          <p:nvSpPr>
            <p:cNvPr id="22599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0" name="Line 10"/>
            <p:cNvSpPr>
              <a:spLocks noChangeShapeType="1"/>
            </p:cNvSpPr>
            <p:nvPr/>
          </p:nvSpPr>
          <p:spPr bwMode="auto">
            <a:xfrm flipH="1">
              <a:off x="4437" y="2860"/>
              <a:ext cx="142" cy="2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1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2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3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4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5" name="Line 4"/>
            <p:cNvSpPr>
              <a:spLocks noChangeShapeType="1"/>
            </p:cNvSpPr>
            <p:nvPr/>
          </p:nvSpPr>
          <p:spPr bwMode="auto">
            <a:xfrm>
              <a:off x="4663" y="2849"/>
              <a:ext cx="227" cy="2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6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607" name="AutoShape 45"/>
            <p:cNvSpPr>
              <a:spLocks noChangeAspect="1" noChangeArrowheads="1" noTextEdit="1"/>
            </p:cNvSpPr>
            <p:nvPr/>
          </p:nvSpPr>
          <p:spPr bwMode="auto">
            <a:xfrm>
              <a:off x="1720" y="-990"/>
              <a:ext cx="2540" cy="3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2537" name="Прямоугольник 5"/>
          <p:cNvSpPr>
            <a:spLocks noChangeArrowheads="1"/>
          </p:cNvSpPr>
          <p:nvPr/>
        </p:nvSpPr>
        <p:spPr bwMode="auto">
          <a:xfrm>
            <a:off x="3451225" y="5819775"/>
            <a:ext cx="5651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ndara" pitchFamily="34" charset="0"/>
              </a:rPr>
              <a:t>Подсчитав количество «звездочек», получаем </a:t>
            </a:r>
            <a:r>
              <a:rPr lang="ru-RU" sz="2400" b="1">
                <a:solidFill>
                  <a:srgbClr val="FF0000"/>
                </a:solidFill>
                <a:latin typeface="Candara" pitchFamily="34" charset="0"/>
              </a:rPr>
              <a:t>21</a:t>
            </a:r>
          </a:p>
        </p:txBody>
      </p:sp>
      <p:sp>
        <p:nvSpPr>
          <p:cNvPr id="22538" name="Прямоугольник 55"/>
          <p:cNvSpPr>
            <a:spLocks noChangeArrowheads="1"/>
          </p:cNvSpPr>
          <p:nvPr/>
        </p:nvSpPr>
        <p:spPr bwMode="auto">
          <a:xfrm>
            <a:off x="3724275" y="180975"/>
            <a:ext cx="51704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ndara" pitchFamily="34" charset="0"/>
              </a:rPr>
              <a:t>В этом примере на экран выводятся не значения параметра </a:t>
            </a:r>
            <a:r>
              <a:rPr lang="en-US" sz="2400" b="1">
                <a:latin typeface="Candara" pitchFamily="34" charset="0"/>
              </a:rPr>
              <a:t>n</a:t>
            </a:r>
            <a:r>
              <a:rPr lang="ru-RU" sz="2400" b="1">
                <a:latin typeface="Candara" pitchFamily="34" charset="0"/>
              </a:rPr>
              <a:t>, а символ </a:t>
            </a:r>
            <a:r>
              <a:rPr lang="ru-RU" sz="2400" b="1">
                <a:solidFill>
                  <a:srgbClr val="FF0000"/>
                </a:solidFill>
                <a:latin typeface="Candara" pitchFamily="34" charset="0"/>
              </a:rPr>
              <a:t>*</a:t>
            </a:r>
          </a:p>
        </p:txBody>
      </p:sp>
      <p:sp>
        <p:nvSpPr>
          <p:cNvPr id="22539" name="Line 2"/>
          <p:cNvSpPr>
            <a:spLocks noChangeShapeType="1"/>
          </p:cNvSpPr>
          <p:nvPr/>
        </p:nvSpPr>
        <p:spPr bwMode="auto">
          <a:xfrm>
            <a:off x="6530975" y="3697288"/>
            <a:ext cx="338138" cy="3095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40" name="Oval 20"/>
          <p:cNvSpPr>
            <a:spLocks noChangeArrowheads="1"/>
          </p:cNvSpPr>
          <p:nvPr/>
        </p:nvSpPr>
        <p:spPr bwMode="auto">
          <a:xfrm>
            <a:off x="6438900" y="39639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 sz="2800"/>
          </a:p>
        </p:txBody>
      </p:sp>
      <p:sp>
        <p:nvSpPr>
          <p:cNvPr id="22541" name="Line 10"/>
          <p:cNvSpPr>
            <a:spLocks noChangeShapeType="1"/>
          </p:cNvSpPr>
          <p:nvPr/>
        </p:nvSpPr>
        <p:spPr bwMode="auto">
          <a:xfrm flipH="1">
            <a:off x="6218238" y="3697288"/>
            <a:ext cx="323850" cy="355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42" name="Oval 20"/>
          <p:cNvSpPr>
            <a:spLocks noChangeArrowheads="1"/>
          </p:cNvSpPr>
          <p:nvPr/>
        </p:nvSpPr>
        <p:spPr bwMode="auto">
          <a:xfrm>
            <a:off x="5905500" y="39893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43" name="Rectangle 19"/>
          <p:cNvSpPr>
            <a:spLocks noChangeArrowheads="1"/>
          </p:cNvSpPr>
          <p:nvPr/>
        </p:nvSpPr>
        <p:spPr bwMode="auto">
          <a:xfrm>
            <a:off x="5795963" y="3967163"/>
            <a:ext cx="715962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2544" name="Line 4"/>
          <p:cNvSpPr>
            <a:spLocks noChangeShapeType="1"/>
          </p:cNvSpPr>
          <p:nvPr/>
        </p:nvSpPr>
        <p:spPr bwMode="auto">
          <a:xfrm>
            <a:off x="7377113" y="3646488"/>
            <a:ext cx="377825" cy="3746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45" name="Line 4"/>
          <p:cNvSpPr>
            <a:spLocks noChangeShapeType="1"/>
          </p:cNvSpPr>
          <p:nvPr/>
        </p:nvSpPr>
        <p:spPr bwMode="auto">
          <a:xfrm flipH="1">
            <a:off x="7165975" y="3700463"/>
            <a:ext cx="165100" cy="3206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46" name="Oval 20"/>
          <p:cNvSpPr>
            <a:spLocks noChangeArrowheads="1"/>
          </p:cNvSpPr>
          <p:nvPr/>
        </p:nvSpPr>
        <p:spPr bwMode="auto">
          <a:xfrm>
            <a:off x="7518400" y="3973513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7473950" y="4005263"/>
            <a:ext cx="715963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2548" name="Line 4"/>
          <p:cNvSpPr>
            <a:spLocks noChangeShapeType="1"/>
          </p:cNvSpPr>
          <p:nvPr/>
        </p:nvSpPr>
        <p:spPr bwMode="auto">
          <a:xfrm flipH="1">
            <a:off x="8315325" y="3687763"/>
            <a:ext cx="284163" cy="3460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49" name="Line 4"/>
          <p:cNvSpPr>
            <a:spLocks noChangeShapeType="1"/>
          </p:cNvSpPr>
          <p:nvPr/>
        </p:nvSpPr>
        <p:spPr bwMode="auto">
          <a:xfrm>
            <a:off x="8599488" y="3687763"/>
            <a:ext cx="242887" cy="3333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50" name="Oval 29"/>
          <p:cNvSpPr>
            <a:spLocks noChangeArrowheads="1"/>
          </p:cNvSpPr>
          <p:nvPr/>
        </p:nvSpPr>
        <p:spPr bwMode="auto">
          <a:xfrm>
            <a:off x="8045450" y="39893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51" name="Rectangle 28"/>
          <p:cNvSpPr>
            <a:spLocks noChangeArrowheads="1"/>
          </p:cNvSpPr>
          <p:nvPr/>
        </p:nvSpPr>
        <p:spPr bwMode="auto">
          <a:xfrm>
            <a:off x="8045450" y="4000500"/>
            <a:ext cx="5302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ru-RU" altLang="ru-RU" sz="3200"/>
          </a:p>
        </p:txBody>
      </p:sp>
      <p:sp>
        <p:nvSpPr>
          <p:cNvPr id="22552" name="Oval 20"/>
          <p:cNvSpPr>
            <a:spLocks noChangeArrowheads="1"/>
          </p:cNvSpPr>
          <p:nvPr/>
        </p:nvSpPr>
        <p:spPr bwMode="auto">
          <a:xfrm>
            <a:off x="8616950" y="400208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53" name="Rectangle 19"/>
          <p:cNvSpPr>
            <a:spLocks noChangeArrowheads="1"/>
          </p:cNvSpPr>
          <p:nvPr/>
        </p:nvSpPr>
        <p:spPr bwMode="auto">
          <a:xfrm>
            <a:off x="8535988" y="4040188"/>
            <a:ext cx="715962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2554" name="Line 10"/>
          <p:cNvSpPr>
            <a:spLocks noChangeShapeType="1"/>
          </p:cNvSpPr>
          <p:nvPr/>
        </p:nvSpPr>
        <p:spPr bwMode="auto">
          <a:xfrm flipH="1">
            <a:off x="4140200" y="4346575"/>
            <a:ext cx="508000" cy="5159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55" name="Line 10"/>
          <p:cNvSpPr>
            <a:spLocks noChangeShapeType="1"/>
          </p:cNvSpPr>
          <p:nvPr/>
        </p:nvSpPr>
        <p:spPr bwMode="auto">
          <a:xfrm flipH="1">
            <a:off x="4637088" y="4437063"/>
            <a:ext cx="87312" cy="4413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56" name="Line 10"/>
          <p:cNvSpPr>
            <a:spLocks noChangeShapeType="1"/>
          </p:cNvSpPr>
          <p:nvPr/>
        </p:nvSpPr>
        <p:spPr bwMode="auto">
          <a:xfrm flipH="1">
            <a:off x="5224463" y="4491038"/>
            <a:ext cx="307975" cy="3714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57" name="Line 10"/>
          <p:cNvSpPr>
            <a:spLocks noChangeShapeType="1"/>
          </p:cNvSpPr>
          <p:nvPr/>
        </p:nvSpPr>
        <p:spPr bwMode="auto">
          <a:xfrm>
            <a:off x="5656263" y="4473575"/>
            <a:ext cx="266700" cy="3730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58" name="Line 10"/>
          <p:cNvSpPr>
            <a:spLocks noChangeShapeType="1"/>
          </p:cNvSpPr>
          <p:nvPr/>
        </p:nvSpPr>
        <p:spPr bwMode="auto">
          <a:xfrm flipH="1">
            <a:off x="6511925" y="4491038"/>
            <a:ext cx="180975" cy="3873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59" name="Line 10"/>
          <p:cNvSpPr>
            <a:spLocks noChangeShapeType="1"/>
          </p:cNvSpPr>
          <p:nvPr/>
        </p:nvSpPr>
        <p:spPr bwMode="auto">
          <a:xfrm>
            <a:off x="6804025" y="4470400"/>
            <a:ext cx="336550" cy="3984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2560" name="Rectangle 28"/>
          <p:cNvSpPr>
            <a:spLocks noChangeArrowheads="1"/>
          </p:cNvSpPr>
          <p:nvPr/>
        </p:nvSpPr>
        <p:spPr bwMode="auto">
          <a:xfrm>
            <a:off x="3724275" y="4868863"/>
            <a:ext cx="5318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ru-RU" altLang="ru-RU" sz="3200"/>
          </a:p>
        </p:txBody>
      </p:sp>
      <p:sp>
        <p:nvSpPr>
          <p:cNvPr id="22561" name="Oval 29"/>
          <p:cNvSpPr>
            <a:spLocks noChangeArrowheads="1"/>
          </p:cNvSpPr>
          <p:nvPr/>
        </p:nvSpPr>
        <p:spPr bwMode="auto">
          <a:xfrm>
            <a:off x="6276975" y="484822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62" name="Rectangle 28"/>
          <p:cNvSpPr>
            <a:spLocks noChangeArrowheads="1"/>
          </p:cNvSpPr>
          <p:nvPr/>
        </p:nvSpPr>
        <p:spPr bwMode="auto">
          <a:xfrm>
            <a:off x="6273800" y="4835525"/>
            <a:ext cx="53022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ru-RU" altLang="ru-RU" sz="3200"/>
          </a:p>
        </p:txBody>
      </p:sp>
      <p:sp>
        <p:nvSpPr>
          <p:cNvPr id="22563" name="Oval 29"/>
          <p:cNvSpPr>
            <a:spLocks noChangeArrowheads="1"/>
          </p:cNvSpPr>
          <p:nvPr/>
        </p:nvSpPr>
        <p:spPr bwMode="auto">
          <a:xfrm>
            <a:off x="4921250" y="48466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64" name="Rectangle 28"/>
          <p:cNvSpPr>
            <a:spLocks noChangeArrowheads="1"/>
          </p:cNvSpPr>
          <p:nvPr/>
        </p:nvSpPr>
        <p:spPr bwMode="auto">
          <a:xfrm>
            <a:off x="4945063" y="4868863"/>
            <a:ext cx="530225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ru-RU" altLang="ru-RU" sz="3200"/>
          </a:p>
        </p:txBody>
      </p:sp>
      <p:sp>
        <p:nvSpPr>
          <p:cNvPr id="22565" name="Rectangle 19"/>
          <p:cNvSpPr>
            <a:spLocks noChangeArrowheads="1"/>
          </p:cNvSpPr>
          <p:nvPr/>
        </p:nvSpPr>
        <p:spPr bwMode="auto">
          <a:xfrm>
            <a:off x="4216400" y="4868863"/>
            <a:ext cx="715963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2566" name="Oval 29"/>
          <p:cNvSpPr>
            <a:spLocks noChangeArrowheads="1"/>
          </p:cNvSpPr>
          <p:nvPr/>
        </p:nvSpPr>
        <p:spPr bwMode="auto">
          <a:xfrm>
            <a:off x="5627688" y="48593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67" name="Oval 29"/>
          <p:cNvSpPr>
            <a:spLocks noChangeArrowheads="1"/>
          </p:cNvSpPr>
          <p:nvPr/>
        </p:nvSpPr>
        <p:spPr bwMode="auto">
          <a:xfrm>
            <a:off x="6946900" y="48006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2568" name="Rectangle 19"/>
          <p:cNvSpPr>
            <a:spLocks noChangeArrowheads="1"/>
          </p:cNvSpPr>
          <p:nvPr/>
        </p:nvSpPr>
        <p:spPr bwMode="auto">
          <a:xfrm>
            <a:off x="5581650" y="4910138"/>
            <a:ext cx="715963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2569" name="Rectangle 19"/>
          <p:cNvSpPr>
            <a:spLocks noChangeArrowheads="1"/>
          </p:cNvSpPr>
          <p:nvPr/>
        </p:nvSpPr>
        <p:spPr bwMode="auto">
          <a:xfrm>
            <a:off x="6892925" y="4830763"/>
            <a:ext cx="715963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2570" name="Rectangle 43"/>
          <p:cNvSpPr>
            <a:spLocks noChangeArrowheads="1"/>
          </p:cNvSpPr>
          <p:nvPr/>
        </p:nvSpPr>
        <p:spPr bwMode="auto">
          <a:xfrm>
            <a:off x="5629275" y="2420938"/>
            <a:ext cx="449263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1" name="Rectangle 43"/>
          <p:cNvSpPr>
            <a:spLocks noChangeArrowheads="1"/>
          </p:cNvSpPr>
          <p:nvPr/>
        </p:nvSpPr>
        <p:spPr bwMode="auto">
          <a:xfrm>
            <a:off x="7667625" y="2457450"/>
            <a:ext cx="449263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2" name="Rectangle 43"/>
          <p:cNvSpPr>
            <a:spLocks noChangeArrowheads="1"/>
          </p:cNvSpPr>
          <p:nvPr/>
        </p:nvSpPr>
        <p:spPr bwMode="auto">
          <a:xfrm>
            <a:off x="5019675" y="3194050"/>
            <a:ext cx="447675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3" name="Rectangle 43"/>
          <p:cNvSpPr>
            <a:spLocks noChangeArrowheads="1"/>
          </p:cNvSpPr>
          <p:nvPr/>
        </p:nvSpPr>
        <p:spPr bwMode="auto">
          <a:xfrm>
            <a:off x="6307138" y="3194050"/>
            <a:ext cx="447675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4" name="Rectangle 43"/>
          <p:cNvSpPr>
            <a:spLocks noChangeArrowheads="1"/>
          </p:cNvSpPr>
          <p:nvPr/>
        </p:nvSpPr>
        <p:spPr bwMode="auto">
          <a:xfrm>
            <a:off x="7027863" y="3194050"/>
            <a:ext cx="447675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5" name="Rectangle 43"/>
          <p:cNvSpPr>
            <a:spLocks noChangeArrowheads="1"/>
          </p:cNvSpPr>
          <p:nvPr/>
        </p:nvSpPr>
        <p:spPr bwMode="auto">
          <a:xfrm>
            <a:off x="8348663" y="32178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6" name="Rectangle 43"/>
          <p:cNvSpPr>
            <a:spLocks noChangeArrowheads="1"/>
          </p:cNvSpPr>
          <p:nvPr/>
        </p:nvSpPr>
        <p:spPr bwMode="auto">
          <a:xfrm>
            <a:off x="4716463" y="3978275"/>
            <a:ext cx="447675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7" name="Rectangle 43"/>
          <p:cNvSpPr>
            <a:spLocks noChangeArrowheads="1"/>
          </p:cNvSpPr>
          <p:nvPr/>
        </p:nvSpPr>
        <p:spPr bwMode="auto">
          <a:xfrm>
            <a:off x="5308600" y="40052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8" name="Rectangle 43"/>
          <p:cNvSpPr>
            <a:spLocks noChangeArrowheads="1"/>
          </p:cNvSpPr>
          <p:nvPr/>
        </p:nvSpPr>
        <p:spPr bwMode="auto">
          <a:xfrm>
            <a:off x="5934075" y="40052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79" name="Rectangle 43"/>
          <p:cNvSpPr>
            <a:spLocks noChangeArrowheads="1"/>
          </p:cNvSpPr>
          <p:nvPr/>
        </p:nvSpPr>
        <p:spPr bwMode="auto">
          <a:xfrm>
            <a:off x="6494463" y="4019550"/>
            <a:ext cx="447675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0" name="Rectangle 43"/>
          <p:cNvSpPr>
            <a:spLocks noChangeArrowheads="1"/>
          </p:cNvSpPr>
          <p:nvPr/>
        </p:nvSpPr>
        <p:spPr bwMode="auto">
          <a:xfrm>
            <a:off x="7027863" y="4033838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1" name="Rectangle 43"/>
          <p:cNvSpPr>
            <a:spLocks noChangeArrowheads="1"/>
          </p:cNvSpPr>
          <p:nvPr/>
        </p:nvSpPr>
        <p:spPr bwMode="auto">
          <a:xfrm>
            <a:off x="7558088" y="4033838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2" name="Rectangle 43"/>
          <p:cNvSpPr>
            <a:spLocks noChangeArrowheads="1"/>
          </p:cNvSpPr>
          <p:nvPr/>
        </p:nvSpPr>
        <p:spPr bwMode="auto">
          <a:xfrm>
            <a:off x="8094663" y="40052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3" name="Rectangle 43"/>
          <p:cNvSpPr>
            <a:spLocks noChangeArrowheads="1"/>
          </p:cNvSpPr>
          <p:nvPr/>
        </p:nvSpPr>
        <p:spPr bwMode="auto">
          <a:xfrm>
            <a:off x="8655050" y="40052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4" name="Rectangle 43"/>
          <p:cNvSpPr>
            <a:spLocks noChangeArrowheads="1"/>
          </p:cNvSpPr>
          <p:nvPr/>
        </p:nvSpPr>
        <p:spPr bwMode="auto">
          <a:xfrm>
            <a:off x="3763963" y="48688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5" name="Rectangle 43"/>
          <p:cNvSpPr>
            <a:spLocks noChangeArrowheads="1"/>
          </p:cNvSpPr>
          <p:nvPr/>
        </p:nvSpPr>
        <p:spPr bwMode="auto">
          <a:xfrm>
            <a:off x="4324350" y="48688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6" name="Rectangle 43"/>
          <p:cNvSpPr>
            <a:spLocks noChangeArrowheads="1"/>
          </p:cNvSpPr>
          <p:nvPr/>
        </p:nvSpPr>
        <p:spPr bwMode="auto">
          <a:xfrm>
            <a:off x="4945063" y="48688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7" name="Rectangle 43"/>
          <p:cNvSpPr>
            <a:spLocks noChangeArrowheads="1"/>
          </p:cNvSpPr>
          <p:nvPr/>
        </p:nvSpPr>
        <p:spPr bwMode="auto">
          <a:xfrm>
            <a:off x="5681663" y="4910138"/>
            <a:ext cx="447675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8" name="Rectangle 43"/>
          <p:cNvSpPr>
            <a:spLocks noChangeArrowheads="1"/>
          </p:cNvSpPr>
          <p:nvPr/>
        </p:nvSpPr>
        <p:spPr bwMode="auto">
          <a:xfrm>
            <a:off x="6356350" y="4878388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89" name="Rectangle 43"/>
          <p:cNvSpPr>
            <a:spLocks noChangeArrowheads="1"/>
          </p:cNvSpPr>
          <p:nvPr/>
        </p:nvSpPr>
        <p:spPr bwMode="auto">
          <a:xfrm>
            <a:off x="6948488" y="4864100"/>
            <a:ext cx="447675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en-US" altLang="ru-RU" sz="4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ru-RU" altLang="ru-RU" sz="4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3: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79388" y="981075"/>
            <a:ext cx="3313112" cy="59769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Дан рекурсивный алгоритм: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procedure</a:t>
            </a:r>
            <a:r>
              <a:rPr lang="ru-RU" sz="2000" b="1" dirty="0"/>
              <a:t> F(n: </a:t>
            </a:r>
            <a:r>
              <a:rPr lang="ru-RU" sz="2000" b="1" dirty="0" err="1"/>
              <a:t>integer</a:t>
            </a:r>
            <a:r>
              <a:rPr lang="ru-RU" sz="2000" b="1" dirty="0"/>
              <a:t>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chemeClr val="bg1"/>
                </a:solidFill>
              </a:rPr>
              <a:t>writeln</a:t>
            </a:r>
            <a:r>
              <a:rPr lang="ru-RU" sz="2000" b="1" dirty="0">
                <a:solidFill>
                  <a:schemeClr val="bg1"/>
                </a:solidFill>
              </a:rPr>
              <a:t>('*');</a:t>
            </a:r>
            <a:endParaRPr lang="ru-RU" sz="2000" dirty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</a:t>
            </a:r>
            <a:r>
              <a:rPr lang="ru-RU" sz="2000" b="1" dirty="0" err="1"/>
              <a:t>if</a:t>
            </a:r>
            <a:r>
              <a:rPr lang="ru-RU" sz="2000" b="1" dirty="0"/>
              <a:t> n &gt; 0 </a:t>
            </a:r>
            <a:r>
              <a:rPr lang="ru-RU" sz="2000" b="1" dirty="0" err="1"/>
              <a:t>then</a:t>
            </a:r>
            <a:r>
              <a:rPr lang="ru-RU" sz="2000" b="1" dirty="0"/>
              <a:t> </a:t>
            </a:r>
            <a:r>
              <a:rPr lang="ru-RU" sz="2000" b="1" dirty="0" err="1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F(n </a:t>
            </a:r>
            <a:r>
              <a:rPr lang="ru-RU" sz="2000" b="1" dirty="0" err="1"/>
              <a:t>div</a:t>
            </a:r>
            <a:r>
              <a:rPr lang="ru-RU" sz="2000" b="1" dirty="0"/>
              <a:t> 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</a:t>
            </a:r>
            <a:r>
              <a:rPr lang="ru-RU" sz="2000" b="1" dirty="0" err="1"/>
              <a:t>end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en-US" sz="2000" b="1" dirty="0" smtClean="0"/>
              <a:t>;</a:t>
            </a:r>
            <a:endParaRPr lang="ru-RU" sz="20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000" i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 smtClean="0"/>
              <a:t> </a:t>
            </a:r>
            <a:r>
              <a:rPr lang="ru-RU" sz="2000" b="1" i="1" dirty="0">
                <a:solidFill>
                  <a:schemeClr val="bg1"/>
                </a:solidFill>
              </a:rPr>
              <a:t>Сколько символов "звездочка" будет напечатано на экране </a:t>
            </a:r>
            <a:endParaRPr lang="en-US" sz="2000" b="1" i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i="1" dirty="0" smtClean="0"/>
              <a:t>при </a:t>
            </a:r>
            <a:r>
              <a:rPr lang="ru-RU" sz="2000" b="1" i="1" dirty="0"/>
              <a:t>выполнении вызова </a:t>
            </a:r>
            <a:r>
              <a:rPr lang="ru-RU" sz="2000" b="1" i="1" dirty="0" smtClean="0"/>
              <a:t>F(7</a:t>
            </a:r>
            <a:r>
              <a:rPr lang="ru-RU" sz="2000" b="1" i="1" dirty="0"/>
              <a:t>)?</a:t>
            </a:r>
            <a:endParaRPr lang="ru-RU" sz="2000" b="1" dirty="0"/>
          </a:p>
        </p:txBody>
      </p:sp>
      <p:sp>
        <p:nvSpPr>
          <p:cNvPr id="23555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3556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56" name="Прямоугольник 5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24663" y="180256"/>
            <a:ext cx="5169813" cy="6832640"/>
          </a:xfrm>
          <a:prstGeom prst="rect">
            <a:avLst/>
          </a:prstGeom>
          <a:blipFill rotWithShape="1">
            <a:blip r:embed="rId2"/>
            <a:stretch>
              <a:fillRect l="-1415" t="-446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23558" name="Rectangle 19"/>
          <p:cNvSpPr>
            <a:spLocks noChangeArrowheads="1"/>
          </p:cNvSpPr>
          <p:nvPr/>
        </p:nvSpPr>
        <p:spPr bwMode="auto">
          <a:xfrm>
            <a:off x="8535988" y="4040188"/>
            <a:ext cx="715962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en-US" altLang="ru-RU" sz="3200"/>
          </a:p>
        </p:txBody>
      </p:sp>
      <p:sp>
        <p:nvSpPr>
          <p:cNvPr id="23559" name="Rectangle 28"/>
          <p:cNvSpPr>
            <a:spLocks noChangeArrowheads="1"/>
          </p:cNvSpPr>
          <p:nvPr/>
        </p:nvSpPr>
        <p:spPr bwMode="auto">
          <a:xfrm>
            <a:off x="3724275" y="4868863"/>
            <a:ext cx="531813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ru-RU" altLang="ru-RU" sz="3200"/>
          </a:p>
        </p:txBody>
      </p:sp>
      <p:sp>
        <p:nvSpPr>
          <p:cNvPr id="23560" name="Rectangle 43"/>
          <p:cNvSpPr>
            <a:spLocks noChangeArrowheads="1"/>
          </p:cNvSpPr>
          <p:nvPr/>
        </p:nvSpPr>
        <p:spPr bwMode="auto">
          <a:xfrm>
            <a:off x="8655050" y="4005263"/>
            <a:ext cx="44767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endParaRPr lang="ru-RU" altLang="ru-RU" sz="4800">
              <a:solidFill>
                <a:srgbClr val="FF0000"/>
              </a:solidFill>
            </a:endParaRPr>
          </a:p>
        </p:txBody>
      </p:sp>
      <p:sp>
        <p:nvSpPr>
          <p:cNvPr id="121" name="Левая фигурная скобка 120"/>
          <p:cNvSpPr/>
          <p:nvPr/>
        </p:nvSpPr>
        <p:spPr>
          <a:xfrm>
            <a:off x="4922838" y="1557338"/>
            <a:ext cx="215900" cy="11509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62" name="TextBox 4"/>
          <p:cNvSpPr txBox="1">
            <a:spLocks noChangeArrowheads="1"/>
          </p:cNvSpPr>
          <p:nvPr/>
        </p:nvSpPr>
        <p:spPr bwMode="auto">
          <a:xfrm>
            <a:off x="3981450" y="1947863"/>
            <a:ext cx="847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ndara" pitchFamily="34" charset="0"/>
              </a:rPr>
              <a:t>S (n)=</a:t>
            </a:r>
            <a:endParaRPr lang="ru-RU" b="1">
              <a:latin typeface="Candara" pitchFamily="34" charset="0"/>
            </a:endParaRPr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Oval 29"/>
          <p:cNvSpPr>
            <a:spLocks noChangeArrowheads="1"/>
          </p:cNvSpPr>
          <p:nvPr/>
        </p:nvSpPr>
        <p:spPr bwMode="auto">
          <a:xfrm>
            <a:off x="7632700" y="3189288"/>
            <a:ext cx="528638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4578" name="Oval 29"/>
          <p:cNvSpPr>
            <a:spLocks noChangeArrowheads="1"/>
          </p:cNvSpPr>
          <p:nvPr/>
        </p:nvSpPr>
        <p:spPr bwMode="auto">
          <a:xfrm>
            <a:off x="5640388" y="32131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4579" name="Oval 29"/>
          <p:cNvSpPr>
            <a:spLocks noChangeArrowheads="1"/>
          </p:cNvSpPr>
          <p:nvPr/>
        </p:nvSpPr>
        <p:spPr bwMode="auto">
          <a:xfrm>
            <a:off x="6600825" y="249237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4580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4: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52400" y="1011238"/>
            <a:ext cx="3313113" cy="55451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if n &lt; 3 then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write('*')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else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F(n-1);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ru-RU" sz="2000" b="1" dirty="0"/>
              <a:t>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 F(n-2)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</a:t>
            </a:r>
            <a:r>
              <a:rPr lang="ru-RU" sz="2000" b="1" dirty="0" err="1"/>
              <a:t>end</a:t>
            </a:r>
            <a:r>
              <a:rPr lang="ru-RU" sz="2000" b="1" dirty="0"/>
              <a:t>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ru-RU" sz="2000" b="1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Сколько звездочек напечатает эта процедура при вызове F(6)? В ответе запишите только целое число.</a:t>
            </a:r>
            <a:endParaRPr lang="ru-RU" sz="2000" dirty="0"/>
          </a:p>
        </p:txBody>
      </p:sp>
      <p:sp>
        <p:nvSpPr>
          <p:cNvPr id="24582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4583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24584" name="Group 1"/>
          <p:cNvGrpSpPr>
            <a:grpSpLocks noChangeAspect="1"/>
          </p:cNvGrpSpPr>
          <p:nvPr/>
        </p:nvGrpSpPr>
        <p:grpSpPr bwMode="auto">
          <a:xfrm>
            <a:off x="4960938" y="1638300"/>
            <a:ext cx="3856037" cy="2058988"/>
            <a:chOff x="4402" y="1069"/>
            <a:chExt cx="3350" cy="1789"/>
          </a:xfrm>
        </p:grpSpPr>
        <p:grpSp>
          <p:nvGrpSpPr>
            <p:cNvPr id="24595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24620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21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24596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24618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19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24597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24616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17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24598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24614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15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24599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24612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13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/>
                  <a:t>4</a:t>
                </a:r>
              </a:p>
            </p:txBody>
          </p:sp>
        </p:grpSp>
        <p:grpSp>
          <p:nvGrpSpPr>
            <p:cNvPr id="24600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24610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11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24601" name="Group 12"/>
            <p:cNvGrpSpPr>
              <a:grpSpLocks/>
            </p:cNvGrpSpPr>
            <p:nvPr/>
          </p:nvGrpSpPr>
          <p:grpSpPr bwMode="auto">
            <a:xfrm>
              <a:off x="7294" y="2400"/>
              <a:ext cx="458" cy="458"/>
              <a:chOff x="5542" y="1069"/>
              <a:chExt cx="458" cy="458"/>
            </a:xfrm>
          </p:grpSpPr>
          <p:sp>
            <p:nvSpPr>
              <p:cNvPr id="24608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4609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2</a:t>
                </a:r>
                <a:endParaRPr lang="en-US" altLang="ru-RU" sz="3200"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24602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3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4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5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6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7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4585" name="Прямоугольник 55"/>
          <p:cNvSpPr>
            <a:spLocks noChangeArrowheads="1"/>
          </p:cNvSpPr>
          <p:nvPr/>
        </p:nvSpPr>
        <p:spPr bwMode="auto">
          <a:xfrm>
            <a:off x="3635375" y="180975"/>
            <a:ext cx="546735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ndara" pitchFamily="34" charset="0"/>
              </a:rPr>
              <a:t>эта задача по сути такая же, как и предыдущая: для n &lt; 3 функция выводит одну звездочку, а для бóльших </a:t>
            </a:r>
            <a:r>
              <a:rPr lang="en-US" sz="2000" b="1">
                <a:latin typeface="Candara" pitchFamily="34" charset="0"/>
              </a:rPr>
              <a:t>n</a:t>
            </a:r>
            <a:r>
              <a:rPr lang="ru-RU" sz="2000" b="1">
                <a:latin typeface="Candara" pitchFamily="34" charset="0"/>
              </a:rPr>
              <a:t> продолжаем рисовать дерево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5811838" y="1739900"/>
            <a:ext cx="971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-1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250113" y="1739900"/>
            <a:ext cx="146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Candara" pitchFamily="34" charset="0"/>
              </a:rPr>
              <a:t> </a:t>
            </a:r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24588" name="Line 11"/>
          <p:cNvSpPr>
            <a:spLocks noChangeShapeType="1"/>
          </p:cNvSpPr>
          <p:nvPr/>
        </p:nvSpPr>
        <p:spPr bwMode="auto">
          <a:xfrm flipH="1">
            <a:off x="6864350" y="2143125"/>
            <a:ext cx="0" cy="3524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4589" name="Rectangle 40"/>
          <p:cNvSpPr>
            <a:spLocks noChangeArrowheads="1"/>
          </p:cNvSpPr>
          <p:nvPr/>
        </p:nvSpPr>
        <p:spPr bwMode="auto">
          <a:xfrm>
            <a:off x="6613525" y="2460625"/>
            <a:ext cx="4476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4</a:t>
            </a:r>
            <a:endParaRPr lang="en-US" altLang="ru-RU" sz="3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3" name="TextBox 102"/>
          <p:cNvSpPr txBox="1">
            <a:spLocks noChangeArrowheads="1"/>
          </p:cNvSpPr>
          <p:nvPr/>
        </p:nvSpPr>
        <p:spPr bwMode="auto">
          <a:xfrm>
            <a:off x="6443663" y="1979613"/>
            <a:ext cx="7286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24591" name="Line 11"/>
          <p:cNvSpPr>
            <a:spLocks noChangeShapeType="1"/>
          </p:cNvSpPr>
          <p:nvPr/>
        </p:nvSpPr>
        <p:spPr bwMode="auto">
          <a:xfrm flipH="1">
            <a:off x="5880100" y="2924175"/>
            <a:ext cx="0" cy="3270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4592" name="Rectangle 34"/>
          <p:cNvSpPr>
            <a:spLocks noChangeArrowheads="1"/>
          </p:cNvSpPr>
          <p:nvPr/>
        </p:nvSpPr>
        <p:spPr bwMode="auto">
          <a:xfrm>
            <a:off x="5653088" y="3213100"/>
            <a:ext cx="4476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3</a:t>
            </a:r>
          </a:p>
        </p:txBody>
      </p:sp>
      <p:sp>
        <p:nvSpPr>
          <p:cNvPr id="24593" name="Rectangle 13"/>
          <p:cNvSpPr>
            <a:spLocks noChangeArrowheads="1"/>
          </p:cNvSpPr>
          <p:nvPr/>
        </p:nvSpPr>
        <p:spPr bwMode="auto">
          <a:xfrm>
            <a:off x="7691438" y="3213100"/>
            <a:ext cx="4492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2</a:t>
            </a:r>
            <a:endParaRPr lang="en-US" altLang="ru-RU" sz="3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4594" name="Line 10"/>
          <p:cNvSpPr>
            <a:spLocks noChangeShapeType="1"/>
          </p:cNvSpPr>
          <p:nvPr/>
        </p:nvSpPr>
        <p:spPr bwMode="auto">
          <a:xfrm>
            <a:off x="7872413" y="2924175"/>
            <a:ext cx="23812" cy="2889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1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Oval 29"/>
          <p:cNvSpPr>
            <a:spLocks noChangeArrowheads="1"/>
          </p:cNvSpPr>
          <p:nvPr/>
        </p:nvSpPr>
        <p:spPr bwMode="auto">
          <a:xfrm>
            <a:off x="7632700" y="3189288"/>
            <a:ext cx="528638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5602" name="Oval 29"/>
          <p:cNvSpPr>
            <a:spLocks noChangeArrowheads="1"/>
          </p:cNvSpPr>
          <p:nvPr/>
        </p:nvSpPr>
        <p:spPr bwMode="auto">
          <a:xfrm>
            <a:off x="5640388" y="32131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5603" name="Oval 29"/>
          <p:cNvSpPr>
            <a:spLocks noChangeArrowheads="1"/>
          </p:cNvSpPr>
          <p:nvPr/>
        </p:nvSpPr>
        <p:spPr bwMode="auto">
          <a:xfrm>
            <a:off x="6600825" y="249237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5604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4: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52400" y="1011238"/>
            <a:ext cx="3313113" cy="55451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if </a:t>
            </a:r>
            <a:r>
              <a:rPr lang="en-US" sz="2000" b="1" dirty="0">
                <a:solidFill>
                  <a:srgbClr val="FF0000"/>
                </a:solidFill>
              </a:rPr>
              <a:t>n &lt; 3 </a:t>
            </a:r>
            <a:r>
              <a:rPr lang="en-US" sz="2000" b="1" dirty="0"/>
              <a:t>then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en-US" sz="2000" b="1" dirty="0">
                <a:solidFill>
                  <a:srgbClr val="FF0000"/>
                </a:solidFill>
              </a:rPr>
              <a:t>write('*')</a:t>
            </a:r>
            <a:endParaRPr lang="ru-RU" sz="20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else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F(n-1);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ru-RU" sz="2000" b="1" dirty="0"/>
              <a:t>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 F(n-2)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</a:t>
            </a:r>
            <a:r>
              <a:rPr lang="ru-RU" sz="2000" b="1" dirty="0" err="1"/>
              <a:t>end</a:t>
            </a:r>
            <a:r>
              <a:rPr lang="ru-RU" sz="2000" b="1" dirty="0"/>
              <a:t>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ru-RU" sz="2000" b="1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Сколько звездочек напечатает эта процедура при вызове F(6)? В ответе запишите только целое число.</a:t>
            </a:r>
            <a:endParaRPr lang="ru-RU" sz="2000" dirty="0"/>
          </a:p>
        </p:txBody>
      </p:sp>
      <p:sp>
        <p:nvSpPr>
          <p:cNvPr id="25606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5607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25608" name="Group 1"/>
          <p:cNvGrpSpPr>
            <a:grpSpLocks noChangeAspect="1"/>
          </p:cNvGrpSpPr>
          <p:nvPr/>
        </p:nvGrpSpPr>
        <p:grpSpPr bwMode="auto">
          <a:xfrm>
            <a:off x="4960938" y="1638300"/>
            <a:ext cx="3856037" cy="2058988"/>
            <a:chOff x="4402" y="1069"/>
            <a:chExt cx="3350" cy="1789"/>
          </a:xfrm>
        </p:grpSpPr>
        <p:grpSp>
          <p:nvGrpSpPr>
            <p:cNvPr id="25620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25645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5646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25621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25643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5644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25622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25641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5642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25623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25639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5640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25624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25637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5638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/>
                  <a:t>4</a:t>
                </a:r>
              </a:p>
            </p:txBody>
          </p:sp>
        </p:grpSp>
        <p:grpSp>
          <p:nvGrpSpPr>
            <p:cNvPr id="25625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25635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5636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25626" name="Group 12"/>
            <p:cNvGrpSpPr>
              <a:grpSpLocks/>
            </p:cNvGrpSpPr>
            <p:nvPr/>
          </p:nvGrpSpPr>
          <p:grpSpPr bwMode="auto">
            <a:xfrm>
              <a:off x="7294" y="2400"/>
              <a:ext cx="458" cy="458"/>
              <a:chOff x="5542" y="1069"/>
              <a:chExt cx="458" cy="458"/>
            </a:xfrm>
          </p:grpSpPr>
          <p:sp>
            <p:nvSpPr>
              <p:cNvPr id="25633" name="Oval 1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solidFill>
                    <a:srgbClr val="FF0000"/>
                  </a:solidFill>
                  <a:latin typeface="Candara" pitchFamily="34" charset="0"/>
                </a:endParaRPr>
              </a:p>
            </p:txBody>
          </p:sp>
          <p:sp>
            <p:nvSpPr>
              <p:cNvPr id="25634" name="Rectangle 1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4000">
                    <a:solidFill>
                      <a:srgbClr val="FF0000"/>
                    </a:solidFill>
                    <a:ea typeface="Calibri" pitchFamily="34" charset="0"/>
                    <a:cs typeface="Times New Roman" pitchFamily="18" charset="0"/>
                  </a:rPr>
                  <a:t>*</a:t>
                </a:r>
                <a:endParaRPr lang="en-US" altLang="ru-RU" sz="4000">
                  <a:solidFill>
                    <a:srgbClr val="FF0000"/>
                  </a:solidFill>
                  <a:ea typeface="Calibri" pitchFamily="34" charset="0"/>
                  <a:cs typeface="Times New Roman" pitchFamily="18" charset="0"/>
                </a:endParaRPr>
              </a:p>
            </p:txBody>
          </p:sp>
        </p:grpSp>
        <p:sp>
          <p:nvSpPr>
            <p:cNvPr id="25627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28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29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30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31" name="Line 5"/>
            <p:cNvSpPr>
              <a:spLocks noChangeShapeType="1"/>
            </p:cNvSpPr>
            <p:nvPr/>
          </p:nvSpPr>
          <p:spPr bwMode="auto">
            <a:xfrm>
              <a:off x="7099" y="2133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632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5609" name="TextBox 61"/>
          <p:cNvSpPr txBox="1">
            <a:spLocks noChangeArrowheads="1"/>
          </p:cNvSpPr>
          <p:nvPr/>
        </p:nvSpPr>
        <p:spPr bwMode="auto">
          <a:xfrm>
            <a:off x="5811838" y="1739900"/>
            <a:ext cx="971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-1</a:t>
            </a:r>
          </a:p>
        </p:txBody>
      </p:sp>
      <p:sp>
        <p:nvSpPr>
          <p:cNvPr id="25610" name="TextBox 62"/>
          <p:cNvSpPr txBox="1">
            <a:spLocks noChangeArrowheads="1"/>
          </p:cNvSpPr>
          <p:nvPr/>
        </p:nvSpPr>
        <p:spPr bwMode="auto">
          <a:xfrm>
            <a:off x="7250113" y="1739900"/>
            <a:ext cx="146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Candara" pitchFamily="34" charset="0"/>
              </a:rPr>
              <a:t> </a:t>
            </a:r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25611" name="Line 11"/>
          <p:cNvSpPr>
            <a:spLocks noChangeShapeType="1"/>
          </p:cNvSpPr>
          <p:nvPr/>
        </p:nvSpPr>
        <p:spPr bwMode="auto">
          <a:xfrm flipH="1">
            <a:off x="6864350" y="2143125"/>
            <a:ext cx="0" cy="3524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5612" name="Rectangle 40"/>
          <p:cNvSpPr>
            <a:spLocks noChangeArrowheads="1"/>
          </p:cNvSpPr>
          <p:nvPr/>
        </p:nvSpPr>
        <p:spPr bwMode="auto">
          <a:xfrm>
            <a:off x="6613525" y="2460625"/>
            <a:ext cx="4476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4</a:t>
            </a:r>
            <a:endParaRPr lang="en-US" altLang="ru-RU" sz="3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5613" name="TextBox 102"/>
          <p:cNvSpPr txBox="1">
            <a:spLocks noChangeArrowheads="1"/>
          </p:cNvSpPr>
          <p:nvPr/>
        </p:nvSpPr>
        <p:spPr bwMode="auto">
          <a:xfrm>
            <a:off x="6443663" y="1979613"/>
            <a:ext cx="7286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25614" name="Line 11"/>
          <p:cNvSpPr>
            <a:spLocks noChangeShapeType="1"/>
          </p:cNvSpPr>
          <p:nvPr/>
        </p:nvSpPr>
        <p:spPr bwMode="auto">
          <a:xfrm flipH="1">
            <a:off x="5880100" y="2924175"/>
            <a:ext cx="0" cy="3270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5615" name="Rectangle 34"/>
          <p:cNvSpPr>
            <a:spLocks noChangeArrowheads="1"/>
          </p:cNvSpPr>
          <p:nvPr/>
        </p:nvSpPr>
        <p:spPr bwMode="auto">
          <a:xfrm>
            <a:off x="5653088" y="3213100"/>
            <a:ext cx="4476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3</a:t>
            </a:r>
          </a:p>
        </p:txBody>
      </p:sp>
      <p:sp>
        <p:nvSpPr>
          <p:cNvPr id="25616" name="Rectangle 13"/>
          <p:cNvSpPr>
            <a:spLocks noChangeArrowheads="1"/>
          </p:cNvSpPr>
          <p:nvPr/>
        </p:nvSpPr>
        <p:spPr bwMode="auto">
          <a:xfrm>
            <a:off x="7691438" y="3213100"/>
            <a:ext cx="4492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40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</a:t>
            </a:r>
            <a:endParaRPr lang="en-US" altLang="ru-RU" sz="40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5617" name="Line 10"/>
          <p:cNvSpPr>
            <a:spLocks noChangeShapeType="1"/>
          </p:cNvSpPr>
          <p:nvPr/>
        </p:nvSpPr>
        <p:spPr bwMode="auto">
          <a:xfrm>
            <a:off x="7872413" y="2924175"/>
            <a:ext cx="23812" cy="2889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111" name="Прямоугольник 110"/>
          <p:cNvSpPr>
            <a:spLocks noChangeArrowheads="1"/>
          </p:cNvSpPr>
          <p:nvPr/>
        </p:nvSpPr>
        <p:spPr bwMode="auto">
          <a:xfrm>
            <a:off x="3536950" y="4365625"/>
            <a:ext cx="546735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ndara" pitchFamily="34" charset="0"/>
              </a:rPr>
              <a:t>Вторая и третья ветви абсолютно одинаковые, поэтому будем рисовать одну, а количество «звездочек» потом умножим на 2.</a:t>
            </a:r>
          </a:p>
          <a:p>
            <a:pPr algn="ctr"/>
            <a:endParaRPr lang="ru-RU" sz="2000" b="1">
              <a:latin typeface="Candara" pitchFamily="34" charset="0"/>
            </a:endParaRPr>
          </a:p>
        </p:txBody>
      </p:sp>
      <p:sp>
        <p:nvSpPr>
          <p:cNvPr id="25619" name="TextBox 4"/>
          <p:cNvSpPr txBox="1">
            <a:spLocks noChangeArrowheads="1"/>
          </p:cNvSpPr>
          <p:nvPr/>
        </p:nvSpPr>
        <p:spPr bwMode="auto">
          <a:xfrm>
            <a:off x="3779838" y="333375"/>
            <a:ext cx="49307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ndara" pitchFamily="34" charset="0"/>
              </a:rPr>
              <a:t>При условии </a:t>
            </a:r>
            <a:r>
              <a:rPr lang="en-US" sz="2400" b="1">
                <a:latin typeface="Candara" pitchFamily="34" charset="0"/>
              </a:rPr>
              <a:t>n&lt;3</a:t>
            </a:r>
            <a:r>
              <a:rPr lang="ru-RU" sz="2400" b="1">
                <a:latin typeface="Candara" pitchFamily="34" charset="0"/>
              </a:rPr>
              <a:t> на экране появляются «звездочки».</a:t>
            </a:r>
          </a:p>
          <a:p>
            <a:pPr algn="ctr"/>
            <a:endParaRPr lang="ru-RU" sz="240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Oval 29"/>
          <p:cNvSpPr>
            <a:spLocks noChangeArrowheads="1"/>
          </p:cNvSpPr>
          <p:nvPr/>
        </p:nvSpPr>
        <p:spPr bwMode="auto">
          <a:xfrm>
            <a:off x="4548188" y="4738688"/>
            <a:ext cx="528637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26" name="Oval 29"/>
          <p:cNvSpPr>
            <a:spLocks noChangeArrowheads="1"/>
          </p:cNvSpPr>
          <p:nvPr/>
        </p:nvSpPr>
        <p:spPr bwMode="auto">
          <a:xfrm>
            <a:off x="6443663" y="38608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27" name="Oval 29"/>
          <p:cNvSpPr>
            <a:spLocks noChangeArrowheads="1"/>
          </p:cNvSpPr>
          <p:nvPr/>
        </p:nvSpPr>
        <p:spPr bwMode="auto">
          <a:xfrm>
            <a:off x="5795963" y="38687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28" name="Oval 29"/>
          <p:cNvSpPr>
            <a:spLocks noChangeArrowheads="1"/>
          </p:cNvSpPr>
          <p:nvPr/>
        </p:nvSpPr>
        <p:spPr bwMode="auto">
          <a:xfrm>
            <a:off x="7632700" y="3189288"/>
            <a:ext cx="528638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29" name="Oval 29"/>
          <p:cNvSpPr>
            <a:spLocks noChangeArrowheads="1"/>
          </p:cNvSpPr>
          <p:nvPr/>
        </p:nvSpPr>
        <p:spPr bwMode="auto">
          <a:xfrm>
            <a:off x="5640388" y="32131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30" name="Oval 29"/>
          <p:cNvSpPr>
            <a:spLocks noChangeArrowheads="1"/>
          </p:cNvSpPr>
          <p:nvPr/>
        </p:nvSpPr>
        <p:spPr bwMode="auto">
          <a:xfrm>
            <a:off x="6600825" y="2492375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31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4: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52400" y="1011238"/>
            <a:ext cx="3313113" cy="55451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if </a:t>
            </a:r>
            <a:r>
              <a:rPr lang="en-US" sz="2000" b="1" dirty="0">
                <a:solidFill>
                  <a:srgbClr val="FF0000"/>
                </a:solidFill>
              </a:rPr>
              <a:t>n &lt; 3 </a:t>
            </a:r>
            <a:r>
              <a:rPr lang="en-US" sz="2000" b="1" dirty="0"/>
              <a:t>then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en-US" sz="2000" b="1" dirty="0">
                <a:solidFill>
                  <a:srgbClr val="FF0000"/>
                </a:solidFill>
              </a:rPr>
              <a:t>write('*')</a:t>
            </a:r>
            <a:endParaRPr lang="ru-RU" sz="20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else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F(n-1);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ru-RU" sz="2000" b="1" dirty="0"/>
              <a:t>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 F(n-2)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</a:t>
            </a:r>
            <a:r>
              <a:rPr lang="ru-RU" sz="2000" b="1" dirty="0" err="1"/>
              <a:t>end</a:t>
            </a:r>
            <a:r>
              <a:rPr lang="ru-RU" sz="2000" b="1" dirty="0"/>
              <a:t>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ru-RU" sz="2000" b="1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Сколько звездочек напечатает эта процедура при вызове F(6)? В ответе запишите только целое число.</a:t>
            </a:r>
            <a:endParaRPr lang="ru-RU" sz="2000" dirty="0"/>
          </a:p>
        </p:txBody>
      </p:sp>
      <p:sp>
        <p:nvSpPr>
          <p:cNvPr id="26633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6634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grpSp>
        <p:nvGrpSpPr>
          <p:cNvPr id="26635" name="Group 1"/>
          <p:cNvGrpSpPr>
            <a:grpSpLocks noChangeAspect="1"/>
          </p:cNvGrpSpPr>
          <p:nvPr/>
        </p:nvGrpSpPr>
        <p:grpSpPr bwMode="auto">
          <a:xfrm>
            <a:off x="4960938" y="1638300"/>
            <a:ext cx="3194050" cy="2058988"/>
            <a:chOff x="4402" y="1069"/>
            <a:chExt cx="2775" cy="1789"/>
          </a:xfrm>
        </p:grpSpPr>
        <p:grpSp>
          <p:nvGrpSpPr>
            <p:cNvPr id="26662" name="Group 42"/>
            <p:cNvGrpSpPr>
              <a:grpSpLocks/>
            </p:cNvGrpSpPr>
            <p:nvPr/>
          </p:nvGrpSpPr>
          <p:grpSpPr bwMode="auto">
            <a:xfrm>
              <a:off x="5838" y="1069"/>
              <a:ext cx="458" cy="458"/>
              <a:chOff x="5542" y="1069"/>
              <a:chExt cx="458" cy="458"/>
            </a:xfrm>
          </p:grpSpPr>
          <p:sp>
            <p:nvSpPr>
              <p:cNvPr id="26683" name="Oval 44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6684" name="Rectangle 43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6</a:t>
                </a:r>
              </a:p>
            </p:txBody>
          </p:sp>
        </p:grpSp>
        <p:grpSp>
          <p:nvGrpSpPr>
            <p:cNvPr id="26663" name="Group 39"/>
            <p:cNvGrpSpPr>
              <a:grpSpLocks/>
            </p:cNvGrpSpPr>
            <p:nvPr/>
          </p:nvGrpSpPr>
          <p:grpSpPr bwMode="auto">
            <a:xfrm>
              <a:off x="4972" y="1734"/>
              <a:ext cx="458" cy="458"/>
              <a:chOff x="5542" y="1069"/>
              <a:chExt cx="458" cy="458"/>
            </a:xfrm>
          </p:grpSpPr>
          <p:sp>
            <p:nvSpPr>
              <p:cNvPr id="26681" name="Oval 41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6682" name="Rectangle 40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en-US" altLang="ru-RU" sz="3200">
                    <a:ea typeface="Calibri" pitchFamily="34" charset="0"/>
                    <a:cs typeface="Times New Roman" pitchFamily="18" charset="0"/>
                  </a:rPr>
                  <a:t>5</a:t>
                </a:r>
              </a:p>
            </p:txBody>
          </p:sp>
        </p:grpSp>
        <p:grpSp>
          <p:nvGrpSpPr>
            <p:cNvPr id="26664" name="Group 36"/>
            <p:cNvGrpSpPr>
              <a:grpSpLocks/>
            </p:cNvGrpSpPr>
            <p:nvPr/>
          </p:nvGrpSpPr>
          <p:grpSpPr bwMode="auto">
            <a:xfrm>
              <a:off x="6719" y="1734"/>
              <a:ext cx="458" cy="458"/>
              <a:chOff x="5542" y="1069"/>
              <a:chExt cx="458" cy="458"/>
            </a:xfrm>
          </p:grpSpPr>
          <p:sp>
            <p:nvSpPr>
              <p:cNvPr id="26679" name="Oval 38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6680" name="Rectangle 37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4</a:t>
                </a:r>
              </a:p>
            </p:txBody>
          </p:sp>
        </p:grpSp>
        <p:grpSp>
          <p:nvGrpSpPr>
            <p:cNvPr id="26665" name="Group 33"/>
            <p:cNvGrpSpPr>
              <a:grpSpLocks/>
            </p:cNvGrpSpPr>
            <p:nvPr/>
          </p:nvGrpSpPr>
          <p:grpSpPr bwMode="auto">
            <a:xfrm>
              <a:off x="5505" y="2400"/>
              <a:ext cx="458" cy="458"/>
              <a:chOff x="5542" y="1069"/>
              <a:chExt cx="458" cy="458"/>
            </a:xfrm>
          </p:grpSpPr>
          <p:sp>
            <p:nvSpPr>
              <p:cNvPr id="26677" name="Oval 35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6678" name="Rectangle 34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grpSp>
          <p:nvGrpSpPr>
            <p:cNvPr id="26666" name="Group 30"/>
            <p:cNvGrpSpPr>
              <a:grpSpLocks/>
            </p:cNvGrpSpPr>
            <p:nvPr/>
          </p:nvGrpSpPr>
          <p:grpSpPr bwMode="auto">
            <a:xfrm>
              <a:off x="4402" y="2400"/>
              <a:ext cx="458" cy="458"/>
              <a:chOff x="5542" y="1069"/>
              <a:chExt cx="458" cy="458"/>
            </a:xfrm>
          </p:grpSpPr>
          <p:sp>
            <p:nvSpPr>
              <p:cNvPr id="26675" name="Oval 32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6676" name="Rectangle 31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/>
                  <a:t>4</a:t>
                </a:r>
              </a:p>
            </p:txBody>
          </p:sp>
        </p:grpSp>
        <p:grpSp>
          <p:nvGrpSpPr>
            <p:cNvPr id="26667" name="Group 15"/>
            <p:cNvGrpSpPr>
              <a:grpSpLocks/>
            </p:cNvGrpSpPr>
            <p:nvPr/>
          </p:nvGrpSpPr>
          <p:grpSpPr bwMode="auto">
            <a:xfrm>
              <a:off x="6154" y="2400"/>
              <a:ext cx="458" cy="458"/>
              <a:chOff x="5542" y="1069"/>
              <a:chExt cx="458" cy="458"/>
            </a:xfrm>
          </p:grpSpPr>
          <p:sp>
            <p:nvSpPr>
              <p:cNvPr id="26673" name="Oval 17"/>
              <p:cNvSpPr>
                <a:spLocks noChangeArrowheads="1"/>
              </p:cNvSpPr>
              <p:nvPr/>
            </p:nvSpPr>
            <p:spPr bwMode="auto">
              <a:xfrm>
                <a:off x="5542" y="1069"/>
                <a:ext cx="458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 sz="3200">
                  <a:latin typeface="Candara" pitchFamily="34" charset="0"/>
                </a:endParaRPr>
              </a:p>
            </p:txBody>
          </p:sp>
          <p:sp>
            <p:nvSpPr>
              <p:cNvPr id="26674" name="Rectangle 16"/>
              <p:cNvSpPr>
                <a:spLocks noChangeArrowheads="1"/>
              </p:cNvSpPr>
              <p:nvPr/>
            </p:nvSpPr>
            <p:spPr bwMode="auto">
              <a:xfrm>
                <a:off x="5577" y="1103"/>
                <a:ext cx="389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8000" tIns="0" rIns="18000" bIns="0"/>
              <a:lstStyle/>
              <a:p>
                <a:pPr algn="ctr"/>
                <a:r>
                  <a:rPr lang="ru-RU" altLang="ru-RU" sz="3200">
                    <a:ea typeface="Calibri" pitchFamily="34" charset="0"/>
                    <a:cs typeface="Times New Roman" pitchFamily="18" charset="0"/>
                  </a:rPr>
                  <a:t>3</a:t>
                </a:r>
              </a:p>
            </p:txBody>
          </p:sp>
        </p:grpSp>
        <p:sp>
          <p:nvSpPr>
            <p:cNvPr id="26668" name="Line 11"/>
            <p:cNvSpPr>
              <a:spLocks noChangeShapeType="1"/>
            </p:cNvSpPr>
            <p:nvPr/>
          </p:nvSpPr>
          <p:spPr bwMode="auto">
            <a:xfrm flipH="1">
              <a:off x="4752" y="2146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69" name="Line 8"/>
            <p:cNvSpPr>
              <a:spLocks noChangeShapeType="1"/>
            </p:cNvSpPr>
            <p:nvPr/>
          </p:nvSpPr>
          <p:spPr bwMode="auto">
            <a:xfrm>
              <a:off x="6264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0" name="Line 7"/>
            <p:cNvSpPr>
              <a:spLocks noChangeShapeType="1"/>
            </p:cNvSpPr>
            <p:nvPr/>
          </p:nvSpPr>
          <p:spPr bwMode="auto">
            <a:xfrm>
              <a:off x="5349" y="2132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1" name="Line 6"/>
            <p:cNvSpPr>
              <a:spLocks noChangeShapeType="1"/>
            </p:cNvSpPr>
            <p:nvPr/>
          </p:nvSpPr>
          <p:spPr bwMode="auto">
            <a:xfrm flipH="1">
              <a:off x="6501" y="2124"/>
              <a:ext cx="281" cy="3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672" name="Line 2"/>
            <p:cNvSpPr>
              <a:spLocks noChangeShapeType="1"/>
            </p:cNvSpPr>
            <p:nvPr/>
          </p:nvSpPr>
          <p:spPr bwMode="auto">
            <a:xfrm flipH="1">
              <a:off x="5349" y="1426"/>
              <a:ext cx="511" cy="3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5811838" y="1739900"/>
            <a:ext cx="9715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-1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7250113" y="1739900"/>
            <a:ext cx="1460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>
                <a:latin typeface="Candara" pitchFamily="34" charset="0"/>
              </a:rPr>
              <a:t> </a:t>
            </a:r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26638" name="Line 11"/>
          <p:cNvSpPr>
            <a:spLocks noChangeShapeType="1"/>
          </p:cNvSpPr>
          <p:nvPr/>
        </p:nvSpPr>
        <p:spPr bwMode="auto">
          <a:xfrm flipH="1">
            <a:off x="6864350" y="2143125"/>
            <a:ext cx="0" cy="3524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39" name="Rectangle 40"/>
          <p:cNvSpPr>
            <a:spLocks noChangeArrowheads="1"/>
          </p:cNvSpPr>
          <p:nvPr/>
        </p:nvSpPr>
        <p:spPr bwMode="auto">
          <a:xfrm>
            <a:off x="6613525" y="2460625"/>
            <a:ext cx="4476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4</a:t>
            </a:r>
            <a:endParaRPr lang="en-US" altLang="ru-RU" sz="32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3" name="TextBox 102"/>
          <p:cNvSpPr txBox="1">
            <a:spLocks noChangeArrowheads="1"/>
          </p:cNvSpPr>
          <p:nvPr/>
        </p:nvSpPr>
        <p:spPr bwMode="auto">
          <a:xfrm>
            <a:off x="6443663" y="1979613"/>
            <a:ext cx="728662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ndara" pitchFamily="34" charset="0"/>
              </a:rPr>
              <a:t>-2</a:t>
            </a:r>
          </a:p>
        </p:txBody>
      </p:sp>
      <p:sp>
        <p:nvSpPr>
          <p:cNvPr id="26641" name="Line 11"/>
          <p:cNvSpPr>
            <a:spLocks noChangeShapeType="1"/>
          </p:cNvSpPr>
          <p:nvPr/>
        </p:nvSpPr>
        <p:spPr bwMode="auto">
          <a:xfrm flipH="1">
            <a:off x="5880100" y="2924175"/>
            <a:ext cx="0" cy="3270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42" name="Rectangle 34"/>
          <p:cNvSpPr>
            <a:spLocks noChangeArrowheads="1"/>
          </p:cNvSpPr>
          <p:nvPr/>
        </p:nvSpPr>
        <p:spPr bwMode="auto">
          <a:xfrm>
            <a:off x="5653088" y="3213100"/>
            <a:ext cx="4476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3</a:t>
            </a:r>
          </a:p>
        </p:txBody>
      </p:sp>
      <p:sp>
        <p:nvSpPr>
          <p:cNvPr id="26643" name="Rectangle 13"/>
          <p:cNvSpPr>
            <a:spLocks noChangeArrowheads="1"/>
          </p:cNvSpPr>
          <p:nvPr/>
        </p:nvSpPr>
        <p:spPr bwMode="auto">
          <a:xfrm>
            <a:off x="7691438" y="3252788"/>
            <a:ext cx="449262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6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**</a:t>
            </a:r>
            <a:endParaRPr lang="en-US" altLang="ru-RU" sz="36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6644" name="Line 10"/>
          <p:cNvSpPr>
            <a:spLocks noChangeShapeType="1"/>
          </p:cNvSpPr>
          <p:nvPr/>
        </p:nvSpPr>
        <p:spPr bwMode="auto">
          <a:xfrm>
            <a:off x="7872413" y="2924175"/>
            <a:ext cx="23812" cy="2889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45" name="Line 11"/>
          <p:cNvSpPr>
            <a:spLocks noChangeShapeType="1"/>
          </p:cNvSpPr>
          <p:nvPr/>
        </p:nvSpPr>
        <p:spPr bwMode="auto">
          <a:xfrm flipH="1">
            <a:off x="4919663" y="3659188"/>
            <a:ext cx="161925" cy="2492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46" name="Line 11"/>
          <p:cNvSpPr>
            <a:spLocks noChangeShapeType="1"/>
          </p:cNvSpPr>
          <p:nvPr/>
        </p:nvSpPr>
        <p:spPr bwMode="auto">
          <a:xfrm>
            <a:off x="5224463" y="3697288"/>
            <a:ext cx="125412" cy="1825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47" name="Oval 29"/>
          <p:cNvSpPr>
            <a:spLocks noChangeArrowheads="1"/>
          </p:cNvSpPr>
          <p:nvPr/>
        </p:nvSpPr>
        <p:spPr bwMode="auto">
          <a:xfrm>
            <a:off x="4548188" y="3867150"/>
            <a:ext cx="528637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48" name="Rectangle 34"/>
          <p:cNvSpPr>
            <a:spLocks noChangeArrowheads="1"/>
          </p:cNvSpPr>
          <p:nvPr/>
        </p:nvSpPr>
        <p:spPr bwMode="auto">
          <a:xfrm>
            <a:off x="4556125" y="3898900"/>
            <a:ext cx="4476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200">
                <a:ea typeface="Calibri" pitchFamily="34" charset="0"/>
                <a:cs typeface="Times New Roman" pitchFamily="18" charset="0"/>
              </a:rPr>
              <a:t>3</a:t>
            </a:r>
          </a:p>
        </p:txBody>
      </p:sp>
      <p:sp>
        <p:nvSpPr>
          <p:cNvPr id="26649" name="Oval 29"/>
          <p:cNvSpPr>
            <a:spLocks noChangeArrowheads="1"/>
          </p:cNvSpPr>
          <p:nvPr/>
        </p:nvSpPr>
        <p:spPr bwMode="auto">
          <a:xfrm>
            <a:off x="5124450" y="3860800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50" name="Rectangle 13"/>
          <p:cNvSpPr>
            <a:spLocks noChangeArrowheads="1"/>
          </p:cNvSpPr>
          <p:nvPr/>
        </p:nvSpPr>
        <p:spPr bwMode="auto">
          <a:xfrm>
            <a:off x="5203825" y="3933825"/>
            <a:ext cx="4476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36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**</a:t>
            </a:r>
            <a:endParaRPr lang="en-US" altLang="ru-RU" sz="36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6651" name="Line 11"/>
          <p:cNvSpPr>
            <a:spLocks noChangeShapeType="1"/>
          </p:cNvSpPr>
          <p:nvPr/>
        </p:nvSpPr>
        <p:spPr bwMode="auto">
          <a:xfrm>
            <a:off x="5940425" y="3740150"/>
            <a:ext cx="0" cy="1682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52" name="Rectangle 13"/>
          <p:cNvSpPr>
            <a:spLocks noChangeArrowheads="1"/>
          </p:cNvSpPr>
          <p:nvPr/>
        </p:nvSpPr>
        <p:spPr bwMode="auto">
          <a:xfrm>
            <a:off x="5724525" y="3971925"/>
            <a:ext cx="61436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2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***</a:t>
            </a:r>
            <a:endParaRPr lang="en-US" altLang="ru-RU" sz="2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6653" name="Line 11"/>
          <p:cNvSpPr>
            <a:spLocks noChangeShapeType="1"/>
          </p:cNvSpPr>
          <p:nvPr/>
        </p:nvSpPr>
        <p:spPr bwMode="auto">
          <a:xfrm>
            <a:off x="6588125" y="3678238"/>
            <a:ext cx="169863" cy="2206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54" name="Rectangle 13"/>
          <p:cNvSpPr>
            <a:spLocks noChangeArrowheads="1"/>
          </p:cNvSpPr>
          <p:nvPr/>
        </p:nvSpPr>
        <p:spPr bwMode="auto">
          <a:xfrm>
            <a:off x="6405563" y="3971925"/>
            <a:ext cx="6143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2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***</a:t>
            </a:r>
            <a:endParaRPr lang="en-US" altLang="ru-RU" sz="2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6655" name="Oval 29"/>
          <p:cNvSpPr>
            <a:spLocks noChangeArrowheads="1"/>
          </p:cNvSpPr>
          <p:nvPr/>
        </p:nvSpPr>
        <p:spPr bwMode="auto">
          <a:xfrm>
            <a:off x="7158038" y="3868738"/>
            <a:ext cx="527050" cy="52705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ru-RU" sz="3200">
              <a:latin typeface="Candara" pitchFamily="34" charset="0"/>
            </a:endParaRPr>
          </a:p>
        </p:txBody>
      </p:sp>
      <p:sp>
        <p:nvSpPr>
          <p:cNvPr id="26656" name="Line 11"/>
          <p:cNvSpPr>
            <a:spLocks noChangeShapeType="1"/>
          </p:cNvSpPr>
          <p:nvPr/>
        </p:nvSpPr>
        <p:spPr bwMode="auto">
          <a:xfrm>
            <a:off x="7361238" y="3716338"/>
            <a:ext cx="0" cy="16351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57" name="Rectangle 13"/>
          <p:cNvSpPr>
            <a:spLocks noChangeArrowheads="1"/>
          </p:cNvSpPr>
          <p:nvPr/>
        </p:nvSpPr>
        <p:spPr bwMode="auto">
          <a:xfrm>
            <a:off x="7113588" y="3971925"/>
            <a:ext cx="61436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2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***</a:t>
            </a:r>
            <a:endParaRPr lang="en-US" altLang="ru-RU" sz="2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6658" name="Rectangle 13"/>
          <p:cNvSpPr>
            <a:spLocks noChangeArrowheads="1"/>
          </p:cNvSpPr>
          <p:nvPr/>
        </p:nvSpPr>
        <p:spPr bwMode="auto">
          <a:xfrm>
            <a:off x="4500563" y="4868863"/>
            <a:ext cx="614362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/>
          <a:lstStyle/>
          <a:p>
            <a:pPr algn="ctr"/>
            <a:r>
              <a:rPr lang="ru-RU" altLang="ru-RU" sz="280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***</a:t>
            </a:r>
            <a:endParaRPr lang="en-US" altLang="ru-RU" sz="2800">
              <a:solidFill>
                <a:srgbClr val="FF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6659" name="Line 11"/>
          <p:cNvSpPr>
            <a:spLocks noChangeShapeType="1"/>
          </p:cNvSpPr>
          <p:nvPr/>
        </p:nvSpPr>
        <p:spPr bwMode="auto">
          <a:xfrm>
            <a:off x="4787900" y="4383088"/>
            <a:ext cx="1588" cy="355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ru-RU"/>
          </a:p>
        </p:txBody>
      </p:sp>
      <p:sp>
        <p:nvSpPr>
          <p:cNvPr id="26660" name="TextBox 6"/>
          <p:cNvSpPr txBox="1">
            <a:spLocks noChangeArrowheads="1"/>
          </p:cNvSpPr>
          <p:nvPr/>
        </p:nvSpPr>
        <p:spPr bwMode="auto">
          <a:xfrm>
            <a:off x="3635375" y="5589588"/>
            <a:ext cx="54673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latin typeface="Candara" pitchFamily="34" charset="0"/>
              </a:rPr>
              <a:t>Получаем по первой ветви 11 «звездочек», по третьей, а значит и по второй – по 5. </a:t>
            </a:r>
          </a:p>
          <a:p>
            <a:pPr algn="ctr"/>
            <a:r>
              <a:rPr lang="ru-RU" sz="2000" b="1">
                <a:latin typeface="Candara" pitchFamily="34" charset="0"/>
              </a:rPr>
              <a:t>Всего – </a:t>
            </a:r>
            <a:r>
              <a:rPr lang="ru-RU" sz="2000" b="1">
                <a:solidFill>
                  <a:srgbClr val="FF0000"/>
                </a:solidFill>
                <a:latin typeface="Candara" pitchFamily="34" charset="0"/>
              </a:rPr>
              <a:t>21</a:t>
            </a:r>
            <a:endParaRPr lang="ru-RU" sz="2000" b="1">
              <a:latin typeface="Candara" pitchFamily="34" charset="0"/>
            </a:endParaRPr>
          </a:p>
        </p:txBody>
      </p:sp>
      <p:sp>
        <p:nvSpPr>
          <p:cNvPr id="26661" name="TextBox 80"/>
          <p:cNvSpPr txBox="1">
            <a:spLocks noChangeArrowheads="1"/>
          </p:cNvSpPr>
          <p:nvPr/>
        </p:nvSpPr>
        <p:spPr bwMode="auto">
          <a:xfrm>
            <a:off x="3779838" y="333375"/>
            <a:ext cx="49307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ndara" pitchFamily="34" charset="0"/>
              </a:rPr>
              <a:t>При условии </a:t>
            </a:r>
            <a:r>
              <a:rPr lang="en-US" sz="2400" b="1">
                <a:latin typeface="Candara" pitchFamily="34" charset="0"/>
              </a:rPr>
              <a:t>n&lt;3</a:t>
            </a:r>
            <a:r>
              <a:rPr lang="ru-RU" sz="2400" b="1">
                <a:latin typeface="Candara" pitchFamily="34" charset="0"/>
              </a:rPr>
              <a:t> на экране появляются «звездочки».</a:t>
            </a:r>
          </a:p>
          <a:p>
            <a:pPr algn="ctr"/>
            <a:endParaRPr lang="ru-RU" sz="2400"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10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4: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52400" y="1011238"/>
            <a:ext cx="3313113" cy="55451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if n &lt; 3 then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write('*')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else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F(n-1);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ru-RU" sz="2000" b="1" dirty="0"/>
              <a:t>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 F(n-2)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</a:t>
            </a:r>
            <a:r>
              <a:rPr lang="ru-RU" sz="2000" b="1" dirty="0" err="1"/>
              <a:t>end</a:t>
            </a:r>
            <a:r>
              <a:rPr lang="ru-RU" sz="2000" b="1" dirty="0"/>
              <a:t>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ru-RU" sz="2000" b="1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Сколько звездочек напечатает эта процедура при вызове F(6)? В ответе запишите только целое число.</a:t>
            </a:r>
            <a:endParaRPr lang="ru-RU" sz="2000" dirty="0"/>
          </a:p>
        </p:txBody>
      </p:sp>
      <p:sp>
        <p:nvSpPr>
          <p:cNvPr id="27651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7652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55" name="Прямоугольник 5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86111" y="180256"/>
            <a:ext cx="5308365" cy="4862870"/>
          </a:xfrm>
          <a:prstGeom prst="rect">
            <a:avLst/>
          </a:prstGeom>
          <a:blipFill rotWithShape="1">
            <a:blip r:embed="rId2"/>
            <a:stretch>
              <a:fillRect l="-1378" t="-62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7" name="Левая фигурная скобка 56"/>
          <p:cNvSpPr/>
          <p:nvPr/>
        </p:nvSpPr>
        <p:spPr>
          <a:xfrm>
            <a:off x="4356100" y="1557338"/>
            <a:ext cx="215900" cy="11509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5" name="TextBox 57"/>
          <p:cNvSpPr txBox="1">
            <a:spLocks noChangeArrowheads="1"/>
          </p:cNvSpPr>
          <p:nvPr/>
        </p:nvSpPr>
        <p:spPr bwMode="auto">
          <a:xfrm>
            <a:off x="3586163" y="1947863"/>
            <a:ext cx="847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ndara" pitchFamily="34" charset="0"/>
              </a:rPr>
              <a:t>S (n)=</a:t>
            </a:r>
            <a:endParaRPr lang="ru-RU" b="1">
              <a:latin typeface="Candara" pitchFamily="34" charset="0"/>
            </a:endParaRPr>
          </a:p>
        </p:txBody>
      </p:sp>
      <p:sp>
        <p:nvSpPr>
          <p:cNvPr id="27656" name="TextBox 58"/>
          <p:cNvSpPr txBox="1">
            <a:spLocks noChangeArrowheads="1"/>
          </p:cNvSpPr>
          <p:nvPr/>
        </p:nvSpPr>
        <p:spPr bwMode="auto">
          <a:xfrm>
            <a:off x="3586163" y="3429000"/>
            <a:ext cx="8477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ndara" pitchFamily="34" charset="0"/>
              </a:rPr>
              <a:t>S (n)=</a:t>
            </a:r>
            <a:endParaRPr lang="ru-RU" b="1">
              <a:latin typeface="Candara" pitchFamily="34" charset="0"/>
            </a:endParaRPr>
          </a:p>
        </p:txBody>
      </p:sp>
      <p:sp>
        <p:nvSpPr>
          <p:cNvPr id="60" name="Левая фигурная скобка 59"/>
          <p:cNvSpPr/>
          <p:nvPr/>
        </p:nvSpPr>
        <p:spPr>
          <a:xfrm>
            <a:off x="4356100" y="3036888"/>
            <a:ext cx="215900" cy="115252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2"/>
          <p:cNvSpPr>
            <a:spLocks noGrp="1"/>
          </p:cNvSpPr>
          <p:nvPr>
            <p:ph type="title"/>
          </p:nvPr>
        </p:nvSpPr>
        <p:spPr>
          <a:xfrm>
            <a:off x="152400" y="192088"/>
            <a:ext cx="3168650" cy="674687"/>
          </a:xfrm>
        </p:spPr>
        <p:txBody>
          <a:bodyPr/>
          <a:lstStyle/>
          <a:p>
            <a:pPr eaLnBrk="1" hangingPunct="1"/>
            <a:r>
              <a:rPr lang="ru-RU" b="1" smtClean="0">
                <a:cs typeface="Tunga" pitchFamily="34" charset="0"/>
              </a:rPr>
              <a:t>Пример № 4: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152400" y="1011238"/>
            <a:ext cx="3313113" cy="55451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procedure F(n: integer);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if n &lt; 3 then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write('*')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else begin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F(n-1);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b="1" dirty="0"/>
              <a:t>    </a:t>
            </a:r>
            <a:r>
              <a:rPr lang="ru-RU" sz="2000" b="1" dirty="0"/>
              <a:t>F(n-2);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  F(n-2)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/>
              <a:t>  </a:t>
            </a:r>
            <a:r>
              <a:rPr lang="ru-RU" sz="2000" b="1" dirty="0" err="1"/>
              <a:t>end</a:t>
            </a:r>
            <a:r>
              <a:rPr lang="ru-RU" sz="2000" b="1" dirty="0"/>
              <a:t>;</a:t>
            </a: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err="1"/>
              <a:t>end</a:t>
            </a:r>
            <a:r>
              <a:rPr lang="ru-RU" sz="2000" b="1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z="2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i="1" dirty="0"/>
              <a:t>Сколько звездочек напечатает эта процедура при вызове F(6)? В ответе запишите только целое число.</a:t>
            </a:r>
            <a:endParaRPr lang="ru-RU" sz="2000" dirty="0"/>
          </a:p>
        </p:txBody>
      </p:sp>
      <p:sp>
        <p:nvSpPr>
          <p:cNvPr id="28675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28676" name="Rectangle 46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ndara" pitchFamily="34" charset="0"/>
            </a:endParaRPr>
          </a:p>
        </p:txBody>
      </p:sp>
      <p:sp>
        <p:nvSpPr>
          <p:cNvPr id="55" name="Прямоугольник 54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86111" y="358512"/>
            <a:ext cx="5308365" cy="1877437"/>
          </a:xfrm>
          <a:prstGeom prst="rect">
            <a:avLst/>
          </a:prstGeom>
          <a:blipFill rotWithShape="1">
            <a:blip r:embed="rId2"/>
            <a:stretch>
              <a:fillRect t="-2597"/>
            </a:stretch>
          </a:blip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>
                <a:noFill/>
                <a:latin typeface="+mn-lt"/>
                <a:cs typeface="+mn-cs"/>
              </a:rPr>
              <a:t> </a:t>
            </a:r>
          </a:p>
        </p:txBody>
      </p:sp>
      <p:sp>
        <p:nvSpPr>
          <p:cNvPr id="57" name="Левая фигурная скобка 56"/>
          <p:cNvSpPr/>
          <p:nvPr/>
        </p:nvSpPr>
        <p:spPr>
          <a:xfrm>
            <a:off x="4502150" y="215900"/>
            <a:ext cx="139700" cy="105251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616325" y="557213"/>
            <a:ext cx="847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Candara" pitchFamily="34" charset="0"/>
              </a:rPr>
              <a:t>S (n)=</a:t>
            </a:r>
            <a:endParaRPr lang="ru-RU" b="1">
              <a:latin typeface="Candara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616325" y="1690688"/>
            <a:ext cx="505936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ndara" pitchFamily="34" charset="0"/>
              </a:rPr>
              <a:t>Нам нужно узнать </a:t>
            </a:r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6</a:t>
            </a:r>
            <a:r>
              <a:rPr lang="en-US" sz="2400" b="1">
                <a:latin typeface="Candara" pitchFamily="34" charset="0"/>
              </a:rPr>
              <a:t>). </a:t>
            </a:r>
          </a:p>
          <a:p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6</a:t>
            </a:r>
            <a:r>
              <a:rPr lang="en-US" sz="2400" b="1">
                <a:latin typeface="Candara" pitchFamily="34" charset="0"/>
              </a:rPr>
              <a:t>)=S(</a:t>
            </a:r>
            <a:r>
              <a:rPr lang="ru-RU" sz="2400" b="1">
                <a:latin typeface="Candara" pitchFamily="34" charset="0"/>
              </a:rPr>
              <a:t>5</a:t>
            </a:r>
            <a:r>
              <a:rPr lang="en-US" sz="2400" b="1">
                <a:latin typeface="Candara" pitchFamily="34" charset="0"/>
              </a:rPr>
              <a:t>)+</a:t>
            </a:r>
            <a:r>
              <a:rPr lang="ru-RU" sz="2400" b="1">
                <a:latin typeface="Candara" pitchFamily="34" charset="0"/>
              </a:rPr>
              <a:t>2*</a:t>
            </a:r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4</a:t>
            </a:r>
            <a:r>
              <a:rPr lang="en-US" sz="2400" b="1">
                <a:latin typeface="Candara" pitchFamily="34" charset="0"/>
              </a:rPr>
              <a:t>)</a:t>
            </a:r>
          </a:p>
          <a:p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5</a:t>
            </a:r>
            <a:r>
              <a:rPr lang="en-US" sz="2400" b="1">
                <a:latin typeface="Candara" pitchFamily="34" charset="0"/>
              </a:rPr>
              <a:t>)=S(</a:t>
            </a:r>
            <a:r>
              <a:rPr lang="ru-RU" sz="2400" b="1">
                <a:latin typeface="Candara" pitchFamily="34" charset="0"/>
              </a:rPr>
              <a:t>4</a:t>
            </a:r>
            <a:r>
              <a:rPr lang="en-US" sz="2400" b="1">
                <a:latin typeface="Candara" pitchFamily="34" charset="0"/>
              </a:rPr>
              <a:t>)+</a:t>
            </a:r>
            <a:r>
              <a:rPr lang="ru-RU" sz="2400" b="1">
                <a:latin typeface="Candara" pitchFamily="34" charset="0"/>
              </a:rPr>
              <a:t>2*</a:t>
            </a:r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3</a:t>
            </a:r>
            <a:r>
              <a:rPr lang="en-US" sz="2400" b="1">
                <a:latin typeface="Candara" pitchFamily="34" charset="0"/>
              </a:rPr>
              <a:t>)</a:t>
            </a:r>
          </a:p>
          <a:p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4</a:t>
            </a:r>
            <a:r>
              <a:rPr lang="en-US" sz="2400" b="1">
                <a:latin typeface="Candara" pitchFamily="34" charset="0"/>
              </a:rPr>
              <a:t>)=S(</a:t>
            </a:r>
            <a:r>
              <a:rPr lang="ru-RU" sz="2400" b="1">
                <a:latin typeface="Candara" pitchFamily="34" charset="0"/>
              </a:rPr>
              <a:t>3</a:t>
            </a:r>
            <a:r>
              <a:rPr lang="en-US" sz="2400" b="1">
                <a:latin typeface="Candara" pitchFamily="34" charset="0"/>
              </a:rPr>
              <a:t>)+</a:t>
            </a:r>
            <a:r>
              <a:rPr lang="ru-RU" sz="2400" b="1">
                <a:latin typeface="Candara" pitchFamily="34" charset="0"/>
              </a:rPr>
              <a:t>2*</a:t>
            </a:r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2)</a:t>
            </a:r>
            <a:endParaRPr lang="en-US" sz="2400" b="1">
              <a:latin typeface="Candara" pitchFamily="34" charset="0"/>
            </a:endParaRPr>
          </a:p>
          <a:p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3</a:t>
            </a:r>
            <a:r>
              <a:rPr lang="en-US" sz="2400" b="1">
                <a:latin typeface="Candara" pitchFamily="34" charset="0"/>
              </a:rPr>
              <a:t>)=S(</a:t>
            </a:r>
            <a:r>
              <a:rPr lang="ru-RU" sz="2400" b="1">
                <a:latin typeface="Candara" pitchFamily="34" charset="0"/>
              </a:rPr>
              <a:t>2</a:t>
            </a:r>
            <a:r>
              <a:rPr lang="en-US" sz="2400" b="1">
                <a:latin typeface="Candara" pitchFamily="34" charset="0"/>
              </a:rPr>
              <a:t>)+</a:t>
            </a:r>
            <a:r>
              <a:rPr lang="ru-RU" sz="2400" b="1">
                <a:latin typeface="Candara" pitchFamily="34" charset="0"/>
              </a:rPr>
              <a:t>2*</a:t>
            </a:r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0</a:t>
            </a:r>
            <a:r>
              <a:rPr lang="en-US" sz="2400" b="1">
                <a:latin typeface="Candara" pitchFamily="34" charset="0"/>
              </a:rPr>
              <a:t>)=S(</a:t>
            </a:r>
            <a:r>
              <a:rPr lang="ru-RU" sz="2400" b="1">
                <a:latin typeface="Candara" pitchFamily="34" charset="0"/>
              </a:rPr>
              <a:t>2</a:t>
            </a:r>
            <a:r>
              <a:rPr lang="en-US" sz="2400" b="1">
                <a:latin typeface="Candara" pitchFamily="34" charset="0"/>
              </a:rPr>
              <a:t>)+2*1=S(</a:t>
            </a:r>
            <a:r>
              <a:rPr lang="ru-RU" sz="2400" b="1">
                <a:latin typeface="Candara" pitchFamily="34" charset="0"/>
              </a:rPr>
              <a:t>2</a:t>
            </a:r>
            <a:r>
              <a:rPr lang="en-US" sz="2400" b="1">
                <a:latin typeface="Candara" pitchFamily="34" charset="0"/>
              </a:rPr>
              <a:t>)+2</a:t>
            </a:r>
            <a:endParaRPr lang="ru-RU" sz="2400" b="1">
              <a:latin typeface="Candara" pitchFamily="34" charset="0"/>
            </a:endParaRPr>
          </a:p>
          <a:p>
            <a:r>
              <a:rPr lang="en-US" sz="2400" b="1">
                <a:latin typeface="Candara" pitchFamily="34" charset="0"/>
              </a:rPr>
              <a:t>S(</a:t>
            </a:r>
            <a:r>
              <a:rPr lang="ru-RU" sz="2400" b="1">
                <a:latin typeface="Candara" pitchFamily="34" charset="0"/>
              </a:rPr>
              <a:t>2</a:t>
            </a:r>
            <a:r>
              <a:rPr lang="en-US" sz="2400" b="1">
                <a:latin typeface="Candara" pitchFamily="34" charset="0"/>
              </a:rPr>
              <a:t>)=</a:t>
            </a:r>
            <a:r>
              <a:rPr lang="ru-RU" sz="2400" b="1">
                <a:latin typeface="Candara" pitchFamily="34" charset="0"/>
              </a:rPr>
              <a:t>1</a:t>
            </a:r>
          </a:p>
          <a:p>
            <a:endParaRPr lang="ru-RU" sz="2400" b="1">
              <a:latin typeface="Candara" pitchFamily="34" charset="0"/>
            </a:endParaRPr>
          </a:p>
          <a:p>
            <a:r>
              <a:rPr lang="ru-RU" sz="2400" b="1">
                <a:latin typeface="Candara" pitchFamily="34" charset="0"/>
              </a:rPr>
              <a:t>Делаем обратный ход:</a:t>
            </a:r>
          </a:p>
          <a:p>
            <a:r>
              <a:rPr lang="en-US" sz="2400" b="1">
                <a:latin typeface="Candara" pitchFamily="34" charset="0"/>
              </a:rPr>
              <a:t>S(3)=1+2=3</a:t>
            </a:r>
          </a:p>
          <a:p>
            <a:r>
              <a:rPr lang="en-US" sz="2400" b="1">
                <a:latin typeface="Candara" pitchFamily="34" charset="0"/>
              </a:rPr>
              <a:t>S(4)=3+2*1=5</a:t>
            </a:r>
          </a:p>
          <a:p>
            <a:r>
              <a:rPr lang="en-US" sz="2400" b="1">
                <a:latin typeface="Candara" pitchFamily="34" charset="0"/>
              </a:rPr>
              <a:t>S(5)=5+2*3=11</a:t>
            </a:r>
          </a:p>
          <a:p>
            <a:r>
              <a:rPr lang="en-US" sz="2400" b="1">
                <a:latin typeface="Candara" pitchFamily="34" charset="0"/>
              </a:rPr>
              <a:t>S(6)=11+2*5=</a:t>
            </a:r>
            <a:r>
              <a:rPr lang="en-US" sz="2400" b="1">
                <a:solidFill>
                  <a:srgbClr val="FF0000"/>
                </a:solidFill>
                <a:latin typeface="Candara" pitchFamily="34" charset="0"/>
              </a:rPr>
              <a:t>21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9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743325" y="1400175"/>
            <a:ext cx="5121275" cy="14763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33800" y="2895600"/>
            <a:ext cx="5129213" cy="2667000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/>
              <a:t>Задания для тренировки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F(5)?</a:t>
            </a:r>
            <a:br>
              <a:rPr lang="ru-RU" sz="2400"/>
            </a:br>
            <a:endParaRPr lang="ru-RU" sz="240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34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F(6)?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58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3: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F(n-3);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F(7)?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15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4: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F(n-3);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F(7)?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5: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F(n-3);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F(6)?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97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6: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F(7)?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31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7: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F(7)?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81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8: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/>
              <a:t/>
            </a:r>
            <a:br>
              <a:rPr lang="ru-RU" sz="2400"/>
            </a:br>
            <a:r>
              <a:rPr sz="2400"/>
              <a:t> </a:t>
            </a:r>
            <a:r>
              <a:rPr lang="ru-RU" sz="2400"/>
              <a:t>Сколько символов "звездочка" будет напечатано на экране при выполнении вызова F(6)?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77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9: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sz="2400"/>
              <a:t> </a:t>
            </a:r>
            <a:r>
              <a:rPr lang="ru-RU" sz="2400"/>
              <a:t>Сколько символов "звездочка" будет напечатано на экране при выполнении вызова F(5)?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10: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0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/>
              <a:t/>
            </a:r>
            <a:br>
              <a:rPr lang="ru-RU" sz="2400"/>
            </a:br>
            <a:r>
              <a:rPr sz="2400"/>
              <a:t> </a:t>
            </a:r>
            <a:r>
              <a:rPr lang="ru-RU" sz="2400"/>
              <a:t>Сколько символов "звездочка" будет напечатано на экране при выполнении вызова F(5)?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197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11: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1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</a:t>
            </a:r>
            <a:r>
              <a:rPr lang="ru-RU" sz="2400" b="1"/>
              <a:t>;</a:t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 Сколько символов "звездочка" будет напечатано на экране при выполнении вызова F(7)?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88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12: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F(n: integer);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&gt; 2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F(n-1);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 F(n div 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 b="1"/>
              <a:t>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writeln('*');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/>
              <a:t/>
            </a:r>
            <a:br>
              <a:rPr lang="ru-RU" sz="2400"/>
            </a:br>
            <a:r>
              <a:rPr sz="2400"/>
              <a:t> </a:t>
            </a:r>
            <a:r>
              <a:rPr lang="ru-RU" sz="2400"/>
              <a:t>Сколько символов "звездочка" будет напечатано на экране при выполнении вызова F(6)?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33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13: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6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F(2).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30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14: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</a:t>
            </a:r>
            <a:r>
              <a:rPr lang="ru-RU" sz="2400" b="1"/>
              <a:t>5</a:t>
            </a:r>
            <a:r>
              <a:rPr sz="2400" b="1"/>
              <a:t>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</a:t>
            </a:r>
            <a:r>
              <a:rPr lang="ru-RU" sz="2400" b="1"/>
              <a:t>2</a:t>
            </a:r>
            <a:r>
              <a:rPr sz="2400" b="1"/>
              <a:t>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53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15: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</a:t>
            </a:r>
            <a:r>
              <a:rPr lang="ru-RU" sz="2400" b="1"/>
              <a:t>5</a:t>
            </a:r>
            <a:r>
              <a:rPr sz="2400" b="1"/>
              <a:t>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</a:t>
            </a:r>
            <a:r>
              <a:rPr lang="ru-RU" sz="2400" b="1"/>
              <a:t>3</a:t>
            </a:r>
            <a:r>
              <a:rPr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</a:t>
            </a:r>
            <a:r>
              <a:rPr lang="ru-RU" sz="2400" b="1"/>
              <a:t>3</a:t>
            </a:r>
            <a:r>
              <a:rPr sz="2400" b="1"/>
              <a:t>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16: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</a:t>
            </a:r>
            <a:r>
              <a:rPr lang="ru-RU" sz="2400" b="1"/>
              <a:t>7</a:t>
            </a:r>
            <a:r>
              <a:rPr sz="2400" b="1"/>
              <a:t>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</a:t>
            </a:r>
            <a:r>
              <a:rPr lang="ru-RU" sz="2400" b="1"/>
              <a:t>3</a:t>
            </a:r>
            <a:r>
              <a:rPr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</a:t>
            </a:r>
            <a:r>
              <a:rPr lang="ru-RU" sz="2400" b="1"/>
              <a:t>2</a:t>
            </a:r>
            <a:r>
              <a:rPr sz="2400" b="1"/>
              <a:t>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F(2).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44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17: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</a:t>
            </a:r>
            <a:r>
              <a:rPr lang="ru-RU" sz="2400" b="1"/>
              <a:t>7</a:t>
            </a:r>
            <a:r>
              <a:rPr sz="2400" b="1"/>
              <a:t>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</a:t>
            </a:r>
            <a:r>
              <a:rPr lang="ru-RU" sz="2400" b="1"/>
              <a:t>2</a:t>
            </a:r>
            <a:r>
              <a:rPr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</a:t>
            </a:r>
            <a:r>
              <a:rPr lang="ru-RU" sz="2400" b="1"/>
              <a:t>+3</a:t>
            </a:r>
            <a:r>
              <a:rPr sz="2400" b="1"/>
              <a:t>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81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18: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</a:t>
            </a:r>
            <a:r>
              <a:rPr lang="ru-RU" sz="2400" b="1"/>
              <a:t>5</a:t>
            </a:r>
            <a:r>
              <a:rPr sz="2400" b="1"/>
              <a:t>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</a:t>
            </a:r>
            <a:r>
              <a:rPr lang="ru-RU" sz="2400" b="1"/>
              <a:t>2</a:t>
            </a:r>
            <a:r>
              <a:rPr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</a:t>
            </a:r>
            <a:r>
              <a:rPr lang="ru-RU" sz="2400" b="1"/>
              <a:t>+3</a:t>
            </a:r>
            <a:r>
              <a:rPr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</a:t>
            </a:r>
            <a:r>
              <a:rPr lang="ru-RU" sz="2400" b="1"/>
              <a:t>*2</a:t>
            </a:r>
            <a:r>
              <a:rPr sz="2400" b="1"/>
              <a:t>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103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19: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</a:t>
            </a:r>
            <a:r>
              <a:rPr lang="ru-RU" sz="2400" b="1"/>
              <a:t>5</a:t>
            </a:r>
            <a:r>
              <a:rPr sz="2400" b="1"/>
              <a:t>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</a:t>
            </a:r>
            <a:r>
              <a:rPr lang="ru-RU" sz="2400" b="1"/>
              <a:t>+</a:t>
            </a:r>
            <a:r>
              <a:rPr sz="2400" b="1"/>
              <a:t>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</a:t>
            </a:r>
            <a:r>
              <a:rPr lang="ru-RU" sz="2400" b="1"/>
              <a:t>*</a:t>
            </a:r>
            <a:r>
              <a:rPr sz="2400" b="1"/>
              <a:t>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F(2).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79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20: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6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F(2).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36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21: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5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F(n+3);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50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22: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7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end;</a:t>
            </a:r>
            <a:r>
              <a:rPr lang="ru-RU" sz="2400" b="1"/>
              <a:t/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F(2).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425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23: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6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F(n*2)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</a:t>
            </a:r>
            <a:r>
              <a:rPr lang="ru-RU" sz="2400" b="1"/>
              <a:t>;</a:t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530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24: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6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F(n+1);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</a:t>
            </a:r>
            <a:r>
              <a:rPr lang="ru-RU" sz="2400" b="1"/>
              <a:t>;</a:t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F(2).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 169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492500" y="115888"/>
            <a:ext cx="5119688" cy="9017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Задача 25:</a:t>
            </a:r>
            <a:endParaRPr lang="ru-RU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8400" y="765175"/>
            <a:ext cx="5129213" cy="2667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/>
              <a:t>Дан рекурсивный алгоритм:</a:t>
            </a:r>
            <a:br>
              <a:rPr lang="ru-RU" sz="2400"/>
            </a:br>
            <a:r>
              <a:rPr lang="ru-RU" sz="2400"/>
              <a:t/>
            </a:r>
            <a:br>
              <a:rPr lang="ru-RU" sz="2400"/>
            </a:br>
            <a:r>
              <a:rPr sz="2400" b="1"/>
              <a:t>procedure F</a:t>
            </a:r>
            <a:r>
              <a:rPr lang="ru-RU" sz="2400" b="1"/>
              <a:t>(</a:t>
            </a:r>
            <a:r>
              <a:rPr sz="2400" b="1"/>
              <a:t>n</a:t>
            </a:r>
            <a:r>
              <a:rPr lang="ru-RU" sz="2400" b="1"/>
              <a:t>: </a:t>
            </a:r>
            <a:r>
              <a:rPr sz="2400" b="1"/>
              <a:t>integer</a:t>
            </a:r>
            <a:r>
              <a:rPr lang="ru-RU" sz="2400" b="1"/>
              <a:t>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if n &lt; 7 then begin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writeln(n);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F(n+2);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F(n*2);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  F(n*3)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 end</a:t>
            </a:r>
            <a:r>
              <a:rPr lang="ru-RU" sz="2400"/>
              <a:t/>
            </a:r>
            <a:br>
              <a:rPr lang="ru-RU" sz="2400"/>
            </a:br>
            <a:r>
              <a:rPr sz="2400" b="1"/>
              <a:t>end</a:t>
            </a:r>
            <a:r>
              <a:rPr lang="ru-RU" sz="2400" b="1"/>
              <a:t>;</a:t>
            </a:r>
            <a:br>
              <a:rPr lang="ru-RU" sz="2400" b="1"/>
            </a:br>
            <a:r>
              <a:rPr lang="ru-RU" sz="2400"/>
              <a:t/>
            </a:r>
            <a:br>
              <a:rPr lang="ru-RU" sz="2400"/>
            </a:br>
            <a:r>
              <a:rPr lang="ru-RU" sz="2400"/>
              <a:t>Найдите сумму чисел, которые будут выведены при вызове F(1).</a:t>
            </a:r>
            <a:br>
              <a:rPr lang="ru-RU" sz="2400"/>
            </a:br>
            <a:r>
              <a:rPr lang="ru-RU" sz="2400"/>
              <a:t> </a:t>
            </a:r>
            <a:br>
              <a:rPr lang="ru-RU" sz="2400"/>
            </a:br>
            <a:r>
              <a:rPr lang="ru-RU" sz="2400"/>
              <a:t> 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4213" y="6149975"/>
            <a:ext cx="2663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>
                <a:solidFill>
                  <a:schemeClr val="bg1"/>
                </a:solidFill>
                <a:latin typeface="Candara" pitchFamily="34" charset="0"/>
              </a:rPr>
              <a:t>Ответ: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8748713" y="6524625"/>
            <a:ext cx="395287" cy="333375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TM01790493[[fn=SOHO]]</Template>
  <TotalTime>425</TotalTime>
  <Words>1676</Words>
  <Application>Microsoft Office PowerPoint</Application>
  <PresentationFormat>Экран (4:3)</PresentationFormat>
  <Paragraphs>432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6</vt:i4>
      </vt:variant>
      <vt:variant>
        <vt:lpstr>Заголовки слайдов</vt:lpstr>
      </vt:variant>
      <vt:variant>
        <vt:i4>42</vt:i4>
      </vt:variant>
    </vt:vector>
  </HeadingPairs>
  <TitlesOfParts>
    <vt:vector size="54" baseType="lpstr">
      <vt:lpstr>Arial</vt:lpstr>
      <vt:lpstr>Candara</vt:lpstr>
      <vt:lpstr>Tunga</vt:lpstr>
      <vt:lpstr>Tahoma</vt:lpstr>
      <vt:lpstr>Calibri</vt:lpstr>
      <vt:lpstr>Times New Roman</vt:lpstr>
      <vt:lpstr>Soho</vt:lpstr>
      <vt:lpstr>Soho</vt:lpstr>
      <vt:lpstr>Soho</vt:lpstr>
      <vt:lpstr>Soho</vt:lpstr>
      <vt:lpstr>Soho</vt:lpstr>
      <vt:lpstr>Soho</vt:lpstr>
      <vt:lpstr>РЕКУРСИВНЫЕ АЛГОРИТМЫ.  </vt:lpstr>
      <vt:lpstr>Пример задания: </vt:lpstr>
      <vt:lpstr>Пример задания: </vt:lpstr>
      <vt:lpstr>Пример задания: </vt:lpstr>
      <vt:lpstr>Пример задания: </vt:lpstr>
      <vt:lpstr>Пример задания: </vt:lpstr>
      <vt:lpstr>Пример № 2:</vt:lpstr>
      <vt:lpstr>Пример № 2:</vt:lpstr>
      <vt:lpstr>Пример № 3:</vt:lpstr>
      <vt:lpstr>Пример № 3:</vt:lpstr>
      <vt:lpstr>Пример № 3:</vt:lpstr>
      <vt:lpstr>Пример № 4:</vt:lpstr>
      <vt:lpstr>Пример № 4:</vt:lpstr>
      <vt:lpstr>Пример № 4:</vt:lpstr>
      <vt:lpstr>Пример № 4:</vt:lpstr>
      <vt:lpstr>Пример № 4:</vt:lpstr>
      <vt:lpstr>ЗАДАНИЯ ДЛЯ ТРЕНИРОВКИ</vt:lpstr>
      <vt:lpstr>ДАН РЕКУРСИВНЫЙ АЛГОРИТМ:  PROCEDURE F(N: INTEGER); BEGIN  WRITELN('*');  IF N &gt; 0 THEN BEGIN    F(N-2);    F(N DIV 2);    F(N DIV 2);  END END;   СКОЛЬКО СИМВОЛОВ "ЗВЕЗДОЧКА" БУДЕТ НАПЕЧАТАНО НА ЭКРАНЕ ПРИ ВЫПОЛНЕНИИ ВЫЗОВА F(5)? </vt:lpstr>
      <vt:lpstr>ДАН РЕКУРСИВНЫЙ АЛГОРИТМ:  PROCEDURE F(N: INTEGER); BEGIN  WRITELN('*');  IF N &gt; 0 THEN BEGIN    F(N-2);    F(N-2);    F(N DIV 2);  END END;   СКОЛЬКО СИМВОЛОВ "ЗВЕЗДОЧКА" БУДЕТ НАПЕЧАТАНО НА ЭКРАНЕ ПРИ ВЫПОЛНЕНИИ ВЫЗОВА F(6)?</vt:lpstr>
      <vt:lpstr>ДАН РЕКУРСИВНЫЙ АЛГОРИТМ:  PROCEDURE F(N: INTEGER); BEGIN  WRITELN('*');  IF N &gt; 0 THEN BEGIN    F(N-3);    F(N DIV 2);  END END;   СКОЛЬКО СИМВОЛОВ "ЗВЕЗДОЧКА" БУДЕТ НАПЕЧАТАНО НА ЭКРАНЕ ПРИ ВЫПОЛНЕНИИ ВЫЗОВА F(7)?</vt:lpstr>
      <vt:lpstr>ДАН РЕКУРСИВНЫЙ АЛГОРИТМ:  PROCEDURE F(N: INTEGER); BEGIN  WRITELN('*');  IF N &gt; 0 THEN BEGIN    F(N-3);    F(N-2);    F(N DIV 2);  END END;   СКОЛЬКО СИМВОЛОВ "ЗВЕЗДОЧКА" БУДЕТ НАПЕЧАТАНО НА ЭКРАНЕ ПРИ ВЫПОЛНЕНИИ ВЫЗОВА F(7)?</vt:lpstr>
      <vt:lpstr>ДАН РЕКУРСИВНЫЙ АЛГОРИТМ:  PROCEDURE F(N: INTEGER); BEGIN  WRITELN('*');  IF N &gt; 0 THEN BEGIN    F(N-3);    F(N-2);    F(N DIV 2);    F(N DIV 2);  END END;  СКОЛЬКО СИМВОЛОВ "ЗВЕЗДОЧКА" БУДЕТ НАПЕЧАТАНО НА ЭКРАНЕ ПРИ ВЫПОЛНЕНИИ ВЫЗОВА F(6)?</vt:lpstr>
      <vt:lpstr>ДАН РЕКУРСИВНЫЙ АЛГОРИТМ:  PROCEDURE F(N: INTEGER); BEGIN WRITELN('*');  IF N &gt; 0 THEN BEGIN    WRITELN('*');    F(N-2);    F(N DIV 2);  END END;   СКОЛЬКО СИМВОЛОВ "ЗВЕЗДОЧКА" БУДЕТ НАПЕЧАТАНО НА ЭКРАНЕ ПРИ ВЫПОЛНЕНИИ ВЫЗОВА F(7)?</vt:lpstr>
      <vt:lpstr>ДАН РЕКУРСИВНЫЙ АЛГОРИТМ:  PROCEDURE F(N: INTEGER); BEGIN WRITELN('*');  IF N &gt; 0 THEN BEGIN    WRITELN('*');    F(N-2);    F(N DIV 2);    F(N DIV 2);  END END;  СКОЛЬКО СИМВОЛОВ "ЗВЕЗДОЧКА" БУДЕТ НАПЕЧАТАНО НА ЭКРАНЕ ПРИ ВЫПОЛНЕНИИ ВЫЗОВА F(7)?</vt:lpstr>
      <vt:lpstr>ДАН РЕКУРСИВНЫЙ АЛГОРИТМ:  PROCEDURE F(N: INTEGER); BEGIN WRITELN('*');  IF N &gt; 0 THEN BEGIN    WRITELN('*');    F(N-2);    F(N-2);    F(N DIV 2);  END END;  СКОЛЬКО СИМВОЛОВ "ЗВЕЗДОЧКА" БУДЕТ НАПЕЧАТАНО НА ЭКРАНЕ ПРИ ВЫПОЛНЕНИИ ВЫЗОВА F(6)?</vt:lpstr>
      <vt:lpstr>ДАН РЕКУРСИВНЫЙ АЛГОРИТМ:  PROCEDURE F(N: INTEGER); BEGIN  IF N &gt; 0 THEN BEGIN     F(N-2);     F(N-1);     F(N-1);  END;  WRITELN('*'); END;   СКОЛЬКО СИМВОЛОВ "ЗВЕЗДОЧКА" БУДЕТ НАПЕЧАТАНО НА ЭКРАНЕ ПРИ ВЫПОЛНЕНИИ ВЫЗОВА F(5)?</vt:lpstr>
      <vt:lpstr>ДАН РЕКУРСИВНЫЙ АЛГОРИТМ:  PROCEDURE F(N: INTEGER); BEGIN  IF N &gt; 0 THEN BEGIN     WRITELN('*');     F(N-2);     F(N-1);     F(N-1);  END;  WRITELN('*'); END;  СКОЛЬКО СИМВОЛОВ "ЗВЕЗДОЧКА" БУДЕТ НАПЕЧАТАНО НА ЭКРАНЕ ПРИ ВЫПОЛНЕНИИ ВЫЗОВА F(5)?</vt:lpstr>
      <vt:lpstr>ДАН РЕКУРСИВНЫЙ АЛГОРИТМ:  PROCEDURE F(N: INTEGER); BEGIN  IF N &gt; 1 THEN BEGIN     F(N-2);     F(N-1);     F(N DIV 2);  END;  WRITELN('*'); END;   СКОЛЬКО СИМВОЛОВ "ЗВЕЗДОЧКА" БУДЕТ НАПЕЧАТАНО НА ЭКРАНЕ ПРИ ВЫПОЛНЕНИИ ВЫЗОВА F(7)?</vt:lpstr>
      <vt:lpstr>ДАН РЕКУРСИВНЫЙ АЛГОРИТМ:  PROCEDURE F(N: INTEGER); BEGIN  IF N &gt; 2 THEN BEGIN     WRITELN('*');     F(N-2);     F(N-1);     F(N DIV 2);  END;  WRITELN('*'); END;  СКОЛЬКО СИМВОЛОВ "ЗВЕЗДОЧКА" БУДЕТ НАПЕЧАТАНО НА ЭКРАНЕ ПРИ ВЫПОЛНЕНИИ ВЫЗОВА F(6)?</vt:lpstr>
      <vt:lpstr>ДАН РЕКУРСИВНЫЙ АЛГОРИТМ:  PROCEDURE F(N: INTEGER); BEGIN  WRITELN(N);  IF N &lt; 6 THEN BEGIN    F(N+2);    F(N*3)  END END;  НАЙДИТЕ СУММУ ЧИСЕЛ, КОТОРЫЕ БУДУТ ВЫВЕДЕНЫ ПРИ ВЫЗОВЕ F(2).</vt:lpstr>
      <vt:lpstr>ДАН РЕКУРСИВНЫЙ АЛГОРИТМ:  PROCEDURE F(N: INTEGER); BEGIN  WRITELN(N);  IF N &lt; 5 THEN BEGIN    F(N+2);    F(N*2)  END END;  НАЙДИТЕ СУММУ ЧИСЕЛ, КОТОРЫЕ БУДУТ ВЫВЕДЕНЫ ПРИ ВЫЗОВЕ F(1).</vt:lpstr>
      <vt:lpstr>ДАН РЕКУРСИВНЫЙ АЛГОРИТМ:  PROCEDURE F(N: INTEGER); BEGIN  WRITELN(N);  IF N &lt; 5 THEN BEGIN    F(N+3);    F(N*3)  END END;  НАЙДИТЕ СУММУ ЧИСЕЛ, КОТОРЫЕ БУДУТ ВЫВЕДЕНЫ ПРИ ВЫЗОВЕ F(1).</vt:lpstr>
      <vt:lpstr>ДАН РЕКУРСИВНЫЙ АЛГОРИТМ:  PROCEDURE F(N: INTEGER); BEGIN  WRITELN(N);  IF N &lt; 7 THEN BEGIN    F(N+3);    F(N*2)  END END;  НАЙДИТЕ СУММУ ЧИСЕЛ, КОТОРЫЕ БУДУТ ВЫВЕДЕНЫ ПРИ ВЫЗОВЕ F(2).</vt:lpstr>
      <vt:lpstr>ДАН РЕКУРСИВНЫЙ АЛГОРИТМ:  PROCEDURE F(N: INTEGER); BEGIN  WRITELN(N);  IF N &lt; 7 THEN BEGIN    F(N+2);    F(N+3)  END END;  НАЙДИТЕ СУММУ ЧИСЕЛ, КОТОРЫЕ БУДУТ ВЫВЕДЕНЫ ПРИ ВЫЗОВЕ F(1).</vt:lpstr>
      <vt:lpstr>ДАН РЕКУРСИВНЫЙ АЛГОРИТМ:  PROCEDURE F(N: INTEGER); BEGIN  WRITELN(N);  IF N &lt; 5 THEN BEGIN    F(N+2);    F(N+3);    F(N*2)  END END;  НАЙДИТЕ СУММУ ЧИСЕЛ, КОТОРЫЕ БУДУТ ВЫВЕДЕНЫ ПРИ ВЫЗОВЕ F(1).</vt:lpstr>
      <vt:lpstr>ДАН РЕКУРСИВНЫЙ АЛГОРИТМ:  PROCEDURE F(N: INTEGER); BEGIN  WRITELN(N);  IF N &lt; 5 THEN BEGIN    F(N+1);    F(N+2);    F(N*3)  END END;  НАЙДИТЕ СУММУ ЧИСЕЛ, КОТОРЫЕ БУДУТ ВЫВЕДЕНЫ ПРИ ВЫЗОВЕ F(2).</vt:lpstr>
      <vt:lpstr>ДАН РЕКУРСИВНЫЙ АЛГОРИТМ:  PROCEDURE F(N: INTEGER); BEGIN  WRITELN(N);  IF N &lt; 6 THEN BEGIN    WRITELN(N);    F(N+2);    F(N*3)  END END;  НАЙДИТЕ СУММУ ЧИСЕЛ, КОТОРЫЕ БУДУТ ВЫВЕДЕНЫ ПРИ ВЫЗОВЕ F(2).</vt:lpstr>
      <vt:lpstr>ДАН РЕКУРСИВНЫЙ АЛГОРИТМ:  PROCEDURE F(N: INTEGER); BEGIN  WRITELN(N);  IF N &lt; 5 THEN BEGIN    WRITELN(N);    F(N+3);    F(N*3)  END END;  НАЙДИТЕ СУММУ ЧИСЕЛ, КОТОРЫЕ БУДУТ ВЫВЕДЕНЫ ПРИ ВЫЗОВЕ F(1).</vt:lpstr>
      <vt:lpstr>ДАН РЕКУРСИВНЫЙ АЛГОРИТМ:  PROCEDURE F(N: INTEGER); BEGIN  WRITELN(N);  IF N &lt; 7 THEN BEGIN    WRITELN(N);    F(N+1);    F(N+2);    F(N*3)  END END;  НАЙДИТЕ СУММУ ЧИСЕЛ, КОТОРЫЕ БУДУТ ВЫВЕДЕНЫ ПРИ ВЫЗОВЕ F(2).</vt:lpstr>
      <vt:lpstr>ДАН РЕКУРСИВНЫЙ АЛГОРИТМ:  PROCEDURE F(N: INTEGER); BEGIN  WRITELN(N);  IF N &lt; 6 THEN BEGIN    WRITELN(N);    F(N+1);    F(N+2);    F(N*2)  END END;  НАЙДИТЕ СУММУ ЧИСЕЛ, КОТОРЫЕ БУДУТ ВЫВЕДЕНЫ ПРИ ВЫЗОВЕ F(1).</vt:lpstr>
      <vt:lpstr>ДАН РЕКУРСИВНЫЙ АЛГОРИТМ:  PROCEDURE F(N: INTEGER); BEGIN  WRITELN(N);  IF N &lt; 6 THEN BEGIN    WRITELN(N);    F(N+1);    F(N*2);    F(N*3)  END END;  НАЙДИТЕ СУММУ ЧИСЕЛ, КОТОРЫЕ БУДУТ ВЫВЕДЕНЫ ПРИ ВЫЗОВЕ F(2).</vt:lpstr>
      <vt:lpstr>ДАН РЕКУРСИВНЫЙ АЛГОРИТМ:  PROCEDURE F(N: INTEGER); BEGIN  WRITELN(N);  IF N &lt; 7 THEN BEGIN    WRITELN(N);    F(N+2);    F(N*2);    F(N*3)  END END;  НАЙДИТЕ СУММУ ЧИСЕЛ, КОТОРЫЕ БУДУТ ВЫВЕДЕНЫ ПРИ ВЫЗОВЕ F(1).    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Рекурсивные алгоритмы.</dc:title>
  <dc:creator>User</dc:creator>
  <cp:lastModifiedBy>Учитель</cp:lastModifiedBy>
  <cp:revision>44</cp:revision>
  <dcterms:created xsi:type="dcterms:W3CDTF">2015-01-04T15:08:06Z</dcterms:created>
  <dcterms:modified xsi:type="dcterms:W3CDTF">2020-11-18T07:51:23Z</dcterms:modified>
</cp:coreProperties>
</file>