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notesMasterIdLst>
    <p:notesMasterId r:id="rId51"/>
  </p:notesMasterIdLst>
  <p:sldIdLst>
    <p:sldId id="325" r:id="rId2"/>
    <p:sldId id="326" r:id="rId3"/>
    <p:sldId id="327" r:id="rId4"/>
    <p:sldId id="294" r:id="rId5"/>
    <p:sldId id="368" r:id="rId6"/>
    <p:sldId id="328" r:id="rId7"/>
    <p:sldId id="324" r:id="rId8"/>
    <p:sldId id="329" r:id="rId9"/>
    <p:sldId id="331" r:id="rId10"/>
    <p:sldId id="332" r:id="rId11"/>
    <p:sldId id="330" r:id="rId12"/>
    <p:sldId id="292" r:id="rId13"/>
    <p:sldId id="258" r:id="rId14"/>
    <p:sldId id="297" r:id="rId15"/>
    <p:sldId id="333" r:id="rId16"/>
    <p:sldId id="298" r:id="rId17"/>
    <p:sldId id="264" r:id="rId18"/>
    <p:sldId id="319" r:id="rId19"/>
    <p:sldId id="335" r:id="rId20"/>
    <p:sldId id="265" r:id="rId21"/>
    <p:sldId id="299" r:id="rId22"/>
    <p:sldId id="336" r:id="rId23"/>
    <p:sldId id="266" r:id="rId24"/>
    <p:sldId id="300" r:id="rId25"/>
    <p:sldId id="337" r:id="rId26"/>
    <p:sldId id="339" r:id="rId27"/>
    <p:sldId id="343" r:id="rId28"/>
    <p:sldId id="340" r:id="rId29"/>
    <p:sldId id="342" r:id="rId30"/>
    <p:sldId id="341" r:id="rId31"/>
    <p:sldId id="344" r:id="rId32"/>
    <p:sldId id="296" r:id="rId33"/>
    <p:sldId id="357" r:id="rId34"/>
    <p:sldId id="358" r:id="rId35"/>
    <p:sldId id="359" r:id="rId36"/>
    <p:sldId id="360" r:id="rId37"/>
    <p:sldId id="349" r:id="rId38"/>
    <p:sldId id="355" r:id="rId39"/>
    <p:sldId id="356" r:id="rId40"/>
    <p:sldId id="346" r:id="rId41"/>
    <p:sldId id="347" r:id="rId42"/>
    <p:sldId id="372" r:id="rId43"/>
    <p:sldId id="369" r:id="rId44"/>
    <p:sldId id="305" r:id="rId45"/>
    <p:sldId id="306" r:id="rId46"/>
    <p:sldId id="348" r:id="rId47"/>
    <p:sldId id="350" r:id="rId48"/>
    <p:sldId id="351" r:id="rId49"/>
    <p:sldId id="373" r:id="rId5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77502D"/>
    <a:srgbClr val="FF0000"/>
    <a:srgbClr val="CCECFF"/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 horzBarState="maximized">
    <p:restoredLeft sz="10909" autoAdjust="0"/>
    <p:restoredTop sz="94660"/>
  </p:normalViewPr>
  <p:slideViewPr>
    <p:cSldViewPr>
      <p:cViewPr varScale="1">
        <p:scale>
          <a:sx n="74" d="100"/>
          <a:sy n="74" d="100"/>
        </p:scale>
        <p:origin x="-98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Relationship Id="rId9" Type="http://schemas.openxmlformats.org/officeDocument/2006/relationships/image" Target="../media/image24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27.wmf"/><Relationship Id="rId7" Type="http://schemas.openxmlformats.org/officeDocument/2006/relationships/image" Target="../media/image17.wmf"/><Relationship Id="rId12" Type="http://schemas.openxmlformats.org/officeDocument/2006/relationships/image" Target="../media/image16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6" Type="http://schemas.openxmlformats.org/officeDocument/2006/relationships/image" Target="../media/image22.wmf"/><Relationship Id="rId11" Type="http://schemas.openxmlformats.org/officeDocument/2006/relationships/image" Target="../media/image29.wmf"/><Relationship Id="rId5" Type="http://schemas.openxmlformats.org/officeDocument/2006/relationships/image" Target="../media/image19.wmf"/><Relationship Id="rId10" Type="http://schemas.openxmlformats.org/officeDocument/2006/relationships/image" Target="../media/image24.wmf"/><Relationship Id="rId4" Type="http://schemas.openxmlformats.org/officeDocument/2006/relationships/image" Target="../media/image18.wmf"/><Relationship Id="rId9" Type="http://schemas.openxmlformats.org/officeDocument/2006/relationships/image" Target="../media/image21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32.wmf"/><Relationship Id="rId7" Type="http://schemas.openxmlformats.org/officeDocument/2006/relationships/image" Target="../media/image36.wmf"/><Relationship Id="rId12" Type="http://schemas.openxmlformats.org/officeDocument/2006/relationships/image" Target="../media/image41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6" Type="http://schemas.openxmlformats.org/officeDocument/2006/relationships/image" Target="../media/image35.wmf"/><Relationship Id="rId11" Type="http://schemas.openxmlformats.org/officeDocument/2006/relationships/image" Target="../media/image40.wmf"/><Relationship Id="rId5" Type="http://schemas.openxmlformats.org/officeDocument/2006/relationships/image" Target="../media/image34.wmf"/><Relationship Id="rId10" Type="http://schemas.openxmlformats.org/officeDocument/2006/relationships/image" Target="../media/image39.wmf"/><Relationship Id="rId4" Type="http://schemas.openxmlformats.org/officeDocument/2006/relationships/image" Target="../media/image33.wmf"/><Relationship Id="rId9" Type="http://schemas.openxmlformats.org/officeDocument/2006/relationships/image" Target="../media/image3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8AF04B7-6F68-44E3-B6AE-4105B70033D0}" type="datetimeFigureOut">
              <a:rPr lang="ru-RU"/>
              <a:pPr>
                <a:defRPr/>
              </a:pPr>
              <a:t>11.11.2020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4049363-16B6-4905-A227-77C00919BB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12F9233-5F43-44CD-97F0-8E2383AB486A}" type="slidenum">
              <a:rPr lang="ru-RU" smtClean="0">
                <a:latin typeface="Arial" charset="0"/>
              </a:rPr>
              <a:pPr/>
              <a:t>6</a:t>
            </a:fld>
            <a:endParaRPr lang="ru-RU" smtClean="0">
              <a:latin typeface="Arial" charset="0"/>
            </a:endParaRPr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Rectangle 2"/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E15AC65-DB6D-45EA-8D13-B28B1AAE5F21}" type="slidenum">
              <a:rPr lang="ru-RU" smtClean="0">
                <a:latin typeface="Arial" charset="0"/>
              </a:rPr>
              <a:pPr/>
              <a:t>15</a:t>
            </a:fld>
            <a:endParaRPr lang="ru-RU" smtClean="0">
              <a:latin typeface="Arial" charset="0"/>
            </a:endParaRPr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5F44308-A7F2-47F6-B3C7-E0C3B7EB0A38}" type="slidenum">
              <a:rPr lang="ru-RU" smtClean="0">
                <a:latin typeface="Arial" charset="0"/>
              </a:rPr>
              <a:pPr/>
              <a:t>19</a:t>
            </a:fld>
            <a:endParaRPr lang="ru-RU" smtClean="0">
              <a:latin typeface="Arial" charset="0"/>
            </a:endParaRPr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F35951B-7385-4526-B5B7-4AF58651ECB9}" type="slidenum">
              <a:rPr lang="ru-RU" smtClean="0">
                <a:latin typeface="Arial" charset="0"/>
              </a:rPr>
              <a:pPr/>
              <a:t>22</a:t>
            </a:fld>
            <a:endParaRPr lang="ru-RU" smtClean="0">
              <a:latin typeface="Arial" charset="0"/>
            </a:endParaRPr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B1E8D6C-ECDC-49F2-8419-0B6D5A0B5F39}" type="slidenum">
              <a:rPr lang="ru-RU" smtClean="0">
                <a:latin typeface="Arial" charset="0"/>
              </a:rPr>
              <a:pPr/>
              <a:t>25</a:t>
            </a:fld>
            <a:endParaRPr lang="ru-RU" smtClean="0">
              <a:latin typeface="Arial" charset="0"/>
            </a:endParaRPr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1D4F1DE-B83E-457C-8B22-0DD20FDD25B9}" type="slidenum">
              <a:rPr lang="ru-RU" smtClean="0">
                <a:latin typeface="Arial" charset="0"/>
              </a:rPr>
              <a:pPr/>
              <a:t>26</a:t>
            </a:fld>
            <a:endParaRPr lang="ru-RU" smtClean="0">
              <a:latin typeface="Arial" charset="0"/>
            </a:endParaRPr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D1684F9-CEBB-40A1-9848-624084FF24AB}" type="slidenum">
              <a:rPr lang="ru-RU" smtClean="0">
                <a:latin typeface="Arial" charset="0"/>
              </a:rPr>
              <a:pPr/>
              <a:t>28</a:t>
            </a:fld>
            <a:endParaRPr lang="ru-RU" smtClean="0">
              <a:latin typeface="Arial" charset="0"/>
            </a:endParaRPr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144DDBF-75EF-45AE-8D5F-4E33CD4589B9}" type="slidenum">
              <a:rPr lang="ru-RU" smtClean="0">
                <a:latin typeface="Arial" charset="0"/>
              </a:rPr>
              <a:pPr/>
              <a:t>30</a:t>
            </a:fld>
            <a:endParaRPr lang="ru-RU" smtClean="0">
              <a:latin typeface="Arial" charset="0"/>
            </a:endParaRPr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80CFBC7-E2A9-4F2D-A8B6-AD75E9A416BE}" type="slidenum">
              <a:rPr lang="ru-RU" smtClean="0">
                <a:latin typeface="Arial" charset="0"/>
              </a:rPr>
              <a:pPr/>
              <a:t>40</a:t>
            </a:fld>
            <a:endParaRPr lang="ru-RU" smtClean="0">
              <a:latin typeface="Arial" charset="0"/>
            </a:endParaRPr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C41AF2-7B23-409D-9C5F-D50AAC080B2D}" type="slidenum">
              <a:rPr lang="ru-RU" smtClean="0">
                <a:latin typeface="Arial" charset="0"/>
              </a:rPr>
              <a:pPr/>
              <a:t>41</a:t>
            </a:fld>
            <a:endParaRPr lang="ru-RU" smtClean="0">
              <a:latin typeface="Arial" charset="0"/>
            </a:endParaRPr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D7AE3F8-3138-47C7-80A1-D97CDAC64252}" type="slidenum">
              <a:rPr lang="ru-RU" smtClean="0">
                <a:latin typeface="Arial" charset="0"/>
              </a:rPr>
              <a:pPr/>
              <a:t>46</a:t>
            </a:fld>
            <a:endParaRPr lang="ru-RU" smtClean="0">
              <a:latin typeface="Arial" charset="0"/>
            </a:endParaRPr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9458B37-839A-4CF9-B077-621AFD4EDBED}" type="slidenum">
              <a:rPr lang="ru-RU" smtClean="0">
                <a:latin typeface="Arial" charset="0"/>
              </a:rPr>
              <a:pPr/>
              <a:t>47</a:t>
            </a:fld>
            <a:endParaRPr lang="ru-RU" smtClean="0">
              <a:latin typeface="Arial" charset="0"/>
            </a:endParaRPr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FD40F39-C00B-40C7-B75C-D230F393FD63}" type="slidenum">
              <a:rPr lang="ru-RU" smtClean="0">
                <a:latin typeface="Arial" charset="0"/>
              </a:rPr>
              <a:pPr/>
              <a:t>48</a:t>
            </a:fld>
            <a:endParaRPr lang="ru-RU" smtClean="0">
              <a:latin typeface="Arial" charset="0"/>
            </a:endParaRPr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10"/>
          <p:cNvSpPr/>
          <p:nvPr/>
        </p:nvSpPr>
        <p:spPr>
          <a:xfrm>
            <a:off x="990600" y="1017588"/>
            <a:ext cx="7178675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11"/>
          <p:cNvSpPr/>
          <p:nvPr/>
        </p:nvSpPr>
        <p:spPr>
          <a:xfrm>
            <a:off x="990600" y="1009650"/>
            <a:ext cx="7180263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769938" y="701675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7854950" y="74930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88" y="5357813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750" y="5357813"/>
            <a:ext cx="50339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475" y="5357813"/>
            <a:ext cx="554038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FCD2CAB-5527-4952-9D3A-11F4EBF6B3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2BF6A-B8CC-4DE1-8982-B040DECC4A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2D622-EC0E-49B9-B3C6-3195612FE7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42BFF-F976-47F5-910C-4031065697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2FD06-FEC1-4F61-A7EC-7A2D5ADFB8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D4D89-DABE-4958-8C2F-3CB2A23494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04C07-B565-4BC5-B67F-C708BF987C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15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16"/>
          <p:cNvSpPr/>
          <p:nvPr/>
        </p:nvSpPr>
        <p:spPr>
          <a:xfrm rot="60000">
            <a:off x="4471988" y="603250"/>
            <a:ext cx="3787775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Rectangle 12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Rectangle 13"/>
          <p:cNvSpPr/>
          <p:nvPr/>
        </p:nvSpPr>
        <p:spPr>
          <a:xfrm rot="21540000">
            <a:off x="749300" y="576263"/>
            <a:ext cx="378936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2063" y="5886450"/>
            <a:ext cx="1212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29300"/>
            <a:ext cx="35226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8088" y="5897563"/>
            <a:ext cx="5540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515FD1-9EF1-4740-AEC5-6AE340735B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11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12"/>
          <p:cNvSpPr/>
          <p:nvPr/>
        </p:nvSpPr>
        <p:spPr>
          <a:xfrm rot="21540000">
            <a:off x="744538" y="576263"/>
            <a:ext cx="3789362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Rectangle 28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Rectangle 29"/>
          <p:cNvSpPr/>
          <p:nvPr/>
        </p:nvSpPr>
        <p:spPr>
          <a:xfrm rot="60000">
            <a:off x="4464050" y="603250"/>
            <a:ext cx="3789363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238" y="5888038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30888"/>
            <a:ext cx="33194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850" y="5900738"/>
            <a:ext cx="5540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433F40-7F3B-4C22-9D68-4FED9CEF69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C1A8F2-23BE-421A-A492-94A77D06EA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8771C-F4B9-4199-B2C9-72D0D35CBC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838" y="574675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838" y="576263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 rot="1435684">
            <a:off x="544513" y="273050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 rot="4096196">
            <a:off x="8115300" y="29845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095375" y="817563"/>
            <a:ext cx="6964363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463675" y="2119313"/>
            <a:ext cx="6196013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775" y="5808663"/>
            <a:ext cx="1212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0" y="5808663"/>
            <a:ext cx="5540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800" y="5808663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33D007C7-E38C-4014-BA96-B3985E66ED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1" r:id="rId2"/>
    <p:sldLayoutId id="2147483770" r:id="rId3"/>
    <p:sldLayoutId id="2147483769" r:id="rId4"/>
    <p:sldLayoutId id="2147483768" r:id="rId5"/>
    <p:sldLayoutId id="2147483767" r:id="rId6"/>
    <p:sldLayoutId id="2147483766" r:id="rId7"/>
    <p:sldLayoutId id="2147483773" r:id="rId8"/>
    <p:sldLayoutId id="2147483774" r:id="rId9"/>
    <p:sldLayoutId id="2147483765" r:id="rId10"/>
    <p:sldLayoutId id="2147483764" r:id="rId11"/>
  </p:sldLayoutIdLst>
  <p:transition spd="slow">
    <p:cover dir="lu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6.bin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oleObject" Target="../embeddings/oleObject16.bin"/><Relationship Id="rId3" Type="http://schemas.openxmlformats.org/officeDocument/2006/relationships/notesSlide" Target="../notesSlides/notesSlide12.xml"/><Relationship Id="rId7" Type="http://schemas.openxmlformats.org/officeDocument/2006/relationships/oleObject" Target="../embeddings/oleObject10.bin"/><Relationship Id="rId12" Type="http://schemas.openxmlformats.org/officeDocument/2006/relationships/oleObject" Target="../embeddings/oleObject15.bin"/><Relationship Id="rId17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9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8.bin"/><Relationship Id="rId15" Type="http://schemas.openxmlformats.org/officeDocument/2006/relationships/oleObject" Target="../embeddings/oleObject18.bin"/><Relationship Id="rId10" Type="http://schemas.openxmlformats.org/officeDocument/2006/relationships/oleObject" Target="../embeddings/oleObject13.bin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12.bin"/><Relationship Id="rId14" Type="http://schemas.openxmlformats.org/officeDocument/2006/relationships/oleObject" Target="../embeddings/oleObject17.bin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13" Type="http://schemas.openxmlformats.org/officeDocument/2006/relationships/oleObject" Target="../embeddings/oleObject30.bin"/><Relationship Id="rId3" Type="http://schemas.openxmlformats.org/officeDocument/2006/relationships/notesSlide" Target="../notesSlides/notesSlide13.xml"/><Relationship Id="rId7" Type="http://schemas.openxmlformats.org/officeDocument/2006/relationships/oleObject" Target="../embeddings/oleObject24.bin"/><Relationship Id="rId12" Type="http://schemas.openxmlformats.org/officeDocument/2006/relationships/oleObject" Target="../embeddings/oleObject29.bin"/><Relationship Id="rId17" Type="http://schemas.openxmlformats.org/officeDocument/2006/relationships/oleObject" Target="../embeddings/oleObject34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3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3.bin"/><Relationship Id="rId11" Type="http://schemas.openxmlformats.org/officeDocument/2006/relationships/oleObject" Target="../embeddings/oleObject28.bin"/><Relationship Id="rId5" Type="http://schemas.openxmlformats.org/officeDocument/2006/relationships/oleObject" Target="../embeddings/oleObject22.bin"/><Relationship Id="rId15" Type="http://schemas.openxmlformats.org/officeDocument/2006/relationships/oleObject" Target="../embeddings/oleObject32.bin"/><Relationship Id="rId10" Type="http://schemas.openxmlformats.org/officeDocument/2006/relationships/oleObject" Target="../embeddings/oleObject27.bin"/><Relationship Id="rId4" Type="http://schemas.openxmlformats.org/officeDocument/2006/relationships/oleObject" Target="../embeddings/oleObject21.bin"/><Relationship Id="rId9" Type="http://schemas.openxmlformats.org/officeDocument/2006/relationships/oleObject" Target="../embeddings/oleObject26.bin"/><Relationship Id="rId14" Type="http://schemas.openxmlformats.org/officeDocument/2006/relationships/oleObject" Target="../embeddings/oleObject31.bin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13" Type="http://schemas.openxmlformats.org/officeDocument/2006/relationships/oleObject" Target="../embeddings/oleObject44.bin"/><Relationship Id="rId3" Type="http://schemas.openxmlformats.org/officeDocument/2006/relationships/notesSlide" Target="../notesSlides/notesSlide14.xml"/><Relationship Id="rId7" Type="http://schemas.openxmlformats.org/officeDocument/2006/relationships/oleObject" Target="../embeddings/oleObject38.bin"/><Relationship Id="rId12" Type="http://schemas.openxmlformats.org/officeDocument/2006/relationships/oleObject" Target="../embeddings/oleObject43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47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7.bin"/><Relationship Id="rId11" Type="http://schemas.openxmlformats.org/officeDocument/2006/relationships/oleObject" Target="../embeddings/oleObject42.bin"/><Relationship Id="rId5" Type="http://schemas.openxmlformats.org/officeDocument/2006/relationships/oleObject" Target="../embeddings/oleObject36.bin"/><Relationship Id="rId15" Type="http://schemas.openxmlformats.org/officeDocument/2006/relationships/oleObject" Target="../embeddings/oleObject46.bin"/><Relationship Id="rId10" Type="http://schemas.openxmlformats.org/officeDocument/2006/relationships/oleObject" Target="../embeddings/oleObject41.bin"/><Relationship Id="rId4" Type="http://schemas.openxmlformats.org/officeDocument/2006/relationships/oleObject" Target="../embeddings/oleObject35.bin"/><Relationship Id="rId9" Type="http://schemas.openxmlformats.org/officeDocument/2006/relationships/oleObject" Target="../embeddings/oleObject40.bin"/><Relationship Id="rId14" Type="http://schemas.openxmlformats.org/officeDocument/2006/relationships/oleObject" Target="../embeddings/oleObject45.bin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/>
          </p:cNvSpPr>
          <p:nvPr/>
        </p:nvSpPr>
        <p:spPr bwMode="auto">
          <a:xfrm>
            <a:off x="1619672" y="1484784"/>
            <a:ext cx="640715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АЛГЕБРА ЛОГИКИ</a:t>
            </a:r>
          </a:p>
        </p:txBody>
      </p:sp>
      <p:sp>
        <p:nvSpPr>
          <p:cNvPr id="2051" name="Подзаголовок 2"/>
          <p:cNvSpPr>
            <a:spLocks/>
          </p:cNvSpPr>
          <p:nvPr/>
        </p:nvSpPr>
        <p:spPr bwMode="auto">
          <a:xfrm>
            <a:off x="1476921" y="3720778"/>
            <a:ext cx="6481763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МАТЕМАТИЧЕСКИЕ ОСНОВЫ ИНФОРМАТИКИ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900113" y="1052513"/>
            <a:ext cx="748823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chemeClr val="accent2"/>
                </a:solidFill>
              </a:rPr>
              <a:t>Логика </a:t>
            </a:r>
            <a:r>
              <a:rPr lang="ru-RU" sz="2800"/>
              <a:t>– </a:t>
            </a:r>
            <a:r>
              <a:rPr lang="ru-RU" sz="2800" b="1"/>
              <a:t>это наука о формах и законах человеческого мышления. </a:t>
            </a:r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2339975" y="2133600"/>
            <a:ext cx="4681538" cy="3527425"/>
            <a:chOff x="-599" y="1071"/>
            <a:chExt cx="3264" cy="2100"/>
          </a:xfrm>
        </p:grpSpPr>
        <p:pic>
          <p:nvPicPr>
            <p:cNvPr id="6148" name="Picture 6" descr="Аристотель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79" y="1071"/>
              <a:ext cx="1141" cy="15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49" name="Text Box 10"/>
            <p:cNvSpPr txBox="1">
              <a:spLocks noChangeArrowheads="1"/>
            </p:cNvSpPr>
            <p:nvPr/>
          </p:nvSpPr>
          <p:spPr bwMode="auto">
            <a:xfrm>
              <a:off x="-599" y="2614"/>
              <a:ext cx="3264" cy="5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b="1"/>
                <a:t>Ее основоположник – древнегреческий мыслитель                                 Аристотель (384-322 года до н. э.).</a:t>
              </a:r>
              <a:endParaRPr lang="ru-RU"/>
            </a:p>
          </p:txBody>
        </p:sp>
      </p:grp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2"/>
          <p:cNvSpPr>
            <a:spLocks/>
          </p:cNvSpPr>
          <p:nvPr/>
        </p:nvSpPr>
        <p:spPr bwMode="auto">
          <a:xfrm>
            <a:off x="684213" y="620713"/>
            <a:ext cx="778668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000" b="1">
                <a:solidFill>
                  <a:srgbClr val="FF0000"/>
                </a:solidFill>
              </a:rPr>
              <a:t>Логик</a:t>
            </a:r>
            <a:r>
              <a:rPr lang="ru-RU" sz="3600" b="1">
                <a:solidFill>
                  <a:srgbClr val="FF0000"/>
                </a:solidFill>
              </a:rPr>
              <a:t>а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7171" name="Заголовок 2"/>
          <p:cNvSpPr txBox="1">
            <a:spLocks/>
          </p:cNvSpPr>
          <p:nvPr/>
        </p:nvSpPr>
        <p:spPr bwMode="auto">
          <a:xfrm>
            <a:off x="2446338" y="3571875"/>
            <a:ext cx="6408737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indent="361950" eaLnBrk="0" hangingPunct="0"/>
            <a:r>
              <a:rPr lang="ru-RU" sz="2200" b="1" i="1"/>
              <a:t>Джордж Буль </a:t>
            </a:r>
            <a:r>
              <a:rPr lang="ru-RU" sz="2200"/>
              <a:t>(1815-1864). Создал новую область науки - Алгебру логики (Булеву алгебру или Алгебру высказываний). </a:t>
            </a:r>
          </a:p>
        </p:txBody>
      </p:sp>
      <p:pic>
        <p:nvPicPr>
          <p:cNvPr id="7172" name="Picture 10" descr="http://kolyan.net/uploads/posts/2010-07/1279273010_leibniz-600x78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7725" y="1196975"/>
            <a:ext cx="1584325" cy="206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12" descr="http://www.techgear.gr/wp-content/uploads/2012/11/george-boole-e1351858382383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1213" y="4076700"/>
            <a:ext cx="1655762" cy="198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Заголовок 2"/>
          <p:cNvSpPr txBox="1">
            <a:spLocks/>
          </p:cNvSpPr>
          <p:nvPr/>
        </p:nvSpPr>
        <p:spPr bwMode="auto">
          <a:xfrm>
            <a:off x="2411413" y="1412875"/>
            <a:ext cx="6408737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indent="361950" eaLnBrk="0" hangingPunct="0"/>
            <a:r>
              <a:rPr lang="ru-RU" sz="2200" b="1" i="1"/>
              <a:t>Вильгельм Лейбниц </a:t>
            </a:r>
            <a:r>
              <a:rPr lang="ru-RU" sz="2200"/>
              <a:t>(1646-1716). Основоположник математической логики (пытался построить первые логические исчисления: арифметические и буквенно-алгебраические). 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1141413" y="1644650"/>
            <a:ext cx="6985000" cy="309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FF0000"/>
                </a:solidFill>
              </a:rPr>
              <a:t>Алгебра логики </a:t>
            </a:r>
            <a:r>
              <a:rPr lang="ru-RU" sz="2200"/>
              <a:t>(булева алгебра) - это раздел математики, изучающий высказывания, и логические операции над ними. </a:t>
            </a:r>
          </a:p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FF0000"/>
                </a:solidFill>
              </a:rPr>
              <a:t>Цель алгебры логики </a:t>
            </a:r>
            <a:r>
              <a:rPr lang="ru-RU" sz="2400">
                <a:solidFill>
                  <a:srgbClr val="FF0000"/>
                </a:solidFill>
              </a:rPr>
              <a:t>- </a:t>
            </a:r>
            <a:r>
              <a:rPr lang="ru-RU" sz="2200"/>
              <a:t>описание поведения и структуры логических схем.</a:t>
            </a:r>
          </a:p>
          <a:p>
            <a:pPr>
              <a:spcBef>
                <a:spcPct val="50000"/>
              </a:spcBef>
            </a:pPr>
            <a:r>
              <a:rPr lang="ru-RU" sz="2200"/>
              <a:t>Объекты алгебры логики – </a:t>
            </a:r>
            <a:r>
              <a:rPr lang="ru-RU" sz="2200" b="1">
                <a:solidFill>
                  <a:srgbClr val="FF0000"/>
                </a:solidFill>
              </a:rPr>
              <a:t>высказывания</a:t>
            </a:r>
            <a:r>
              <a:rPr lang="ru-RU" sz="2200"/>
              <a:t>.</a:t>
            </a:r>
          </a:p>
          <a:p>
            <a:pPr>
              <a:spcBef>
                <a:spcPct val="50000"/>
              </a:spcBef>
            </a:pPr>
            <a:endParaRPr lang="ru-RU" sz="2200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1403350" y="2133600"/>
            <a:ext cx="6192838" cy="2159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endParaRPr lang="ru-RU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>
              <a:defRPr/>
            </a:pP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высказывания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827088" y="476250"/>
            <a:ext cx="7561262" cy="600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rgbClr val="FF0000"/>
                </a:solidFill>
              </a:rPr>
              <a:t>Логическое высказывание </a:t>
            </a:r>
            <a:r>
              <a:rPr lang="ru-RU" sz="2400"/>
              <a:t>– это повествовательное предложение, относительно которого можно однозначно сказать, истинно оно или ложно.</a:t>
            </a:r>
          </a:p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/>
              <a:t>Высказывание или нет?</a:t>
            </a:r>
          </a:p>
          <a:p>
            <a:pPr marL="990600" lvl="1" indent="-360363" eaLnBrk="0" hangingPunct="0">
              <a:spcBef>
                <a:spcPct val="50000"/>
              </a:spcBef>
              <a:buFont typeface="Wingdings" pitchFamily="2" charset="2"/>
              <a:buChar char="q"/>
            </a:pPr>
            <a:r>
              <a:rPr lang="ru-RU" sz="2400"/>
              <a:t>Сейчас идет дождь.</a:t>
            </a:r>
          </a:p>
          <a:p>
            <a:pPr marL="990600" lvl="1" indent="-360363" eaLnBrk="0" hangingPunct="0">
              <a:spcBef>
                <a:spcPct val="50000"/>
              </a:spcBef>
              <a:buFont typeface="Wingdings" pitchFamily="2" charset="2"/>
              <a:buChar char="q"/>
            </a:pPr>
            <a:r>
              <a:rPr lang="ru-RU" sz="2400"/>
              <a:t>Жирафы летят на север.</a:t>
            </a:r>
          </a:p>
          <a:p>
            <a:pPr marL="990600" lvl="1" indent="-360363" eaLnBrk="0" hangingPunct="0">
              <a:spcBef>
                <a:spcPct val="50000"/>
              </a:spcBef>
              <a:buFont typeface="Wingdings" pitchFamily="2" charset="2"/>
              <a:buChar char="q"/>
            </a:pPr>
            <a:r>
              <a:rPr lang="ru-RU" sz="2400"/>
              <a:t>История – интересный предмет.</a:t>
            </a:r>
          </a:p>
          <a:p>
            <a:pPr marL="990600" lvl="1" indent="-360363" eaLnBrk="0" hangingPunct="0">
              <a:spcBef>
                <a:spcPct val="50000"/>
              </a:spcBef>
              <a:buFont typeface="Wingdings" pitchFamily="2" charset="2"/>
              <a:buChar char="q"/>
            </a:pPr>
            <a:r>
              <a:rPr lang="ru-RU" sz="2400"/>
              <a:t>У квадрата – 10 сторон и все разные.</a:t>
            </a:r>
          </a:p>
          <a:p>
            <a:pPr marL="990600" lvl="1" indent="-360363" eaLnBrk="0" hangingPunct="0">
              <a:spcBef>
                <a:spcPct val="50000"/>
              </a:spcBef>
              <a:buFont typeface="Wingdings" pitchFamily="2" charset="2"/>
              <a:buChar char="q"/>
            </a:pPr>
            <a:r>
              <a:rPr lang="ru-RU" sz="2400"/>
              <a:t>Красиво!</a:t>
            </a:r>
          </a:p>
          <a:p>
            <a:pPr marL="990600" lvl="1" indent="-360363" eaLnBrk="0" hangingPunct="0">
              <a:spcBef>
                <a:spcPct val="50000"/>
              </a:spcBef>
              <a:buFont typeface="Wingdings" pitchFamily="2" charset="2"/>
              <a:buChar char="q"/>
            </a:pPr>
            <a:r>
              <a:rPr lang="ru-RU" sz="2400"/>
              <a:t>В городе </a:t>
            </a:r>
            <a:r>
              <a:rPr lang="en-US" sz="2400"/>
              <a:t>N </a:t>
            </a:r>
            <a:r>
              <a:rPr lang="ru-RU" sz="2400"/>
              <a:t>живут 2 миллиона человек.</a:t>
            </a:r>
          </a:p>
          <a:p>
            <a:pPr marL="990600" lvl="1" indent="-360363" eaLnBrk="0" hangingPunct="0">
              <a:spcBef>
                <a:spcPct val="50000"/>
              </a:spcBef>
              <a:buFont typeface="Wingdings" pitchFamily="2" charset="2"/>
              <a:buChar char="q"/>
            </a:pPr>
            <a:r>
              <a:rPr lang="ru-RU" sz="2400"/>
              <a:t>Который час?</a:t>
            </a:r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>
            <a:off x="1547813" y="4008438"/>
            <a:ext cx="5235575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>
            <a:off x="1514475" y="5121275"/>
            <a:ext cx="1762125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9" name="Line 9"/>
          <p:cNvSpPr>
            <a:spLocks noChangeShapeType="1"/>
          </p:cNvSpPr>
          <p:nvPr/>
        </p:nvSpPr>
        <p:spPr bwMode="auto">
          <a:xfrm>
            <a:off x="1511300" y="5672138"/>
            <a:ext cx="608488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0" name="Line 10"/>
          <p:cNvSpPr>
            <a:spLocks noChangeShapeType="1"/>
          </p:cNvSpPr>
          <p:nvPr/>
        </p:nvSpPr>
        <p:spPr bwMode="auto">
          <a:xfrm>
            <a:off x="1512888" y="6207125"/>
            <a:ext cx="248285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1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1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1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51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build="allAtOnce"/>
      <p:bldP spid="5127" grpId="0" animBg="1"/>
      <p:bldP spid="5128" grpId="0" animBg="1"/>
      <p:bldP spid="5129" grpId="0" animBg="1"/>
      <p:bldP spid="51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>
                <a:solidFill>
                  <a:srgbClr val="FF0000"/>
                </a:solidFill>
              </a:rPr>
              <a:t>Виды высказываний</a:t>
            </a:r>
          </a:p>
        </p:txBody>
      </p:sp>
      <p:grpSp>
        <p:nvGrpSpPr>
          <p:cNvPr id="11267" name="Group 2"/>
          <p:cNvGrpSpPr>
            <a:grpSpLocks/>
          </p:cNvGrpSpPr>
          <p:nvPr/>
        </p:nvGrpSpPr>
        <p:grpSpPr bwMode="auto">
          <a:xfrm>
            <a:off x="755650" y="2143125"/>
            <a:ext cx="7488238" cy="3832225"/>
            <a:chOff x="667" y="1393"/>
            <a:chExt cx="4717" cy="2414"/>
          </a:xfrm>
        </p:grpSpPr>
        <p:sp>
          <p:nvSpPr>
            <p:cNvPr id="11270" name="AutoShape 5"/>
            <p:cNvSpPr>
              <a:spLocks noChangeArrowheads="1"/>
            </p:cNvSpPr>
            <p:nvPr/>
          </p:nvSpPr>
          <p:spPr bwMode="auto">
            <a:xfrm>
              <a:off x="1927" y="1393"/>
              <a:ext cx="2177" cy="1034"/>
            </a:xfrm>
            <a:prstGeom prst="roundRect">
              <a:avLst>
                <a:gd name="adj" fmla="val 16667"/>
              </a:avLst>
            </a:prstGeom>
            <a:solidFill>
              <a:srgbClr val="66CC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3000" b="1">
                  <a:solidFill>
                    <a:srgbClr val="000066"/>
                  </a:solidFill>
                </a:rPr>
                <a:t>Высказывания</a:t>
              </a:r>
            </a:p>
          </p:txBody>
        </p:sp>
        <p:sp>
          <p:nvSpPr>
            <p:cNvPr id="11271" name="AutoShape 6"/>
            <p:cNvSpPr>
              <a:spLocks noChangeArrowheads="1"/>
            </p:cNvSpPr>
            <p:nvPr/>
          </p:nvSpPr>
          <p:spPr bwMode="auto">
            <a:xfrm>
              <a:off x="667" y="2773"/>
              <a:ext cx="2177" cy="1034"/>
            </a:xfrm>
            <a:prstGeom prst="roundRect">
              <a:avLst>
                <a:gd name="adj" fmla="val 16667"/>
              </a:avLst>
            </a:prstGeom>
            <a:solidFill>
              <a:srgbClr val="66CC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3000" b="1">
                  <a:solidFill>
                    <a:srgbClr val="000066"/>
                  </a:solidFill>
                </a:rPr>
                <a:t>Простые</a:t>
              </a:r>
            </a:p>
          </p:txBody>
        </p:sp>
        <p:sp>
          <p:nvSpPr>
            <p:cNvPr id="11272" name="AutoShape 7"/>
            <p:cNvSpPr>
              <a:spLocks noChangeArrowheads="1"/>
            </p:cNvSpPr>
            <p:nvPr/>
          </p:nvSpPr>
          <p:spPr bwMode="auto">
            <a:xfrm>
              <a:off x="3207" y="2773"/>
              <a:ext cx="2177" cy="1034"/>
            </a:xfrm>
            <a:prstGeom prst="roundRect">
              <a:avLst>
                <a:gd name="adj" fmla="val 16667"/>
              </a:avLst>
            </a:prstGeom>
            <a:solidFill>
              <a:srgbClr val="66CC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r>
                <a:rPr lang="ru-RU" sz="3000" b="1">
                  <a:solidFill>
                    <a:srgbClr val="000066"/>
                  </a:solidFill>
                </a:rPr>
                <a:t>Составные</a:t>
              </a:r>
            </a:p>
          </p:txBody>
        </p:sp>
      </p:grpSp>
      <p:cxnSp>
        <p:nvCxnSpPr>
          <p:cNvPr id="5" name="Прямая со стрелкой 4"/>
          <p:cNvCxnSpPr>
            <a:stCxn id="11270" idx="2"/>
          </p:cNvCxnSpPr>
          <p:nvPr/>
        </p:nvCxnSpPr>
        <p:spPr>
          <a:xfrm flipH="1">
            <a:off x="3132138" y="3784600"/>
            <a:ext cx="1350962" cy="5492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>
            <a:stCxn id="11270" idx="2"/>
          </p:cNvCxnSpPr>
          <p:nvPr/>
        </p:nvCxnSpPr>
        <p:spPr>
          <a:xfrm>
            <a:off x="4483100" y="3784600"/>
            <a:ext cx="1601788" cy="5492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3"/>
          <p:cNvSpPr txBox="1">
            <a:spLocks noChangeArrowheads="1"/>
          </p:cNvSpPr>
          <p:nvPr/>
        </p:nvSpPr>
        <p:spPr bwMode="auto">
          <a:xfrm>
            <a:off x="971550" y="1844675"/>
            <a:ext cx="7488238" cy="282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1950" algn="just">
              <a:spcBef>
                <a:spcPct val="20000"/>
              </a:spcBef>
            </a:pPr>
            <a:r>
              <a:rPr lang="ru-RU" sz="2400"/>
              <a:t>Высказывание называется </a:t>
            </a:r>
            <a:r>
              <a:rPr lang="ru-RU" sz="2400" b="1" i="1">
                <a:solidFill>
                  <a:srgbClr val="FF0000"/>
                </a:solidFill>
              </a:rPr>
              <a:t>простым</a:t>
            </a:r>
            <a:r>
              <a:rPr lang="ru-RU" sz="2400"/>
              <a:t>, если никакая его часть сама не является высказыванием. </a:t>
            </a:r>
          </a:p>
          <a:p>
            <a:pPr indent="361950" algn="just">
              <a:spcBef>
                <a:spcPct val="20000"/>
              </a:spcBef>
            </a:pPr>
            <a:endParaRPr lang="ru-RU" sz="2400"/>
          </a:p>
          <a:p>
            <a:pPr indent="361950" algn="just">
              <a:spcBef>
                <a:spcPct val="20000"/>
              </a:spcBef>
            </a:pPr>
            <a:r>
              <a:rPr lang="ru-RU" sz="2400" b="1" i="1">
                <a:solidFill>
                  <a:srgbClr val="FF0000"/>
                </a:solidFill>
              </a:rPr>
              <a:t>Сложные</a:t>
            </a:r>
            <a:r>
              <a:rPr lang="ru-RU" sz="2400">
                <a:solidFill>
                  <a:srgbClr val="FF0000"/>
                </a:solidFill>
              </a:rPr>
              <a:t> </a:t>
            </a:r>
            <a:r>
              <a:rPr lang="ru-RU" sz="2400"/>
              <a:t>(составные) высказывания строятся из простых с помощью логических связок (и; или; не; если, то; и др). 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827088" y="1412875"/>
            <a:ext cx="748982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/>
              <a:t>Так, например, из элементарных высказываний "Петров — врач", "Петров — шахматист" </a:t>
            </a:r>
          </a:p>
          <a:p>
            <a:pPr algn="just"/>
            <a:r>
              <a:rPr lang="ru-RU" sz="2400"/>
              <a:t>при помощи связки "и" можно получить составное высказывание </a:t>
            </a:r>
          </a:p>
          <a:p>
            <a:pPr algn="just"/>
            <a:r>
              <a:rPr lang="ru-RU" sz="2400">
                <a:solidFill>
                  <a:srgbClr val="00B050"/>
                </a:solidFill>
              </a:rPr>
              <a:t>"Петров — врач и шахматист", </a:t>
            </a:r>
            <a:r>
              <a:rPr lang="ru-RU" sz="2400"/>
              <a:t>понимаемое как "Петров — врач, хорошо играющий в шахматы". </a:t>
            </a:r>
          </a:p>
          <a:p>
            <a:pPr eaLnBrk="0" hangingPunct="0"/>
            <a:endParaRPr lang="ru-RU" sz="3200">
              <a:solidFill>
                <a:schemeClr val="folHlin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1042988" y="1628775"/>
            <a:ext cx="74898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/>
              <a:t>При помощи связки "или" из этих же высказываний можно получить составное высказывание </a:t>
            </a:r>
          </a:p>
          <a:p>
            <a:r>
              <a:rPr lang="ru-RU" sz="2400">
                <a:solidFill>
                  <a:srgbClr val="00B050"/>
                </a:solidFill>
              </a:rPr>
              <a:t>"Петров — врач или шахматист",</a:t>
            </a:r>
            <a:r>
              <a:rPr lang="ru-RU" sz="2400"/>
              <a:t> </a:t>
            </a:r>
          </a:p>
          <a:p>
            <a:r>
              <a:rPr lang="ru-RU" sz="2400"/>
              <a:t>понимаемое в алгебре логики как </a:t>
            </a:r>
          </a:p>
          <a:p>
            <a:r>
              <a:rPr lang="ru-RU" sz="2400"/>
              <a:t>"Петров или врач, или шахматист, или и врач и шахматист одновременно". 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1116013" y="1428750"/>
            <a:ext cx="7343775" cy="327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1950" algn="just">
              <a:lnSpc>
                <a:spcPct val="110000"/>
              </a:lnSpc>
              <a:spcBef>
                <a:spcPct val="30000"/>
              </a:spcBef>
            </a:pPr>
            <a:r>
              <a:rPr lang="ru-RU" sz="2200"/>
              <a:t>В алгебре логики высказывания обозначают ЗАГЛАВНЫМИ буквами латинского алфавита и называют </a:t>
            </a:r>
            <a:r>
              <a:rPr lang="ru-RU" sz="2200" b="1" i="1">
                <a:solidFill>
                  <a:srgbClr val="FF0000"/>
                </a:solidFill>
              </a:rPr>
              <a:t>логическими переменными</a:t>
            </a:r>
            <a:r>
              <a:rPr lang="ru-RU" sz="2200"/>
              <a:t>. </a:t>
            </a:r>
          </a:p>
          <a:p>
            <a:pPr indent="361950" algn="just">
              <a:lnSpc>
                <a:spcPct val="110000"/>
              </a:lnSpc>
              <a:spcBef>
                <a:spcPct val="30000"/>
              </a:spcBef>
            </a:pPr>
            <a:r>
              <a:rPr lang="ru-RU" sz="2200"/>
              <a:t>Если высказывание истинно, то значение соответствующей ему логической переменной обозначают единицей (</a:t>
            </a:r>
            <a:r>
              <a:rPr lang="ru-RU" sz="2200" b="1" i="1"/>
              <a:t>А</a:t>
            </a:r>
            <a:r>
              <a:rPr lang="ru-RU" sz="2200"/>
              <a:t> = </a:t>
            </a:r>
            <a:r>
              <a:rPr lang="ru-RU" sz="2200" b="1"/>
              <a:t>1</a:t>
            </a:r>
            <a:r>
              <a:rPr lang="ru-RU" sz="2200"/>
              <a:t>), а если ложно - нулём (</a:t>
            </a:r>
            <a:r>
              <a:rPr lang="ru-RU" sz="2200" b="1" i="1"/>
              <a:t>В</a:t>
            </a:r>
            <a:r>
              <a:rPr lang="ru-RU" sz="2200"/>
              <a:t> = </a:t>
            </a:r>
            <a:r>
              <a:rPr lang="ru-RU" sz="2200" b="1"/>
              <a:t>0</a:t>
            </a:r>
            <a:r>
              <a:rPr lang="ru-RU" sz="2200"/>
              <a:t>). </a:t>
            </a:r>
          </a:p>
          <a:p>
            <a:pPr indent="361950" algn="just">
              <a:lnSpc>
                <a:spcPct val="110000"/>
              </a:lnSpc>
              <a:spcBef>
                <a:spcPct val="30000"/>
              </a:spcBef>
            </a:pPr>
            <a:r>
              <a:rPr lang="ru-RU" sz="2200" b="1"/>
              <a:t>0</a:t>
            </a:r>
            <a:r>
              <a:rPr lang="ru-RU" sz="2200"/>
              <a:t> и </a:t>
            </a:r>
            <a:r>
              <a:rPr lang="ru-RU" sz="2200" b="1"/>
              <a:t>1</a:t>
            </a:r>
            <a:r>
              <a:rPr lang="ru-RU" sz="2200"/>
              <a:t>  называются </a:t>
            </a:r>
            <a:r>
              <a:rPr lang="ru-RU" sz="2200" b="1" i="1">
                <a:solidFill>
                  <a:srgbClr val="FF0000"/>
                </a:solidFill>
              </a:rPr>
              <a:t>логическими значениями</a:t>
            </a:r>
            <a:r>
              <a:rPr lang="ru-RU" sz="2200"/>
              <a:t>.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971550" y="1196975"/>
            <a:ext cx="7559675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/>
              <a:t>Так, например, предложение </a:t>
            </a:r>
          </a:p>
          <a:p>
            <a:r>
              <a:rPr lang="ru-RU" sz="2800"/>
              <a:t>" Трава зеленая" следует считать высказыванием, так как оно истинное. </a:t>
            </a:r>
          </a:p>
          <a:p>
            <a:r>
              <a:rPr lang="ru-RU" sz="2800"/>
              <a:t>Записывается: А=1 </a:t>
            </a:r>
          </a:p>
          <a:p>
            <a:endParaRPr lang="ru-RU" sz="2800"/>
          </a:p>
          <a:p>
            <a:r>
              <a:rPr lang="ru-RU" sz="2800"/>
              <a:t>Предложение " Лев - птица" тоже высказывание, так как оно ложное. </a:t>
            </a:r>
          </a:p>
          <a:p>
            <a:r>
              <a:rPr lang="ru-RU" sz="2800"/>
              <a:t>Записывается: В=0</a:t>
            </a:r>
          </a:p>
          <a:p>
            <a:endParaRPr lang="ru-RU" sz="3600">
              <a:solidFill>
                <a:schemeClr val="folHlink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ru-RU" sz="320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868363" y="2105025"/>
            <a:ext cx="763587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/>
              <a:t>Пусть через А обозначено высказывание "Тимур поедет летом на море", а через В — высказывание "Тимур летом отправится в горы". 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900113" y="1557338"/>
            <a:ext cx="7200900" cy="483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/>
              <a:t>Тогда составное высказывание   "Тимур летом побывает и на море,  и в горах"   можно кратко записать как     </a:t>
            </a:r>
          </a:p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00B050"/>
                </a:solidFill>
              </a:rPr>
              <a:t>А и В</a:t>
            </a:r>
            <a:endParaRPr lang="ru-RU" sz="2800" b="1"/>
          </a:p>
          <a:p>
            <a:pPr>
              <a:spcBef>
                <a:spcPct val="50000"/>
              </a:spcBef>
            </a:pPr>
            <a:r>
              <a:rPr lang="ru-RU" sz="2800"/>
              <a:t>Здесь   "и"  — логическая связка, А,   В   — логические переменные, которые могут принимать только два значения -  "истина"  или "ложь", обозначаемые, соответственно, "1" и  "0". 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4" name="Text Box 42"/>
          <p:cNvSpPr txBox="1">
            <a:spLocks noChangeArrowheads="1"/>
          </p:cNvSpPr>
          <p:nvPr/>
        </p:nvSpPr>
        <p:spPr bwMode="auto">
          <a:xfrm>
            <a:off x="876300" y="1989138"/>
            <a:ext cx="73437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accent2"/>
                </a:solidFill>
                <a:latin typeface="Arial" charset="0"/>
              </a:rPr>
              <a:t>A</a:t>
            </a:r>
            <a:r>
              <a:rPr lang="ru-RU" sz="2400" b="1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ru-RU" sz="2400">
                <a:latin typeface="Arial" charset="0"/>
              </a:rPr>
              <a:t>– </a:t>
            </a:r>
            <a:r>
              <a:rPr lang="ru-RU" sz="2800"/>
              <a:t>Сейчас идет дождь.</a:t>
            </a:r>
          </a:p>
          <a:p>
            <a:pPr marL="450850" indent="-450850" eaLnBrk="0" hangingPunct="0">
              <a:spcBef>
                <a:spcPct val="50000"/>
              </a:spcBef>
            </a:pPr>
            <a:r>
              <a:rPr lang="en-US" sz="2400" b="1">
                <a:solidFill>
                  <a:schemeClr val="accent2"/>
                </a:solidFill>
                <a:latin typeface="Arial" charset="0"/>
              </a:rPr>
              <a:t>B</a:t>
            </a:r>
            <a:r>
              <a:rPr lang="ru-RU" sz="2400" b="1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ru-RU" sz="2400">
                <a:latin typeface="Arial" charset="0"/>
              </a:rPr>
              <a:t>– </a:t>
            </a:r>
            <a:r>
              <a:rPr lang="ru-RU" sz="2800"/>
              <a:t>Форточка открыта.</a:t>
            </a:r>
          </a:p>
        </p:txBody>
      </p:sp>
      <p:sp>
        <p:nvSpPr>
          <p:cNvPr id="8242" name="Text Box 50"/>
          <p:cNvSpPr txBox="1">
            <a:spLocks noChangeArrowheads="1"/>
          </p:cNvSpPr>
          <p:nvPr/>
        </p:nvSpPr>
        <p:spPr bwMode="auto">
          <a:xfrm>
            <a:off x="711200" y="3284538"/>
            <a:ext cx="23368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065338" indent="-2065338" algn="r" eaLnBrk="0" hangingPunct="0">
              <a:spcBef>
                <a:spcPct val="50000"/>
              </a:spcBef>
              <a:buFont typeface="Wingdings" pitchFamily="2" charset="2"/>
              <a:buNone/>
              <a:tabLst>
                <a:tab pos="1795463" algn="l"/>
              </a:tabLst>
            </a:pPr>
            <a:r>
              <a:rPr lang="ru-RU" sz="2000" b="1">
                <a:solidFill>
                  <a:schemeClr val="accent2"/>
                </a:solidFill>
                <a:latin typeface="Arial" charset="0"/>
              </a:rPr>
              <a:t>               </a:t>
            </a:r>
            <a:r>
              <a:rPr lang="en-US" sz="2000" b="1">
                <a:solidFill>
                  <a:schemeClr val="accent2"/>
                </a:solidFill>
                <a:latin typeface="Arial" charset="0"/>
              </a:rPr>
              <a:t>A</a:t>
            </a:r>
            <a:r>
              <a:rPr lang="ru-RU" sz="2000" b="1">
                <a:solidFill>
                  <a:schemeClr val="accent2"/>
                </a:solidFill>
                <a:latin typeface="Arial" charset="0"/>
              </a:rPr>
              <a:t> и </a:t>
            </a:r>
            <a:r>
              <a:rPr lang="en-US" sz="2000" b="1">
                <a:solidFill>
                  <a:schemeClr val="accent2"/>
                </a:solidFill>
                <a:latin typeface="Arial" charset="0"/>
              </a:rPr>
              <a:t>B</a:t>
            </a:r>
            <a:r>
              <a:rPr lang="ru-RU" sz="2000" b="1">
                <a:solidFill>
                  <a:schemeClr val="accent2"/>
                </a:solidFill>
                <a:latin typeface="Arial" charset="0"/>
              </a:rPr>
              <a:t> </a:t>
            </a:r>
          </a:p>
          <a:p>
            <a:pPr marL="2065338" indent="-2065338" algn="r" eaLnBrk="0" hangingPunct="0">
              <a:spcBef>
                <a:spcPct val="50000"/>
              </a:spcBef>
              <a:buFont typeface="Wingdings" pitchFamily="2" charset="2"/>
              <a:buNone/>
              <a:tabLst>
                <a:tab pos="1795463" algn="l"/>
              </a:tabLst>
            </a:pPr>
            <a:r>
              <a:rPr lang="en-US" sz="2000" b="1">
                <a:solidFill>
                  <a:schemeClr val="accent2"/>
                </a:solidFill>
                <a:latin typeface="Arial" charset="0"/>
              </a:rPr>
              <a:t>A </a:t>
            </a:r>
            <a:r>
              <a:rPr lang="ru-RU" sz="2000" b="1">
                <a:solidFill>
                  <a:schemeClr val="accent2"/>
                </a:solidFill>
                <a:latin typeface="Arial" charset="0"/>
              </a:rPr>
              <a:t>или не </a:t>
            </a:r>
            <a:r>
              <a:rPr lang="en-US" sz="2000" b="1">
                <a:solidFill>
                  <a:schemeClr val="accent2"/>
                </a:solidFill>
                <a:latin typeface="Arial" charset="0"/>
              </a:rPr>
              <a:t>B</a:t>
            </a:r>
            <a:endParaRPr lang="ru-RU" sz="2000" b="1">
              <a:solidFill>
                <a:schemeClr val="accent2"/>
              </a:solidFill>
              <a:latin typeface="Arial" charset="0"/>
            </a:endParaRPr>
          </a:p>
          <a:p>
            <a:pPr marL="2065338" indent="-2065338" algn="r" eaLnBrk="0" hangingPunct="0">
              <a:spcBef>
                <a:spcPct val="50000"/>
              </a:spcBef>
              <a:buFont typeface="Wingdings" pitchFamily="2" charset="2"/>
              <a:buNone/>
              <a:tabLst>
                <a:tab pos="1795463" algn="l"/>
              </a:tabLst>
            </a:pPr>
            <a:r>
              <a:rPr lang="ru-RU" sz="2000" b="1">
                <a:solidFill>
                  <a:schemeClr val="accent2"/>
                </a:solidFill>
                <a:latin typeface="Arial" charset="0"/>
              </a:rPr>
              <a:t>если </a:t>
            </a:r>
            <a:r>
              <a:rPr lang="en-US" sz="2000" b="1">
                <a:solidFill>
                  <a:schemeClr val="accent2"/>
                </a:solidFill>
                <a:latin typeface="Arial" charset="0"/>
              </a:rPr>
              <a:t>A</a:t>
            </a:r>
            <a:r>
              <a:rPr lang="ru-RU" sz="2000" b="1">
                <a:solidFill>
                  <a:schemeClr val="accent2"/>
                </a:solidFill>
                <a:latin typeface="Arial" charset="0"/>
              </a:rPr>
              <a:t>, то</a:t>
            </a:r>
            <a:r>
              <a:rPr lang="en-US" sz="2000" b="1">
                <a:solidFill>
                  <a:schemeClr val="accent2"/>
                </a:solidFill>
                <a:latin typeface="Arial" charset="0"/>
              </a:rPr>
              <a:t> B</a:t>
            </a:r>
            <a:endParaRPr lang="ru-RU" sz="2000" b="1">
              <a:solidFill>
                <a:schemeClr val="accent2"/>
              </a:solidFill>
              <a:latin typeface="Arial" charset="0"/>
            </a:endParaRPr>
          </a:p>
          <a:p>
            <a:pPr marL="2065338" indent="-2065338" algn="r" eaLnBrk="0" hangingPunct="0">
              <a:spcBef>
                <a:spcPct val="50000"/>
              </a:spcBef>
              <a:buFont typeface="Wingdings" pitchFamily="2" charset="2"/>
              <a:buNone/>
              <a:tabLst>
                <a:tab pos="1795463" algn="l"/>
              </a:tabLst>
            </a:pPr>
            <a:r>
              <a:rPr lang="ru-RU" sz="2000" b="1">
                <a:solidFill>
                  <a:schemeClr val="accent2"/>
                </a:solidFill>
                <a:latin typeface="Arial" charset="0"/>
              </a:rPr>
              <a:t>         не </a:t>
            </a:r>
            <a:r>
              <a:rPr lang="en-US" sz="2000" b="1">
                <a:solidFill>
                  <a:schemeClr val="accent2"/>
                </a:solidFill>
                <a:latin typeface="Arial" charset="0"/>
              </a:rPr>
              <a:t>A</a:t>
            </a:r>
            <a:r>
              <a:rPr lang="ru-RU" sz="2000" b="1">
                <a:solidFill>
                  <a:schemeClr val="accent2"/>
                </a:solidFill>
                <a:latin typeface="Arial" charset="0"/>
              </a:rPr>
              <a:t> и</a:t>
            </a:r>
            <a:r>
              <a:rPr lang="en-US" sz="2000" b="1">
                <a:solidFill>
                  <a:schemeClr val="accent2"/>
                </a:solidFill>
                <a:latin typeface="Arial" charset="0"/>
              </a:rPr>
              <a:t> B</a:t>
            </a:r>
            <a:endParaRPr lang="ru-RU" sz="2000" b="1">
              <a:solidFill>
                <a:schemeClr val="accent2"/>
              </a:solidFill>
              <a:latin typeface="Arial" charset="0"/>
            </a:endParaRPr>
          </a:p>
          <a:p>
            <a:pPr marL="2065338" indent="-2065338" algn="r" eaLnBrk="0" hangingPunct="0">
              <a:spcBef>
                <a:spcPct val="50000"/>
              </a:spcBef>
              <a:buFont typeface="Wingdings" pitchFamily="2" charset="2"/>
              <a:buNone/>
              <a:tabLst>
                <a:tab pos="1795463" algn="l"/>
              </a:tabLst>
            </a:pPr>
            <a:r>
              <a:rPr lang="en-US" sz="2000" b="1">
                <a:solidFill>
                  <a:schemeClr val="accent2"/>
                </a:solidFill>
                <a:latin typeface="Arial" charset="0"/>
              </a:rPr>
              <a:t>A</a:t>
            </a:r>
            <a:r>
              <a:rPr lang="ru-RU" sz="2000" b="1">
                <a:solidFill>
                  <a:schemeClr val="accent2"/>
                </a:solidFill>
                <a:latin typeface="Arial" charset="0"/>
              </a:rPr>
              <a:t> тогда и только </a:t>
            </a:r>
          </a:p>
          <a:p>
            <a:pPr marL="2065338" indent="-2065338" algn="r" eaLnBrk="0" hangingPunct="0">
              <a:buFont typeface="Wingdings" pitchFamily="2" charset="2"/>
              <a:buNone/>
              <a:tabLst>
                <a:tab pos="1795463" algn="l"/>
              </a:tabLst>
            </a:pPr>
            <a:r>
              <a:rPr lang="ru-RU" sz="2000" b="1">
                <a:solidFill>
                  <a:schemeClr val="accent2"/>
                </a:solidFill>
                <a:latin typeface="Arial" charset="0"/>
              </a:rPr>
              <a:t>тогда, когда</a:t>
            </a:r>
            <a:r>
              <a:rPr lang="en-US" sz="2000" b="1">
                <a:solidFill>
                  <a:schemeClr val="accent2"/>
                </a:solidFill>
                <a:latin typeface="Arial" charset="0"/>
              </a:rPr>
              <a:t> B</a:t>
            </a:r>
            <a:endParaRPr lang="ru-RU" sz="2000">
              <a:latin typeface="Arial" charset="0"/>
            </a:endParaRPr>
          </a:p>
        </p:txBody>
      </p:sp>
      <p:sp>
        <p:nvSpPr>
          <p:cNvPr id="8243" name="Text Box 51"/>
          <p:cNvSpPr txBox="1">
            <a:spLocks noChangeArrowheads="1"/>
          </p:cNvSpPr>
          <p:nvPr/>
        </p:nvSpPr>
        <p:spPr bwMode="auto">
          <a:xfrm>
            <a:off x="3048000" y="3298825"/>
            <a:ext cx="575945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000">
                <a:latin typeface="Arial" charset="0"/>
              </a:rPr>
              <a:t>Сейчас идет дождь</a:t>
            </a:r>
            <a:r>
              <a:rPr lang="en-US" sz="2000">
                <a:latin typeface="Arial" charset="0"/>
              </a:rPr>
              <a:t> </a:t>
            </a:r>
            <a:r>
              <a:rPr lang="ru-RU" sz="2000">
                <a:latin typeface="Arial" charset="0"/>
              </a:rPr>
              <a:t>и открыта форточка.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000">
                <a:latin typeface="Arial" charset="0"/>
              </a:rPr>
              <a:t>Сейчас идет дождь</a:t>
            </a:r>
            <a:r>
              <a:rPr lang="en-US" sz="2000">
                <a:latin typeface="Arial" charset="0"/>
              </a:rPr>
              <a:t> </a:t>
            </a:r>
            <a:r>
              <a:rPr lang="ru-RU" sz="2000">
                <a:latin typeface="Arial" charset="0"/>
              </a:rPr>
              <a:t>или форточка закрыта.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000">
                <a:latin typeface="Arial" charset="0"/>
              </a:rPr>
              <a:t>Если сейчас идет дождь, то</a:t>
            </a:r>
            <a:r>
              <a:rPr lang="en-US" sz="2000">
                <a:latin typeface="Arial" charset="0"/>
              </a:rPr>
              <a:t> </a:t>
            </a:r>
            <a:r>
              <a:rPr lang="ru-RU" sz="2000">
                <a:latin typeface="Arial" charset="0"/>
              </a:rPr>
              <a:t>форточка открыта.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000">
                <a:latin typeface="Arial" charset="0"/>
              </a:rPr>
              <a:t>Сейчас нет дождя и форточка открыта.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000">
                <a:latin typeface="Arial" charset="0"/>
              </a:rPr>
              <a:t>Дождь идет тогда и только тогда, когда открыта</a:t>
            </a:r>
            <a:r>
              <a:rPr lang="en-US" sz="2000">
                <a:latin typeface="Arial" charset="0"/>
              </a:rPr>
              <a:t> </a:t>
            </a:r>
            <a:r>
              <a:rPr lang="ru-RU" sz="2000">
                <a:latin typeface="Arial" charset="0"/>
              </a:rPr>
              <a:t>форточка.</a:t>
            </a:r>
          </a:p>
        </p:txBody>
      </p:sp>
      <p:sp>
        <p:nvSpPr>
          <p:cNvPr id="19461" name="TextBox 2"/>
          <p:cNvSpPr txBox="1">
            <a:spLocks noChangeArrowheads="1"/>
          </p:cNvSpPr>
          <p:nvPr/>
        </p:nvSpPr>
        <p:spPr bwMode="auto">
          <a:xfrm>
            <a:off x="1403350" y="836613"/>
            <a:ext cx="648176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Составьте из простых высказываний составные при помощи связок: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2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8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8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8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34" grpId="0" build="allAtOnce"/>
      <p:bldP spid="824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4"/>
          <p:cNvSpPr>
            <a:spLocks noChangeArrowheads="1" noChangeShapeType="1" noTextEdit="1"/>
          </p:cNvSpPr>
          <p:nvPr/>
        </p:nvSpPr>
        <p:spPr bwMode="auto">
          <a:xfrm>
            <a:off x="1403350" y="2133600"/>
            <a:ext cx="6192838" cy="2159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Операции над логическими </a:t>
            </a:r>
          </a:p>
          <a:p>
            <a:pPr algn="ctr">
              <a:defRPr/>
            </a:pP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высказываниями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971550" y="620713"/>
            <a:ext cx="7416800" cy="384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/>
              <a:t>Операция </a:t>
            </a:r>
            <a:r>
              <a:rPr lang="ru-RU" sz="3600" b="1">
                <a:solidFill>
                  <a:srgbClr val="FF0000"/>
                </a:solidFill>
              </a:rPr>
              <a:t>НЕ</a:t>
            </a:r>
            <a:r>
              <a:rPr lang="en-US" sz="3600" b="1"/>
              <a:t> </a:t>
            </a:r>
            <a:endParaRPr lang="ru-RU" sz="3600" b="1"/>
          </a:p>
          <a:p>
            <a:pPr algn="ctr">
              <a:spcBef>
                <a:spcPct val="50000"/>
              </a:spcBef>
            </a:pPr>
            <a:r>
              <a:rPr lang="ru-RU" sz="3600">
                <a:latin typeface="Times New Roman" pitchFamily="18" charset="0"/>
                <a:cs typeface="Times New Roman" pitchFamily="18" charset="0"/>
              </a:rPr>
              <a:t>   </a:t>
            </a:r>
            <a:endParaRPr lang="ru-RU" sz="360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ru-RU" sz="2400"/>
              <a:t>Операция, выражаемая словом "не", называется </a:t>
            </a:r>
            <a:r>
              <a:rPr lang="ru-RU" sz="2800">
                <a:solidFill>
                  <a:srgbClr val="FF0000"/>
                </a:solidFill>
              </a:rPr>
              <a:t>инверсией</a:t>
            </a:r>
            <a:r>
              <a:rPr lang="ru-RU" sz="2400"/>
              <a:t> или отрицанием и обозначается чертой над высказыванием</a:t>
            </a:r>
            <a:r>
              <a:rPr lang="ru-RU" sz="3600">
                <a:solidFill>
                  <a:schemeClr val="folHlink"/>
                </a:solidFill>
                <a:cs typeface="Times New Roman" pitchFamily="18" charset="0"/>
              </a:rPr>
              <a:t>. </a:t>
            </a:r>
          </a:p>
          <a:p>
            <a:pPr>
              <a:spcBef>
                <a:spcPct val="50000"/>
              </a:spcBef>
            </a:pPr>
            <a:r>
              <a:rPr lang="ru-RU" sz="360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  </a:t>
            </a:r>
          </a:p>
        </p:txBody>
      </p:sp>
      <p:sp>
        <p:nvSpPr>
          <p:cNvPr id="3" name="AutoShape 35"/>
          <p:cNvSpPr>
            <a:spLocks noChangeArrowheads="1"/>
          </p:cNvSpPr>
          <p:nvPr/>
        </p:nvSpPr>
        <p:spPr bwMode="auto">
          <a:xfrm>
            <a:off x="5940425" y="3198813"/>
            <a:ext cx="2033588" cy="1238250"/>
          </a:xfrm>
          <a:prstGeom prst="wedgeRoundRectCallout">
            <a:avLst>
              <a:gd name="adj1" fmla="val -77329"/>
              <a:gd name="adj2" fmla="val 17306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en-US" sz="2400">
                <a:latin typeface="Arial" charset="0"/>
                <a:cs typeface="Arial" charset="0"/>
              </a:rPr>
              <a:t/>
            </a:r>
            <a:br>
              <a:rPr lang="en-US" sz="2400">
                <a:latin typeface="Arial" charset="0"/>
                <a:cs typeface="Arial" charset="0"/>
              </a:rPr>
            </a:br>
            <a:endParaRPr lang="en-US" sz="2400">
              <a:latin typeface="Arial" charset="0"/>
              <a:cs typeface="Arial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/>
        </p:nvGraphicFramePr>
        <p:xfrm>
          <a:off x="6804025" y="3454400"/>
          <a:ext cx="614363" cy="704850"/>
        </p:xfrm>
        <a:graphic>
          <a:graphicData uri="http://schemas.openxmlformats.org/presentationml/2006/ole">
            <p:oleObj spid="_x0000_s21508" name="Формула" r:id="rId3" imgW="164957" imgH="190335" progId="Equation.3">
              <p:embed/>
            </p:oleObj>
          </a:graphicData>
        </a:graphic>
      </p:graphicFrame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27088" y="3652838"/>
            <a:ext cx="72739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endParaRPr lang="ru-RU" sz="2400">
              <a:latin typeface="Arial" charset="0"/>
            </a:endParaRPr>
          </a:p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/>
              <a:t>Если высказывание </a:t>
            </a:r>
            <a:r>
              <a:rPr lang="en-US" sz="2400" b="1"/>
              <a:t>A</a:t>
            </a:r>
            <a:r>
              <a:rPr lang="en-US" sz="2400"/>
              <a:t> </a:t>
            </a:r>
            <a:r>
              <a:rPr lang="ru-RU" sz="2400"/>
              <a:t>истинно, 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/>
              <a:t>то "</a:t>
            </a:r>
            <a:r>
              <a:rPr lang="ru-RU" sz="2400" b="1"/>
              <a:t>не А</a:t>
            </a:r>
            <a:r>
              <a:rPr lang="ru-RU" sz="2400"/>
              <a:t>" ложно, и наоборот.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utoUpdateAnimBg="0"/>
      <p:bldP spid="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971550" y="1484313"/>
            <a:ext cx="7129463" cy="327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/>
              <a:t>Высказывание А истинно, когда A ложно, и ложно, когда A истинно. </a:t>
            </a:r>
          </a:p>
          <a:p>
            <a:endParaRPr lang="ru-RU" sz="2400"/>
          </a:p>
          <a:p>
            <a:r>
              <a:rPr lang="ru-RU" sz="2400"/>
              <a:t>Пример. "Луна — спутник Земли" (А); </a:t>
            </a:r>
          </a:p>
          <a:p>
            <a:endParaRPr lang="ru-RU" sz="2400"/>
          </a:p>
          <a:p>
            <a:r>
              <a:rPr lang="ru-RU" sz="2400"/>
              <a:t>"Луна — не спутник Земли" (А). </a:t>
            </a:r>
          </a:p>
          <a:p>
            <a:endParaRPr lang="ru-RU" sz="3600">
              <a:solidFill>
                <a:schemeClr val="folHlink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22531" name="Line 5"/>
          <p:cNvSpPr>
            <a:spLocks noChangeShapeType="1"/>
          </p:cNvSpPr>
          <p:nvPr/>
        </p:nvSpPr>
        <p:spPr bwMode="auto">
          <a:xfrm>
            <a:off x="5364163" y="3357563"/>
            <a:ext cx="287337" cy="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32" name="Line 6"/>
          <p:cNvSpPr>
            <a:spLocks noChangeShapeType="1"/>
          </p:cNvSpPr>
          <p:nvPr/>
        </p:nvSpPr>
        <p:spPr bwMode="auto">
          <a:xfrm>
            <a:off x="3132138" y="1487488"/>
            <a:ext cx="360362" cy="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0870" name="Group 38"/>
          <p:cNvGraphicFramePr>
            <a:graphicFrameLocks noGrp="1"/>
          </p:cNvGraphicFramePr>
          <p:nvPr/>
        </p:nvGraphicFramePr>
        <p:xfrm>
          <a:off x="1116013" y="3198813"/>
          <a:ext cx="2933700" cy="2360612"/>
        </p:xfrm>
        <a:graphic>
          <a:graphicData uri="http://schemas.openxmlformats.org/drawingml/2006/table">
            <a:tbl>
              <a:tblPr/>
              <a:tblGrid>
                <a:gridCol w="1466850"/>
                <a:gridCol w="1466850"/>
              </a:tblGrid>
              <a:tr h="785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не 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7889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5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0862" name="Rectangle 30"/>
          <p:cNvSpPr>
            <a:spLocks noChangeArrowheads="1"/>
          </p:cNvSpPr>
          <p:nvPr/>
        </p:nvSpPr>
        <p:spPr bwMode="auto">
          <a:xfrm>
            <a:off x="1614488" y="4941888"/>
            <a:ext cx="561975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/>
              <a:t>1</a:t>
            </a:r>
          </a:p>
        </p:txBody>
      </p:sp>
      <p:sp>
        <p:nvSpPr>
          <p:cNvPr id="120863" name="Rectangle 31"/>
          <p:cNvSpPr>
            <a:spLocks noChangeArrowheads="1"/>
          </p:cNvSpPr>
          <p:nvPr/>
        </p:nvSpPr>
        <p:spPr bwMode="auto">
          <a:xfrm>
            <a:off x="1614488" y="4144963"/>
            <a:ext cx="561975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/>
              <a:t>0</a:t>
            </a:r>
          </a:p>
        </p:txBody>
      </p:sp>
      <p:sp>
        <p:nvSpPr>
          <p:cNvPr id="120864" name="Rectangle 32"/>
          <p:cNvSpPr>
            <a:spLocks noChangeArrowheads="1"/>
          </p:cNvSpPr>
          <p:nvPr/>
        </p:nvSpPr>
        <p:spPr bwMode="auto">
          <a:xfrm>
            <a:off x="3046413" y="4908550"/>
            <a:ext cx="565150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20865" name="Rectangle 33"/>
          <p:cNvSpPr>
            <a:spLocks noChangeArrowheads="1"/>
          </p:cNvSpPr>
          <p:nvPr/>
        </p:nvSpPr>
        <p:spPr bwMode="auto">
          <a:xfrm>
            <a:off x="3046413" y="4144963"/>
            <a:ext cx="565150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20866" name="AutoShape 34"/>
          <p:cNvSpPr>
            <a:spLocks noChangeArrowheads="1"/>
          </p:cNvSpPr>
          <p:nvPr/>
        </p:nvSpPr>
        <p:spPr bwMode="auto">
          <a:xfrm>
            <a:off x="5284788" y="3114675"/>
            <a:ext cx="2633662" cy="1236663"/>
          </a:xfrm>
          <a:prstGeom prst="wedgeRoundRectCallout">
            <a:avLst>
              <a:gd name="adj1" fmla="val -106542"/>
              <a:gd name="adj2" fmla="val 21116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ru-RU" sz="2400" b="1"/>
              <a:t>таблица истинности </a:t>
            </a:r>
            <a:r>
              <a:rPr lang="ru-RU" sz="2400"/>
              <a:t>операции НЕ</a:t>
            </a:r>
          </a:p>
        </p:txBody>
      </p:sp>
      <p:sp>
        <p:nvSpPr>
          <p:cNvPr id="120868" name="Text Box 36"/>
          <p:cNvSpPr txBox="1">
            <a:spLocks noChangeArrowheads="1"/>
          </p:cNvSpPr>
          <p:nvPr/>
        </p:nvSpPr>
        <p:spPr bwMode="auto">
          <a:xfrm>
            <a:off x="539750" y="895350"/>
            <a:ext cx="8140700" cy="212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algn="ctr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rgbClr val="FF0000"/>
                </a:solidFill>
              </a:rPr>
              <a:t>Таблица истинности </a:t>
            </a:r>
            <a:endParaRPr lang="en-US" sz="2400" b="1">
              <a:solidFill>
                <a:srgbClr val="FF0000"/>
              </a:solidFill>
            </a:endParaRPr>
          </a:p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/>
              <a:t>логического выражения </a:t>
            </a:r>
            <a:r>
              <a:rPr lang="en-US" sz="2400" b="1"/>
              <a:t>F</a:t>
            </a:r>
            <a:r>
              <a:rPr lang="ru-RU" sz="2400" b="1"/>
              <a:t> </a:t>
            </a:r>
            <a:r>
              <a:rPr lang="ru-RU" sz="2400"/>
              <a:t>– это таблица, где в левой части записываются все возможные комбинации</a:t>
            </a:r>
            <a:r>
              <a:rPr lang="en-US" sz="2400"/>
              <a:t> </a:t>
            </a:r>
            <a:r>
              <a:rPr lang="ru-RU" sz="2400"/>
              <a:t>значений исходных данных, а в правой – значение выражения </a:t>
            </a:r>
            <a:r>
              <a:rPr lang="en-US" sz="2400"/>
              <a:t>F</a:t>
            </a:r>
            <a:r>
              <a:rPr lang="ru-RU" sz="2400"/>
              <a:t> для каждой комбинации.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0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0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20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0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20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20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20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62" grpId="0" autoUpdateAnimBg="0"/>
      <p:bldP spid="120863" grpId="0" autoUpdateAnimBg="0"/>
      <p:bldP spid="120864" grpId="0" autoUpdateAnimBg="0"/>
      <p:bldP spid="120865" grpId="0" autoUpdateAnimBg="0"/>
      <p:bldP spid="120866" grpId="0" animBg="1" autoUpdateAnimBg="0"/>
      <p:bldP spid="12086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258888" y="549275"/>
            <a:ext cx="6964362" cy="449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/>
              <a:t>Операция</a:t>
            </a:r>
            <a:r>
              <a:rPr lang="ru-RU" sz="5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</a:t>
            </a:r>
            <a:r>
              <a:rPr lang="ru-RU" sz="5400" b="1">
                <a:solidFill>
                  <a:srgbClr val="77502D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   </a:t>
            </a:r>
          </a:p>
          <a:p>
            <a:pPr>
              <a:spcBef>
                <a:spcPct val="50000"/>
              </a:spcBef>
            </a:pPr>
            <a:r>
              <a:rPr lang="ru-RU" sz="2800">
                <a:cs typeface="Times New Roman" pitchFamily="18" charset="0"/>
              </a:rPr>
              <a:t>Операция, выражаемая связкой </a:t>
            </a:r>
            <a:r>
              <a:rPr lang="ru-RU" sz="2800" i="1">
                <a:cs typeface="Times New Roman" pitchFamily="18" charset="0"/>
              </a:rPr>
              <a:t>"и",</a:t>
            </a:r>
            <a:r>
              <a:rPr lang="ru-RU" sz="2800">
                <a:cs typeface="Times New Roman" pitchFamily="18" charset="0"/>
              </a:rPr>
              <a:t> называется </a:t>
            </a:r>
            <a:r>
              <a:rPr lang="ru-RU" sz="2800" b="1" i="1" u="sng">
                <a:cs typeface="Times New Roman" pitchFamily="18" charset="0"/>
              </a:rPr>
              <a:t>конъюнкцией</a:t>
            </a:r>
            <a:r>
              <a:rPr lang="ru-RU" sz="2800">
                <a:cs typeface="Times New Roman" pitchFamily="18" charset="0"/>
              </a:rPr>
              <a:t> </a:t>
            </a:r>
            <a:endParaRPr lang="en-US" sz="2800"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ru-RU" sz="2800">
                <a:cs typeface="Times New Roman" pitchFamily="18" charset="0"/>
              </a:rPr>
              <a:t>(лат. conjunctio — соединение) </a:t>
            </a:r>
            <a:endParaRPr lang="en-US" sz="2800"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ru-RU" sz="2800">
                <a:cs typeface="Times New Roman" pitchFamily="18" charset="0"/>
              </a:rPr>
              <a:t>или </a:t>
            </a:r>
            <a:r>
              <a:rPr lang="ru-RU" sz="2800" b="1" i="1">
                <a:cs typeface="Times New Roman" pitchFamily="18" charset="0"/>
              </a:rPr>
              <a:t>логическим умножением</a:t>
            </a:r>
            <a:r>
              <a:rPr lang="ru-RU" sz="2800">
                <a:cs typeface="Times New Roman" pitchFamily="18" charset="0"/>
              </a:rPr>
              <a:t> </a:t>
            </a:r>
            <a:endParaRPr lang="en-US" sz="2800"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ru-RU" sz="2800">
                <a:cs typeface="Times New Roman" pitchFamily="18" charset="0"/>
              </a:rPr>
              <a:t>и обозначается точкой </a:t>
            </a:r>
            <a:r>
              <a:rPr lang="ru-RU" sz="2800" b="1">
                <a:cs typeface="Times New Roman" pitchFamily="18" charset="0"/>
              </a:rPr>
              <a:t>"</a:t>
            </a:r>
            <a:r>
              <a:rPr lang="ru-RU" sz="2800" b="1" baseline="30000">
                <a:cs typeface="Times New Roman" pitchFamily="18" charset="0"/>
              </a:rPr>
              <a:t> . </a:t>
            </a:r>
            <a:r>
              <a:rPr lang="ru-RU" sz="2800" b="1">
                <a:cs typeface="Times New Roman" pitchFamily="18" charset="0"/>
              </a:rPr>
              <a:t>"</a:t>
            </a:r>
            <a:r>
              <a:rPr lang="ru-RU" sz="2800">
                <a:cs typeface="Times New Roman" pitchFamily="18" charset="0"/>
              </a:rPr>
              <a:t> </a:t>
            </a:r>
            <a:endParaRPr lang="en-US" sz="2800"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ru-RU" sz="2400">
                <a:cs typeface="Times New Roman" pitchFamily="18" charset="0"/>
              </a:rPr>
              <a:t>(может также обозначаться знаками </a:t>
            </a:r>
            <a:r>
              <a:rPr lang="en-US" sz="2400" b="1">
                <a:cs typeface="Times New Roman" pitchFamily="18" charset="0"/>
              </a:rPr>
              <a:t>^ </a:t>
            </a:r>
            <a:r>
              <a:rPr lang="ru-RU" sz="2400">
                <a:cs typeface="Times New Roman" pitchFamily="18" charset="0"/>
              </a:rPr>
              <a:t>или </a:t>
            </a:r>
            <a:r>
              <a:rPr lang="ru-RU" sz="2400" b="1">
                <a:cs typeface="Times New Roman" pitchFamily="18" charset="0"/>
              </a:rPr>
              <a:t>&amp;</a:t>
            </a:r>
            <a:r>
              <a:rPr lang="ru-RU" sz="2400">
                <a:cs typeface="Times New Roman" pitchFamily="18" charset="0"/>
              </a:rPr>
              <a:t>). </a:t>
            </a:r>
            <a:endParaRPr lang="ru-RU" sz="2400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4"/>
          <p:cNvSpPr txBox="1">
            <a:spLocks noChangeArrowheads="1"/>
          </p:cNvSpPr>
          <p:nvPr/>
        </p:nvSpPr>
        <p:spPr bwMode="auto">
          <a:xfrm>
            <a:off x="971550" y="908050"/>
            <a:ext cx="7561263" cy="621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i="1"/>
              <a:t>Высказывание </a:t>
            </a:r>
            <a:r>
              <a:rPr lang="ru-RU" sz="2800" i="1">
                <a:solidFill>
                  <a:srgbClr val="FF0000"/>
                </a:solidFill>
              </a:rPr>
              <a:t>А </a:t>
            </a:r>
            <a:r>
              <a:rPr lang="en-US" sz="2800" i="1">
                <a:solidFill>
                  <a:srgbClr val="FF0000"/>
                </a:solidFill>
                <a:cs typeface="Times New Roman" pitchFamily="18" charset="0"/>
              </a:rPr>
              <a:t>·</a:t>
            </a:r>
            <a:r>
              <a:rPr lang="ru-RU" sz="2800" i="1">
                <a:solidFill>
                  <a:srgbClr val="FF0000"/>
                </a:solidFill>
              </a:rPr>
              <a:t> В </a:t>
            </a:r>
            <a:r>
              <a:rPr lang="ru-RU" sz="2800" i="1" u="sng"/>
              <a:t>истинно</a:t>
            </a:r>
            <a:r>
              <a:rPr lang="ru-RU" sz="2800" i="1"/>
              <a:t> тогда и только тогда, когда </a:t>
            </a:r>
            <a:r>
              <a:rPr lang="ru-RU" sz="2800" i="1" u="sng"/>
              <a:t>оба</a:t>
            </a:r>
            <a:r>
              <a:rPr lang="ru-RU" sz="2800" i="1"/>
              <a:t> высказывания А и В </a:t>
            </a:r>
            <a:r>
              <a:rPr lang="ru-RU" sz="2800" i="1" u="sng"/>
              <a:t>истинны</a:t>
            </a:r>
            <a:r>
              <a:rPr lang="ru-RU" sz="2800" i="1"/>
              <a:t>.</a:t>
            </a:r>
            <a:r>
              <a:rPr lang="ru-RU" sz="2800"/>
              <a:t> </a:t>
            </a:r>
          </a:p>
          <a:p>
            <a:endParaRPr lang="ru-RU" sz="2800"/>
          </a:p>
          <a:p>
            <a:r>
              <a:rPr lang="ru-RU" sz="2800"/>
              <a:t>Например, высказывание   </a:t>
            </a:r>
          </a:p>
          <a:p>
            <a:r>
              <a:rPr lang="ru-RU" sz="2800" i="1"/>
              <a:t>"10 делится на 2 и 5 больше 3"</a:t>
            </a:r>
            <a:r>
              <a:rPr lang="ru-RU" sz="2800"/>
              <a:t>   истинно, а высказывания:  </a:t>
            </a:r>
          </a:p>
          <a:p>
            <a:r>
              <a:rPr lang="ru-RU" sz="2800" i="1"/>
              <a:t>"10 делится на 2 и 5 не больше 3",     </a:t>
            </a:r>
          </a:p>
          <a:p>
            <a:r>
              <a:rPr lang="ru-RU" sz="2800" i="1"/>
              <a:t>"10 не делится на 2 и 5 больше 3",    </a:t>
            </a:r>
          </a:p>
          <a:p>
            <a:r>
              <a:rPr lang="ru-RU" sz="2800" i="1"/>
              <a:t>"10 не делится на 2 и 5 не больше 3"</a:t>
            </a:r>
            <a:r>
              <a:rPr lang="ru-RU" sz="2800"/>
              <a:t>     —   ложны. </a:t>
            </a:r>
          </a:p>
          <a:p>
            <a:endParaRPr lang="ru-RU" sz="3600">
              <a:solidFill>
                <a:schemeClr val="folHlink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ru-RU" sz="360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3116" name="Group 236"/>
          <p:cNvGraphicFramePr>
            <a:graphicFrameLocks noGrp="1"/>
          </p:cNvGraphicFramePr>
          <p:nvPr/>
        </p:nvGraphicFramePr>
        <p:xfrm>
          <a:off x="1198563" y="2143125"/>
          <a:ext cx="4332287" cy="3200400"/>
        </p:xfrm>
        <a:graphic>
          <a:graphicData uri="http://schemas.openxmlformats.org/drawingml/2006/table">
            <a:tbl>
              <a:tblPr/>
              <a:tblGrid>
                <a:gridCol w="1444625"/>
                <a:gridCol w="1443037"/>
                <a:gridCol w="1444625"/>
              </a:tblGrid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 и </a:t>
                      </a: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2899" name="Rectangle 19"/>
          <p:cNvSpPr>
            <a:spLocks noChangeArrowheads="1"/>
          </p:cNvSpPr>
          <p:nvPr/>
        </p:nvSpPr>
        <p:spPr bwMode="auto">
          <a:xfrm>
            <a:off x="4570413" y="4722813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22900" name="Rectangle 20"/>
          <p:cNvSpPr>
            <a:spLocks noChangeArrowheads="1"/>
          </p:cNvSpPr>
          <p:nvPr/>
        </p:nvSpPr>
        <p:spPr bwMode="auto">
          <a:xfrm>
            <a:off x="4525963" y="2801938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22904" name="AutoShape 24"/>
          <p:cNvSpPr>
            <a:spLocks noChangeArrowheads="1"/>
          </p:cNvSpPr>
          <p:nvPr/>
        </p:nvSpPr>
        <p:spPr bwMode="auto">
          <a:xfrm>
            <a:off x="5795963" y="1635125"/>
            <a:ext cx="3116262" cy="1238250"/>
          </a:xfrm>
          <a:prstGeom prst="wedgeRoundRectCallout">
            <a:avLst>
              <a:gd name="adj1" fmla="val -56519"/>
              <a:gd name="adj2" fmla="val 16412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ru-RU" sz="2400">
                <a:latin typeface="Arial" charset="0"/>
                <a:cs typeface="Arial" charset="0"/>
              </a:rPr>
              <a:t>также:</a:t>
            </a:r>
            <a:r>
              <a:rPr lang="ru-RU" sz="2400" b="1">
                <a:latin typeface="Arial" charset="0"/>
                <a:cs typeface="Arial" charset="0"/>
              </a:rPr>
              <a:t> </a:t>
            </a:r>
            <a:r>
              <a:rPr lang="en-US" sz="2400" b="1">
                <a:latin typeface="Arial" charset="0"/>
                <a:cs typeface="Arial" charset="0"/>
              </a:rPr>
              <a:t>A·B</a:t>
            </a:r>
            <a:r>
              <a:rPr lang="en-US" sz="2400">
                <a:latin typeface="Arial" charset="0"/>
                <a:cs typeface="Arial" charset="0"/>
              </a:rPr>
              <a:t>, </a:t>
            </a:r>
            <a:r>
              <a:rPr lang="en-US" sz="2400" b="1">
                <a:latin typeface="Arial" charset="0"/>
                <a:cs typeface="Arial" charset="0"/>
              </a:rPr>
              <a:t>A </a:t>
            </a:r>
            <a:r>
              <a:rPr lang="en-US" sz="2400" b="1">
                <a:latin typeface="Arial" charset="0"/>
                <a:cs typeface="Arial" charset="0"/>
                <a:sym typeface="Symbol" pitchFamily="18" charset="2"/>
              </a:rPr>
              <a:t></a:t>
            </a:r>
            <a:r>
              <a:rPr lang="en-US" sz="2400" b="1">
                <a:latin typeface="Arial" charset="0"/>
                <a:cs typeface="Arial" charset="0"/>
              </a:rPr>
              <a:t> B</a:t>
            </a:r>
            <a:r>
              <a:rPr lang="en-US" sz="2400">
                <a:latin typeface="Arial" charset="0"/>
                <a:cs typeface="Arial" charset="0"/>
              </a:rPr>
              <a:t>,</a:t>
            </a:r>
            <a:endParaRPr lang="ru-RU" sz="2400">
              <a:latin typeface="Arial" charset="0"/>
              <a:cs typeface="Arial" charset="0"/>
            </a:endParaRPr>
          </a:p>
          <a:p>
            <a:pPr algn="ctr"/>
            <a:r>
              <a:rPr lang="en-US" sz="2400" b="1">
                <a:latin typeface="Arial" charset="0"/>
                <a:cs typeface="Arial" charset="0"/>
              </a:rPr>
              <a:t> A &amp; B</a:t>
            </a:r>
            <a:r>
              <a:rPr lang="en-US" sz="2400">
                <a:latin typeface="Arial" charset="0"/>
                <a:cs typeface="Arial" charset="0"/>
              </a:rPr>
              <a:t> </a:t>
            </a:r>
            <a:br>
              <a:rPr lang="en-US" sz="2400">
                <a:latin typeface="Arial" charset="0"/>
                <a:cs typeface="Arial" charset="0"/>
              </a:rPr>
            </a:br>
            <a:endParaRPr lang="en-US" sz="2400">
              <a:latin typeface="Arial" charset="0"/>
              <a:cs typeface="Arial" charset="0"/>
            </a:endParaRPr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27200" y="2813050"/>
            <a:ext cx="1963738" cy="565150"/>
            <a:chOff x="789" y="1935"/>
            <a:chExt cx="1237" cy="356"/>
          </a:xfrm>
        </p:grpSpPr>
        <p:sp>
          <p:nvSpPr>
            <p:cNvPr id="26799" name="Rectangle 46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  <p:sp>
          <p:nvSpPr>
            <p:cNvPr id="26800" name="Rectangle 47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</p:grpSp>
      <p:grpSp>
        <p:nvGrpSpPr>
          <p:cNvPr id="3" name="Group 51"/>
          <p:cNvGrpSpPr>
            <a:grpSpLocks/>
          </p:cNvGrpSpPr>
          <p:nvPr/>
        </p:nvGrpSpPr>
        <p:grpSpPr bwMode="auto">
          <a:xfrm>
            <a:off x="1728788" y="3457575"/>
            <a:ext cx="1963737" cy="565150"/>
            <a:chOff x="789" y="1935"/>
            <a:chExt cx="1237" cy="356"/>
          </a:xfrm>
        </p:grpSpPr>
        <p:sp>
          <p:nvSpPr>
            <p:cNvPr id="26797" name="Rectangle 52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  <p:sp>
          <p:nvSpPr>
            <p:cNvPr id="26798" name="Rectangle 53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</p:grpSp>
      <p:grpSp>
        <p:nvGrpSpPr>
          <p:cNvPr id="4" name="Group 54"/>
          <p:cNvGrpSpPr>
            <a:grpSpLocks/>
          </p:cNvGrpSpPr>
          <p:nvPr/>
        </p:nvGrpSpPr>
        <p:grpSpPr bwMode="auto">
          <a:xfrm>
            <a:off x="1728788" y="4087813"/>
            <a:ext cx="1963737" cy="565150"/>
            <a:chOff x="789" y="1935"/>
            <a:chExt cx="1237" cy="356"/>
          </a:xfrm>
        </p:grpSpPr>
        <p:sp>
          <p:nvSpPr>
            <p:cNvPr id="26795" name="Rectangle 55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  <p:sp>
          <p:nvSpPr>
            <p:cNvPr id="26796" name="Rectangle 56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</p:grpSp>
      <p:grpSp>
        <p:nvGrpSpPr>
          <p:cNvPr id="5" name="Group 57"/>
          <p:cNvGrpSpPr>
            <a:grpSpLocks/>
          </p:cNvGrpSpPr>
          <p:nvPr/>
        </p:nvGrpSpPr>
        <p:grpSpPr bwMode="auto">
          <a:xfrm>
            <a:off x="1728788" y="4722813"/>
            <a:ext cx="1963737" cy="565150"/>
            <a:chOff x="789" y="1935"/>
            <a:chExt cx="1237" cy="356"/>
          </a:xfrm>
        </p:grpSpPr>
        <p:sp>
          <p:nvSpPr>
            <p:cNvPr id="26793" name="Rectangle 58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  <p:sp>
          <p:nvSpPr>
            <p:cNvPr id="26794" name="Rectangle 59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</p:grpSp>
      <p:sp>
        <p:nvSpPr>
          <p:cNvPr id="122974" name="Rectangle 94"/>
          <p:cNvSpPr>
            <a:spLocks noChangeArrowheads="1"/>
          </p:cNvSpPr>
          <p:nvPr/>
        </p:nvSpPr>
        <p:spPr bwMode="auto">
          <a:xfrm>
            <a:off x="4535488" y="3443288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22975" name="Rectangle 95"/>
          <p:cNvSpPr>
            <a:spLocks noChangeArrowheads="1"/>
          </p:cNvSpPr>
          <p:nvPr/>
        </p:nvSpPr>
        <p:spPr bwMode="auto">
          <a:xfrm>
            <a:off x="4560888" y="4064000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0</a:t>
            </a:r>
          </a:p>
        </p:txBody>
      </p:sp>
      <p:grpSp>
        <p:nvGrpSpPr>
          <p:cNvPr id="6" name="Group 166"/>
          <p:cNvGrpSpPr>
            <a:grpSpLocks/>
          </p:cNvGrpSpPr>
          <p:nvPr/>
        </p:nvGrpSpPr>
        <p:grpSpPr bwMode="auto">
          <a:xfrm>
            <a:off x="5876925" y="4251325"/>
            <a:ext cx="1073150" cy="712788"/>
            <a:chOff x="3702" y="2059"/>
            <a:chExt cx="1608" cy="1068"/>
          </a:xfrm>
        </p:grpSpPr>
        <p:sp>
          <p:nvSpPr>
            <p:cNvPr id="26730" name="Freeform 103"/>
            <p:cNvSpPr>
              <a:spLocks/>
            </p:cNvSpPr>
            <p:nvPr/>
          </p:nvSpPr>
          <p:spPr bwMode="auto">
            <a:xfrm rot="-169698">
              <a:off x="3712" y="2386"/>
              <a:ext cx="1598" cy="741"/>
            </a:xfrm>
            <a:custGeom>
              <a:avLst/>
              <a:gdLst>
                <a:gd name="T0" fmla="*/ 0 w 5370"/>
                <a:gd name="T1" fmla="*/ 1 h 2650"/>
                <a:gd name="T2" fmla="*/ 0 w 5370"/>
                <a:gd name="T3" fmla="*/ 1 h 2650"/>
                <a:gd name="T4" fmla="*/ 0 w 5370"/>
                <a:gd name="T5" fmla="*/ 2 h 2650"/>
                <a:gd name="T6" fmla="*/ 1 w 5370"/>
                <a:gd name="T7" fmla="*/ 2 h 2650"/>
                <a:gd name="T8" fmla="*/ 1 w 5370"/>
                <a:gd name="T9" fmla="*/ 3 h 2650"/>
                <a:gd name="T10" fmla="*/ 1 w 5370"/>
                <a:gd name="T11" fmla="*/ 3 h 2650"/>
                <a:gd name="T12" fmla="*/ 2 w 5370"/>
                <a:gd name="T13" fmla="*/ 3 h 2650"/>
                <a:gd name="T14" fmla="*/ 2 w 5370"/>
                <a:gd name="T15" fmla="*/ 3 h 2650"/>
                <a:gd name="T16" fmla="*/ 3 w 5370"/>
                <a:gd name="T17" fmla="*/ 4 h 2650"/>
                <a:gd name="T18" fmla="*/ 4 w 5370"/>
                <a:gd name="T19" fmla="*/ 4 h 2650"/>
                <a:gd name="T20" fmla="*/ 4 w 5370"/>
                <a:gd name="T21" fmla="*/ 4 h 2650"/>
                <a:gd name="T22" fmla="*/ 6 w 5370"/>
                <a:gd name="T23" fmla="*/ 4 h 2650"/>
                <a:gd name="T24" fmla="*/ 7 w 5370"/>
                <a:gd name="T25" fmla="*/ 4 h 2650"/>
                <a:gd name="T26" fmla="*/ 9 w 5370"/>
                <a:gd name="T27" fmla="*/ 4 h 2650"/>
                <a:gd name="T28" fmla="*/ 10 w 5370"/>
                <a:gd name="T29" fmla="*/ 4 h 2650"/>
                <a:gd name="T30" fmla="*/ 11 w 5370"/>
                <a:gd name="T31" fmla="*/ 4 h 2650"/>
                <a:gd name="T32" fmla="*/ 12 w 5370"/>
                <a:gd name="T33" fmla="*/ 4 h 2650"/>
                <a:gd name="T34" fmla="*/ 12 w 5370"/>
                <a:gd name="T35" fmla="*/ 3 h 2650"/>
                <a:gd name="T36" fmla="*/ 12 w 5370"/>
                <a:gd name="T37" fmla="*/ 3 h 2650"/>
                <a:gd name="T38" fmla="*/ 12 w 5370"/>
                <a:gd name="T39" fmla="*/ 3 h 2650"/>
                <a:gd name="T40" fmla="*/ 12 w 5370"/>
                <a:gd name="T41" fmla="*/ 2 h 2650"/>
                <a:gd name="T42" fmla="*/ 12 w 5370"/>
                <a:gd name="T43" fmla="*/ 2 h 2650"/>
                <a:gd name="T44" fmla="*/ 12 w 5370"/>
                <a:gd name="T45" fmla="*/ 2 h 2650"/>
                <a:gd name="T46" fmla="*/ 12 w 5370"/>
                <a:gd name="T47" fmla="*/ 2 h 2650"/>
                <a:gd name="T48" fmla="*/ 12 w 5370"/>
                <a:gd name="T49" fmla="*/ 3 h 2650"/>
                <a:gd name="T50" fmla="*/ 12 w 5370"/>
                <a:gd name="T51" fmla="*/ 3 h 2650"/>
                <a:gd name="T52" fmla="*/ 11 w 5370"/>
                <a:gd name="T53" fmla="*/ 3 h 2650"/>
                <a:gd name="T54" fmla="*/ 11 w 5370"/>
                <a:gd name="T55" fmla="*/ 3 h 2650"/>
                <a:gd name="T56" fmla="*/ 10 w 5370"/>
                <a:gd name="T57" fmla="*/ 4 h 2650"/>
                <a:gd name="T58" fmla="*/ 10 w 5370"/>
                <a:gd name="T59" fmla="*/ 4 h 2650"/>
                <a:gd name="T60" fmla="*/ 8 w 5370"/>
                <a:gd name="T61" fmla="*/ 4 h 2650"/>
                <a:gd name="T62" fmla="*/ 7 w 5370"/>
                <a:gd name="T63" fmla="*/ 4 h 2650"/>
                <a:gd name="T64" fmla="*/ 7 w 5370"/>
                <a:gd name="T65" fmla="*/ 4 h 2650"/>
                <a:gd name="T66" fmla="*/ 5 w 5370"/>
                <a:gd name="T67" fmla="*/ 4 h 2650"/>
                <a:gd name="T68" fmla="*/ 4 w 5370"/>
                <a:gd name="T69" fmla="*/ 3 h 2650"/>
                <a:gd name="T70" fmla="*/ 2 w 5370"/>
                <a:gd name="T71" fmla="*/ 3 h 2650"/>
                <a:gd name="T72" fmla="*/ 1 w 5370"/>
                <a:gd name="T73" fmla="*/ 2 h 2650"/>
                <a:gd name="T74" fmla="*/ 1 w 5370"/>
                <a:gd name="T75" fmla="*/ 2 h 2650"/>
                <a:gd name="T76" fmla="*/ 0 w 5370"/>
                <a:gd name="T77" fmla="*/ 1 h 2650"/>
                <a:gd name="T78" fmla="*/ 0 w 5370"/>
                <a:gd name="T79" fmla="*/ 0 h 265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370"/>
                <a:gd name="T121" fmla="*/ 0 h 2650"/>
                <a:gd name="T122" fmla="*/ 5370 w 5370"/>
                <a:gd name="T123" fmla="*/ 2650 h 265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370" h="2650">
                  <a:moveTo>
                    <a:pt x="0" y="455"/>
                  </a:moveTo>
                  <a:lnTo>
                    <a:pt x="42" y="666"/>
                  </a:lnTo>
                  <a:lnTo>
                    <a:pt x="56" y="731"/>
                  </a:lnTo>
                  <a:lnTo>
                    <a:pt x="93" y="850"/>
                  </a:lnTo>
                  <a:lnTo>
                    <a:pt x="143" y="965"/>
                  </a:lnTo>
                  <a:lnTo>
                    <a:pt x="197" y="1075"/>
                  </a:lnTo>
                  <a:lnTo>
                    <a:pt x="261" y="1184"/>
                  </a:lnTo>
                  <a:lnTo>
                    <a:pt x="329" y="1292"/>
                  </a:lnTo>
                  <a:lnTo>
                    <a:pt x="403" y="1397"/>
                  </a:lnTo>
                  <a:lnTo>
                    <a:pt x="480" y="1502"/>
                  </a:lnTo>
                  <a:lnTo>
                    <a:pt x="561" y="1604"/>
                  </a:lnTo>
                  <a:lnTo>
                    <a:pt x="590" y="1639"/>
                  </a:lnTo>
                  <a:lnTo>
                    <a:pt x="686" y="1746"/>
                  </a:lnTo>
                  <a:lnTo>
                    <a:pt x="798" y="1852"/>
                  </a:lnTo>
                  <a:lnTo>
                    <a:pt x="914" y="1948"/>
                  </a:lnTo>
                  <a:lnTo>
                    <a:pt x="1044" y="2038"/>
                  </a:lnTo>
                  <a:lnTo>
                    <a:pt x="1176" y="2119"/>
                  </a:lnTo>
                  <a:lnTo>
                    <a:pt x="1317" y="2195"/>
                  </a:lnTo>
                  <a:lnTo>
                    <a:pt x="1459" y="2264"/>
                  </a:lnTo>
                  <a:lnTo>
                    <a:pt x="1605" y="2329"/>
                  </a:lnTo>
                  <a:lnTo>
                    <a:pt x="1711" y="2374"/>
                  </a:lnTo>
                  <a:lnTo>
                    <a:pt x="1974" y="2471"/>
                  </a:lnTo>
                  <a:lnTo>
                    <a:pt x="2254" y="2549"/>
                  </a:lnTo>
                  <a:lnTo>
                    <a:pt x="2542" y="2604"/>
                  </a:lnTo>
                  <a:lnTo>
                    <a:pt x="2845" y="2640"/>
                  </a:lnTo>
                  <a:lnTo>
                    <a:pt x="3149" y="2650"/>
                  </a:lnTo>
                  <a:lnTo>
                    <a:pt x="3459" y="2640"/>
                  </a:lnTo>
                  <a:lnTo>
                    <a:pt x="3770" y="2606"/>
                  </a:lnTo>
                  <a:lnTo>
                    <a:pt x="4079" y="2549"/>
                  </a:lnTo>
                  <a:lnTo>
                    <a:pt x="4295" y="2490"/>
                  </a:lnTo>
                  <a:lnTo>
                    <a:pt x="4495" y="2422"/>
                  </a:lnTo>
                  <a:lnTo>
                    <a:pt x="4670" y="2340"/>
                  </a:lnTo>
                  <a:lnTo>
                    <a:pt x="4827" y="2248"/>
                  </a:lnTo>
                  <a:lnTo>
                    <a:pt x="4959" y="2148"/>
                  </a:lnTo>
                  <a:lnTo>
                    <a:pt x="5070" y="2044"/>
                  </a:lnTo>
                  <a:lnTo>
                    <a:pt x="5162" y="1932"/>
                  </a:lnTo>
                  <a:lnTo>
                    <a:pt x="5232" y="1820"/>
                  </a:lnTo>
                  <a:lnTo>
                    <a:pt x="5284" y="1727"/>
                  </a:lnTo>
                  <a:lnTo>
                    <a:pt x="5318" y="1646"/>
                  </a:lnTo>
                  <a:lnTo>
                    <a:pt x="5343" y="1565"/>
                  </a:lnTo>
                  <a:lnTo>
                    <a:pt x="5360" y="1481"/>
                  </a:lnTo>
                  <a:lnTo>
                    <a:pt x="5370" y="1399"/>
                  </a:lnTo>
                  <a:lnTo>
                    <a:pt x="5369" y="1216"/>
                  </a:lnTo>
                  <a:lnTo>
                    <a:pt x="5367" y="1030"/>
                  </a:lnTo>
                  <a:lnTo>
                    <a:pt x="5354" y="1115"/>
                  </a:lnTo>
                  <a:lnTo>
                    <a:pt x="5338" y="1204"/>
                  </a:lnTo>
                  <a:lnTo>
                    <a:pt x="5312" y="1292"/>
                  </a:lnTo>
                  <a:lnTo>
                    <a:pt x="5279" y="1380"/>
                  </a:lnTo>
                  <a:lnTo>
                    <a:pt x="5234" y="1465"/>
                  </a:lnTo>
                  <a:lnTo>
                    <a:pt x="5183" y="1552"/>
                  </a:lnTo>
                  <a:lnTo>
                    <a:pt x="5122" y="1634"/>
                  </a:lnTo>
                  <a:lnTo>
                    <a:pt x="5054" y="1716"/>
                  </a:lnTo>
                  <a:lnTo>
                    <a:pt x="4971" y="1793"/>
                  </a:lnTo>
                  <a:lnTo>
                    <a:pt x="4877" y="1868"/>
                  </a:lnTo>
                  <a:lnTo>
                    <a:pt x="4773" y="1939"/>
                  </a:lnTo>
                  <a:lnTo>
                    <a:pt x="4660" y="2006"/>
                  </a:lnTo>
                  <a:lnTo>
                    <a:pt x="4533" y="2066"/>
                  </a:lnTo>
                  <a:lnTo>
                    <a:pt x="4396" y="2123"/>
                  </a:lnTo>
                  <a:lnTo>
                    <a:pt x="4241" y="2172"/>
                  </a:lnTo>
                  <a:lnTo>
                    <a:pt x="4079" y="2215"/>
                  </a:lnTo>
                  <a:lnTo>
                    <a:pt x="3735" y="2278"/>
                  </a:lnTo>
                  <a:lnTo>
                    <a:pt x="3560" y="2299"/>
                  </a:lnTo>
                  <a:lnTo>
                    <a:pt x="3388" y="2310"/>
                  </a:lnTo>
                  <a:lnTo>
                    <a:pt x="3214" y="2311"/>
                  </a:lnTo>
                  <a:lnTo>
                    <a:pt x="3043" y="2310"/>
                  </a:lnTo>
                  <a:lnTo>
                    <a:pt x="2869" y="2300"/>
                  </a:lnTo>
                  <a:lnTo>
                    <a:pt x="2535" y="2263"/>
                  </a:lnTo>
                  <a:lnTo>
                    <a:pt x="2204" y="2197"/>
                  </a:lnTo>
                  <a:lnTo>
                    <a:pt x="1886" y="2106"/>
                  </a:lnTo>
                  <a:lnTo>
                    <a:pt x="1585" y="1996"/>
                  </a:lnTo>
                  <a:lnTo>
                    <a:pt x="1299" y="1862"/>
                  </a:lnTo>
                  <a:lnTo>
                    <a:pt x="1034" y="1709"/>
                  </a:lnTo>
                  <a:lnTo>
                    <a:pt x="792" y="1536"/>
                  </a:lnTo>
                  <a:lnTo>
                    <a:pt x="583" y="1345"/>
                  </a:lnTo>
                  <a:lnTo>
                    <a:pt x="398" y="1141"/>
                  </a:lnTo>
                  <a:lnTo>
                    <a:pt x="248" y="923"/>
                  </a:lnTo>
                  <a:lnTo>
                    <a:pt x="135" y="695"/>
                  </a:lnTo>
                  <a:lnTo>
                    <a:pt x="62" y="455"/>
                  </a:lnTo>
                  <a:lnTo>
                    <a:pt x="21" y="162"/>
                  </a:lnTo>
                  <a:lnTo>
                    <a:pt x="0" y="0"/>
                  </a:lnTo>
                  <a:lnTo>
                    <a:pt x="0" y="455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31" name="Freeform 104"/>
            <p:cNvSpPr>
              <a:spLocks/>
            </p:cNvSpPr>
            <p:nvPr/>
          </p:nvSpPr>
          <p:spPr bwMode="auto">
            <a:xfrm rot="-169698">
              <a:off x="3702" y="2059"/>
              <a:ext cx="1597" cy="974"/>
            </a:xfrm>
            <a:custGeom>
              <a:avLst/>
              <a:gdLst>
                <a:gd name="T0" fmla="*/ 0 w 5367"/>
                <a:gd name="T1" fmla="*/ 2 h 3481"/>
                <a:gd name="T2" fmla="*/ 0 w 5367"/>
                <a:gd name="T3" fmla="*/ 3 h 3481"/>
                <a:gd name="T4" fmla="*/ 1 w 5367"/>
                <a:gd name="T5" fmla="*/ 4 h 3481"/>
                <a:gd name="T6" fmla="*/ 2 w 5367"/>
                <a:gd name="T7" fmla="*/ 5 h 3481"/>
                <a:gd name="T8" fmla="*/ 3 w 5367"/>
                <a:gd name="T9" fmla="*/ 5 h 3481"/>
                <a:gd name="T10" fmla="*/ 4 w 5367"/>
                <a:gd name="T11" fmla="*/ 6 h 3481"/>
                <a:gd name="T12" fmla="*/ 6 w 5367"/>
                <a:gd name="T13" fmla="*/ 6 h 3481"/>
                <a:gd name="T14" fmla="*/ 7 w 5367"/>
                <a:gd name="T15" fmla="*/ 6 h 3481"/>
                <a:gd name="T16" fmla="*/ 8 w 5367"/>
                <a:gd name="T17" fmla="*/ 6 h 3481"/>
                <a:gd name="T18" fmla="*/ 9 w 5367"/>
                <a:gd name="T19" fmla="*/ 6 h 3481"/>
                <a:gd name="T20" fmla="*/ 10 w 5367"/>
                <a:gd name="T21" fmla="*/ 6 h 3481"/>
                <a:gd name="T22" fmla="*/ 10 w 5367"/>
                <a:gd name="T23" fmla="*/ 6 h 3481"/>
                <a:gd name="T24" fmla="*/ 11 w 5367"/>
                <a:gd name="T25" fmla="*/ 5 h 3481"/>
                <a:gd name="T26" fmla="*/ 12 w 5367"/>
                <a:gd name="T27" fmla="*/ 5 h 3481"/>
                <a:gd name="T28" fmla="*/ 12 w 5367"/>
                <a:gd name="T29" fmla="*/ 5 h 3481"/>
                <a:gd name="T30" fmla="*/ 12 w 5367"/>
                <a:gd name="T31" fmla="*/ 4 h 3481"/>
                <a:gd name="T32" fmla="*/ 12 w 5367"/>
                <a:gd name="T33" fmla="*/ 4 h 3481"/>
                <a:gd name="T34" fmla="*/ 12 w 5367"/>
                <a:gd name="T35" fmla="*/ 4 h 3481"/>
                <a:gd name="T36" fmla="*/ 12 w 5367"/>
                <a:gd name="T37" fmla="*/ 3 h 3481"/>
                <a:gd name="T38" fmla="*/ 12 w 5367"/>
                <a:gd name="T39" fmla="*/ 3 h 3481"/>
                <a:gd name="T40" fmla="*/ 12 w 5367"/>
                <a:gd name="T41" fmla="*/ 3 h 3481"/>
                <a:gd name="T42" fmla="*/ 11 w 5367"/>
                <a:gd name="T43" fmla="*/ 2 h 3481"/>
                <a:gd name="T44" fmla="*/ 11 w 5367"/>
                <a:gd name="T45" fmla="*/ 2 h 3481"/>
                <a:gd name="T46" fmla="*/ 10 w 5367"/>
                <a:gd name="T47" fmla="*/ 2 h 3481"/>
                <a:gd name="T48" fmla="*/ 9 w 5367"/>
                <a:gd name="T49" fmla="*/ 2 h 3481"/>
                <a:gd name="T50" fmla="*/ 8 w 5367"/>
                <a:gd name="T51" fmla="*/ 2 h 3481"/>
                <a:gd name="T52" fmla="*/ 7 w 5367"/>
                <a:gd name="T53" fmla="*/ 1 h 3481"/>
                <a:gd name="T54" fmla="*/ 7 w 5367"/>
                <a:gd name="T55" fmla="*/ 1 h 3481"/>
                <a:gd name="T56" fmla="*/ 6 w 5367"/>
                <a:gd name="T57" fmla="*/ 1 h 3481"/>
                <a:gd name="T58" fmla="*/ 6 w 5367"/>
                <a:gd name="T59" fmla="*/ 1 h 3481"/>
                <a:gd name="T60" fmla="*/ 5 w 5367"/>
                <a:gd name="T61" fmla="*/ 0 h 3481"/>
                <a:gd name="T62" fmla="*/ 4 w 5367"/>
                <a:gd name="T63" fmla="*/ 0 h 3481"/>
                <a:gd name="T64" fmla="*/ 4 w 5367"/>
                <a:gd name="T65" fmla="*/ 0 h 3481"/>
                <a:gd name="T66" fmla="*/ 3 w 5367"/>
                <a:gd name="T67" fmla="*/ 0 h 3481"/>
                <a:gd name="T68" fmla="*/ 2 w 5367"/>
                <a:gd name="T69" fmla="*/ 0 h 3481"/>
                <a:gd name="T70" fmla="*/ 1 w 5367"/>
                <a:gd name="T71" fmla="*/ 1 h 3481"/>
                <a:gd name="T72" fmla="*/ 0 w 5367"/>
                <a:gd name="T73" fmla="*/ 1 h 3481"/>
                <a:gd name="T74" fmla="*/ 0 w 5367"/>
                <a:gd name="T75" fmla="*/ 2 h 348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367"/>
                <a:gd name="T115" fmla="*/ 0 h 3481"/>
                <a:gd name="T116" fmla="*/ 5367 w 5367"/>
                <a:gd name="T117" fmla="*/ 3481 h 348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367" h="3481">
                  <a:moveTo>
                    <a:pt x="0" y="1170"/>
                  </a:moveTo>
                  <a:lnTo>
                    <a:pt x="21" y="1332"/>
                  </a:lnTo>
                  <a:lnTo>
                    <a:pt x="62" y="1625"/>
                  </a:lnTo>
                  <a:lnTo>
                    <a:pt x="135" y="1865"/>
                  </a:lnTo>
                  <a:lnTo>
                    <a:pt x="248" y="2093"/>
                  </a:lnTo>
                  <a:lnTo>
                    <a:pt x="398" y="2311"/>
                  </a:lnTo>
                  <a:lnTo>
                    <a:pt x="583" y="2515"/>
                  </a:lnTo>
                  <a:lnTo>
                    <a:pt x="792" y="2706"/>
                  </a:lnTo>
                  <a:lnTo>
                    <a:pt x="1034" y="2879"/>
                  </a:lnTo>
                  <a:lnTo>
                    <a:pt x="1299" y="3032"/>
                  </a:lnTo>
                  <a:lnTo>
                    <a:pt x="1585" y="3166"/>
                  </a:lnTo>
                  <a:lnTo>
                    <a:pt x="1886" y="3276"/>
                  </a:lnTo>
                  <a:lnTo>
                    <a:pt x="2204" y="3367"/>
                  </a:lnTo>
                  <a:lnTo>
                    <a:pt x="2535" y="3433"/>
                  </a:lnTo>
                  <a:lnTo>
                    <a:pt x="2869" y="3470"/>
                  </a:lnTo>
                  <a:lnTo>
                    <a:pt x="3043" y="3480"/>
                  </a:lnTo>
                  <a:lnTo>
                    <a:pt x="3214" y="3481"/>
                  </a:lnTo>
                  <a:lnTo>
                    <a:pt x="3388" y="3480"/>
                  </a:lnTo>
                  <a:lnTo>
                    <a:pt x="3560" y="3469"/>
                  </a:lnTo>
                  <a:lnTo>
                    <a:pt x="3735" y="3448"/>
                  </a:lnTo>
                  <a:lnTo>
                    <a:pt x="4079" y="3385"/>
                  </a:lnTo>
                  <a:lnTo>
                    <a:pt x="4241" y="3342"/>
                  </a:lnTo>
                  <a:lnTo>
                    <a:pt x="4396" y="3293"/>
                  </a:lnTo>
                  <a:lnTo>
                    <a:pt x="4533" y="3236"/>
                  </a:lnTo>
                  <a:lnTo>
                    <a:pt x="4660" y="3176"/>
                  </a:lnTo>
                  <a:lnTo>
                    <a:pt x="4773" y="3109"/>
                  </a:lnTo>
                  <a:lnTo>
                    <a:pt x="4877" y="3038"/>
                  </a:lnTo>
                  <a:lnTo>
                    <a:pt x="4971" y="2963"/>
                  </a:lnTo>
                  <a:lnTo>
                    <a:pt x="5054" y="2886"/>
                  </a:lnTo>
                  <a:lnTo>
                    <a:pt x="5122" y="2804"/>
                  </a:lnTo>
                  <a:lnTo>
                    <a:pt x="5183" y="2722"/>
                  </a:lnTo>
                  <a:lnTo>
                    <a:pt x="5234" y="2635"/>
                  </a:lnTo>
                  <a:lnTo>
                    <a:pt x="5279" y="2550"/>
                  </a:lnTo>
                  <a:lnTo>
                    <a:pt x="5312" y="2462"/>
                  </a:lnTo>
                  <a:lnTo>
                    <a:pt x="5338" y="2374"/>
                  </a:lnTo>
                  <a:lnTo>
                    <a:pt x="5354" y="2285"/>
                  </a:lnTo>
                  <a:lnTo>
                    <a:pt x="5367" y="2200"/>
                  </a:lnTo>
                  <a:lnTo>
                    <a:pt x="5352" y="2027"/>
                  </a:lnTo>
                  <a:lnTo>
                    <a:pt x="5319" y="1865"/>
                  </a:lnTo>
                  <a:lnTo>
                    <a:pt x="5264" y="1711"/>
                  </a:lnTo>
                  <a:lnTo>
                    <a:pt x="5193" y="1577"/>
                  </a:lnTo>
                  <a:lnTo>
                    <a:pt x="5103" y="1459"/>
                  </a:lnTo>
                  <a:lnTo>
                    <a:pt x="4996" y="1364"/>
                  </a:lnTo>
                  <a:lnTo>
                    <a:pt x="4877" y="1296"/>
                  </a:lnTo>
                  <a:lnTo>
                    <a:pt x="4748" y="1259"/>
                  </a:lnTo>
                  <a:lnTo>
                    <a:pt x="4601" y="1235"/>
                  </a:lnTo>
                  <a:lnTo>
                    <a:pt x="4449" y="1205"/>
                  </a:lnTo>
                  <a:lnTo>
                    <a:pt x="4287" y="1170"/>
                  </a:lnTo>
                  <a:lnTo>
                    <a:pt x="4119" y="1130"/>
                  </a:lnTo>
                  <a:lnTo>
                    <a:pt x="3946" y="1085"/>
                  </a:lnTo>
                  <a:lnTo>
                    <a:pt x="3769" y="1037"/>
                  </a:lnTo>
                  <a:lnTo>
                    <a:pt x="3589" y="982"/>
                  </a:lnTo>
                  <a:lnTo>
                    <a:pt x="3413" y="922"/>
                  </a:lnTo>
                  <a:lnTo>
                    <a:pt x="3238" y="860"/>
                  </a:lnTo>
                  <a:lnTo>
                    <a:pt x="3070" y="792"/>
                  </a:lnTo>
                  <a:lnTo>
                    <a:pt x="2911" y="719"/>
                  </a:lnTo>
                  <a:lnTo>
                    <a:pt x="2759" y="641"/>
                  </a:lnTo>
                  <a:lnTo>
                    <a:pt x="2620" y="558"/>
                  </a:lnTo>
                  <a:lnTo>
                    <a:pt x="2494" y="474"/>
                  </a:lnTo>
                  <a:lnTo>
                    <a:pt x="2382" y="383"/>
                  </a:lnTo>
                  <a:lnTo>
                    <a:pt x="2288" y="287"/>
                  </a:lnTo>
                  <a:lnTo>
                    <a:pt x="2176" y="188"/>
                  </a:lnTo>
                  <a:lnTo>
                    <a:pt x="2037" y="109"/>
                  </a:lnTo>
                  <a:lnTo>
                    <a:pt x="1882" y="52"/>
                  </a:lnTo>
                  <a:lnTo>
                    <a:pt x="1708" y="14"/>
                  </a:lnTo>
                  <a:lnTo>
                    <a:pt x="1524" y="0"/>
                  </a:lnTo>
                  <a:lnTo>
                    <a:pt x="1333" y="5"/>
                  </a:lnTo>
                  <a:lnTo>
                    <a:pt x="1136" y="30"/>
                  </a:lnTo>
                  <a:lnTo>
                    <a:pt x="946" y="72"/>
                  </a:lnTo>
                  <a:lnTo>
                    <a:pt x="759" y="140"/>
                  </a:lnTo>
                  <a:lnTo>
                    <a:pt x="584" y="226"/>
                  </a:lnTo>
                  <a:lnTo>
                    <a:pt x="422" y="334"/>
                  </a:lnTo>
                  <a:lnTo>
                    <a:pt x="282" y="460"/>
                  </a:lnTo>
                  <a:lnTo>
                    <a:pt x="163" y="608"/>
                  </a:lnTo>
                  <a:lnTo>
                    <a:pt x="74" y="775"/>
                  </a:lnTo>
                  <a:lnTo>
                    <a:pt x="18" y="962"/>
                  </a:lnTo>
                  <a:lnTo>
                    <a:pt x="0" y="1170"/>
                  </a:lnTo>
                  <a:close/>
                </a:path>
              </a:pathLst>
            </a:custGeom>
            <a:solidFill>
              <a:srgbClr val="F8C4BA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32" name="Freeform 105"/>
            <p:cNvSpPr>
              <a:spLocks/>
            </p:cNvSpPr>
            <p:nvPr/>
          </p:nvSpPr>
          <p:spPr bwMode="auto">
            <a:xfrm rot="-169698">
              <a:off x="3819" y="2491"/>
              <a:ext cx="13" cy="72"/>
            </a:xfrm>
            <a:custGeom>
              <a:avLst/>
              <a:gdLst>
                <a:gd name="T0" fmla="*/ 0 w 39"/>
                <a:gd name="T1" fmla="*/ 1 h 256"/>
                <a:gd name="T2" fmla="*/ 0 w 39"/>
                <a:gd name="T3" fmla="*/ 0 h 256"/>
                <a:gd name="T4" fmla="*/ 0 w 39"/>
                <a:gd name="T5" fmla="*/ 0 h 256"/>
                <a:gd name="T6" fmla="*/ 0 w 39"/>
                <a:gd name="T7" fmla="*/ 0 h 256"/>
                <a:gd name="T8" fmla="*/ 0 w 39"/>
                <a:gd name="T9" fmla="*/ 0 h 256"/>
                <a:gd name="T10" fmla="*/ 0 w 39"/>
                <a:gd name="T11" fmla="*/ 0 h 256"/>
                <a:gd name="T12" fmla="*/ 0 w 39"/>
                <a:gd name="T13" fmla="*/ 0 h 256"/>
                <a:gd name="T14" fmla="*/ 0 w 39"/>
                <a:gd name="T15" fmla="*/ 0 h 256"/>
                <a:gd name="T16" fmla="*/ 0 w 39"/>
                <a:gd name="T17" fmla="*/ 1 h 2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9"/>
                <a:gd name="T28" fmla="*/ 0 h 256"/>
                <a:gd name="T29" fmla="*/ 39 w 39"/>
                <a:gd name="T30" fmla="*/ 256 h 25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9" h="256">
                  <a:moveTo>
                    <a:pt x="20" y="256"/>
                  </a:moveTo>
                  <a:lnTo>
                    <a:pt x="35" y="219"/>
                  </a:lnTo>
                  <a:lnTo>
                    <a:pt x="39" y="129"/>
                  </a:lnTo>
                  <a:lnTo>
                    <a:pt x="35" y="38"/>
                  </a:lnTo>
                  <a:lnTo>
                    <a:pt x="20" y="0"/>
                  </a:lnTo>
                  <a:lnTo>
                    <a:pt x="5" y="38"/>
                  </a:lnTo>
                  <a:lnTo>
                    <a:pt x="0" y="129"/>
                  </a:lnTo>
                  <a:lnTo>
                    <a:pt x="5" y="219"/>
                  </a:lnTo>
                  <a:lnTo>
                    <a:pt x="20" y="256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33" name="Freeform 106"/>
            <p:cNvSpPr>
              <a:spLocks/>
            </p:cNvSpPr>
            <p:nvPr/>
          </p:nvSpPr>
          <p:spPr bwMode="auto">
            <a:xfrm rot="-169698">
              <a:off x="3772" y="2308"/>
              <a:ext cx="12" cy="72"/>
            </a:xfrm>
            <a:custGeom>
              <a:avLst/>
              <a:gdLst>
                <a:gd name="T0" fmla="*/ 0 w 40"/>
                <a:gd name="T1" fmla="*/ 1 h 257"/>
                <a:gd name="T2" fmla="*/ 0 w 40"/>
                <a:gd name="T3" fmla="*/ 0 h 257"/>
                <a:gd name="T4" fmla="*/ 0 w 40"/>
                <a:gd name="T5" fmla="*/ 0 h 257"/>
                <a:gd name="T6" fmla="*/ 0 w 40"/>
                <a:gd name="T7" fmla="*/ 0 h 257"/>
                <a:gd name="T8" fmla="*/ 0 w 40"/>
                <a:gd name="T9" fmla="*/ 0 h 257"/>
                <a:gd name="T10" fmla="*/ 0 w 40"/>
                <a:gd name="T11" fmla="*/ 0 h 257"/>
                <a:gd name="T12" fmla="*/ 0 w 40"/>
                <a:gd name="T13" fmla="*/ 0 h 257"/>
                <a:gd name="T14" fmla="*/ 0 w 40"/>
                <a:gd name="T15" fmla="*/ 0 h 257"/>
                <a:gd name="T16" fmla="*/ 0 w 40"/>
                <a:gd name="T17" fmla="*/ 1 h 2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0"/>
                <a:gd name="T28" fmla="*/ 0 h 257"/>
                <a:gd name="T29" fmla="*/ 40 w 40"/>
                <a:gd name="T30" fmla="*/ 257 h 2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0" h="257">
                  <a:moveTo>
                    <a:pt x="18" y="257"/>
                  </a:moveTo>
                  <a:lnTo>
                    <a:pt x="33" y="220"/>
                  </a:lnTo>
                  <a:lnTo>
                    <a:pt x="40" y="130"/>
                  </a:lnTo>
                  <a:lnTo>
                    <a:pt x="33" y="40"/>
                  </a:lnTo>
                  <a:lnTo>
                    <a:pt x="18" y="0"/>
                  </a:lnTo>
                  <a:lnTo>
                    <a:pt x="5" y="40"/>
                  </a:lnTo>
                  <a:lnTo>
                    <a:pt x="0" y="130"/>
                  </a:lnTo>
                  <a:lnTo>
                    <a:pt x="5" y="220"/>
                  </a:lnTo>
                  <a:lnTo>
                    <a:pt x="18" y="257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34" name="Freeform 107"/>
            <p:cNvSpPr>
              <a:spLocks/>
            </p:cNvSpPr>
            <p:nvPr/>
          </p:nvSpPr>
          <p:spPr bwMode="auto">
            <a:xfrm rot="-169698">
              <a:off x="4189" y="2202"/>
              <a:ext cx="76" cy="11"/>
            </a:xfrm>
            <a:custGeom>
              <a:avLst/>
              <a:gdLst>
                <a:gd name="T0" fmla="*/ 1 w 255"/>
                <a:gd name="T1" fmla="*/ 0 h 42"/>
                <a:gd name="T2" fmla="*/ 1 w 255"/>
                <a:gd name="T3" fmla="*/ 0 h 42"/>
                <a:gd name="T4" fmla="*/ 1 w 255"/>
                <a:gd name="T5" fmla="*/ 0 h 42"/>
                <a:gd name="T6" fmla="*/ 1 w 255"/>
                <a:gd name="T7" fmla="*/ 0 h 42"/>
                <a:gd name="T8" fmla="*/ 0 w 255"/>
                <a:gd name="T9" fmla="*/ 0 h 42"/>
                <a:gd name="T10" fmla="*/ 0 w 255"/>
                <a:gd name="T11" fmla="*/ 0 h 42"/>
                <a:gd name="T12" fmla="*/ 0 w 255"/>
                <a:gd name="T13" fmla="*/ 0 h 42"/>
                <a:gd name="T14" fmla="*/ 0 w 255"/>
                <a:gd name="T15" fmla="*/ 0 h 42"/>
                <a:gd name="T16" fmla="*/ 0 w 255"/>
                <a:gd name="T17" fmla="*/ 0 h 42"/>
                <a:gd name="T18" fmla="*/ 0 w 255"/>
                <a:gd name="T19" fmla="*/ 0 h 42"/>
                <a:gd name="T20" fmla="*/ 0 w 255"/>
                <a:gd name="T21" fmla="*/ 0 h 42"/>
                <a:gd name="T22" fmla="*/ 0 w 255"/>
                <a:gd name="T23" fmla="*/ 0 h 42"/>
                <a:gd name="T24" fmla="*/ 0 w 255"/>
                <a:gd name="T25" fmla="*/ 0 h 42"/>
                <a:gd name="T26" fmla="*/ 0 w 255"/>
                <a:gd name="T27" fmla="*/ 0 h 42"/>
                <a:gd name="T28" fmla="*/ 0 w 255"/>
                <a:gd name="T29" fmla="*/ 0 h 42"/>
                <a:gd name="T30" fmla="*/ 0 w 255"/>
                <a:gd name="T31" fmla="*/ 0 h 42"/>
                <a:gd name="T32" fmla="*/ 0 w 255"/>
                <a:gd name="T33" fmla="*/ 0 h 42"/>
                <a:gd name="T34" fmla="*/ 0 w 255"/>
                <a:gd name="T35" fmla="*/ 0 h 42"/>
                <a:gd name="T36" fmla="*/ 0 w 255"/>
                <a:gd name="T37" fmla="*/ 0 h 42"/>
                <a:gd name="T38" fmla="*/ 0 w 255"/>
                <a:gd name="T39" fmla="*/ 0 h 42"/>
                <a:gd name="T40" fmla="*/ 0 w 255"/>
                <a:gd name="T41" fmla="*/ 0 h 42"/>
                <a:gd name="T42" fmla="*/ 0 w 255"/>
                <a:gd name="T43" fmla="*/ 0 h 42"/>
                <a:gd name="T44" fmla="*/ 0 w 255"/>
                <a:gd name="T45" fmla="*/ 0 h 42"/>
                <a:gd name="T46" fmla="*/ 0 w 255"/>
                <a:gd name="T47" fmla="*/ 0 h 42"/>
                <a:gd name="T48" fmla="*/ 0 w 255"/>
                <a:gd name="T49" fmla="*/ 0 h 42"/>
                <a:gd name="T50" fmla="*/ 0 w 255"/>
                <a:gd name="T51" fmla="*/ 0 h 42"/>
                <a:gd name="T52" fmla="*/ 1 w 255"/>
                <a:gd name="T53" fmla="*/ 0 h 42"/>
                <a:gd name="T54" fmla="*/ 1 w 255"/>
                <a:gd name="T55" fmla="*/ 0 h 42"/>
                <a:gd name="T56" fmla="*/ 1 w 255"/>
                <a:gd name="T57" fmla="*/ 0 h 42"/>
                <a:gd name="T58" fmla="*/ 1 w 255"/>
                <a:gd name="T59" fmla="*/ 0 h 4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55"/>
                <a:gd name="T91" fmla="*/ 0 h 42"/>
                <a:gd name="T92" fmla="*/ 255 w 255"/>
                <a:gd name="T93" fmla="*/ 42 h 4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55" h="42">
                  <a:moveTo>
                    <a:pt x="255" y="18"/>
                  </a:moveTo>
                  <a:lnTo>
                    <a:pt x="243" y="11"/>
                  </a:lnTo>
                  <a:lnTo>
                    <a:pt x="233" y="9"/>
                  </a:lnTo>
                  <a:lnTo>
                    <a:pt x="217" y="5"/>
                  </a:lnTo>
                  <a:lnTo>
                    <a:pt x="198" y="3"/>
                  </a:lnTo>
                  <a:lnTo>
                    <a:pt x="176" y="1"/>
                  </a:lnTo>
                  <a:lnTo>
                    <a:pt x="152" y="0"/>
                  </a:lnTo>
                  <a:lnTo>
                    <a:pt x="126" y="0"/>
                  </a:lnTo>
                  <a:lnTo>
                    <a:pt x="99" y="3"/>
                  </a:lnTo>
                  <a:lnTo>
                    <a:pt x="75" y="5"/>
                  </a:lnTo>
                  <a:lnTo>
                    <a:pt x="54" y="7"/>
                  </a:lnTo>
                  <a:lnTo>
                    <a:pt x="35" y="10"/>
                  </a:lnTo>
                  <a:lnTo>
                    <a:pt x="19" y="13"/>
                  </a:lnTo>
                  <a:lnTo>
                    <a:pt x="8" y="16"/>
                  </a:lnTo>
                  <a:lnTo>
                    <a:pt x="0" y="19"/>
                  </a:lnTo>
                  <a:lnTo>
                    <a:pt x="0" y="28"/>
                  </a:lnTo>
                  <a:lnTo>
                    <a:pt x="8" y="33"/>
                  </a:lnTo>
                  <a:lnTo>
                    <a:pt x="19" y="36"/>
                  </a:lnTo>
                  <a:lnTo>
                    <a:pt x="35" y="39"/>
                  </a:lnTo>
                  <a:lnTo>
                    <a:pt x="55" y="41"/>
                  </a:lnTo>
                  <a:lnTo>
                    <a:pt x="77" y="42"/>
                  </a:lnTo>
                  <a:lnTo>
                    <a:pt x="101" y="42"/>
                  </a:lnTo>
                  <a:lnTo>
                    <a:pt x="128" y="42"/>
                  </a:lnTo>
                  <a:lnTo>
                    <a:pt x="153" y="41"/>
                  </a:lnTo>
                  <a:lnTo>
                    <a:pt x="176" y="39"/>
                  </a:lnTo>
                  <a:lnTo>
                    <a:pt x="199" y="37"/>
                  </a:lnTo>
                  <a:lnTo>
                    <a:pt x="218" y="34"/>
                  </a:lnTo>
                  <a:lnTo>
                    <a:pt x="233" y="30"/>
                  </a:lnTo>
                  <a:lnTo>
                    <a:pt x="243" y="28"/>
                  </a:lnTo>
                  <a:lnTo>
                    <a:pt x="255" y="18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35" name="Freeform 108"/>
            <p:cNvSpPr>
              <a:spLocks/>
            </p:cNvSpPr>
            <p:nvPr/>
          </p:nvSpPr>
          <p:spPr bwMode="auto">
            <a:xfrm rot="-169698">
              <a:off x="4125" y="2133"/>
              <a:ext cx="76" cy="11"/>
            </a:xfrm>
            <a:custGeom>
              <a:avLst/>
              <a:gdLst>
                <a:gd name="T0" fmla="*/ 1 w 254"/>
                <a:gd name="T1" fmla="*/ 0 h 41"/>
                <a:gd name="T2" fmla="*/ 1 w 254"/>
                <a:gd name="T3" fmla="*/ 0 h 41"/>
                <a:gd name="T4" fmla="*/ 1 w 254"/>
                <a:gd name="T5" fmla="*/ 0 h 41"/>
                <a:gd name="T6" fmla="*/ 1 w 254"/>
                <a:gd name="T7" fmla="*/ 0 h 41"/>
                <a:gd name="T8" fmla="*/ 0 w 254"/>
                <a:gd name="T9" fmla="*/ 0 h 41"/>
                <a:gd name="T10" fmla="*/ 0 w 254"/>
                <a:gd name="T11" fmla="*/ 0 h 41"/>
                <a:gd name="T12" fmla="*/ 0 w 254"/>
                <a:gd name="T13" fmla="*/ 0 h 41"/>
                <a:gd name="T14" fmla="*/ 0 w 254"/>
                <a:gd name="T15" fmla="*/ 0 h 41"/>
                <a:gd name="T16" fmla="*/ 0 w 254"/>
                <a:gd name="T17" fmla="*/ 0 h 41"/>
                <a:gd name="T18" fmla="*/ 0 w 254"/>
                <a:gd name="T19" fmla="*/ 0 h 41"/>
                <a:gd name="T20" fmla="*/ 0 w 254"/>
                <a:gd name="T21" fmla="*/ 0 h 41"/>
                <a:gd name="T22" fmla="*/ 0 w 254"/>
                <a:gd name="T23" fmla="*/ 0 h 41"/>
                <a:gd name="T24" fmla="*/ 0 w 254"/>
                <a:gd name="T25" fmla="*/ 0 h 41"/>
                <a:gd name="T26" fmla="*/ 0 w 254"/>
                <a:gd name="T27" fmla="*/ 0 h 41"/>
                <a:gd name="T28" fmla="*/ 0 w 254"/>
                <a:gd name="T29" fmla="*/ 0 h 41"/>
                <a:gd name="T30" fmla="*/ 0 w 254"/>
                <a:gd name="T31" fmla="*/ 0 h 41"/>
                <a:gd name="T32" fmla="*/ 0 w 254"/>
                <a:gd name="T33" fmla="*/ 0 h 41"/>
                <a:gd name="T34" fmla="*/ 0 w 254"/>
                <a:gd name="T35" fmla="*/ 0 h 41"/>
                <a:gd name="T36" fmla="*/ 0 w 254"/>
                <a:gd name="T37" fmla="*/ 0 h 41"/>
                <a:gd name="T38" fmla="*/ 0 w 254"/>
                <a:gd name="T39" fmla="*/ 0 h 41"/>
                <a:gd name="T40" fmla="*/ 0 w 254"/>
                <a:gd name="T41" fmla="*/ 0 h 41"/>
                <a:gd name="T42" fmla="*/ 0 w 254"/>
                <a:gd name="T43" fmla="*/ 0 h 41"/>
                <a:gd name="T44" fmla="*/ 0 w 254"/>
                <a:gd name="T45" fmla="*/ 0 h 41"/>
                <a:gd name="T46" fmla="*/ 0 w 254"/>
                <a:gd name="T47" fmla="*/ 0 h 41"/>
                <a:gd name="T48" fmla="*/ 0 w 254"/>
                <a:gd name="T49" fmla="*/ 0 h 41"/>
                <a:gd name="T50" fmla="*/ 0 w 254"/>
                <a:gd name="T51" fmla="*/ 0 h 41"/>
                <a:gd name="T52" fmla="*/ 1 w 254"/>
                <a:gd name="T53" fmla="*/ 0 h 41"/>
                <a:gd name="T54" fmla="*/ 1 w 254"/>
                <a:gd name="T55" fmla="*/ 0 h 41"/>
                <a:gd name="T56" fmla="*/ 1 w 254"/>
                <a:gd name="T57" fmla="*/ 0 h 41"/>
                <a:gd name="T58" fmla="*/ 1 w 254"/>
                <a:gd name="T59" fmla="*/ 0 h 4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54"/>
                <a:gd name="T91" fmla="*/ 0 h 41"/>
                <a:gd name="T92" fmla="*/ 254 w 254"/>
                <a:gd name="T93" fmla="*/ 41 h 41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54" h="41">
                  <a:moveTo>
                    <a:pt x="254" y="18"/>
                  </a:moveTo>
                  <a:lnTo>
                    <a:pt x="245" y="8"/>
                  </a:lnTo>
                  <a:lnTo>
                    <a:pt x="234" y="6"/>
                  </a:lnTo>
                  <a:lnTo>
                    <a:pt x="218" y="2"/>
                  </a:lnTo>
                  <a:lnTo>
                    <a:pt x="198" y="2"/>
                  </a:lnTo>
                  <a:lnTo>
                    <a:pt x="176" y="0"/>
                  </a:lnTo>
                  <a:lnTo>
                    <a:pt x="152" y="0"/>
                  </a:lnTo>
                  <a:lnTo>
                    <a:pt x="126" y="0"/>
                  </a:lnTo>
                  <a:lnTo>
                    <a:pt x="101" y="0"/>
                  </a:lnTo>
                  <a:lnTo>
                    <a:pt x="75" y="2"/>
                  </a:lnTo>
                  <a:lnTo>
                    <a:pt x="53" y="6"/>
                  </a:lnTo>
                  <a:lnTo>
                    <a:pt x="35" y="8"/>
                  </a:lnTo>
                  <a:lnTo>
                    <a:pt x="20" y="12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0" y="28"/>
                  </a:lnTo>
                  <a:lnTo>
                    <a:pt x="7" y="31"/>
                  </a:lnTo>
                  <a:lnTo>
                    <a:pt x="20" y="35"/>
                  </a:lnTo>
                  <a:lnTo>
                    <a:pt x="36" y="37"/>
                  </a:lnTo>
                  <a:lnTo>
                    <a:pt x="55" y="40"/>
                  </a:lnTo>
                  <a:lnTo>
                    <a:pt x="77" y="41"/>
                  </a:lnTo>
                  <a:lnTo>
                    <a:pt x="102" y="41"/>
                  </a:lnTo>
                  <a:lnTo>
                    <a:pt x="127" y="41"/>
                  </a:lnTo>
                  <a:lnTo>
                    <a:pt x="153" y="40"/>
                  </a:lnTo>
                  <a:lnTo>
                    <a:pt x="176" y="40"/>
                  </a:lnTo>
                  <a:lnTo>
                    <a:pt x="199" y="36"/>
                  </a:lnTo>
                  <a:lnTo>
                    <a:pt x="218" y="34"/>
                  </a:lnTo>
                  <a:lnTo>
                    <a:pt x="234" y="29"/>
                  </a:lnTo>
                  <a:lnTo>
                    <a:pt x="245" y="26"/>
                  </a:lnTo>
                  <a:lnTo>
                    <a:pt x="254" y="18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36" name="Freeform 109"/>
            <p:cNvSpPr>
              <a:spLocks/>
            </p:cNvSpPr>
            <p:nvPr/>
          </p:nvSpPr>
          <p:spPr bwMode="auto">
            <a:xfrm rot="-169698">
              <a:off x="4397" y="2796"/>
              <a:ext cx="75" cy="15"/>
            </a:xfrm>
            <a:custGeom>
              <a:avLst/>
              <a:gdLst>
                <a:gd name="T0" fmla="*/ 1 w 253"/>
                <a:gd name="T1" fmla="*/ 0 h 56"/>
                <a:gd name="T2" fmla="*/ 1 w 253"/>
                <a:gd name="T3" fmla="*/ 0 h 56"/>
                <a:gd name="T4" fmla="*/ 1 w 253"/>
                <a:gd name="T5" fmla="*/ 0 h 56"/>
                <a:gd name="T6" fmla="*/ 0 w 253"/>
                <a:gd name="T7" fmla="*/ 0 h 56"/>
                <a:gd name="T8" fmla="*/ 0 w 253"/>
                <a:gd name="T9" fmla="*/ 0 h 56"/>
                <a:gd name="T10" fmla="*/ 0 w 253"/>
                <a:gd name="T11" fmla="*/ 0 h 56"/>
                <a:gd name="T12" fmla="*/ 0 w 253"/>
                <a:gd name="T13" fmla="*/ 0 h 56"/>
                <a:gd name="T14" fmla="*/ 0 w 253"/>
                <a:gd name="T15" fmla="*/ 0 h 56"/>
                <a:gd name="T16" fmla="*/ 0 w 253"/>
                <a:gd name="T17" fmla="*/ 0 h 56"/>
                <a:gd name="T18" fmla="*/ 0 w 253"/>
                <a:gd name="T19" fmla="*/ 0 h 56"/>
                <a:gd name="T20" fmla="*/ 0 w 253"/>
                <a:gd name="T21" fmla="*/ 0 h 56"/>
                <a:gd name="T22" fmla="*/ 0 w 253"/>
                <a:gd name="T23" fmla="*/ 0 h 56"/>
                <a:gd name="T24" fmla="*/ 0 w 253"/>
                <a:gd name="T25" fmla="*/ 0 h 56"/>
                <a:gd name="T26" fmla="*/ 0 w 253"/>
                <a:gd name="T27" fmla="*/ 0 h 56"/>
                <a:gd name="T28" fmla="*/ 0 w 253"/>
                <a:gd name="T29" fmla="*/ 0 h 56"/>
                <a:gd name="T30" fmla="*/ 0 w 253"/>
                <a:gd name="T31" fmla="*/ 0 h 56"/>
                <a:gd name="T32" fmla="*/ 0 w 253"/>
                <a:gd name="T33" fmla="*/ 0 h 56"/>
                <a:gd name="T34" fmla="*/ 0 w 253"/>
                <a:gd name="T35" fmla="*/ 0 h 56"/>
                <a:gd name="T36" fmla="*/ 0 w 253"/>
                <a:gd name="T37" fmla="*/ 0 h 56"/>
                <a:gd name="T38" fmla="*/ 0 w 253"/>
                <a:gd name="T39" fmla="*/ 0 h 56"/>
                <a:gd name="T40" fmla="*/ 1 w 253"/>
                <a:gd name="T41" fmla="*/ 0 h 56"/>
                <a:gd name="T42" fmla="*/ 1 w 253"/>
                <a:gd name="T43" fmla="*/ 0 h 56"/>
                <a:gd name="T44" fmla="*/ 1 w 253"/>
                <a:gd name="T45" fmla="*/ 0 h 56"/>
                <a:gd name="T46" fmla="*/ 1 w 253"/>
                <a:gd name="T47" fmla="*/ 0 h 5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53"/>
                <a:gd name="T73" fmla="*/ 0 h 56"/>
                <a:gd name="T74" fmla="*/ 253 w 253"/>
                <a:gd name="T75" fmla="*/ 56 h 5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53" h="56">
                  <a:moveTo>
                    <a:pt x="253" y="48"/>
                  </a:moveTo>
                  <a:lnTo>
                    <a:pt x="245" y="38"/>
                  </a:lnTo>
                  <a:lnTo>
                    <a:pt x="219" y="26"/>
                  </a:lnTo>
                  <a:lnTo>
                    <a:pt x="179" y="17"/>
                  </a:lnTo>
                  <a:lnTo>
                    <a:pt x="131" y="8"/>
                  </a:lnTo>
                  <a:lnTo>
                    <a:pt x="106" y="5"/>
                  </a:lnTo>
                  <a:lnTo>
                    <a:pt x="82" y="2"/>
                  </a:lnTo>
                  <a:lnTo>
                    <a:pt x="59" y="1"/>
                  </a:lnTo>
                  <a:lnTo>
                    <a:pt x="40" y="0"/>
                  </a:lnTo>
                  <a:lnTo>
                    <a:pt x="23" y="1"/>
                  </a:lnTo>
                  <a:lnTo>
                    <a:pt x="12" y="2"/>
                  </a:lnTo>
                  <a:lnTo>
                    <a:pt x="4" y="5"/>
                  </a:lnTo>
                  <a:lnTo>
                    <a:pt x="0" y="9"/>
                  </a:lnTo>
                  <a:lnTo>
                    <a:pt x="9" y="19"/>
                  </a:lnTo>
                  <a:lnTo>
                    <a:pt x="35" y="30"/>
                  </a:lnTo>
                  <a:lnTo>
                    <a:pt x="75" y="41"/>
                  </a:lnTo>
                  <a:lnTo>
                    <a:pt x="125" y="49"/>
                  </a:lnTo>
                  <a:lnTo>
                    <a:pt x="150" y="53"/>
                  </a:lnTo>
                  <a:lnTo>
                    <a:pt x="174" y="55"/>
                  </a:lnTo>
                  <a:lnTo>
                    <a:pt x="195" y="56"/>
                  </a:lnTo>
                  <a:lnTo>
                    <a:pt x="215" y="56"/>
                  </a:lnTo>
                  <a:lnTo>
                    <a:pt x="231" y="56"/>
                  </a:lnTo>
                  <a:lnTo>
                    <a:pt x="243" y="55"/>
                  </a:lnTo>
                  <a:lnTo>
                    <a:pt x="253" y="48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37" name="Freeform 110"/>
            <p:cNvSpPr>
              <a:spLocks/>
            </p:cNvSpPr>
            <p:nvPr/>
          </p:nvSpPr>
          <p:spPr bwMode="auto">
            <a:xfrm rot="-169698">
              <a:off x="4347" y="2717"/>
              <a:ext cx="75" cy="15"/>
            </a:xfrm>
            <a:custGeom>
              <a:avLst/>
              <a:gdLst>
                <a:gd name="T0" fmla="*/ 1 w 250"/>
                <a:gd name="T1" fmla="*/ 0 h 57"/>
                <a:gd name="T2" fmla="*/ 1 w 250"/>
                <a:gd name="T3" fmla="*/ 0 h 57"/>
                <a:gd name="T4" fmla="*/ 1 w 250"/>
                <a:gd name="T5" fmla="*/ 0 h 57"/>
                <a:gd name="T6" fmla="*/ 1 w 250"/>
                <a:gd name="T7" fmla="*/ 0 h 57"/>
                <a:gd name="T8" fmla="*/ 0 w 250"/>
                <a:gd name="T9" fmla="*/ 0 h 57"/>
                <a:gd name="T10" fmla="*/ 0 w 250"/>
                <a:gd name="T11" fmla="*/ 0 h 57"/>
                <a:gd name="T12" fmla="*/ 0 w 250"/>
                <a:gd name="T13" fmla="*/ 0 h 57"/>
                <a:gd name="T14" fmla="*/ 0 w 250"/>
                <a:gd name="T15" fmla="*/ 0 h 57"/>
                <a:gd name="T16" fmla="*/ 0 w 250"/>
                <a:gd name="T17" fmla="*/ 0 h 57"/>
                <a:gd name="T18" fmla="*/ 0 w 250"/>
                <a:gd name="T19" fmla="*/ 0 h 57"/>
                <a:gd name="T20" fmla="*/ 0 w 250"/>
                <a:gd name="T21" fmla="*/ 0 h 57"/>
                <a:gd name="T22" fmla="*/ 0 w 250"/>
                <a:gd name="T23" fmla="*/ 0 h 57"/>
                <a:gd name="T24" fmla="*/ 0 w 250"/>
                <a:gd name="T25" fmla="*/ 0 h 57"/>
                <a:gd name="T26" fmla="*/ 0 w 250"/>
                <a:gd name="T27" fmla="*/ 0 h 57"/>
                <a:gd name="T28" fmla="*/ 0 w 250"/>
                <a:gd name="T29" fmla="*/ 0 h 57"/>
                <a:gd name="T30" fmla="*/ 0 w 250"/>
                <a:gd name="T31" fmla="*/ 0 h 57"/>
                <a:gd name="T32" fmla="*/ 0 w 250"/>
                <a:gd name="T33" fmla="*/ 0 h 57"/>
                <a:gd name="T34" fmla="*/ 0 w 250"/>
                <a:gd name="T35" fmla="*/ 0 h 57"/>
                <a:gd name="T36" fmla="*/ 0 w 250"/>
                <a:gd name="T37" fmla="*/ 0 h 57"/>
                <a:gd name="T38" fmla="*/ 0 w 250"/>
                <a:gd name="T39" fmla="*/ 0 h 57"/>
                <a:gd name="T40" fmla="*/ 1 w 250"/>
                <a:gd name="T41" fmla="*/ 0 h 57"/>
                <a:gd name="T42" fmla="*/ 1 w 250"/>
                <a:gd name="T43" fmla="*/ 0 h 57"/>
                <a:gd name="T44" fmla="*/ 1 w 250"/>
                <a:gd name="T45" fmla="*/ 0 h 57"/>
                <a:gd name="T46" fmla="*/ 1 w 250"/>
                <a:gd name="T47" fmla="*/ 0 h 57"/>
                <a:gd name="T48" fmla="*/ 1 w 250"/>
                <a:gd name="T49" fmla="*/ 0 h 57"/>
                <a:gd name="T50" fmla="*/ 1 w 250"/>
                <a:gd name="T51" fmla="*/ 0 h 5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50"/>
                <a:gd name="T79" fmla="*/ 0 h 57"/>
                <a:gd name="T80" fmla="*/ 250 w 250"/>
                <a:gd name="T81" fmla="*/ 57 h 57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50" h="57">
                  <a:moveTo>
                    <a:pt x="250" y="48"/>
                  </a:moveTo>
                  <a:lnTo>
                    <a:pt x="241" y="39"/>
                  </a:lnTo>
                  <a:lnTo>
                    <a:pt x="217" y="28"/>
                  </a:lnTo>
                  <a:lnTo>
                    <a:pt x="177" y="18"/>
                  </a:lnTo>
                  <a:lnTo>
                    <a:pt x="129" y="7"/>
                  </a:lnTo>
                  <a:lnTo>
                    <a:pt x="104" y="5"/>
                  </a:lnTo>
                  <a:lnTo>
                    <a:pt x="79" y="3"/>
                  </a:lnTo>
                  <a:lnTo>
                    <a:pt x="56" y="1"/>
                  </a:lnTo>
                  <a:lnTo>
                    <a:pt x="38" y="0"/>
                  </a:lnTo>
                  <a:lnTo>
                    <a:pt x="22" y="1"/>
                  </a:lnTo>
                  <a:lnTo>
                    <a:pt x="9" y="4"/>
                  </a:lnTo>
                  <a:lnTo>
                    <a:pt x="1" y="5"/>
                  </a:lnTo>
                  <a:lnTo>
                    <a:pt x="0" y="15"/>
                  </a:lnTo>
                  <a:lnTo>
                    <a:pt x="18" y="24"/>
                  </a:lnTo>
                  <a:lnTo>
                    <a:pt x="33" y="30"/>
                  </a:lnTo>
                  <a:lnTo>
                    <a:pt x="51" y="35"/>
                  </a:lnTo>
                  <a:lnTo>
                    <a:pt x="73" y="40"/>
                  </a:lnTo>
                  <a:lnTo>
                    <a:pt x="97" y="45"/>
                  </a:lnTo>
                  <a:lnTo>
                    <a:pt x="122" y="48"/>
                  </a:lnTo>
                  <a:lnTo>
                    <a:pt x="148" y="52"/>
                  </a:lnTo>
                  <a:lnTo>
                    <a:pt x="171" y="54"/>
                  </a:lnTo>
                  <a:lnTo>
                    <a:pt x="193" y="57"/>
                  </a:lnTo>
                  <a:lnTo>
                    <a:pt x="212" y="57"/>
                  </a:lnTo>
                  <a:lnTo>
                    <a:pt x="228" y="57"/>
                  </a:lnTo>
                  <a:lnTo>
                    <a:pt x="240" y="54"/>
                  </a:lnTo>
                  <a:lnTo>
                    <a:pt x="250" y="48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38" name="Freeform 111"/>
            <p:cNvSpPr>
              <a:spLocks/>
            </p:cNvSpPr>
            <p:nvPr/>
          </p:nvSpPr>
          <p:spPr bwMode="auto">
            <a:xfrm rot="-169698">
              <a:off x="4807" y="2744"/>
              <a:ext cx="71" cy="26"/>
            </a:xfrm>
            <a:custGeom>
              <a:avLst/>
              <a:gdLst>
                <a:gd name="T0" fmla="*/ 1 w 241"/>
                <a:gd name="T1" fmla="*/ 0 h 93"/>
                <a:gd name="T2" fmla="*/ 1 w 241"/>
                <a:gd name="T3" fmla="*/ 0 h 93"/>
                <a:gd name="T4" fmla="*/ 1 w 241"/>
                <a:gd name="T5" fmla="*/ 0 h 93"/>
                <a:gd name="T6" fmla="*/ 0 w 241"/>
                <a:gd name="T7" fmla="*/ 0 h 93"/>
                <a:gd name="T8" fmla="*/ 0 w 241"/>
                <a:gd name="T9" fmla="*/ 0 h 93"/>
                <a:gd name="T10" fmla="*/ 0 w 241"/>
                <a:gd name="T11" fmla="*/ 0 h 93"/>
                <a:gd name="T12" fmla="*/ 0 w 241"/>
                <a:gd name="T13" fmla="*/ 0 h 93"/>
                <a:gd name="T14" fmla="*/ 0 w 241"/>
                <a:gd name="T15" fmla="*/ 0 h 93"/>
                <a:gd name="T16" fmla="*/ 0 w 241"/>
                <a:gd name="T17" fmla="*/ 0 h 93"/>
                <a:gd name="T18" fmla="*/ 0 w 241"/>
                <a:gd name="T19" fmla="*/ 0 h 93"/>
                <a:gd name="T20" fmla="*/ 0 w 241"/>
                <a:gd name="T21" fmla="*/ 0 h 93"/>
                <a:gd name="T22" fmla="*/ 0 w 241"/>
                <a:gd name="T23" fmla="*/ 0 h 93"/>
                <a:gd name="T24" fmla="*/ 0 w 241"/>
                <a:gd name="T25" fmla="*/ 0 h 93"/>
                <a:gd name="T26" fmla="*/ 0 w 241"/>
                <a:gd name="T27" fmla="*/ 0 h 93"/>
                <a:gd name="T28" fmla="*/ 0 w 241"/>
                <a:gd name="T29" fmla="*/ 0 h 93"/>
                <a:gd name="T30" fmla="*/ 0 w 241"/>
                <a:gd name="T31" fmla="*/ 0 h 93"/>
                <a:gd name="T32" fmla="*/ 0 w 241"/>
                <a:gd name="T33" fmla="*/ 0 h 93"/>
                <a:gd name="T34" fmla="*/ 0 w 241"/>
                <a:gd name="T35" fmla="*/ 0 h 93"/>
                <a:gd name="T36" fmla="*/ 0 w 241"/>
                <a:gd name="T37" fmla="*/ 0 h 93"/>
                <a:gd name="T38" fmla="*/ 0 w 241"/>
                <a:gd name="T39" fmla="*/ 0 h 93"/>
                <a:gd name="T40" fmla="*/ 0 w 241"/>
                <a:gd name="T41" fmla="*/ 0 h 93"/>
                <a:gd name="T42" fmla="*/ 1 w 241"/>
                <a:gd name="T43" fmla="*/ 0 h 93"/>
                <a:gd name="T44" fmla="*/ 1 w 241"/>
                <a:gd name="T45" fmla="*/ 0 h 9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41"/>
                <a:gd name="T70" fmla="*/ 0 h 93"/>
                <a:gd name="T71" fmla="*/ 241 w 241"/>
                <a:gd name="T72" fmla="*/ 93 h 9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41" h="93">
                  <a:moveTo>
                    <a:pt x="241" y="3"/>
                  </a:moveTo>
                  <a:lnTo>
                    <a:pt x="230" y="0"/>
                  </a:lnTo>
                  <a:lnTo>
                    <a:pt x="217" y="0"/>
                  </a:lnTo>
                  <a:lnTo>
                    <a:pt x="200" y="3"/>
                  </a:lnTo>
                  <a:lnTo>
                    <a:pt x="182" y="8"/>
                  </a:lnTo>
                  <a:lnTo>
                    <a:pt x="160" y="14"/>
                  </a:lnTo>
                  <a:lnTo>
                    <a:pt x="139" y="18"/>
                  </a:lnTo>
                  <a:lnTo>
                    <a:pt x="115" y="26"/>
                  </a:lnTo>
                  <a:lnTo>
                    <a:pt x="67" y="45"/>
                  </a:lnTo>
                  <a:lnTo>
                    <a:pt x="30" y="63"/>
                  </a:lnTo>
                  <a:lnTo>
                    <a:pt x="7" y="78"/>
                  </a:lnTo>
                  <a:lnTo>
                    <a:pt x="0" y="89"/>
                  </a:lnTo>
                  <a:lnTo>
                    <a:pt x="10" y="93"/>
                  </a:lnTo>
                  <a:lnTo>
                    <a:pt x="24" y="93"/>
                  </a:lnTo>
                  <a:lnTo>
                    <a:pt x="39" y="92"/>
                  </a:lnTo>
                  <a:lnTo>
                    <a:pt x="60" y="87"/>
                  </a:lnTo>
                  <a:lnTo>
                    <a:pt x="79" y="82"/>
                  </a:lnTo>
                  <a:lnTo>
                    <a:pt x="102" y="76"/>
                  </a:lnTo>
                  <a:lnTo>
                    <a:pt x="128" y="68"/>
                  </a:lnTo>
                  <a:lnTo>
                    <a:pt x="174" y="48"/>
                  </a:lnTo>
                  <a:lnTo>
                    <a:pt x="211" y="30"/>
                  </a:lnTo>
                  <a:lnTo>
                    <a:pt x="234" y="15"/>
                  </a:lnTo>
                  <a:lnTo>
                    <a:pt x="241" y="3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39" name="Freeform 112"/>
            <p:cNvSpPr>
              <a:spLocks/>
            </p:cNvSpPr>
            <p:nvPr/>
          </p:nvSpPr>
          <p:spPr bwMode="auto">
            <a:xfrm rot="-169698">
              <a:off x="5071" y="2599"/>
              <a:ext cx="28" cy="67"/>
            </a:xfrm>
            <a:custGeom>
              <a:avLst/>
              <a:gdLst>
                <a:gd name="T0" fmla="*/ 0 w 97"/>
                <a:gd name="T1" fmla="*/ 0 h 240"/>
                <a:gd name="T2" fmla="*/ 0 w 97"/>
                <a:gd name="T3" fmla="*/ 0 h 240"/>
                <a:gd name="T4" fmla="*/ 0 w 97"/>
                <a:gd name="T5" fmla="*/ 0 h 240"/>
                <a:gd name="T6" fmla="*/ 0 w 97"/>
                <a:gd name="T7" fmla="*/ 0 h 240"/>
                <a:gd name="T8" fmla="*/ 0 w 97"/>
                <a:gd name="T9" fmla="*/ 0 h 240"/>
                <a:gd name="T10" fmla="*/ 0 w 97"/>
                <a:gd name="T11" fmla="*/ 0 h 240"/>
                <a:gd name="T12" fmla="*/ 0 w 97"/>
                <a:gd name="T13" fmla="*/ 0 h 240"/>
                <a:gd name="T14" fmla="*/ 0 w 97"/>
                <a:gd name="T15" fmla="*/ 0 h 240"/>
                <a:gd name="T16" fmla="*/ 0 w 97"/>
                <a:gd name="T17" fmla="*/ 0 h 240"/>
                <a:gd name="T18" fmla="*/ 0 w 97"/>
                <a:gd name="T19" fmla="*/ 0 h 240"/>
                <a:gd name="T20" fmla="*/ 0 w 97"/>
                <a:gd name="T21" fmla="*/ 0 h 240"/>
                <a:gd name="T22" fmla="*/ 0 w 97"/>
                <a:gd name="T23" fmla="*/ 0 h 240"/>
                <a:gd name="T24" fmla="*/ 0 w 97"/>
                <a:gd name="T25" fmla="*/ 0 h 240"/>
                <a:gd name="T26" fmla="*/ 0 w 97"/>
                <a:gd name="T27" fmla="*/ 0 h 240"/>
                <a:gd name="T28" fmla="*/ 0 w 97"/>
                <a:gd name="T29" fmla="*/ 0 h 240"/>
                <a:gd name="T30" fmla="*/ 0 w 97"/>
                <a:gd name="T31" fmla="*/ 0 h 240"/>
                <a:gd name="T32" fmla="*/ 0 w 97"/>
                <a:gd name="T33" fmla="*/ 0 h 2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7"/>
                <a:gd name="T52" fmla="*/ 0 h 240"/>
                <a:gd name="T53" fmla="*/ 97 w 97"/>
                <a:gd name="T54" fmla="*/ 240 h 24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7" h="240">
                  <a:moveTo>
                    <a:pt x="3" y="240"/>
                  </a:moveTo>
                  <a:lnTo>
                    <a:pt x="15" y="231"/>
                  </a:lnTo>
                  <a:lnTo>
                    <a:pt x="30" y="207"/>
                  </a:lnTo>
                  <a:lnTo>
                    <a:pt x="48" y="172"/>
                  </a:lnTo>
                  <a:lnTo>
                    <a:pt x="67" y="127"/>
                  </a:lnTo>
                  <a:lnTo>
                    <a:pt x="84" y="80"/>
                  </a:lnTo>
                  <a:lnTo>
                    <a:pt x="92" y="39"/>
                  </a:lnTo>
                  <a:lnTo>
                    <a:pt x="97" y="12"/>
                  </a:lnTo>
                  <a:lnTo>
                    <a:pt x="92" y="0"/>
                  </a:lnTo>
                  <a:lnTo>
                    <a:pt x="82" y="4"/>
                  </a:lnTo>
                  <a:lnTo>
                    <a:pt x="66" y="28"/>
                  </a:lnTo>
                  <a:lnTo>
                    <a:pt x="47" y="67"/>
                  </a:lnTo>
                  <a:lnTo>
                    <a:pt x="27" y="112"/>
                  </a:lnTo>
                  <a:lnTo>
                    <a:pt x="12" y="159"/>
                  </a:lnTo>
                  <a:lnTo>
                    <a:pt x="3" y="199"/>
                  </a:lnTo>
                  <a:lnTo>
                    <a:pt x="0" y="228"/>
                  </a:lnTo>
                  <a:lnTo>
                    <a:pt x="3" y="240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40" name="Freeform 113"/>
            <p:cNvSpPr>
              <a:spLocks/>
            </p:cNvSpPr>
            <p:nvPr/>
          </p:nvSpPr>
          <p:spPr bwMode="auto">
            <a:xfrm rot="-169698">
              <a:off x="5163" y="2569"/>
              <a:ext cx="29" cy="67"/>
            </a:xfrm>
            <a:custGeom>
              <a:avLst/>
              <a:gdLst>
                <a:gd name="T0" fmla="*/ 0 w 98"/>
                <a:gd name="T1" fmla="*/ 0 h 238"/>
                <a:gd name="T2" fmla="*/ 0 w 98"/>
                <a:gd name="T3" fmla="*/ 0 h 238"/>
                <a:gd name="T4" fmla="*/ 0 w 98"/>
                <a:gd name="T5" fmla="*/ 0 h 238"/>
                <a:gd name="T6" fmla="*/ 0 w 98"/>
                <a:gd name="T7" fmla="*/ 0 h 238"/>
                <a:gd name="T8" fmla="*/ 0 w 98"/>
                <a:gd name="T9" fmla="*/ 0 h 238"/>
                <a:gd name="T10" fmla="*/ 0 w 98"/>
                <a:gd name="T11" fmla="*/ 0 h 238"/>
                <a:gd name="T12" fmla="*/ 0 w 98"/>
                <a:gd name="T13" fmla="*/ 0 h 238"/>
                <a:gd name="T14" fmla="*/ 0 w 98"/>
                <a:gd name="T15" fmla="*/ 0 h 238"/>
                <a:gd name="T16" fmla="*/ 0 w 98"/>
                <a:gd name="T17" fmla="*/ 0 h 238"/>
                <a:gd name="T18" fmla="*/ 0 w 98"/>
                <a:gd name="T19" fmla="*/ 0 h 238"/>
                <a:gd name="T20" fmla="*/ 0 w 98"/>
                <a:gd name="T21" fmla="*/ 0 h 238"/>
                <a:gd name="T22" fmla="*/ 0 w 98"/>
                <a:gd name="T23" fmla="*/ 0 h 238"/>
                <a:gd name="T24" fmla="*/ 0 w 98"/>
                <a:gd name="T25" fmla="*/ 0 h 238"/>
                <a:gd name="T26" fmla="*/ 0 w 98"/>
                <a:gd name="T27" fmla="*/ 0 h 238"/>
                <a:gd name="T28" fmla="*/ 0 w 98"/>
                <a:gd name="T29" fmla="*/ 0 h 238"/>
                <a:gd name="T30" fmla="*/ 0 w 98"/>
                <a:gd name="T31" fmla="*/ 0 h 238"/>
                <a:gd name="T32" fmla="*/ 0 w 98"/>
                <a:gd name="T33" fmla="*/ 0 h 2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8"/>
                <a:gd name="T52" fmla="*/ 0 h 238"/>
                <a:gd name="T53" fmla="*/ 98 w 98"/>
                <a:gd name="T54" fmla="*/ 238 h 2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8" h="238">
                  <a:moveTo>
                    <a:pt x="5" y="238"/>
                  </a:moveTo>
                  <a:lnTo>
                    <a:pt x="15" y="230"/>
                  </a:lnTo>
                  <a:lnTo>
                    <a:pt x="31" y="208"/>
                  </a:lnTo>
                  <a:lnTo>
                    <a:pt x="50" y="171"/>
                  </a:lnTo>
                  <a:lnTo>
                    <a:pt x="68" y="126"/>
                  </a:lnTo>
                  <a:lnTo>
                    <a:pt x="86" y="79"/>
                  </a:lnTo>
                  <a:lnTo>
                    <a:pt x="96" y="40"/>
                  </a:lnTo>
                  <a:lnTo>
                    <a:pt x="98" y="12"/>
                  </a:lnTo>
                  <a:lnTo>
                    <a:pt x="92" y="0"/>
                  </a:lnTo>
                  <a:lnTo>
                    <a:pt x="83" y="6"/>
                  </a:lnTo>
                  <a:lnTo>
                    <a:pt x="66" y="28"/>
                  </a:lnTo>
                  <a:lnTo>
                    <a:pt x="48" y="66"/>
                  </a:lnTo>
                  <a:lnTo>
                    <a:pt x="29" y="110"/>
                  </a:lnTo>
                  <a:lnTo>
                    <a:pt x="13" y="159"/>
                  </a:lnTo>
                  <a:lnTo>
                    <a:pt x="3" y="199"/>
                  </a:lnTo>
                  <a:lnTo>
                    <a:pt x="0" y="228"/>
                  </a:lnTo>
                  <a:lnTo>
                    <a:pt x="5" y="238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41" name="Freeform 114"/>
            <p:cNvSpPr>
              <a:spLocks/>
            </p:cNvSpPr>
            <p:nvPr/>
          </p:nvSpPr>
          <p:spPr bwMode="auto">
            <a:xfrm rot="-169698">
              <a:off x="4248" y="2527"/>
              <a:ext cx="35" cy="63"/>
            </a:xfrm>
            <a:custGeom>
              <a:avLst/>
              <a:gdLst>
                <a:gd name="T0" fmla="*/ 0 w 116"/>
                <a:gd name="T1" fmla="*/ 0 h 230"/>
                <a:gd name="T2" fmla="*/ 0 w 116"/>
                <a:gd name="T3" fmla="*/ 0 h 230"/>
                <a:gd name="T4" fmla="*/ 0 w 116"/>
                <a:gd name="T5" fmla="*/ 0 h 230"/>
                <a:gd name="T6" fmla="*/ 0 w 116"/>
                <a:gd name="T7" fmla="*/ 0 h 230"/>
                <a:gd name="T8" fmla="*/ 0 w 116"/>
                <a:gd name="T9" fmla="*/ 0 h 230"/>
                <a:gd name="T10" fmla="*/ 0 w 116"/>
                <a:gd name="T11" fmla="*/ 0 h 230"/>
                <a:gd name="T12" fmla="*/ 0 w 116"/>
                <a:gd name="T13" fmla="*/ 0 h 230"/>
                <a:gd name="T14" fmla="*/ 0 w 116"/>
                <a:gd name="T15" fmla="*/ 0 h 230"/>
                <a:gd name="T16" fmla="*/ 0 w 116"/>
                <a:gd name="T17" fmla="*/ 0 h 230"/>
                <a:gd name="T18" fmla="*/ 0 w 116"/>
                <a:gd name="T19" fmla="*/ 0 h 230"/>
                <a:gd name="T20" fmla="*/ 0 w 116"/>
                <a:gd name="T21" fmla="*/ 0 h 230"/>
                <a:gd name="T22" fmla="*/ 0 w 116"/>
                <a:gd name="T23" fmla="*/ 0 h 230"/>
                <a:gd name="T24" fmla="*/ 0 w 116"/>
                <a:gd name="T25" fmla="*/ 0 h 230"/>
                <a:gd name="T26" fmla="*/ 0 w 116"/>
                <a:gd name="T27" fmla="*/ 0 h 230"/>
                <a:gd name="T28" fmla="*/ 0 w 116"/>
                <a:gd name="T29" fmla="*/ 0 h 230"/>
                <a:gd name="T30" fmla="*/ 0 w 116"/>
                <a:gd name="T31" fmla="*/ 0 h 230"/>
                <a:gd name="T32" fmla="*/ 0 w 116"/>
                <a:gd name="T33" fmla="*/ 0 h 23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6"/>
                <a:gd name="T52" fmla="*/ 0 h 230"/>
                <a:gd name="T53" fmla="*/ 116 w 116"/>
                <a:gd name="T54" fmla="*/ 230 h 23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6" h="230">
                  <a:moveTo>
                    <a:pt x="114" y="230"/>
                  </a:moveTo>
                  <a:lnTo>
                    <a:pt x="116" y="218"/>
                  </a:lnTo>
                  <a:lnTo>
                    <a:pt x="111" y="191"/>
                  </a:lnTo>
                  <a:lnTo>
                    <a:pt x="98" y="151"/>
                  </a:lnTo>
                  <a:lnTo>
                    <a:pt x="78" y="108"/>
                  </a:lnTo>
                  <a:lnTo>
                    <a:pt x="54" y="62"/>
                  </a:lnTo>
                  <a:lnTo>
                    <a:pt x="32" y="27"/>
                  </a:lnTo>
                  <a:lnTo>
                    <a:pt x="15" y="5"/>
                  </a:lnTo>
                  <a:lnTo>
                    <a:pt x="2" y="0"/>
                  </a:lnTo>
                  <a:lnTo>
                    <a:pt x="0" y="12"/>
                  </a:lnTo>
                  <a:lnTo>
                    <a:pt x="6" y="39"/>
                  </a:lnTo>
                  <a:lnTo>
                    <a:pt x="18" y="80"/>
                  </a:lnTo>
                  <a:lnTo>
                    <a:pt x="38" y="125"/>
                  </a:lnTo>
                  <a:lnTo>
                    <a:pt x="63" y="169"/>
                  </a:lnTo>
                  <a:lnTo>
                    <a:pt x="85" y="203"/>
                  </a:lnTo>
                  <a:lnTo>
                    <a:pt x="103" y="227"/>
                  </a:lnTo>
                  <a:lnTo>
                    <a:pt x="114" y="230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42" name="Freeform 115"/>
            <p:cNvSpPr>
              <a:spLocks/>
            </p:cNvSpPr>
            <p:nvPr/>
          </p:nvSpPr>
          <p:spPr bwMode="auto">
            <a:xfrm rot="-169698">
              <a:off x="3989" y="2750"/>
              <a:ext cx="59" cy="46"/>
            </a:xfrm>
            <a:custGeom>
              <a:avLst/>
              <a:gdLst>
                <a:gd name="T0" fmla="*/ 0 w 198"/>
                <a:gd name="T1" fmla="*/ 0 h 164"/>
                <a:gd name="T2" fmla="*/ 0 w 198"/>
                <a:gd name="T3" fmla="*/ 0 h 164"/>
                <a:gd name="T4" fmla="*/ 0 w 198"/>
                <a:gd name="T5" fmla="*/ 0 h 164"/>
                <a:gd name="T6" fmla="*/ 0 w 198"/>
                <a:gd name="T7" fmla="*/ 0 h 164"/>
                <a:gd name="T8" fmla="*/ 0 w 198"/>
                <a:gd name="T9" fmla="*/ 0 h 164"/>
                <a:gd name="T10" fmla="*/ 0 w 198"/>
                <a:gd name="T11" fmla="*/ 0 h 164"/>
                <a:gd name="T12" fmla="*/ 0 w 198"/>
                <a:gd name="T13" fmla="*/ 0 h 164"/>
                <a:gd name="T14" fmla="*/ 0 w 198"/>
                <a:gd name="T15" fmla="*/ 0 h 164"/>
                <a:gd name="T16" fmla="*/ 0 w 198"/>
                <a:gd name="T17" fmla="*/ 0 h 164"/>
                <a:gd name="T18" fmla="*/ 0 w 198"/>
                <a:gd name="T19" fmla="*/ 0 h 164"/>
                <a:gd name="T20" fmla="*/ 0 w 198"/>
                <a:gd name="T21" fmla="*/ 0 h 164"/>
                <a:gd name="T22" fmla="*/ 0 w 198"/>
                <a:gd name="T23" fmla="*/ 0 h 164"/>
                <a:gd name="T24" fmla="*/ 0 w 198"/>
                <a:gd name="T25" fmla="*/ 0 h 164"/>
                <a:gd name="T26" fmla="*/ 0 w 198"/>
                <a:gd name="T27" fmla="*/ 0 h 164"/>
                <a:gd name="T28" fmla="*/ 0 w 198"/>
                <a:gd name="T29" fmla="*/ 0 h 164"/>
                <a:gd name="T30" fmla="*/ 0 w 198"/>
                <a:gd name="T31" fmla="*/ 0 h 164"/>
                <a:gd name="T32" fmla="*/ 0 w 198"/>
                <a:gd name="T33" fmla="*/ 0 h 16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98"/>
                <a:gd name="T52" fmla="*/ 0 h 164"/>
                <a:gd name="T53" fmla="*/ 198 w 198"/>
                <a:gd name="T54" fmla="*/ 164 h 16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98" h="164">
                  <a:moveTo>
                    <a:pt x="198" y="164"/>
                  </a:moveTo>
                  <a:lnTo>
                    <a:pt x="195" y="151"/>
                  </a:lnTo>
                  <a:lnTo>
                    <a:pt x="179" y="128"/>
                  </a:lnTo>
                  <a:lnTo>
                    <a:pt x="150" y="98"/>
                  </a:lnTo>
                  <a:lnTo>
                    <a:pt x="112" y="66"/>
                  </a:lnTo>
                  <a:lnTo>
                    <a:pt x="71" y="35"/>
                  </a:lnTo>
                  <a:lnTo>
                    <a:pt x="37" y="12"/>
                  </a:lnTo>
                  <a:lnTo>
                    <a:pt x="11" y="1"/>
                  </a:lnTo>
                  <a:lnTo>
                    <a:pt x="0" y="0"/>
                  </a:lnTo>
                  <a:lnTo>
                    <a:pt x="3" y="13"/>
                  </a:lnTo>
                  <a:lnTo>
                    <a:pt x="19" y="37"/>
                  </a:lnTo>
                  <a:lnTo>
                    <a:pt x="47" y="66"/>
                  </a:lnTo>
                  <a:lnTo>
                    <a:pt x="84" y="99"/>
                  </a:lnTo>
                  <a:lnTo>
                    <a:pt x="125" y="129"/>
                  </a:lnTo>
                  <a:lnTo>
                    <a:pt x="160" y="151"/>
                  </a:lnTo>
                  <a:lnTo>
                    <a:pt x="185" y="162"/>
                  </a:lnTo>
                  <a:lnTo>
                    <a:pt x="198" y="164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43" name="Freeform 116"/>
            <p:cNvSpPr>
              <a:spLocks/>
            </p:cNvSpPr>
            <p:nvPr/>
          </p:nvSpPr>
          <p:spPr bwMode="auto">
            <a:xfrm rot="-169698">
              <a:off x="4095" y="2630"/>
              <a:ext cx="60" cy="46"/>
            </a:xfrm>
            <a:custGeom>
              <a:avLst/>
              <a:gdLst>
                <a:gd name="T0" fmla="*/ 1 w 199"/>
                <a:gd name="T1" fmla="*/ 0 h 162"/>
                <a:gd name="T2" fmla="*/ 1 w 199"/>
                <a:gd name="T3" fmla="*/ 0 h 162"/>
                <a:gd name="T4" fmla="*/ 1 w 199"/>
                <a:gd name="T5" fmla="*/ 0 h 162"/>
                <a:gd name="T6" fmla="*/ 0 w 199"/>
                <a:gd name="T7" fmla="*/ 0 h 162"/>
                <a:gd name="T8" fmla="*/ 0 w 199"/>
                <a:gd name="T9" fmla="*/ 0 h 162"/>
                <a:gd name="T10" fmla="*/ 0 w 199"/>
                <a:gd name="T11" fmla="*/ 0 h 162"/>
                <a:gd name="T12" fmla="*/ 0 w 199"/>
                <a:gd name="T13" fmla="*/ 0 h 162"/>
                <a:gd name="T14" fmla="*/ 0 w 199"/>
                <a:gd name="T15" fmla="*/ 0 h 162"/>
                <a:gd name="T16" fmla="*/ 0 w 199"/>
                <a:gd name="T17" fmla="*/ 0 h 162"/>
                <a:gd name="T18" fmla="*/ 0 w 199"/>
                <a:gd name="T19" fmla="*/ 0 h 162"/>
                <a:gd name="T20" fmla="*/ 0 w 199"/>
                <a:gd name="T21" fmla="*/ 0 h 162"/>
                <a:gd name="T22" fmla="*/ 0 w 199"/>
                <a:gd name="T23" fmla="*/ 0 h 162"/>
                <a:gd name="T24" fmla="*/ 0 w 199"/>
                <a:gd name="T25" fmla="*/ 0 h 162"/>
                <a:gd name="T26" fmla="*/ 0 w 199"/>
                <a:gd name="T27" fmla="*/ 0 h 162"/>
                <a:gd name="T28" fmla="*/ 0 w 199"/>
                <a:gd name="T29" fmla="*/ 0 h 162"/>
                <a:gd name="T30" fmla="*/ 1 w 199"/>
                <a:gd name="T31" fmla="*/ 0 h 162"/>
                <a:gd name="T32" fmla="*/ 1 w 199"/>
                <a:gd name="T33" fmla="*/ 0 h 16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99"/>
                <a:gd name="T52" fmla="*/ 0 h 162"/>
                <a:gd name="T53" fmla="*/ 199 w 199"/>
                <a:gd name="T54" fmla="*/ 162 h 16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99" h="162">
                  <a:moveTo>
                    <a:pt x="199" y="162"/>
                  </a:moveTo>
                  <a:lnTo>
                    <a:pt x="194" y="149"/>
                  </a:lnTo>
                  <a:lnTo>
                    <a:pt x="178" y="125"/>
                  </a:lnTo>
                  <a:lnTo>
                    <a:pt x="150" y="96"/>
                  </a:lnTo>
                  <a:lnTo>
                    <a:pt x="111" y="64"/>
                  </a:lnTo>
                  <a:lnTo>
                    <a:pt x="72" y="35"/>
                  </a:lnTo>
                  <a:lnTo>
                    <a:pt x="38" y="1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13"/>
                  </a:lnTo>
                  <a:lnTo>
                    <a:pt x="18" y="36"/>
                  </a:lnTo>
                  <a:lnTo>
                    <a:pt x="46" y="65"/>
                  </a:lnTo>
                  <a:lnTo>
                    <a:pt x="84" y="96"/>
                  </a:lnTo>
                  <a:lnTo>
                    <a:pt x="124" y="126"/>
                  </a:lnTo>
                  <a:lnTo>
                    <a:pt x="159" y="149"/>
                  </a:lnTo>
                  <a:lnTo>
                    <a:pt x="186" y="161"/>
                  </a:lnTo>
                  <a:lnTo>
                    <a:pt x="199" y="16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44" name="Freeform 117"/>
            <p:cNvSpPr>
              <a:spLocks/>
            </p:cNvSpPr>
            <p:nvPr/>
          </p:nvSpPr>
          <p:spPr bwMode="auto">
            <a:xfrm rot="-169698">
              <a:off x="4035" y="2521"/>
              <a:ext cx="50" cy="55"/>
            </a:xfrm>
            <a:custGeom>
              <a:avLst/>
              <a:gdLst>
                <a:gd name="T0" fmla="*/ 0 w 168"/>
                <a:gd name="T1" fmla="*/ 0 h 196"/>
                <a:gd name="T2" fmla="*/ 0 w 168"/>
                <a:gd name="T3" fmla="*/ 0 h 196"/>
                <a:gd name="T4" fmla="*/ 0 w 168"/>
                <a:gd name="T5" fmla="*/ 0 h 196"/>
                <a:gd name="T6" fmla="*/ 0 w 168"/>
                <a:gd name="T7" fmla="*/ 0 h 196"/>
                <a:gd name="T8" fmla="*/ 0 w 168"/>
                <a:gd name="T9" fmla="*/ 0 h 196"/>
                <a:gd name="T10" fmla="*/ 0 w 168"/>
                <a:gd name="T11" fmla="*/ 0 h 196"/>
                <a:gd name="T12" fmla="*/ 0 w 168"/>
                <a:gd name="T13" fmla="*/ 0 h 196"/>
                <a:gd name="T14" fmla="*/ 0 w 168"/>
                <a:gd name="T15" fmla="*/ 0 h 196"/>
                <a:gd name="T16" fmla="*/ 0 w 168"/>
                <a:gd name="T17" fmla="*/ 0 h 196"/>
                <a:gd name="T18" fmla="*/ 0 w 168"/>
                <a:gd name="T19" fmla="*/ 0 h 196"/>
                <a:gd name="T20" fmla="*/ 0 w 168"/>
                <a:gd name="T21" fmla="*/ 0 h 196"/>
                <a:gd name="T22" fmla="*/ 0 w 168"/>
                <a:gd name="T23" fmla="*/ 0 h 196"/>
                <a:gd name="T24" fmla="*/ 0 w 168"/>
                <a:gd name="T25" fmla="*/ 0 h 196"/>
                <a:gd name="T26" fmla="*/ 0 w 168"/>
                <a:gd name="T27" fmla="*/ 0 h 196"/>
                <a:gd name="T28" fmla="*/ 0 w 168"/>
                <a:gd name="T29" fmla="*/ 0 h 196"/>
                <a:gd name="T30" fmla="*/ 0 w 168"/>
                <a:gd name="T31" fmla="*/ 0 h 196"/>
                <a:gd name="T32" fmla="*/ 0 w 168"/>
                <a:gd name="T33" fmla="*/ 0 h 19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68"/>
                <a:gd name="T52" fmla="*/ 0 h 196"/>
                <a:gd name="T53" fmla="*/ 168 w 168"/>
                <a:gd name="T54" fmla="*/ 196 h 19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68" h="196">
                  <a:moveTo>
                    <a:pt x="168" y="196"/>
                  </a:moveTo>
                  <a:lnTo>
                    <a:pt x="168" y="182"/>
                  </a:lnTo>
                  <a:lnTo>
                    <a:pt x="155" y="158"/>
                  </a:lnTo>
                  <a:lnTo>
                    <a:pt x="132" y="124"/>
                  </a:lnTo>
                  <a:lnTo>
                    <a:pt x="101" y="84"/>
                  </a:lnTo>
                  <a:lnTo>
                    <a:pt x="67" y="48"/>
                  </a:lnTo>
                  <a:lnTo>
                    <a:pt x="36" y="19"/>
                  </a:lnTo>
                  <a:lnTo>
                    <a:pt x="13" y="2"/>
                  </a:lnTo>
                  <a:lnTo>
                    <a:pt x="0" y="0"/>
                  </a:lnTo>
                  <a:lnTo>
                    <a:pt x="1" y="14"/>
                  </a:lnTo>
                  <a:lnTo>
                    <a:pt x="13" y="40"/>
                  </a:lnTo>
                  <a:lnTo>
                    <a:pt x="36" y="73"/>
                  </a:lnTo>
                  <a:lnTo>
                    <a:pt x="67" y="114"/>
                  </a:lnTo>
                  <a:lnTo>
                    <a:pt x="103" y="151"/>
                  </a:lnTo>
                  <a:lnTo>
                    <a:pt x="132" y="178"/>
                  </a:lnTo>
                  <a:lnTo>
                    <a:pt x="155" y="193"/>
                  </a:lnTo>
                  <a:lnTo>
                    <a:pt x="168" y="196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45" name="Freeform 118"/>
            <p:cNvSpPr>
              <a:spLocks/>
            </p:cNvSpPr>
            <p:nvPr/>
          </p:nvSpPr>
          <p:spPr bwMode="auto">
            <a:xfrm rot="-169698">
              <a:off x="4053" y="2430"/>
              <a:ext cx="49" cy="55"/>
            </a:xfrm>
            <a:custGeom>
              <a:avLst/>
              <a:gdLst>
                <a:gd name="T0" fmla="*/ 0 w 167"/>
                <a:gd name="T1" fmla="*/ 0 h 196"/>
                <a:gd name="T2" fmla="*/ 0 w 167"/>
                <a:gd name="T3" fmla="*/ 0 h 196"/>
                <a:gd name="T4" fmla="*/ 0 w 167"/>
                <a:gd name="T5" fmla="*/ 0 h 196"/>
                <a:gd name="T6" fmla="*/ 0 w 167"/>
                <a:gd name="T7" fmla="*/ 0 h 196"/>
                <a:gd name="T8" fmla="*/ 0 w 167"/>
                <a:gd name="T9" fmla="*/ 0 h 196"/>
                <a:gd name="T10" fmla="*/ 0 w 167"/>
                <a:gd name="T11" fmla="*/ 0 h 196"/>
                <a:gd name="T12" fmla="*/ 0 w 167"/>
                <a:gd name="T13" fmla="*/ 0 h 196"/>
                <a:gd name="T14" fmla="*/ 0 w 167"/>
                <a:gd name="T15" fmla="*/ 0 h 196"/>
                <a:gd name="T16" fmla="*/ 0 w 167"/>
                <a:gd name="T17" fmla="*/ 0 h 196"/>
                <a:gd name="T18" fmla="*/ 0 w 167"/>
                <a:gd name="T19" fmla="*/ 0 h 196"/>
                <a:gd name="T20" fmla="*/ 0 w 167"/>
                <a:gd name="T21" fmla="*/ 0 h 196"/>
                <a:gd name="T22" fmla="*/ 0 w 167"/>
                <a:gd name="T23" fmla="*/ 0 h 196"/>
                <a:gd name="T24" fmla="*/ 0 w 167"/>
                <a:gd name="T25" fmla="*/ 0 h 196"/>
                <a:gd name="T26" fmla="*/ 0 w 167"/>
                <a:gd name="T27" fmla="*/ 0 h 196"/>
                <a:gd name="T28" fmla="*/ 0 w 167"/>
                <a:gd name="T29" fmla="*/ 0 h 196"/>
                <a:gd name="T30" fmla="*/ 0 w 167"/>
                <a:gd name="T31" fmla="*/ 0 h 196"/>
                <a:gd name="T32" fmla="*/ 0 w 167"/>
                <a:gd name="T33" fmla="*/ 0 h 19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67"/>
                <a:gd name="T52" fmla="*/ 0 h 196"/>
                <a:gd name="T53" fmla="*/ 167 w 167"/>
                <a:gd name="T54" fmla="*/ 196 h 19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67" h="196">
                  <a:moveTo>
                    <a:pt x="167" y="196"/>
                  </a:moveTo>
                  <a:lnTo>
                    <a:pt x="167" y="182"/>
                  </a:lnTo>
                  <a:lnTo>
                    <a:pt x="155" y="158"/>
                  </a:lnTo>
                  <a:lnTo>
                    <a:pt x="132" y="125"/>
                  </a:lnTo>
                  <a:lnTo>
                    <a:pt x="101" y="84"/>
                  </a:lnTo>
                  <a:lnTo>
                    <a:pt x="67" y="48"/>
                  </a:lnTo>
                  <a:lnTo>
                    <a:pt x="37" y="20"/>
                  </a:lnTo>
                  <a:lnTo>
                    <a:pt x="13" y="4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3" y="40"/>
                  </a:lnTo>
                  <a:lnTo>
                    <a:pt x="36" y="73"/>
                  </a:lnTo>
                  <a:lnTo>
                    <a:pt x="67" y="113"/>
                  </a:lnTo>
                  <a:lnTo>
                    <a:pt x="101" y="150"/>
                  </a:lnTo>
                  <a:lnTo>
                    <a:pt x="132" y="178"/>
                  </a:lnTo>
                  <a:lnTo>
                    <a:pt x="155" y="193"/>
                  </a:lnTo>
                  <a:lnTo>
                    <a:pt x="167" y="196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46" name="Freeform 119"/>
            <p:cNvSpPr>
              <a:spLocks/>
            </p:cNvSpPr>
            <p:nvPr/>
          </p:nvSpPr>
          <p:spPr bwMode="auto">
            <a:xfrm rot="-169698">
              <a:off x="4623" y="2738"/>
              <a:ext cx="53" cy="7"/>
            </a:xfrm>
            <a:custGeom>
              <a:avLst/>
              <a:gdLst>
                <a:gd name="T0" fmla="*/ 0 w 180"/>
                <a:gd name="T1" fmla="*/ 0 h 28"/>
                <a:gd name="T2" fmla="*/ 0 w 180"/>
                <a:gd name="T3" fmla="*/ 0 h 28"/>
                <a:gd name="T4" fmla="*/ 0 w 180"/>
                <a:gd name="T5" fmla="*/ 0 h 28"/>
                <a:gd name="T6" fmla="*/ 0 w 180"/>
                <a:gd name="T7" fmla="*/ 0 h 28"/>
                <a:gd name="T8" fmla="*/ 0 w 180"/>
                <a:gd name="T9" fmla="*/ 0 h 28"/>
                <a:gd name="T10" fmla="*/ 0 w 180"/>
                <a:gd name="T11" fmla="*/ 0 h 28"/>
                <a:gd name="T12" fmla="*/ 0 w 180"/>
                <a:gd name="T13" fmla="*/ 0 h 28"/>
                <a:gd name="T14" fmla="*/ 0 w 180"/>
                <a:gd name="T15" fmla="*/ 0 h 28"/>
                <a:gd name="T16" fmla="*/ 0 w 180"/>
                <a:gd name="T17" fmla="*/ 0 h 28"/>
                <a:gd name="T18" fmla="*/ 0 w 180"/>
                <a:gd name="T19" fmla="*/ 0 h 28"/>
                <a:gd name="T20" fmla="*/ 0 w 180"/>
                <a:gd name="T21" fmla="*/ 0 h 28"/>
                <a:gd name="T22" fmla="*/ 0 w 180"/>
                <a:gd name="T23" fmla="*/ 0 h 28"/>
                <a:gd name="T24" fmla="*/ 0 w 180"/>
                <a:gd name="T25" fmla="*/ 0 h 28"/>
                <a:gd name="T26" fmla="*/ 0 w 180"/>
                <a:gd name="T27" fmla="*/ 0 h 28"/>
                <a:gd name="T28" fmla="*/ 0 w 180"/>
                <a:gd name="T29" fmla="*/ 0 h 28"/>
                <a:gd name="T30" fmla="*/ 0 w 180"/>
                <a:gd name="T31" fmla="*/ 0 h 28"/>
                <a:gd name="T32" fmla="*/ 0 w 180"/>
                <a:gd name="T33" fmla="*/ 0 h 2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80"/>
                <a:gd name="T52" fmla="*/ 0 h 28"/>
                <a:gd name="T53" fmla="*/ 180 w 180"/>
                <a:gd name="T54" fmla="*/ 28 h 2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80" h="28">
                  <a:moveTo>
                    <a:pt x="180" y="10"/>
                  </a:moveTo>
                  <a:lnTo>
                    <a:pt x="173" y="6"/>
                  </a:lnTo>
                  <a:lnTo>
                    <a:pt x="154" y="2"/>
                  </a:lnTo>
                  <a:lnTo>
                    <a:pt x="124" y="0"/>
                  </a:lnTo>
                  <a:lnTo>
                    <a:pt x="90" y="0"/>
                  </a:lnTo>
                  <a:lnTo>
                    <a:pt x="56" y="2"/>
                  </a:lnTo>
                  <a:lnTo>
                    <a:pt x="26" y="6"/>
                  </a:lnTo>
                  <a:lnTo>
                    <a:pt x="7" y="10"/>
                  </a:lnTo>
                  <a:lnTo>
                    <a:pt x="0" y="14"/>
                  </a:lnTo>
                  <a:lnTo>
                    <a:pt x="7" y="20"/>
                  </a:lnTo>
                  <a:lnTo>
                    <a:pt x="26" y="24"/>
                  </a:lnTo>
                  <a:lnTo>
                    <a:pt x="56" y="28"/>
                  </a:lnTo>
                  <a:lnTo>
                    <a:pt x="90" y="28"/>
                  </a:lnTo>
                  <a:lnTo>
                    <a:pt x="124" y="26"/>
                  </a:lnTo>
                  <a:lnTo>
                    <a:pt x="154" y="21"/>
                  </a:lnTo>
                  <a:lnTo>
                    <a:pt x="173" y="16"/>
                  </a:lnTo>
                  <a:lnTo>
                    <a:pt x="180" y="10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47" name="Freeform 120"/>
            <p:cNvSpPr>
              <a:spLocks/>
            </p:cNvSpPr>
            <p:nvPr/>
          </p:nvSpPr>
          <p:spPr bwMode="auto">
            <a:xfrm rot="-169698">
              <a:off x="4094" y="2255"/>
              <a:ext cx="54" cy="6"/>
            </a:xfrm>
            <a:custGeom>
              <a:avLst/>
              <a:gdLst>
                <a:gd name="T0" fmla="*/ 1 w 179"/>
                <a:gd name="T1" fmla="*/ 0 h 29"/>
                <a:gd name="T2" fmla="*/ 0 w 179"/>
                <a:gd name="T3" fmla="*/ 0 h 29"/>
                <a:gd name="T4" fmla="*/ 0 w 179"/>
                <a:gd name="T5" fmla="*/ 0 h 29"/>
                <a:gd name="T6" fmla="*/ 0 w 179"/>
                <a:gd name="T7" fmla="*/ 0 h 29"/>
                <a:gd name="T8" fmla="*/ 0 w 179"/>
                <a:gd name="T9" fmla="*/ 0 h 29"/>
                <a:gd name="T10" fmla="*/ 0 w 179"/>
                <a:gd name="T11" fmla="*/ 0 h 29"/>
                <a:gd name="T12" fmla="*/ 0 w 179"/>
                <a:gd name="T13" fmla="*/ 0 h 29"/>
                <a:gd name="T14" fmla="*/ 0 w 179"/>
                <a:gd name="T15" fmla="*/ 0 h 29"/>
                <a:gd name="T16" fmla="*/ 0 w 179"/>
                <a:gd name="T17" fmla="*/ 0 h 29"/>
                <a:gd name="T18" fmla="*/ 0 w 179"/>
                <a:gd name="T19" fmla="*/ 0 h 29"/>
                <a:gd name="T20" fmla="*/ 0 w 179"/>
                <a:gd name="T21" fmla="*/ 0 h 29"/>
                <a:gd name="T22" fmla="*/ 0 w 179"/>
                <a:gd name="T23" fmla="*/ 0 h 29"/>
                <a:gd name="T24" fmla="*/ 0 w 179"/>
                <a:gd name="T25" fmla="*/ 0 h 29"/>
                <a:gd name="T26" fmla="*/ 0 w 179"/>
                <a:gd name="T27" fmla="*/ 0 h 29"/>
                <a:gd name="T28" fmla="*/ 1 w 179"/>
                <a:gd name="T29" fmla="*/ 0 h 2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9"/>
                <a:gd name="T46" fmla="*/ 0 h 29"/>
                <a:gd name="T47" fmla="*/ 179 w 179"/>
                <a:gd name="T48" fmla="*/ 29 h 2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9" h="29">
                  <a:moveTo>
                    <a:pt x="179" y="12"/>
                  </a:moveTo>
                  <a:lnTo>
                    <a:pt x="154" y="3"/>
                  </a:lnTo>
                  <a:lnTo>
                    <a:pt x="125" y="0"/>
                  </a:lnTo>
                  <a:lnTo>
                    <a:pt x="89" y="0"/>
                  </a:lnTo>
                  <a:lnTo>
                    <a:pt x="54" y="3"/>
                  </a:lnTo>
                  <a:lnTo>
                    <a:pt x="26" y="7"/>
                  </a:lnTo>
                  <a:lnTo>
                    <a:pt x="8" y="11"/>
                  </a:lnTo>
                  <a:lnTo>
                    <a:pt x="0" y="15"/>
                  </a:lnTo>
                  <a:lnTo>
                    <a:pt x="8" y="21"/>
                  </a:lnTo>
                  <a:lnTo>
                    <a:pt x="26" y="25"/>
                  </a:lnTo>
                  <a:lnTo>
                    <a:pt x="54" y="29"/>
                  </a:lnTo>
                  <a:lnTo>
                    <a:pt x="89" y="29"/>
                  </a:lnTo>
                  <a:lnTo>
                    <a:pt x="125" y="25"/>
                  </a:lnTo>
                  <a:lnTo>
                    <a:pt x="154" y="23"/>
                  </a:lnTo>
                  <a:lnTo>
                    <a:pt x="179" y="1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48" name="Freeform 121"/>
            <p:cNvSpPr>
              <a:spLocks/>
            </p:cNvSpPr>
            <p:nvPr/>
          </p:nvSpPr>
          <p:spPr bwMode="auto">
            <a:xfrm rot="-169698">
              <a:off x="4897" y="2691"/>
              <a:ext cx="53" cy="8"/>
            </a:xfrm>
            <a:custGeom>
              <a:avLst/>
              <a:gdLst>
                <a:gd name="T0" fmla="*/ 0 w 177"/>
                <a:gd name="T1" fmla="*/ 0 h 29"/>
                <a:gd name="T2" fmla="*/ 0 w 177"/>
                <a:gd name="T3" fmla="*/ 0 h 29"/>
                <a:gd name="T4" fmla="*/ 0 w 177"/>
                <a:gd name="T5" fmla="*/ 0 h 29"/>
                <a:gd name="T6" fmla="*/ 0 w 177"/>
                <a:gd name="T7" fmla="*/ 0 h 29"/>
                <a:gd name="T8" fmla="*/ 0 w 177"/>
                <a:gd name="T9" fmla="*/ 0 h 29"/>
                <a:gd name="T10" fmla="*/ 0 w 177"/>
                <a:gd name="T11" fmla="*/ 0 h 29"/>
                <a:gd name="T12" fmla="*/ 0 w 177"/>
                <a:gd name="T13" fmla="*/ 0 h 29"/>
                <a:gd name="T14" fmla="*/ 0 w 177"/>
                <a:gd name="T15" fmla="*/ 0 h 29"/>
                <a:gd name="T16" fmla="*/ 0 w 177"/>
                <a:gd name="T17" fmla="*/ 0 h 29"/>
                <a:gd name="T18" fmla="*/ 0 w 177"/>
                <a:gd name="T19" fmla="*/ 0 h 29"/>
                <a:gd name="T20" fmla="*/ 0 w 177"/>
                <a:gd name="T21" fmla="*/ 0 h 29"/>
                <a:gd name="T22" fmla="*/ 0 w 177"/>
                <a:gd name="T23" fmla="*/ 0 h 29"/>
                <a:gd name="T24" fmla="*/ 0 w 177"/>
                <a:gd name="T25" fmla="*/ 0 h 29"/>
                <a:gd name="T26" fmla="*/ 0 w 177"/>
                <a:gd name="T27" fmla="*/ 0 h 29"/>
                <a:gd name="T28" fmla="*/ 0 w 177"/>
                <a:gd name="T29" fmla="*/ 0 h 2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7"/>
                <a:gd name="T46" fmla="*/ 0 h 29"/>
                <a:gd name="T47" fmla="*/ 177 w 177"/>
                <a:gd name="T48" fmla="*/ 29 h 2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7" h="29">
                  <a:moveTo>
                    <a:pt x="177" y="11"/>
                  </a:moveTo>
                  <a:lnTo>
                    <a:pt x="153" y="1"/>
                  </a:lnTo>
                  <a:lnTo>
                    <a:pt x="123" y="0"/>
                  </a:lnTo>
                  <a:lnTo>
                    <a:pt x="88" y="0"/>
                  </a:lnTo>
                  <a:lnTo>
                    <a:pt x="55" y="1"/>
                  </a:lnTo>
                  <a:lnTo>
                    <a:pt x="25" y="6"/>
                  </a:lnTo>
                  <a:lnTo>
                    <a:pt x="7" y="11"/>
                  </a:lnTo>
                  <a:lnTo>
                    <a:pt x="0" y="14"/>
                  </a:lnTo>
                  <a:lnTo>
                    <a:pt x="7" y="20"/>
                  </a:lnTo>
                  <a:lnTo>
                    <a:pt x="25" y="25"/>
                  </a:lnTo>
                  <a:lnTo>
                    <a:pt x="55" y="29"/>
                  </a:lnTo>
                  <a:lnTo>
                    <a:pt x="88" y="29"/>
                  </a:lnTo>
                  <a:lnTo>
                    <a:pt x="123" y="25"/>
                  </a:lnTo>
                  <a:lnTo>
                    <a:pt x="153" y="23"/>
                  </a:lnTo>
                  <a:lnTo>
                    <a:pt x="177" y="11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49" name="Freeform 122"/>
            <p:cNvSpPr>
              <a:spLocks/>
            </p:cNvSpPr>
            <p:nvPr/>
          </p:nvSpPr>
          <p:spPr bwMode="auto">
            <a:xfrm rot="-169698">
              <a:off x="4776" y="2973"/>
              <a:ext cx="53" cy="7"/>
            </a:xfrm>
            <a:custGeom>
              <a:avLst/>
              <a:gdLst>
                <a:gd name="T0" fmla="*/ 0 w 178"/>
                <a:gd name="T1" fmla="*/ 0 h 29"/>
                <a:gd name="T2" fmla="*/ 0 w 178"/>
                <a:gd name="T3" fmla="*/ 0 h 29"/>
                <a:gd name="T4" fmla="*/ 0 w 178"/>
                <a:gd name="T5" fmla="*/ 0 h 29"/>
                <a:gd name="T6" fmla="*/ 0 w 178"/>
                <a:gd name="T7" fmla="*/ 0 h 29"/>
                <a:gd name="T8" fmla="*/ 0 w 178"/>
                <a:gd name="T9" fmla="*/ 0 h 29"/>
                <a:gd name="T10" fmla="*/ 0 w 178"/>
                <a:gd name="T11" fmla="*/ 0 h 29"/>
                <a:gd name="T12" fmla="*/ 0 w 178"/>
                <a:gd name="T13" fmla="*/ 0 h 29"/>
                <a:gd name="T14" fmla="*/ 0 w 178"/>
                <a:gd name="T15" fmla="*/ 0 h 29"/>
                <a:gd name="T16" fmla="*/ 0 w 178"/>
                <a:gd name="T17" fmla="*/ 0 h 29"/>
                <a:gd name="T18" fmla="*/ 0 w 178"/>
                <a:gd name="T19" fmla="*/ 0 h 29"/>
                <a:gd name="T20" fmla="*/ 0 w 178"/>
                <a:gd name="T21" fmla="*/ 0 h 29"/>
                <a:gd name="T22" fmla="*/ 0 w 178"/>
                <a:gd name="T23" fmla="*/ 0 h 29"/>
                <a:gd name="T24" fmla="*/ 0 w 178"/>
                <a:gd name="T25" fmla="*/ 0 h 29"/>
                <a:gd name="T26" fmla="*/ 0 w 178"/>
                <a:gd name="T27" fmla="*/ 0 h 2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78"/>
                <a:gd name="T43" fmla="*/ 0 h 29"/>
                <a:gd name="T44" fmla="*/ 178 w 178"/>
                <a:gd name="T45" fmla="*/ 29 h 2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78" h="29">
                  <a:moveTo>
                    <a:pt x="178" y="12"/>
                  </a:moveTo>
                  <a:lnTo>
                    <a:pt x="152" y="2"/>
                  </a:lnTo>
                  <a:lnTo>
                    <a:pt x="124" y="0"/>
                  </a:lnTo>
                  <a:lnTo>
                    <a:pt x="91" y="0"/>
                  </a:lnTo>
                  <a:lnTo>
                    <a:pt x="54" y="2"/>
                  </a:lnTo>
                  <a:lnTo>
                    <a:pt x="27" y="6"/>
                  </a:lnTo>
                  <a:lnTo>
                    <a:pt x="7" y="11"/>
                  </a:lnTo>
                  <a:lnTo>
                    <a:pt x="0" y="16"/>
                  </a:lnTo>
                  <a:lnTo>
                    <a:pt x="27" y="26"/>
                  </a:lnTo>
                  <a:lnTo>
                    <a:pt x="54" y="29"/>
                  </a:lnTo>
                  <a:lnTo>
                    <a:pt x="91" y="29"/>
                  </a:lnTo>
                  <a:lnTo>
                    <a:pt x="124" y="26"/>
                  </a:lnTo>
                  <a:lnTo>
                    <a:pt x="152" y="24"/>
                  </a:lnTo>
                  <a:lnTo>
                    <a:pt x="178" y="1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50" name="Freeform 123"/>
            <p:cNvSpPr>
              <a:spLocks/>
            </p:cNvSpPr>
            <p:nvPr/>
          </p:nvSpPr>
          <p:spPr bwMode="auto">
            <a:xfrm rot="-169698">
              <a:off x="4191" y="2769"/>
              <a:ext cx="53" cy="11"/>
            </a:xfrm>
            <a:custGeom>
              <a:avLst/>
              <a:gdLst>
                <a:gd name="T0" fmla="*/ 0 w 178"/>
                <a:gd name="T1" fmla="*/ 0 h 38"/>
                <a:gd name="T2" fmla="*/ 0 w 178"/>
                <a:gd name="T3" fmla="*/ 0 h 38"/>
                <a:gd name="T4" fmla="*/ 0 w 178"/>
                <a:gd name="T5" fmla="*/ 0 h 38"/>
                <a:gd name="T6" fmla="*/ 0 w 178"/>
                <a:gd name="T7" fmla="*/ 0 h 38"/>
                <a:gd name="T8" fmla="*/ 0 w 178"/>
                <a:gd name="T9" fmla="*/ 0 h 38"/>
                <a:gd name="T10" fmla="*/ 0 w 178"/>
                <a:gd name="T11" fmla="*/ 0 h 38"/>
                <a:gd name="T12" fmla="*/ 0 w 178"/>
                <a:gd name="T13" fmla="*/ 0 h 38"/>
                <a:gd name="T14" fmla="*/ 0 w 178"/>
                <a:gd name="T15" fmla="*/ 0 h 38"/>
                <a:gd name="T16" fmla="*/ 0 w 178"/>
                <a:gd name="T17" fmla="*/ 0 h 38"/>
                <a:gd name="T18" fmla="*/ 0 w 178"/>
                <a:gd name="T19" fmla="*/ 0 h 38"/>
                <a:gd name="T20" fmla="*/ 0 w 178"/>
                <a:gd name="T21" fmla="*/ 0 h 38"/>
                <a:gd name="T22" fmla="*/ 0 w 178"/>
                <a:gd name="T23" fmla="*/ 0 h 38"/>
                <a:gd name="T24" fmla="*/ 0 w 178"/>
                <a:gd name="T25" fmla="*/ 0 h 38"/>
                <a:gd name="T26" fmla="*/ 0 w 178"/>
                <a:gd name="T27" fmla="*/ 0 h 38"/>
                <a:gd name="T28" fmla="*/ 0 w 178"/>
                <a:gd name="T29" fmla="*/ 0 h 3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8"/>
                <a:gd name="T46" fmla="*/ 0 h 38"/>
                <a:gd name="T47" fmla="*/ 178 w 178"/>
                <a:gd name="T48" fmla="*/ 38 h 3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8" h="38">
                  <a:moveTo>
                    <a:pt x="178" y="32"/>
                  </a:moveTo>
                  <a:lnTo>
                    <a:pt x="154" y="20"/>
                  </a:lnTo>
                  <a:lnTo>
                    <a:pt x="126" y="12"/>
                  </a:lnTo>
                  <a:lnTo>
                    <a:pt x="92" y="4"/>
                  </a:lnTo>
                  <a:lnTo>
                    <a:pt x="57" y="1"/>
                  </a:lnTo>
                  <a:lnTo>
                    <a:pt x="27" y="0"/>
                  </a:lnTo>
                  <a:lnTo>
                    <a:pt x="8" y="1"/>
                  </a:lnTo>
                  <a:lnTo>
                    <a:pt x="0" y="7"/>
                  </a:lnTo>
                  <a:lnTo>
                    <a:pt x="24" y="21"/>
                  </a:lnTo>
                  <a:lnTo>
                    <a:pt x="51" y="27"/>
                  </a:lnTo>
                  <a:lnTo>
                    <a:pt x="87" y="32"/>
                  </a:lnTo>
                  <a:lnTo>
                    <a:pt x="122" y="38"/>
                  </a:lnTo>
                  <a:lnTo>
                    <a:pt x="152" y="38"/>
                  </a:lnTo>
                  <a:lnTo>
                    <a:pt x="171" y="37"/>
                  </a:lnTo>
                  <a:lnTo>
                    <a:pt x="178" y="3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51" name="Freeform 124"/>
            <p:cNvSpPr>
              <a:spLocks/>
            </p:cNvSpPr>
            <p:nvPr/>
          </p:nvSpPr>
          <p:spPr bwMode="auto">
            <a:xfrm rot="-169698">
              <a:off x="4478" y="2876"/>
              <a:ext cx="52" cy="10"/>
            </a:xfrm>
            <a:custGeom>
              <a:avLst/>
              <a:gdLst>
                <a:gd name="T0" fmla="*/ 0 w 176"/>
                <a:gd name="T1" fmla="*/ 0 h 38"/>
                <a:gd name="T2" fmla="*/ 0 w 176"/>
                <a:gd name="T3" fmla="*/ 0 h 38"/>
                <a:gd name="T4" fmla="*/ 0 w 176"/>
                <a:gd name="T5" fmla="*/ 0 h 38"/>
                <a:gd name="T6" fmla="*/ 0 w 176"/>
                <a:gd name="T7" fmla="*/ 0 h 38"/>
                <a:gd name="T8" fmla="*/ 0 w 176"/>
                <a:gd name="T9" fmla="*/ 0 h 38"/>
                <a:gd name="T10" fmla="*/ 0 w 176"/>
                <a:gd name="T11" fmla="*/ 0 h 38"/>
                <a:gd name="T12" fmla="*/ 0 w 176"/>
                <a:gd name="T13" fmla="*/ 0 h 38"/>
                <a:gd name="T14" fmla="*/ 0 w 176"/>
                <a:gd name="T15" fmla="*/ 0 h 38"/>
                <a:gd name="T16" fmla="*/ 0 w 176"/>
                <a:gd name="T17" fmla="*/ 0 h 38"/>
                <a:gd name="T18" fmla="*/ 0 w 176"/>
                <a:gd name="T19" fmla="*/ 0 h 38"/>
                <a:gd name="T20" fmla="*/ 0 w 176"/>
                <a:gd name="T21" fmla="*/ 0 h 38"/>
                <a:gd name="T22" fmla="*/ 0 w 176"/>
                <a:gd name="T23" fmla="*/ 0 h 38"/>
                <a:gd name="T24" fmla="*/ 0 w 176"/>
                <a:gd name="T25" fmla="*/ 0 h 38"/>
                <a:gd name="T26" fmla="*/ 0 w 176"/>
                <a:gd name="T27" fmla="*/ 0 h 38"/>
                <a:gd name="T28" fmla="*/ 0 w 176"/>
                <a:gd name="T29" fmla="*/ 0 h 3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6"/>
                <a:gd name="T46" fmla="*/ 0 h 38"/>
                <a:gd name="T47" fmla="*/ 176 w 176"/>
                <a:gd name="T48" fmla="*/ 38 h 3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6" h="38">
                  <a:moveTo>
                    <a:pt x="176" y="33"/>
                  </a:moveTo>
                  <a:lnTo>
                    <a:pt x="151" y="18"/>
                  </a:lnTo>
                  <a:lnTo>
                    <a:pt x="126" y="11"/>
                  </a:lnTo>
                  <a:lnTo>
                    <a:pt x="92" y="4"/>
                  </a:lnTo>
                  <a:lnTo>
                    <a:pt x="58" y="0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6"/>
                  </a:lnTo>
                  <a:lnTo>
                    <a:pt x="25" y="21"/>
                  </a:lnTo>
                  <a:lnTo>
                    <a:pt x="52" y="28"/>
                  </a:lnTo>
                  <a:lnTo>
                    <a:pt x="88" y="33"/>
                  </a:lnTo>
                  <a:lnTo>
                    <a:pt x="121" y="36"/>
                  </a:lnTo>
                  <a:lnTo>
                    <a:pt x="150" y="38"/>
                  </a:lnTo>
                  <a:lnTo>
                    <a:pt x="168" y="36"/>
                  </a:lnTo>
                  <a:lnTo>
                    <a:pt x="176" y="33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52" name="Freeform 125"/>
            <p:cNvSpPr>
              <a:spLocks/>
            </p:cNvSpPr>
            <p:nvPr/>
          </p:nvSpPr>
          <p:spPr bwMode="auto">
            <a:xfrm rot="-169698">
              <a:off x="4286" y="2882"/>
              <a:ext cx="53" cy="11"/>
            </a:xfrm>
            <a:custGeom>
              <a:avLst/>
              <a:gdLst>
                <a:gd name="T0" fmla="*/ 0 w 178"/>
                <a:gd name="T1" fmla="*/ 0 h 39"/>
                <a:gd name="T2" fmla="*/ 0 w 178"/>
                <a:gd name="T3" fmla="*/ 0 h 39"/>
                <a:gd name="T4" fmla="*/ 0 w 178"/>
                <a:gd name="T5" fmla="*/ 0 h 39"/>
                <a:gd name="T6" fmla="*/ 0 w 178"/>
                <a:gd name="T7" fmla="*/ 0 h 39"/>
                <a:gd name="T8" fmla="*/ 0 w 178"/>
                <a:gd name="T9" fmla="*/ 0 h 39"/>
                <a:gd name="T10" fmla="*/ 0 w 178"/>
                <a:gd name="T11" fmla="*/ 0 h 39"/>
                <a:gd name="T12" fmla="*/ 0 w 178"/>
                <a:gd name="T13" fmla="*/ 0 h 39"/>
                <a:gd name="T14" fmla="*/ 0 w 178"/>
                <a:gd name="T15" fmla="*/ 0 h 39"/>
                <a:gd name="T16" fmla="*/ 0 w 178"/>
                <a:gd name="T17" fmla="*/ 0 h 39"/>
                <a:gd name="T18" fmla="*/ 0 w 178"/>
                <a:gd name="T19" fmla="*/ 0 h 39"/>
                <a:gd name="T20" fmla="*/ 0 w 178"/>
                <a:gd name="T21" fmla="*/ 0 h 39"/>
                <a:gd name="T22" fmla="*/ 0 w 178"/>
                <a:gd name="T23" fmla="*/ 0 h 39"/>
                <a:gd name="T24" fmla="*/ 0 w 178"/>
                <a:gd name="T25" fmla="*/ 0 h 39"/>
                <a:gd name="T26" fmla="*/ 0 w 178"/>
                <a:gd name="T27" fmla="*/ 0 h 3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78"/>
                <a:gd name="T43" fmla="*/ 0 h 39"/>
                <a:gd name="T44" fmla="*/ 178 w 178"/>
                <a:gd name="T45" fmla="*/ 39 h 3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78" h="39">
                  <a:moveTo>
                    <a:pt x="178" y="33"/>
                  </a:moveTo>
                  <a:lnTo>
                    <a:pt x="153" y="20"/>
                  </a:lnTo>
                  <a:lnTo>
                    <a:pt x="124" y="12"/>
                  </a:lnTo>
                  <a:lnTo>
                    <a:pt x="90" y="4"/>
                  </a:lnTo>
                  <a:lnTo>
                    <a:pt x="54" y="2"/>
                  </a:lnTo>
                  <a:lnTo>
                    <a:pt x="28" y="0"/>
                  </a:lnTo>
                  <a:lnTo>
                    <a:pt x="8" y="2"/>
                  </a:lnTo>
                  <a:lnTo>
                    <a:pt x="0" y="6"/>
                  </a:lnTo>
                  <a:lnTo>
                    <a:pt x="24" y="22"/>
                  </a:lnTo>
                  <a:lnTo>
                    <a:pt x="52" y="28"/>
                  </a:lnTo>
                  <a:lnTo>
                    <a:pt x="86" y="33"/>
                  </a:lnTo>
                  <a:lnTo>
                    <a:pt x="120" y="36"/>
                  </a:lnTo>
                  <a:lnTo>
                    <a:pt x="149" y="39"/>
                  </a:lnTo>
                  <a:lnTo>
                    <a:pt x="178" y="33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53" name="Freeform 126"/>
            <p:cNvSpPr>
              <a:spLocks/>
            </p:cNvSpPr>
            <p:nvPr/>
          </p:nvSpPr>
          <p:spPr bwMode="auto">
            <a:xfrm rot="-169698">
              <a:off x="4295" y="2831"/>
              <a:ext cx="53" cy="10"/>
            </a:xfrm>
            <a:custGeom>
              <a:avLst/>
              <a:gdLst>
                <a:gd name="T0" fmla="*/ 0 w 177"/>
                <a:gd name="T1" fmla="*/ 0 h 37"/>
                <a:gd name="T2" fmla="*/ 0 w 177"/>
                <a:gd name="T3" fmla="*/ 0 h 37"/>
                <a:gd name="T4" fmla="*/ 0 w 177"/>
                <a:gd name="T5" fmla="*/ 0 h 37"/>
                <a:gd name="T6" fmla="*/ 0 w 177"/>
                <a:gd name="T7" fmla="*/ 0 h 37"/>
                <a:gd name="T8" fmla="*/ 0 w 177"/>
                <a:gd name="T9" fmla="*/ 0 h 37"/>
                <a:gd name="T10" fmla="*/ 0 w 177"/>
                <a:gd name="T11" fmla="*/ 0 h 37"/>
                <a:gd name="T12" fmla="*/ 0 w 177"/>
                <a:gd name="T13" fmla="*/ 0 h 37"/>
                <a:gd name="T14" fmla="*/ 0 w 177"/>
                <a:gd name="T15" fmla="*/ 0 h 37"/>
                <a:gd name="T16" fmla="*/ 0 w 177"/>
                <a:gd name="T17" fmla="*/ 0 h 37"/>
                <a:gd name="T18" fmla="*/ 0 w 177"/>
                <a:gd name="T19" fmla="*/ 0 h 37"/>
                <a:gd name="T20" fmla="*/ 0 w 177"/>
                <a:gd name="T21" fmla="*/ 0 h 37"/>
                <a:gd name="T22" fmla="*/ 0 w 177"/>
                <a:gd name="T23" fmla="*/ 0 h 37"/>
                <a:gd name="T24" fmla="*/ 0 w 177"/>
                <a:gd name="T25" fmla="*/ 0 h 37"/>
                <a:gd name="T26" fmla="*/ 0 w 177"/>
                <a:gd name="T27" fmla="*/ 0 h 37"/>
                <a:gd name="T28" fmla="*/ 0 w 177"/>
                <a:gd name="T29" fmla="*/ 0 h 3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7"/>
                <a:gd name="T46" fmla="*/ 0 h 37"/>
                <a:gd name="T47" fmla="*/ 177 w 177"/>
                <a:gd name="T48" fmla="*/ 37 h 3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7" h="37">
                  <a:moveTo>
                    <a:pt x="177" y="32"/>
                  </a:moveTo>
                  <a:lnTo>
                    <a:pt x="152" y="18"/>
                  </a:lnTo>
                  <a:lnTo>
                    <a:pt x="126" y="12"/>
                  </a:lnTo>
                  <a:lnTo>
                    <a:pt x="91" y="4"/>
                  </a:lnTo>
                  <a:lnTo>
                    <a:pt x="56" y="0"/>
                  </a:lnTo>
                  <a:lnTo>
                    <a:pt x="27" y="0"/>
                  </a:lnTo>
                  <a:lnTo>
                    <a:pt x="8" y="1"/>
                  </a:lnTo>
                  <a:lnTo>
                    <a:pt x="0" y="6"/>
                  </a:lnTo>
                  <a:lnTo>
                    <a:pt x="6" y="13"/>
                  </a:lnTo>
                  <a:lnTo>
                    <a:pt x="24" y="19"/>
                  </a:lnTo>
                  <a:lnTo>
                    <a:pt x="51" y="28"/>
                  </a:lnTo>
                  <a:lnTo>
                    <a:pt x="86" y="32"/>
                  </a:lnTo>
                  <a:lnTo>
                    <a:pt x="121" y="37"/>
                  </a:lnTo>
                  <a:lnTo>
                    <a:pt x="150" y="37"/>
                  </a:lnTo>
                  <a:lnTo>
                    <a:pt x="177" y="3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54" name="Freeform 127"/>
            <p:cNvSpPr>
              <a:spLocks/>
            </p:cNvSpPr>
            <p:nvPr/>
          </p:nvSpPr>
          <p:spPr bwMode="auto">
            <a:xfrm rot="-169698">
              <a:off x="4501" y="2920"/>
              <a:ext cx="52" cy="13"/>
            </a:xfrm>
            <a:custGeom>
              <a:avLst/>
              <a:gdLst>
                <a:gd name="T0" fmla="*/ 0 w 176"/>
                <a:gd name="T1" fmla="*/ 0 h 45"/>
                <a:gd name="T2" fmla="*/ 0 w 176"/>
                <a:gd name="T3" fmla="*/ 0 h 45"/>
                <a:gd name="T4" fmla="*/ 0 w 176"/>
                <a:gd name="T5" fmla="*/ 0 h 45"/>
                <a:gd name="T6" fmla="*/ 0 w 176"/>
                <a:gd name="T7" fmla="*/ 0 h 45"/>
                <a:gd name="T8" fmla="*/ 0 w 176"/>
                <a:gd name="T9" fmla="*/ 0 h 45"/>
                <a:gd name="T10" fmla="*/ 0 w 176"/>
                <a:gd name="T11" fmla="*/ 0 h 45"/>
                <a:gd name="T12" fmla="*/ 0 w 176"/>
                <a:gd name="T13" fmla="*/ 0 h 45"/>
                <a:gd name="T14" fmla="*/ 0 w 176"/>
                <a:gd name="T15" fmla="*/ 0 h 45"/>
                <a:gd name="T16" fmla="*/ 0 w 176"/>
                <a:gd name="T17" fmla="*/ 0 h 45"/>
                <a:gd name="T18" fmla="*/ 0 w 176"/>
                <a:gd name="T19" fmla="*/ 0 h 45"/>
                <a:gd name="T20" fmla="*/ 0 w 176"/>
                <a:gd name="T21" fmla="*/ 0 h 45"/>
                <a:gd name="T22" fmla="*/ 0 w 176"/>
                <a:gd name="T23" fmla="*/ 0 h 45"/>
                <a:gd name="T24" fmla="*/ 0 w 176"/>
                <a:gd name="T25" fmla="*/ 0 h 45"/>
                <a:gd name="T26" fmla="*/ 0 w 176"/>
                <a:gd name="T27" fmla="*/ 0 h 45"/>
                <a:gd name="T28" fmla="*/ 0 w 176"/>
                <a:gd name="T29" fmla="*/ 0 h 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6"/>
                <a:gd name="T46" fmla="*/ 0 h 45"/>
                <a:gd name="T47" fmla="*/ 176 w 176"/>
                <a:gd name="T48" fmla="*/ 45 h 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6" h="45">
                  <a:moveTo>
                    <a:pt x="176" y="42"/>
                  </a:moveTo>
                  <a:lnTo>
                    <a:pt x="152" y="27"/>
                  </a:lnTo>
                  <a:lnTo>
                    <a:pt x="126" y="17"/>
                  </a:lnTo>
                  <a:lnTo>
                    <a:pt x="91" y="9"/>
                  </a:lnTo>
                  <a:lnTo>
                    <a:pt x="57" y="3"/>
                  </a:lnTo>
                  <a:lnTo>
                    <a:pt x="29" y="0"/>
                  </a:lnTo>
                  <a:lnTo>
                    <a:pt x="10" y="0"/>
                  </a:lnTo>
                  <a:lnTo>
                    <a:pt x="0" y="5"/>
                  </a:lnTo>
                  <a:lnTo>
                    <a:pt x="25" y="21"/>
                  </a:lnTo>
                  <a:lnTo>
                    <a:pt x="51" y="30"/>
                  </a:lnTo>
                  <a:lnTo>
                    <a:pt x="84" y="39"/>
                  </a:lnTo>
                  <a:lnTo>
                    <a:pt x="119" y="44"/>
                  </a:lnTo>
                  <a:lnTo>
                    <a:pt x="146" y="45"/>
                  </a:lnTo>
                  <a:lnTo>
                    <a:pt x="167" y="45"/>
                  </a:lnTo>
                  <a:lnTo>
                    <a:pt x="176" y="4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55" name="Freeform 128"/>
            <p:cNvSpPr>
              <a:spLocks/>
            </p:cNvSpPr>
            <p:nvPr/>
          </p:nvSpPr>
          <p:spPr bwMode="auto">
            <a:xfrm rot="-169698">
              <a:off x="4404" y="2968"/>
              <a:ext cx="52" cy="12"/>
            </a:xfrm>
            <a:custGeom>
              <a:avLst/>
              <a:gdLst>
                <a:gd name="T0" fmla="*/ 0 w 176"/>
                <a:gd name="T1" fmla="*/ 0 h 38"/>
                <a:gd name="T2" fmla="*/ 0 w 176"/>
                <a:gd name="T3" fmla="*/ 0 h 38"/>
                <a:gd name="T4" fmla="*/ 0 w 176"/>
                <a:gd name="T5" fmla="*/ 0 h 38"/>
                <a:gd name="T6" fmla="*/ 0 w 176"/>
                <a:gd name="T7" fmla="*/ 0 h 38"/>
                <a:gd name="T8" fmla="*/ 0 w 176"/>
                <a:gd name="T9" fmla="*/ 0 h 38"/>
                <a:gd name="T10" fmla="*/ 0 w 176"/>
                <a:gd name="T11" fmla="*/ 0 h 38"/>
                <a:gd name="T12" fmla="*/ 0 w 176"/>
                <a:gd name="T13" fmla="*/ 0 h 38"/>
                <a:gd name="T14" fmla="*/ 0 w 176"/>
                <a:gd name="T15" fmla="*/ 0 h 38"/>
                <a:gd name="T16" fmla="*/ 0 w 176"/>
                <a:gd name="T17" fmla="*/ 0 h 38"/>
                <a:gd name="T18" fmla="*/ 0 w 176"/>
                <a:gd name="T19" fmla="*/ 0 h 38"/>
                <a:gd name="T20" fmla="*/ 0 w 176"/>
                <a:gd name="T21" fmla="*/ 0 h 38"/>
                <a:gd name="T22" fmla="*/ 0 w 176"/>
                <a:gd name="T23" fmla="*/ 0 h 38"/>
                <a:gd name="T24" fmla="*/ 0 w 176"/>
                <a:gd name="T25" fmla="*/ 0 h 38"/>
                <a:gd name="T26" fmla="*/ 0 w 176"/>
                <a:gd name="T27" fmla="*/ 0 h 38"/>
                <a:gd name="T28" fmla="*/ 0 w 176"/>
                <a:gd name="T29" fmla="*/ 0 h 3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6"/>
                <a:gd name="T46" fmla="*/ 0 h 38"/>
                <a:gd name="T47" fmla="*/ 176 w 176"/>
                <a:gd name="T48" fmla="*/ 38 h 3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6" h="38">
                  <a:moveTo>
                    <a:pt x="176" y="32"/>
                  </a:moveTo>
                  <a:lnTo>
                    <a:pt x="152" y="20"/>
                  </a:lnTo>
                  <a:lnTo>
                    <a:pt x="125" y="12"/>
                  </a:lnTo>
                  <a:lnTo>
                    <a:pt x="90" y="4"/>
                  </a:lnTo>
                  <a:lnTo>
                    <a:pt x="55" y="1"/>
                  </a:lnTo>
                  <a:lnTo>
                    <a:pt x="27" y="0"/>
                  </a:lnTo>
                  <a:lnTo>
                    <a:pt x="7" y="2"/>
                  </a:lnTo>
                  <a:lnTo>
                    <a:pt x="0" y="6"/>
                  </a:lnTo>
                  <a:lnTo>
                    <a:pt x="6" y="13"/>
                  </a:lnTo>
                  <a:lnTo>
                    <a:pt x="23" y="21"/>
                  </a:lnTo>
                  <a:lnTo>
                    <a:pt x="51" y="27"/>
                  </a:lnTo>
                  <a:lnTo>
                    <a:pt x="86" y="32"/>
                  </a:lnTo>
                  <a:lnTo>
                    <a:pt x="120" y="37"/>
                  </a:lnTo>
                  <a:lnTo>
                    <a:pt x="150" y="38"/>
                  </a:lnTo>
                  <a:lnTo>
                    <a:pt x="176" y="3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56" name="Freeform 129"/>
            <p:cNvSpPr>
              <a:spLocks/>
            </p:cNvSpPr>
            <p:nvPr/>
          </p:nvSpPr>
          <p:spPr bwMode="auto">
            <a:xfrm rot="-169698">
              <a:off x="4977" y="2468"/>
              <a:ext cx="13" cy="49"/>
            </a:xfrm>
            <a:custGeom>
              <a:avLst/>
              <a:gdLst>
                <a:gd name="T0" fmla="*/ 0 w 44"/>
                <a:gd name="T1" fmla="*/ 0 h 175"/>
                <a:gd name="T2" fmla="*/ 0 w 44"/>
                <a:gd name="T3" fmla="*/ 0 h 175"/>
                <a:gd name="T4" fmla="*/ 0 w 44"/>
                <a:gd name="T5" fmla="*/ 0 h 175"/>
                <a:gd name="T6" fmla="*/ 0 w 44"/>
                <a:gd name="T7" fmla="*/ 0 h 175"/>
                <a:gd name="T8" fmla="*/ 0 w 44"/>
                <a:gd name="T9" fmla="*/ 0 h 175"/>
                <a:gd name="T10" fmla="*/ 0 w 44"/>
                <a:gd name="T11" fmla="*/ 0 h 175"/>
                <a:gd name="T12" fmla="*/ 0 w 44"/>
                <a:gd name="T13" fmla="*/ 0 h 175"/>
                <a:gd name="T14" fmla="*/ 0 w 44"/>
                <a:gd name="T15" fmla="*/ 0 h 175"/>
                <a:gd name="T16" fmla="*/ 0 w 44"/>
                <a:gd name="T17" fmla="*/ 0 h 175"/>
                <a:gd name="T18" fmla="*/ 0 w 44"/>
                <a:gd name="T19" fmla="*/ 0 h 175"/>
                <a:gd name="T20" fmla="*/ 0 w 44"/>
                <a:gd name="T21" fmla="*/ 0 h 175"/>
                <a:gd name="T22" fmla="*/ 0 w 44"/>
                <a:gd name="T23" fmla="*/ 0 h 17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4"/>
                <a:gd name="T37" fmla="*/ 0 h 175"/>
                <a:gd name="T38" fmla="*/ 44 w 44"/>
                <a:gd name="T39" fmla="*/ 175 h 17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4" h="175">
                  <a:moveTo>
                    <a:pt x="39" y="175"/>
                  </a:moveTo>
                  <a:lnTo>
                    <a:pt x="44" y="149"/>
                  </a:lnTo>
                  <a:lnTo>
                    <a:pt x="37" y="84"/>
                  </a:lnTo>
                  <a:lnTo>
                    <a:pt x="30" y="50"/>
                  </a:lnTo>
                  <a:lnTo>
                    <a:pt x="21" y="23"/>
                  </a:lnTo>
                  <a:lnTo>
                    <a:pt x="13" y="5"/>
                  </a:lnTo>
                  <a:lnTo>
                    <a:pt x="3" y="0"/>
                  </a:lnTo>
                  <a:lnTo>
                    <a:pt x="0" y="26"/>
                  </a:lnTo>
                  <a:lnTo>
                    <a:pt x="9" y="90"/>
                  </a:lnTo>
                  <a:lnTo>
                    <a:pt x="15" y="126"/>
                  </a:lnTo>
                  <a:lnTo>
                    <a:pt x="24" y="152"/>
                  </a:lnTo>
                  <a:lnTo>
                    <a:pt x="39" y="175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57" name="Freeform 130"/>
            <p:cNvSpPr>
              <a:spLocks/>
            </p:cNvSpPr>
            <p:nvPr/>
          </p:nvSpPr>
          <p:spPr bwMode="auto">
            <a:xfrm rot="-169698">
              <a:off x="4374" y="2870"/>
              <a:ext cx="53" cy="10"/>
            </a:xfrm>
            <a:custGeom>
              <a:avLst/>
              <a:gdLst>
                <a:gd name="T0" fmla="*/ 1 w 175"/>
                <a:gd name="T1" fmla="*/ 0 h 39"/>
                <a:gd name="T2" fmla="*/ 0 w 175"/>
                <a:gd name="T3" fmla="*/ 0 h 39"/>
                <a:gd name="T4" fmla="*/ 0 w 175"/>
                <a:gd name="T5" fmla="*/ 0 h 39"/>
                <a:gd name="T6" fmla="*/ 0 w 175"/>
                <a:gd name="T7" fmla="*/ 0 h 39"/>
                <a:gd name="T8" fmla="*/ 0 w 175"/>
                <a:gd name="T9" fmla="*/ 0 h 39"/>
                <a:gd name="T10" fmla="*/ 0 w 175"/>
                <a:gd name="T11" fmla="*/ 0 h 39"/>
                <a:gd name="T12" fmla="*/ 0 w 175"/>
                <a:gd name="T13" fmla="*/ 0 h 39"/>
                <a:gd name="T14" fmla="*/ 0 w 175"/>
                <a:gd name="T15" fmla="*/ 0 h 39"/>
                <a:gd name="T16" fmla="*/ 0 w 175"/>
                <a:gd name="T17" fmla="*/ 0 h 39"/>
                <a:gd name="T18" fmla="*/ 0 w 175"/>
                <a:gd name="T19" fmla="*/ 0 h 39"/>
                <a:gd name="T20" fmla="*/ 0 w 175"/>
                <a:gd name="T21" fmla="*/ 0 h 39"/>
                <a:gd name="T22" fmla="*/ 0 w 175"/>
                <a:gd name="T23" fmla="*/ 0 h 39"/>
                <a:gd name="T24" fmla="*/ 0 w 175"/>
                <a:gd name="T25" fmla="*/ 0 h 39"/>
                <a:gd name="T26" fmla="*/ 1 w 175"/>
                <a:gd name="T27" fmla="*/ 0 h 3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75"/>
                <a:gd name="T43" fmla="*/ 0 h 39"/>
                <a:gd name="T44" fmla="*/ 175 w 175"/>
                <a:gd name="T45" fmla="*/ 39 h 3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75" h="39">
                  <a:moveTo>
                    <a:pt x="175" y="33"/>
                  </a:moveTo>
                  <a:lnTo>
                    <a:pt x="152" y="21"/>
                  </a:lnTo>
                  <a:lnTo>
                    <a:pt x="125" y="11"/>
                  </a:lnTo>
                  <a:lnTo>
                    <a:pt x="90" y="5"/>
                  </a:lnTo>
                  <a:lnTo>
                    <a:pt x="55" y="0"/>
                  </a:lnTo>
                  <a:lnTo>
                    <a:pt x="29" y="0"/>
                  </a:lnTo>
                  <a:lnTo>
                    <a:pt x="7" y="0"/>
                  </a:lnTo>
                  <a:lnTo>
                    <a:pt x="0" y="6"/>
                  </a:lnTo>
                  <a:lnTo>
                    <a:pt x="24" y="22"/>
                  </a:lnTo>
                  <a:lnTo>
                    <a:pt x="53" y="27"/>
                  </a:lnTo>
                  <a:lnTo>
                    <a:pt x="85" y="33"/>
                  </a:lnTo>
                  <a:lnTo>
                    <a:pt x="120" y="38"/>
                  </a:lnTo>
                  <a:lnTo>
                    <a:pt x="150" y="39"/>
                  </a:lnTo>
                  <a:lnTo>
                    <a:pt x="175" y="33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58" name="Freeform 131"/>
            <p:cNvSpPr>
              <a:spLocks/>
            </p:cNvSpPr>
            <p:nvPr/>
          </p:nvSpPr>
          <p:spPr bwMode="auto">
            <a:xfrm rot="-169698">
              <a:off x="3903" y="2401"/>
              <a:ext cx="12" cy="50"/>
            </a:xfrm>
            <a:custGeom>
              <a:avLst/>
              <a:gdLst>
                <a:gd name="T0" fmla="*/ 0 w 44"/>
                <a:gd name="T1" fmla="*/ 0 h 176"/>
                <a:gd name="T2" fmla="*/ 0 w 44"/>
                <a:gd name="T3" fmla="*/ 0 h 176"/>
                <a:gd name="T4" fmla="*/ 0 w 44"/>
                <a:gd name="T5" fmla="*/ 0 h 176"/>
                <a:gd name="T6" fmla="*/ 0 w 44"/>
                <a:gd name="T7" fmla="*/ 0 h 176"/>
                <a:gd name="T8" fmla="*/ 0 w 44"/>
                <a:gd name="T9" fmla="*/ 0 h 176"/>
                <a:gd name="T10" fmla="*/ 0 w 44"/>
                <a:gd name="T11" fmla="*/ 0 h 176"/>
                <a:gd name="T12" fmla="*/ 0 w 44"/>
                <a:gd name="T13" fmla="*/ 0 h 176"/>
                <a:gd name="T14" fmla="*/ 0 w 44"/>
                <a:gd name="T15" fmla="*/ 0 h 176"/>
                <a:gd name="T16" fmla="*/ 0 w 44"/>
                <a:gd name="T17" fmla="*/ 0 h 176"/>
                <a:gd name="T18" fmla="*/ 0 w 44"/>
                <a:gd name="T19" fmla="*/ 0 h 176"/>
                <a:gd name="T20" fmla="*/ 0 w 44"/>
                <a:gd name="T21" fmla="*/ 0 h 176"/>
                <a:gd name="T22" fmla="*/ 0 w 44"/>
                <a:gd name="T23" fmla="*/ 0 h 17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4"/>
                <a:gd name="T37" fmla="*/ 0 h 176"/>
                <a:gd name="T38" fmla="*/ 44 w 44"/>
                <a:gd name="T39" fmla="*/ 176 h 17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4" h="176">
                  <a:moveTo>
                    <a:pt x="39" y="176"/>
                  </a:moveTo>
                  <a:lnTo>
                    <a:pt x="44" y="149"/>
                  </a:lnTo>
                  <a:lnTo>
                    <a:pt x="37" y="84"/>
                  </a:lnTo>
                  <a:lnTo>
                    <a:pt x="28" y="50"/>
                  </a:lnTo>
                  <a:lnTo>
                    <a:pt x="21" y="23"/>
                  </a:lnTo>
                  <a:lnTo>
                    <a:pt x="13" y="6"/>
                  </a:lnTo>
                  <a:lnTo>
                    <a:pt x="3" y="0"/>
                  </a:lnTo>
                  <a:lnTo>
                    <a:pt x="0" y="29"/>
                  </a:lnTo>
                  <a:lnTo>
                    <a:pt x="7" y="91"/>
                  </a:lnTo>
                  <a:lnTo>
                    <a:pt x="15" y="125"/>
                  </a:lnTo>
                  <a:lnTo>
                    <a:pt x="24" y="151"/>
                  </a:lnTo>
                  <a:lnTo>
                    <a:pt x="39" y="176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59" name="Freeform 132"/>
            <p:cNvSpPr>
              <a:spLocks/>
            </p:cNvSpPr>
            <p:nvPr/>
          </p:nvSpPr>
          <p:spPr bwMode="auto">
            <a:xfrm rot="-169698">
              <a:off x="4605" y="2931"/>
              <a:ext cx="51" cy="12"/>
            </a:xfrm>
            <a:custGeom>
              <a:avLst/>
              <a:gdLst>
                <a:gd name="T0" fmla="*/ 0 w 175"/>
                <a:gd name="T1" fmla="*/ 0 h 46"/>
                <a:gd name="T2" fmla="*/ 0 w 175"/>
                <a:gd name="T3" fmla="*/ 0 h 46"/>
                <a:gd name="T4" fmla="*/ 0 w 175"/>
                <a:gd name="T5" fmla="*/ 0 h 46"/>
                <a:gd name="T6" fmla="*/ 0 w 175"/>
                <a:gd name="T7" fmla="*/ 0 h 46"/>
                <a:gd name="T8" fmla="*/ 0 w 175"/>
                <a:gd name="T9" fmla="*/ 0 h 46"/>
                <a:gd name="T10" fmla="*/ 0 w 175"/>
                <a:gd name="T11" fmla="*/ 0 h 46"/>
                <a:gd name="T12" fmla="*/ 0 w 175"/>
                <a:gd name="T13" fmla="*/ 0 h 46"/>
                <a:gd name="T14" fmla="*/ 0 w 175"/>
                <a:gd name="T15" fmla="*/ 0 h 46"/>
                <a:gd name="T16" fmla="*/ 0 w 175"/>
                <a:gd name="T17" fmla="*/ 0 h 46"/>
                <a:gd name="T18" fmla="*/ 0 w 175"/>
                <a:gd name="T19" fmla="*/ 0 h 46"/>
                <a:gd name="T20" fmla="*/ 0 w 175"/>
                <a:gd name="T21" fmla="*/ 0 h 46"/>
                <a:gd name="T22" fmla="*/ 0 w 175"/>
                <a:gd name="T23" fmla="*/ 0 h 46"/>
                <a:gd name="T24" fmla="*/ 0 w 175"/>
                <a:gd name="T25" fmla="*/ 0 h 46"/>
                <a:gd name="T26" fmla="*/ 0 w 175"/>
                <a:gd name="T27" fmla="*/ 0 h 46"/>
                <a:gd name="T28" fmla="*/ 0 w 175"/>
                <a:gd name="T29" fmla="*/ 0 h 4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5"/>
                <a:gd name="T46" fmla="*/ 0 h 46"/>
                <a:gd name="T47" fmla="*/ 175 w 175"/>
                <a:gd name="T48" fmla="*/ 46 h 4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5" h="46">
                  <a:moveTo>
                    <a:pt x="175" y="44"/>
                  </a:moveTo>
                  <a:lnTo>
                    <a:pt x="153" y="28"/>
                  </a:lnTo>
                  <a:lnTo>
                    <a:pt x="127" y="20"/>
                  </a:lnTo>
                  <a:lnTo>
                    <a:pt x="91" y="10"/>
                  </a:lnTo>
                  <a:lnTo>
                    <a:pt x="57" y="3"/>
                  </a:lnTo>
                  <a:lnTo>
                    <a:pt x="28" y="0"/>
                  </a:lnTo>
                  <a:lnTo>
                    <a:pt x="8" y="2"/>
                  </a:lnTo>
                  <a:lnTo>
                    <a:pt x="0" y="6"/>
                  </a:lnTo>
                  <a:lnTo>
                    <a:pt x="7" y="14"/>
                  </a:lnTo>
                  <a:lnTo>
                    <a:pt x="24" y="22"/>
                  </a:lnTo>
                  <a:lnTo>
                    <a:pt x="51" y="30"/>
                  </a:lnTo>
                  <a:lnTo>
                    <a:pt x="85" y="39"/>
                  </a:lnTo>
                  <a:lnTo>
                    <a:pt x="120" y="44"/>
                  </a:lnTo>
                  <a:lnTo>
                    <a:pt x="148" y="46"/>
                  </a:lnTo>
                  <a:lnTo>
                    <a:pt x="175" y="44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60" name="Freeform 133"/>
            <p:cNvSpPr>
              <a:spLocks/>
            </p:cNvSpPr>
            <p:nvPr/>
          </p:nvSpPr>
          <p:spPr bwMode="auto">
            <a:xfrm rot="-169698">
              <a:off x="4286" y="2268"/>
              <a:ext cx="52" cy="9"/>
            </a:xfrm>
            <a:custGeom>
              <a:avLst/>
              <a:gdLst>
                <a:gd name="T0" fmla="*/ 0 w 174"/>
                <a:gd name="T1" fmla="*/ 0 h 28"/>
                <a:gd name="T2" fmla="*/ 0 w 174"/>
                <a:gd name="T3" fmla="*/ 0 h 28"/>
                <a:gd name="T4" fmla="*/ 0 w 174"/>
                <a:gd name="T5" fmla="*/ 0 h 28"/>
                <a:gd name="T6" fmla="*/ 0 w 174"/>
                <a:gd name="T7" fmla="*/ 0 h 28"/>
                <a:gd name="T8" fmla="*/ 0 w 174"/>
                <a:gd name="T9" fmla="*/ 0 h 28"/>
                <a:gd name="T10" fmla="*/ 0 w 174"/>
                <a:gd name="T11" fmla="*/ 0 h 28"/>
                <a:gd name="T12" fmla="*/ 0 w 174"/>
                <a:gd name="T13" fmla="*/ 0 h 28"/>
                <a:gd name="T14" fmla="*/ 0 w 174"/>
                <a:gd name="T15" fmla="*/ 0 h 28"/>
                <a:gd name="T16" fmla="*/ 0 w 174"/>
                <a:gd name="T17" fmla="*/ 0 h 28"/>
                <a:gd name="T18" fmla="*/ 0 w 174"/>
                <a:gd name="T19" fmla="*/ 0 h 28"/>
                <a:gd name="T20" fmla="*/ 0 w 174"/>
                <a:gd name="T21" fmla="*/ 0 h 28"/>
                <a:gd name="T22" fmla="*/ 0 w 174"/>
                <a:gd name="T23" fmla="*/ 0 h 28"/>
                <a:gd name="T24" fmla="*/ 0 w 174"/>
                <a:gd name="T25" fmla="*/ 0 h 28"/>
                <a:gd name="T26" fmla="*/ 0 w 174"/>
                <a:gd name="T27" fmla="*/ 0 h 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74"/>
                <a:gd name="T43" fmla="*/ 0 h 28"/>
                <a:gd name="T44" fmla="*/ 174 w 174"/>
                <a:gd name="T45" fmla="*/ 28 h 2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74" h="28">
                  <a:moveTo>
                    <a:pt x="174" y="11"/>
                  </a:moveTo>
                  <a:lnTo>
                    <a:pt x="147" y="3"/>
                  </a:lnTo>
                  <a:lnTo>
                    <a:pt x="117" y="0"/>
                  </a:lnTo>
                  <a:lnTo>
                    <a:pt x="83" y="0"/>
                  </a:lnTo>
                  <a:lnTo>
                    <a:pt x="48" y="3"/>
                  </a:lnTo>
                  <a:lnTo>
                    <a:pt x="19" y="5"/>
                  </a:lnTo>
                  <a:lnTo>
                    <a:pt x="0" y="10"/>
                  </a:lnTo>
                  <a:lnTo>
                    <a:pt x="0" y="19"/>
                  </a:lnTo>
                  <a:lnTo>
                    <a:pt x="19" y="24"/>
                  </a:lnTo>
                  <a:lnTo>
                    <a:pt x="48" y="28"/>
                  </a:lnTo>
                  <a:lnTo>
                    <a:pt x="83" y="28"/>
                  </a:lnTo>
                  <a:lnTo>
                    <a:pt x="117" y="25"/>
                  </a:lnTo>
                  <a:lnTo>
                    <a:pt x="147" y="21"/>
                  </a:lnTo>
                  <a:lnTo>
                    <a:pt x="174" y="11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61" name="Freeform 134"/>
            <p:cNvSpPr>
              <a:spLocks/>
            </p:cNvSpPr>
            <p:nvPr/>
          </p:nvSpPr>
          <p:spPr bwMode="auto">
            <a:xfrm rot="-169698">
              <a:off x="5059" y="2780"/>
              <a:ext cx="51" cy="16"/>
            </a:xfrm>
            <a:custGeom>
              <a:avLst/>
              <a:gdLst>
                <a:gd name="T0" fmla="*/ 0 w 171"/>
                <a:gd name="T1" fmla="*/ 0 h 58"/>
                <a:gd name="T2" fmla="*/ 0 w 171"/>
                <a:gd name="T3" fmla="*/ 0 h 58"/>
                <a:gd name="T4" fmla="*/ 0 w 171"/>
                <a:gd name="T5" fmla="*/ 0 h 58"/>
                <a:gd name="T6" fmla="*/ 0 w 171"/>
                <a:gd name="T7" fmla="*/ 0 h 58"/>
                <a:gd name="T8" fmla="*/ 0 w 171"/>
                <a:gd name="T9" fmla="*/ 0 h 58"/>
                <a:gd name="T10" fmla="*/ 0 w 171"/>
                <a:gd name="T11" fmla="*/ 0 h 58"/>
                <a:gd name="T12" fmla="*/ 0 w 171"/>
                <a:gd name="T13" fmla="*/ 0 h 58"/>
                <a:gd name="T14" fmla="*/ 0 w 171"/>
                <a:gd name="T15" fmla="*/ 0 h 58"/>
                <a:gd name="T16" fmla="*/ 0 w 171"/>
                <a:gd name="T17" fmla="*/ 0 h 58"/>
                <a:gd name="T18" fmla="*/ 0 w 171"/>
                <a:gd name="T19" fmla="*/ 0 h 58"/>
                <a:gd name="T20" fmla="*/ 0 w 171"/>
                <a:gd name="T21" fmla="*/ 0 h 58"/>
                <a:gd name="T22" fmla="*/ 0 w 171"/>
                <a:gd name="T23" fmla="*/ 0 h 58"/>
                <a:gd name="T24" fmla="*/ 0 w 171"/>
                <a:gd name="T25" fmla="*/ 0 h 58"/>
                <a:gd name="T26" fmla="*/ 0 w 171"/>
                <a:gd name="T27" fmla="*/ 0 h 58"/>
                <a:gd name="T28" fmla="*/ 0 w 171"/>
                <a:gd name="T29" fmla="*/ 0 h 58"/>
                <a:gd name="T30" fmla="*/ 0 w 171"/>
                <a:gd name="T31" fmla="*/ 0 h 5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71"/>
                <a:gd name="T49" fmla="*/ 0 h 58"/>
                <a:gd name="T50" fmla="*/ 171 w 171"/>
                <a:gd name="T51" fmla="*/ 58 h 5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71" h="58">
                  <a:moveTo>
                    <a:pt x="171" y="2"/>
                  </a:moveTo>
                  <a:lnTo>
                    <a:pt x="164" y="0"/>
                  </a:lnTo>
                  <a:lnTo>
                    <a:pt x="145" y="1"/>
                  </a:lnTo>
                  <a:lnTo>
                    <a:pt x="117" y="5"/>
                  </a:lnTo>
                  <a:lnTo>
                    <a:pt x="82" y="14"/>
                  </a:lnTo>
                  <a:lnTo>
                    <a:pt x="49" y="24"/>
                  </a:lnTo>
                  <a:lnTo>
                    <a:pt x="22" y="35"/>
                  </a:lnTo>
                  <a:lnTo>
                    <a:pt x="4" y="44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27" y="56"/>
                  </a:lnTo>
                  <a:lnTo>
                    <a:pt x="56" y="52"/>
                  </a:lnTo>
                  <a:lnTo>
                    <a:pt x="90" y="42"/>
                  </a:lnTo>
                  <a:lnTo>
                    <a:pt x="123" y="30"/>
                  </a:lnTo>
                  <a:lnTo>
                    <a:pt x="149" y="20"/>
                  </a:lnTo>
                  <a:lnTo>
                    <a:pt x="171" y="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62" name="Freeform 135"/>
            <p:cNvSpPr>
              <a:spLocks/>
            </p:cNvSpPr>
            <p:nvPr/>
          </p:nvSpPr>
          <p:spPr bwMode="auto">
            <a:xfrm rot="-169698">
              <a:off x="4181" y="2279"/>
              <a:ext cx="53" cy="8"/>
            </a:xfrm>
            <a:custGeom>
              <a:avLst/>
              <a:gdLst>
                <a:gd name="T0" fmla="*/ 1 w 173"/>
                <a:gd name="T1" fmla="*/ 0 h 29"/>
                <a:gd name="T2" fmla="*/ 1 w 173"/>
                <a:gd name="T3" fmla="*/ 0 h 29"/>
                <a:gd name="T4" fmla="*/ 0 w 173"/>
                <a:gd name="T5" fmla="*/ 0 h 29"/>
                <a:gd name="T6" fmla="*/ 0 w 173"/>
                <a:gd name="T7" fmla="*/ 0 h 29"/>
                <a:gd name="T8" fmla="*/ 0 w 173"/>
                <a:gd name="T9" fmla="*/ 0 h 29"/>
                <a:gd name="T10" fmla="*/ 0 w 173"/>
                <a:gd name="T11" fmla="*/ 0 h 29"/>
                <a:gd name="T12" fmla="*/ 0 w 173"/>
                <a:gd name="T13" fmla="*/ 0 h 29"/>
                <a:gd name="T14" fmla="*/ 0 w 173"/>
                <a:gd name="T15" fmla="*/ 0 h 29"/>
                <a:gd name="T16" fmla="*/ 0 w 173"/>
                <a:gd name="T17" fmla="*/ 0 h 29"/>
                <a:gd name="T18" fmla="*/ 0 w 173"/>
                <a:gd name="T19" fmla="*/ 0 h 29"/>
                <a:gd name="T20" fmla="*/ 0 w 173"/>
                <a:gd name="T21" fmla="*/ 0 h 29"/>
                <a:gd name="T22" fmla="*/ 0 w 173"/>
                <a:gd name="T23" fmla="*/ 0 h 29"/>
                <a:gd name="T24" fmla="*/ 0 w 173"/>
                <a:gd name="T25" fmla="*/ 0 h 29"/>
                <a:gd name="T26" fmla="*/ 0 w 173"/>
                <a:gd name="T27" fmla="*/ 0 h 29"/>
                <a:gd name="T28" fmla="*/ 1 w 173"/>
                <a:gd name="T29" fmla="*/ 0 h 29"/>
                <a:gd name="T30" fmla="*/ 1 w 173"/>
                <a:gd name="T31" fmla="*/ 0 h 2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73"/>
                <a:gd name="T49" fmla="*/ 0 h 29"/>
                <a:gd name="T50" fmla="*/ 173 w 173"/>
                <a:gd name="T51" fmla="*/ 29 h 2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73" h="29">
                  <a:moveTo>
                    <a:pt x="173" y="12"/>
                  </a:moveTo>
                  <a:lnTo>
                    <a:pt x="164" y="7"/>
                  </a:lnTo>
                  <a:lnTo>
                    <a:pt x="146" y="3"/>
                  </a:lnTo>
                  <a:lnTo>
                    <a:pt x="116" y="0"/>
                  </a:lnTo>
                  <a:lnTo>
                    <a:pt x="83" y="0"/>
                  </a:lnTo>
                  <a:lnTo>
                    <a:pt x="48" y="3"/>
                  </a:lnTo>
                  <a:lnTo>
                    <a:pt x="18" y="6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18" y="25"/>
                  </a:lnTo>
                  <a:lnTo>
                    <a:pt x="48" y="29"/>
                  </a:lnTo>
                  <a:lnTo>
                    <a:pt x="83" y="29"/>
                  </a:lnTo>
                  <a:lnTo>
                    <a:pt x="116" y="27"/>
                  </a:lnTo>
                  <a:lnTo>
                    <a:pt x="146" y="23"/>
                  </a:lnTo>
                  <a:lnTo>
                    <a:pt x="164" y="18"/>
                  </a:lnTo>
                  <a:lnTo>
                    <a:pt x="173" y="1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63" name="Freeform 136"/>
            <p:cNvSpPr>
              <a:spLocks/>
            </p:cNvSpPr>
            <p:nvPr/>
          </p:nvSpPr>
          <p:spPr bwMode="auto">
            <a:xfrm rot="-169698">
              <a:off x="4959" y="2815"/>
              <a:ext cx="52" cy="16"/>
            </a:xfrm>
            <a:custGeom>
              <a:avLst/>
              <a:gdLst>
                <a:gd name="T0" fmla="*/ 1 w 171"/>
                <a:gd name="T1" fmla="*/ 0 h 56"/>
                <a:gd name="T2" fmla="*/ 1 w 171"/>
                <a:gd name="T3" fmla="*/ 0 h 56"/>
                <a:gd name="T4" fmla="*/ 0 w 171"/>
                <a:gd name="T5" fmla="*/ 0 h 56"/>
                <a:gd name="T6" fmla="*/ 0 w 171"/>
                <a:gd name="T7" fmla="*/ 0 h 56"/>
                <a:gd name="T8" fmla="*/ 0 w 171"/>
                <a:gd name="T9" fmla="*/ 0 h 56"/>
                <a:gd name="T10" fmla="*/ 0 w 171"/>
                <a:gd name="T11" fmla="*/ 0 h 56"/>
                <a:gd name="T12" fmla="*/ 0 w 171"/>
                <a:gd name="T13" fmla="*/ 0 h 56"/>
                <a:gd name="T14" fmla="*/ 0 w 171"/>
                <a:gd name="T15" fmla="*/ 0 h 56"/>
                <a:gd name="T16" fmla="*/ 0 w 171"/>
                <a:gd name="T17" fmla="*/ 0 h 56"/>
                <a:gd name="T18" fmla="*/ 0 w 171"/>
                <a:gd name="T19" fmla="*/ 0 h 56"/>
                <a:gd name="T20" fmla="*/ 0 w 171"/>
                <a:gd name="T21" fmla="*/ 0 h 56"/>
                <a:gd name="T22" fmla="*/ 0 w 171"/>
                <a:gd name="T23" fmla="*/ 0 h 56"/>
                <a:gd name="T24" fmla="*/ 0 w 171"/>
                <a:gd name="T25" fmla="*/ 0 h 56"/>
                <a:gd name="T26" fmla="*/ 0 w 171"/>
                <a:gd name="T27" fmla="*/ 0 h 56"/>
                <a:gd name="T28" fmla="*/ 0 w 171"/>
                <a:gd name="T29" fmla="*/ 0 h 56"/>
                <a:gd name="T30" fmla="*/ 1 w 171"/>
                <a:gd name="T31" fmla="*/ 0 h 5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71"/>
                <a:gd name="T49" fmla="*/ 0 h 56"/>
                <a:gd name="T50" fmla="*/ 171 w 171"/>
                <a:gd name="T51" fmla="*/ 56 h 5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71" h="56">
                  <a:moveTo>
                    <a:pt x="171" y="4"/>
                  </a:moveTo>
                  <a:lnTo>
                    <a:pt x="164" y="0"/>
                  </a:lnTo>
                  <a:lnTo>
                    <a:pt x="145" y="2"/>
                  </a:lnTo>
                  <a:lnTo>
                    <a:pt x="117" y="5"/>
                  </a:lnTo>
                  <a:lnTo>
                    <a:pt x="83" y="12"/>
                  </a:lnTo>
                  <a:lnTo>
                    <a:pt x="50" y="24"/>
                  </a:lnTo>
                  <a:lnTo>
                    <a:pt x="24" y="35"/>
                  </a:lnTo>
                  <a:lnTo>
                    <a:pt x="5" y="46"/>
                  </a:lnTo>
                  <a:lnTo>
                    <a:pt x="0" y="52"/>
                  </a:lnTo>
                  <a:lnTo>
                    <a:pt x="7" y="56"/>
                  </a:lnTo>
                  <a:lnTo>
                    <a:pt x="29" y="55"/>
                  </a:lnTo>
                  <a:lnTo>
                    <a:pt x="57" y="50"/>
                  </a:lnTo>
                  <a:lnTo>
                    <a:pt x="91" y="41"/>
                  </a:lnTo>
                  <a:lnTo>
                    <a:pt x="123" y="30"/>
                  </a:lnTo>
                  <a:lnTo>
                    <a:pt x="151" y="19"/>
                  </a:lnTo>
                  <a:lnTo>
                    <a:pt x="171" y="4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64" name="Freeform 137"/>
            <p:cNvSpPr>
              <a:spLocks/>
            </p:cNvSpPr>
            <p:nvPr/>
          </p:nvSpPr>
          <p:spPr bwMode="auto">
            <a:xfrm rot="-169698">
              <a:off x="4897" y="2899"/>
              <a:ext cx="52" cy="19"/>
            </a:xfrm>
            <a:custGeom>
              <a:avLst/>
              <a:gdLst>
                <a:gd name="T0" fmla="*/ 1 w 169"/>
                <a:gd name="T1" fmla="*/ 0 h 65"/>
                <a:gd name="T2" fmla="*/ 1 w 169"/>
                <a:gd name="T3" fmla="*/ 0 h 65"/>
                <a:gd name="T4" fmla="*/ 0 w 169"/>
                <a:gd name="T5" fmla="*/ 0 h 65"/>
                <a:gd name="T6" fmla="*/ 0 w 169"/>
                <a:gd name="T7" fmla="*/ 0 h 65"/>
                <a:gd name="T8" fmla="*/ 0 w 169"/>
                <a:gd name="T9" fmla="*/ 0 h 65"/>
                <a:gd name="T10" fmla="*/ 0 w 169"/>
                <a:gd name="T11" fmla="*/ 0 h 65"/>
                <a:gd name="T12" fmla="*/ 0 w 169"/>
                <a:gd name="T13" fmla="*/ 0 h 65"/>
                <a:gd name="T14" fmla="*/ 0 w 169"/>
                <a:gd name="T15" fmla="*/ 0 h 65"/>
                <a:gd name="T16" fmla="*/ 0 w 169"/>
                <a:gd name="T17" fmla="*/ 0 h 65"/>
                <a:gd name="T18" fmla="*/ 0 w 169"/>
                <a:gd name="T19" fmla="*/ 0 h 65"/>
                <a:gd name="T20" fmla="*/ 0 w 169"/>
                <a:gd name="T21" fmla="*/ 0 h 65"/>
                <a:gd name="T22" fmla="*/ 0 w 169"/>
                <a:gd name="T23" fmla="*/ 0 h 65"/>
                <a:gd name="T24" fmla="*/ 0 w 169"/>
                <a:gd name="T25" fmla="*/ 0 h 65"/>
                <a:gd name="T26" fmla="*/ 0 w 169"/>
                <a:gd name="T27" fmla="*/ 0 h 65"/>
                <a:gd name="T28" fmla="*/ 0 w 169"/>
                <a:gd name="T29" fmla="*/ 0 h 65"/>
                <a:gd name="T30" fmla="*/ 1 w 169"/>
                <a:gd name="T31" fmla="*/ 0 h 6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69"/>
                <a:gd name="T49" fmla="*/ 0 h 65"/>
                <a:gd name="T50" fmla="*/ 169 w 169"/>
                <a:gd name="T51" fmla="*/ 65 h 6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69" h="65">
                  <a:moveTo>
                    <a:pt x="169" y="3"/>
                  </a:moveTo>
                  <a:lnTo>
                    <a:pt x="161" y="0"/>
                  </a:lnTo>
                  <a:lnTo>
                    <a:pt x="141" y="1"/>
                  </a:lnTo>
                  <a:lnTo>
                    <a:pt x="113" y="7"/>
                  </a:lnTo>
                  <a:lnTo>
                    <a:pt x="79" y="18"/>
                  </a:lnTo>
                  <a:lnTo>
                    <a:pt x="48" y="30"/>
                  </a:lnTo>
                  <a:lnTo>
                    <a:pt x="21" y="43"/>
                  </a:lnTo>
                  <a:lnTo>
                    <a:pt x="5" y="53"/>
                  </a:lnTo>
                  <a:lnTo>
                    <a:pt x="0" y="61"/>
                  </a:lnTo>
                  <a:lnTo>
                    <a:pt x="8" y="65"/>
                  </a:lnTo>
                  <a:lnTo>
                    <a:pt x="29" y="63"/>
                  </a:lnTo>
                  <a:lnTo>
                    <a:pt x="56" y="58"/>
                  </a:lnTo>
                  <a:lnTo>
                    <a:pt x="90" y="46"/>
                  </a:lnTo>
                  <a:lnTo>
                    <a:pt x="123" y="34"/>
                  </a:lnTo>
                  <a:lnTo>
                    <a:pt x="149" y="21"/>
                  </a:lnTo>
                  <a:lnTo>
                    <a:pt x="169" y="3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65" name="Freeform 138"/>
            <p:cNvSpPr>
              <a:spLocks/>
            </p:cNvSpPr>
            <p:nvPr/>
          </p:nvSpPr>
          <p:spPr bwMode="auto">
            <a:xfrm rot="-169698">
              <a:off x="4919" y="2784"/>
              <a:ext cx="49" cy="18"/>
            </a:xfrm>
            <a:custGeom>
              <a:avLst/>
              <a:gdLst>
                <a:gd name="T0" fmla="*/ 0 w 169"/>
                <a:gd name="T1" fmla="*/ 0 h 64"/>
                <a:gd name="T2" fmla="*/ 0 w 169"/>
                <a:gd name="T3" fmla="*/ 0 h 64"/>
                <a:gd name="T4" fmla="*/ 0 w 169"/>
                <a:gd name="T5" fmla="*/ 0 h 64"/>
                <a:gd name="T6" fmla="*/ 0 w 169"/>
                <a:gd name="T7" fmla="*/ 0 h 64"/>
                <a:gd name="T8" fmla="*/ 0 w 169"/>
                <a:gd name="T9" fmla="*/ 0 h 64"/>
                <a:gd name="T10" fmla="*/ 0 w 169"/>
                <a:gd name="T11" fmla="*/ 0 h 64"/>
                <a:gd name="T12" fmla="*/ 0 w 169"/>
                <a:gd name="T13" fmla="*/ 0 h 64"/>
                <a:gd name="T14" fmla="*/ 0 w 169"/>
                <a:gd name="T15" fmla="*/ 0 h 64"/>
                <a:gd name="T16" fmla="*/ 0 w 169"/>
                <a:gd name="T17" fmla="*/ 0 h 64"/>
                <a:gd name="T18" fmla="*/ 0 w 169"/>
                <a:gd name="T19" fmla="*/ 0 h 64"/>
                <a:gd name="T20" fmla="*/ 0 w 169"/>
                <a:gd name="T21" fmla="*/ 0 h 64"/>
                <a:gd name="T22" fmla="*/ 0 w 169"/>
                <a:gd name="T23" fmla="*/ 0 h 64"/>
                <a:gd name="T24" fmla="*/ 0 w 169"/>
                <a:gd name="T25" fmla="*/ 0 h 64"/>
                <a:gd name="T26" fmla="*/ 0 w 169"/>
                <a:gd name="T27" fmla="*/ 0 h 64"/>
                <a:gd name="T28" fmla="*/ 0 w 169"/>
                <a:gd name="T29" fmla="*/ 0 h 64"/>
                <a:gd name="T30" fmla="*/ 0 w 169"/>
                <a:gd name="T31" fmla="*/ 0 h 6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69"/>
                <a:gd name="T49" fmla="*/ 0 h 64"/>
                <a:gd name="T50" fmla="*/ 169 w 169"/>
                <a:gd name="T51" fmla="*/ 64 h 6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69" h="64">
                  <a:moveTo>
                    <a:pt x="169" y="2"/>
                  </a:moveTo>
                  <a:lnTo>
                    <a:pt x="141" y="0"/>
                  </a:lnTo>
                  <a:lnTo>
                    <a:pt x="112" y="6"/>
                  </a:lnTo>
                  <a:lnTo>
                    <a:pt x="79" y="16"/>
                  </a:lnTo>
                  <a:lnTo>
                    <a:pt x="47" y="28"/>
                  </a:lnTo>
                  <a:lnTo>
                    <a:pt x="21" y="41"/>
                  </a:lnTo>
                  <a:lnTo>
                    <a:pt x="4" y="52"/>
                  </a:lnTo>
                  <a:lnTo>
                    <a:pt x="0" y="62"/>
                  </a:lnTo>
                  <a:lnTo>
                    <a:pt x="7" y="64"/>
                  </a:lnTo>
                  <a:lnTo>
                    <a:pt x="29" y="63"/>
                  </a:lnTo>
                  <a:lnTo>
                    <a:pt x="55" y="56"/>
                  </a:lnTo>
                  <a:lnTo>
                    <a:pt x="89" y="45"/>
                  </a:lnTo>
                  <a:lnTo>
                    <a:pt x="124" y="32"/>
                  </a:lnTo>
                  <a:lnTo>
                    <a:pt x="148" y="18"/>
                  </a:lnTo>
                  <a:lnTo>
                    <a:pt x="165" y="9"/>
                  </a:lnTo>
                  <a:lnTo>
                    <a:pt x="169" y="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66" name="Freeform 139"/>
            <p:cNvSpPr>
              <a:spLocks/>
            </p:cNvSpPr>
            <p:nvPr/>
          </p:nvSpPr>
          <p:spPr bwMode="auto">
            <a:xfrm rot="-169698">
              <a:off x="5008" y="2565"/>
              <a:ext cx="21" cy="46"/>
            </a:xfrm>
            <a:custGeom>
              <a:avLst/>
              <a:gdLst>
                <a:gd name="T0" fmla="*/ 0 w 68"/>
                <a:gd name="T1" fmla="*/ 0 h 166"/>
                <a:gd name="T2" fmla="*/ 0 w 68"/>
                <a:gd name="T3" fmla="*/ 0 h 166"/>
                <a:gd name="T4" fmla="*/ 0 w 68"/>
                <a:gd name="T5" fmla="*/ 0 h 166"/>
                <a:gd name="T6" fmla="*/ 0 w 68"/>
                <a:gd name="T7" fmla="*/ 0 h 166"/>
                <a:gd name="T8" fmla="*/ 0 w 68"/>
                <a:gd name="T9" fmla="*/ 0 h 166"/>
                <a:gd name="T10" fmla="*/ 0 w 68"/>
                <a:gd name="T11" fmla="*/ 0 h 166"/>
                <a:gd name="T12" fmla="*/ 0 w 68"/>
                <a:gd name="T13" fmla="*/ 0 h 166"/>
                <a:gd name="T14" fmla="*/ 0 w 68"/>
                <a:gd name="T15" fmla="*/ 0 h 166"/>
                <a:gd name="T16" fmla="*/ 0 w 68"/>
                <a:gd name="T17" fmla="*/ 0 h 166"/>
                <a:gd name="T18" fmla="*/ 0 w 68"/>
                <a:gd name="T19" fmla="*/ 0 h 166"/>
                <a:gd name="T20" fmla="*/ 0 w 68"/>
                <a:gd name="T21" fmla="*/ 0 h 166"/>
                <a:gd name="T22" fmla="*/ 0 w 68"/>
                <a:gd name="T23" fmla="*/ 0 h 166"/>
                <a:gd name="T24" fmla="*/ 0 w 68"/>
                <a:gd name="T25" fmla="*/ 0 h 166"/>
                <a:gd name="T26" fmla="*/ 0 w 68"/>
                <a:gd name="T27" fmla="*/ 0 h 166"/>
                <a:gd name="T28" fmla="*/ 0 w 68"/>
                <a:gd name="T29" fmla="*/ 0 h 166"/>
                <a:gd name="T30" fmla="*/ 0 w 68"/>
                <a:gd name="T31" fmla="*/ 0 h 16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68"/>
                <a:gd name="T49" fmla="*/ 0 h 166"/>
                <a:gd name="T50" fmla="*/ 68 w 68"/>
                <a:gd name="T51" fmla="*/ 166 h 16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68" h="166">
                  <a:moveTo>
                    <a:pt x="2" y="166"/>
                  </a:moveTo>
                  <a:lnTo>
                    <a:pt x="21" y="146"/>
                  </a:lnTo>
                  <a:lnTo>
                    <a:pt x="33" y="122"/>
                  </a:lnTo>
                  <a:lnTo>
                    <a:pt x="48" y="90"/>
                  </a:lnTo>
                  <a:lnTo>
                    <a:pt x="60" y="56"/>
                  </a:lnTo>
                  <a:lnTo>
                    <a:pt x="67" y="28"/>
                  </a:lnTo>
                  <a:lnTo>
                    <a:pt x="68" y="9"/>
                  </a:lnTo>
                  <a:lnTo>
                    <a:pt x="66" y="0"/>
                  </a:lnTo>
                  <a:lnTo>
                    <a:pt x="57" y="4"/>
                  </a:lnTo>
                  <a:lnTo>
                    <a:pt x="45" y="20"/>
                  </a:lnTo>
                  <a:lnTo>
                    <a:pt x="31" y="46"/>
                  </a:lnTo>
                  <a:lnTo>
                    <a:pt x="19" y="77"/>
                  </a:lnTo>
                  <a:lnTo>
                    <a:pt x="8" y="111"/>
                  </a:lnTo>
                  <a:lnTo>
                    <a:pt x="1" y="138"/>
                  </a:lnTo>
                  <a:lnTo>
                    <a:pt x="0" y="158"/>
                  </a:lnTo>
                  <a:lnTo>
                    <a:pt x="2" y="166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67" name="Freeform 140"/>
            <p:cNvSpPr>
              <a:spLocks/>
            </p:cNvSpPr>
            <p:nvPr/>
          </p:nvSpPr>
          <p:spPr bwMode="auto">
            <a:xfrm rot="-169698">
              <a:off x="3822" y="2437"/>
              <a:ext cx="25" cy="45"/>
            </a:xfrm>
            <a:custGeom>
              <a:avLst/>
              <a:gdLst>
                <a:gd name="T0" fmla="*/ 0 w 83"/>
                <a:gd name="T1" fmla="*/ 0 h 161"/>
                <a:gd name="T2" fmla="*/ 0 w 83"/>
                <a:gd name="T3" fmla="*/ 0 h 161"/>
                <a:gd name="T4" fmla="*/ 0 w 83"/>
                <a:gd name="T5" fmla="*/ 0 h 161"/>
                <a:gd name="T6" fmla="*/ 0 w 83"/>
                <a:gd name="T7" fmla="*/ 0 h 161"/>
                <a:gd name="T8" fmla="*/ 0 w 83"/>
                <a:gd name="T9" fmla="*/ 0 h 161"/>
                <a:gd name="T10" fmla="*/ 0 w 83"/>
                <a:gd name="T11" fmla="*/ 0 h 161"/>
                <a:gd name="T12" fmla="*/ 0 w 83"/>
                <a:gd name="T13" fmla="*/ 0 h 161"/>
                <a:gd name="T14" fmla="*/ 0 w 83"/>
                <a:gd name="T15" fmla="*/ 0 h 161"/>
                <a:gd name="T16" fmla="*/ 0 w 83"/>
                <a:gd name="T17" fmla="*/ 0 h 161"/>
                <a:gd name="T18" fmla="*/ 0 w 83"/>
                <a:gd name="T19" fmla="*/ 0 h 161"/>
                <a:gd name="T20" fmla="*/ 0 w 83"/>
                <a:gd name="T21" fmla="*/ 0 h 161"/>
                <a:gd name="T22" fmla="*/ 0 w 83"/>
                <a:gd name="T23" fmla="*/ 0 h 161"/>
                <a:gd name="T24" fmla="*/ 0 w 83"/>
                <a:gd name="T25" fmla="*/ 0 h 161"/>
                <a:gd name="T26" fmla="*/ 0 w 83"/>
                <a:gd name="T27" fmla="*/ 0 h 161"/>
                <a:gd name="T28" fmla="*/ 0 w 83"/>
                <a:gd name="T29" fmla="*/ 0 h 161"/>
                <a:gd name="T30" fmla="*/ 0 w 83"/>
                <a:gd name="T31" fmla="*/ 0 h 161"/>
                <a:gd name="T32" fmla="*/ 0 w 83"/>
                <a:gd name="T33" fmla="*/ 0 h 16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3"/>
                <a:gd name="T52" fmla="*/ 0 h 161"/>
                <a:gd name="T53" fmla="*/ 83 w 83"/>
                <a:gd name="T54" fmla="*/ 161 h 161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3" h="161">
                  <a:moveTo>
                    <a:pt x="80" y="161"/>
                  </a:moveTo>
                  <a:lnTo>
                    <a:pt x="83" y="152"/>
                  </a:lnTo>
                  <a:lnTo>
                    <a:pt x="78" y="133"/>
                  </a:lnTo>
                  <a:lnTo>
                    <a:pt x="71" y="107"/>
                  </a:lnTo>
                  <a:lnTo>
                    <a:pt x="56" y="73"/>
                  </a:lnTo>
                  <a:lnTo>
                    <a:pt x="38" y="43"/>
                  </a:lnTo>
                  <a:lnTo>
                    <a:pt x="23" y="19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8"/>
                  </a:lnTo>
                  <a:lnTo>
                    <a:pt x="4" y="27"/>
                  </a:lnTo>
                  <a:lnTo>
                    <a:pt x="14" y="53"/>
                  </a:lnTo>
                  <a:lnTo>
                    <a:pt x="29" y="85"/>
                  </a:lnTo>
                  <a:lnTo>
                    <a:pt x="44" y="117"/>
                  </a:lnTo>
                  <a:lnTo>
                    <a:pt x="60" y="141"/>
                  </a:lnTo>
                  <a:lnTo>
                    <a:pt x="72" y="156"/>
                  </a:lnTo>
                  <a:lnTo>
                    <a:pt x="80" y="161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68" name="Freeform 141"/>
            <p:cNvSpPr>
              <a:spLocks/>
            </p:cNvSpPr>
            <p:nvPr/>
          </p:nvSpPr>
          <p:spPr bwMode="auto">
            <a:xfrm rot="-169698">
              <a:off x="3939" y="2480"/>
              <a:ext cx="23" cy="45"/>
            </a:xfrm>
            <a:custGeom>
              <a:avLst/>
              <a:gdLst>
                <a:gd name="T0" fmla="*/ 0 w 78"/>
                <a:gd name="T1" fmla="*/ 0 h 160"/>
                <a:gd name="T2" fmla="*/ 0 w 78"/>
                <a:gd name="T3" fmla="*/ 0 h 160"/>
                <a:gd name="T4" fmla="*/ 0 w 78"/>
                <a:gd name="T5" fmla="*/ 0 h 160"/>
                <a:gd name="T6" fmla="*/ 0 w 78"/>
                <a:gd name="T7" fmla="*/ 0 h 160"/>
                <a:gd name="T8" fmla="*/ 0 w 78"/>
                <a:gd name="T9" fmla="*/ 0 h 160"/>
                <a:gd name="T10" fmla="*/ 0 w 78"/>
                <a:gd name="T11" fmla="*/ 0 h 160"/>
                <a:gd name="T12" fmla="*/ 0 w 78"/>
                <a:gd name="T13" fmla="*/ 0 h 160"/>
                <a:gd name="T14" fmla="*/ 0 w 78"/>
                <a:gd name="T15" fmla="*/ 0 h 160"/>
                <a:gd name="T16" fmla="*/ 0 w 78"/>
                <a:gd name="T17" fmla="*/ 0 h 160"/>
                <a:gd name="T18" fmla="*/ 0 w 78"/>
                <a:gd name="T19" fmla="*/ 0 h 160"/>
                <a:gd name="T20" fmla="*/ 0 w 78"/>
                <a:gd name="T21" fmla="*/ 0 h 160"/>
                <a:gd name="T22" fmla="*/ 0 w 78"/>
                <a:gd name="T23" fmla="*/ 0 h 160"/>
                <a:gd name="T24" fmla="*/ 0 w 78"/>
                <a:gd name="T25" fmla="*/ 0 h 160"/>
                <a:gd name="T26" fmla="*/ 0 w 78"/>
                <a:gd name="T27" fmla="*/ 0 h 160"/>
                <a:gd name="T28" fmla="*/ 0 w 78"/>
                <a:gd name="T29" fmla="*/ 0 h 160"/>
                <a:gd name="T30" fmla="*/ 0 w 78"/>
                <a:gd name="T31" fmla="*/ 0 h 16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78"/>
                <a:gd name="T49" fmla="*/ 0 h 160"/>
                <a:gd name="T50" fmla="*/ 78 w 78"/>
                <a:gd name="T51" fmla="*/ 160 h 16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78" h="160">
                  <a:moveTo>
                    <a:pt x="76" y="160"/>
                  </a:moveTo>
                  <a:lnTo>
                    <a:pt x="78" y="151"/>
                  </a:lnTo>
                  <a:lnTo>
                    <a:pt x="75" y="132"/>
                  </a:lnTo>
                  <a:lnTo>
                    <a:pt x="66" y="104"/>
                  </a:lnTo>
                  <a:lnTo>
                    <a:pt x="52" y="72"/>
                  </a:lnTo>
                  <a:lnTo>
                    <a:pt x="38" y="40"/>
                  </a:lnTo>
                  <a:lnTo>
                    <a:pt x="23" y="16"/>
                  </a:lnTo>
                  <a:lnTo>
                    <a:pt x="11" y="0"/>
                  </a:lnTo>
                  <a:lnTo>
                    <a:pt x="0" y="5"/>
                  </a:lnTo>
                  <a:lnTo>
                    <a:pt x="4" y="24"/>
                  </a:lnTo>
                  <a:lnTo>
                    <a:pt x="12" y="52"/>
                  </a:lnTo>
                  <a:lnTo>
                    <a:pt x="27" y="85"/>
                  </a:lnTo>
                  <a:lnTo>
                    <a:pt x="41" y="115"/>
                  </a:lnTo>
                  <a:lnTo>
                    <a:pt x="57" y="139"/>
                  </a:lnTo>
                  <a:lnTo>
                    <a:pt x="69" y="155"/>
                  </a:lnTo>
                  <a:lnTo>
                    <a:pt x="76" y="160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69" name="Freeform 142"/>
            <p:cNvSpPr>
              <a:spLocks/>
            </p:cNvSpPr>
            <p:nvPr/>
          </p:nvSpPr>
          <p:spPr bwMode="auto">
            <a:xfrm rot="-169698">
              <a:off x="3892" y="2297"/>
              <a:ext cx="27" cy="45"/>
            </a:xfrm>
            <a:custGeom>
              <a:avLst/>
              <a:gdLst>
                <a:gd name="T0" fmla="*/ 0 w 90"/>
                <a:gd name="T1" fmla="*/ 0 h 159"/>
                <a:gd name="T2" fmla="*/ 0 w 90"/>
                <a:gd name="T3" fmla="*/ 0 h 159"/>
                <a:gd name="T4" fmla="*/ 0 w 90"/>
                <a:gd name="T5" fmla="*/ 0 h 159"/>
                <a:gd name="T6" fmla="*/ 0 w 90"/>
                <a:gd name="T7" fmla="*/ 0 h 159"/>
                <a:gd name="T8" fmla="*/ 0 w 90"/>
                <a:gd name="T9" fmla="*/ 0 h 159"/>
                <a:gd name="T10" fmla="*/ 0 w 90"/>
                <a:gd name="T11" fmla="*/ 0 h 159"/>
                <a:gd name="T12" fmla="*/ 0 w 90"/>
                <a:gd name="T13" fmla="*/ 0 h 159"/>
                <a:gd name="T14" fmla="*/ 0 w 90"/>
                <a:gd name="T15" fmla="*/ 0 h 159"/>
                <a:gd name="T16" fmla="*/ 0 w 90"/>
                <a:gd name="T17" fmla="*/ 0 h 159"/>
                <a:gd name="T18" fmla="*/ 0 w 90"/>
                <a:gd name="T19" fmla="*/ 0 h 159"/>
                <a:gd name="T20" fmla="*/ 0 w 90"/>
                <a:gd name="T21" fmla="*/ 0 h 159"/>
                <a:gd name="T22" fmla="*/ 0 w 90"/>
                <a:gd name="T23" fmla="*/ 0 h 159"/>
                <a:gd name="T24" fmla="*/ 0 w 90"/>
                <a:gd name="T25" fmla="*/ 0 h 159"/>
                <a:gd name="T26" fmla="*/ 0 w 90"/>
                <a:gd name="T27" fmla="*/ 0 h 159"/>
                <a:gd name="T28" fmla="*/ 0 w 90"/>
                <a:gd name="T29" fmla="*/ 0 h 159"/>
                <a:gd name="T30" fmla="*/ 0 w 90"/>
                <a:gd name="T31" fmla="*/ 0 h 15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0"/>
                <a:gd name="T49" fmla="*/ 0 h 159"/>
                <a:gd name="T50" fmla="*/ 90 w 90"/>
                <a:gd name="T51" fmla="*/ 159 h 15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0" h="159">
                  <a:moveTo>
                    <a:pt x="88" y="0"/>
                  </a:moveTo>
                  <a:lnTo>
                    <a:pt x="66" y="19"/>
                  </a:lnTo>
                  <a:lnTo>
                    <a:pt x="50" y="42"/>
                  </a:lnTo>
                  <a:lnTo>
                    <a:pt x="34" y="71"/>
                  </a:lnTo>
                  <a:lnTo>
                    <a:pt x="17" y="103"/>
                  </a:lnTo>
                  <a:lnTo>
                    <a:pt x="6" y="131"/>
                  </a:lnTo>
                  <a:lnTo>
                    <a:pt x="0" y="150"/>
                  </a:lnTo>
                  <a:lnTo>
                    <a:pt x="4" y="159"/>
                  </a:lnTo>
                  <a:lnTo>
                    <a:pt x="11" y="156"/>
                  </a:lnTo>
                  <a:lnTo>
                    <a:pt x="24" y="139"/>
                  </a:lnTo>
                  <a:lnTo>
                    <a:pt x="41" y="117"/>
                  </a:lnTo>
                  <a:lnTo>
                    <a:pt x="60" y="87"/>
                  </a:lnTo>
                  <a:lnTo>
                    <a:pt x="76" y="54"/>
                  </a:lnTo>
                  <a:lnTo>
                    <a:pt x="85" y="28"/>
                  </a:lnTo>
                  <a:lnTo>
                    <a:pt x="90" y="1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70" name="Freeform 143"/>
            <p:cNvSpPr>
              <a:spLocks/>
            </p:cNvSpPr>
            <p:nvPr/>
          </p:nvSpPr>
          <p:spPr bwMode="auto">
            <a:xfrm rot="-169698">
              <a:off x="5059" y="2499"/>
              <a:ext cx="33" cy="40"/>
            </a:xfrm>
            <a:custGeom>
              <a:avLst/>
              <a:gdLst>
                <a:gd name="T0" fmla="*/ 0 w 110"/>
                <a:gd name="T1" fmla="*/ 0 h 144"/>
                <a:gd name="T2" fmla="*/ 0 w 110"/>
                <a:gd name="T3" fmla="*/ 0 h 144"/>
                <a:gd name="T4" fmla="*/ 0 w 110"/>
                <a:gd name="T5" fmla="*/ 0 h 144"/>
                <a:gd name="T6" fmla="*/ 0 w 110"/>
                <a:gd name="T7" fmla="*/ 0 h 144"/>
                <a:gd name="T8" fmla="*/ 0 w 110"/>
                <a:gd name="T9" fmla="*/ 0 h 144"/>
                <a:gd name="T10" fmla="*/ 0 w 110"/>
                <a:gd name="T11" fmla="*/ 0 h 144"/>
                <a:gd name="T12" fmla="*/ 0 w 110"/>
                <a:gd name="T13" fmla="*/ 0 h 144"/>
                <a:gd name="T14" fmla="*/ 0 w 110"/>
                <a:gd name="T15" fmla="*/ 0 h 144"/>
                <a:gd name="T16" fmla="*/ 0 w 110"/>
                <a:gd name="T17" fmla="*/ 0 h 144"/>
                <a:gd name="T18" fmla="*/ 0 w 110"/>
                <a:gd name="T19" fmla="*/ 0 h 144"/>
                <a:gd name="T20" fmla="*/ 0 w 110"/>
                <a:gd name="T21" fmla="*/ 0 h 144"/>
                <a:gd name="T22" fmla="*/ 0 w 110"/>
                <a:gd name="T23" fmla="*/ 0 h 144"/>
                <a:gd name="T24" fmla="*/ 0 w 110"/>
                <a:gd name="T25" fmla="*/ 0 h 144"/>
                <a:gd name="T26" fmla="*/ 0 w 110"/>
                <a:gd name="T27" fmla="*/ 0 h 144"/>
                <a:gd name="T28" fmla="*/ 0 w 110"/>
                <a:gd name="T29" fmla="*/ 0 h 144"/>
                <a:gd name="T30" fmla="*/ 0 w 110"/>
                <a:gd name="T31" fmla="*/ 0 h 144"/>
                <a:gd name="T32" fmla="*/ 0 w 110"/>
                <a:gd name="T33" fmla="*/ 0 h 14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0"/>
                <a:gd name="T52" fmla="*/ 0 h 144"/>
                <a:gd name="T53" fmla="*/ 110 w 110"/>
                <a:gd name="T54" fmla="*/ 144 h 14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0" h="144">
                  <a:moveTo>
                    <a:pt x="0" y="144"/>
                  </a:moveTo>
                  <a:lnTo>
                    <a:pt x="10" y="143"/>
                  </a:lnTo>
                  <a:lnTo>
                    <a:pt x="24" y="129"/>
                  </a:lnTo>
                  <a:lnTo>
                    <a:pt x="45" y="108"/>
                  </a:lnTo>
                  <a:lnTo>
                    <a:pt x="67" y="80"/>
                  </a:lnTo>
                  <a:lnTo>
                    <a:pt x="88" y="54"/>
                  </a:lnTo>
                  <a:lnTo>
                    <a:pt x="102" y="29"/>
                  </a:lnTo>
                  <a:lnTo>
                    <a:pt x="110" y="9"/>
                  </a:lnTo>
                  <a:lnTo>
                    <a:pt x="108" y="0"/>
                  </a:lnTo>
                  <a:lnTo>
                    <a:pt x="100" y="2"/>
                  </a:lnTo>
                  <a:lnTo>
                    <a:pt x="84" y="17"/>
                  </a:lnTo>
                  <a:lnTo>
                    <a:pt x="64" y="37"/>
                  </a:lnTo>
                  <a:lnTo>
                    <a:pt x="42" y="65"/>
                  </a:lnTo>
                  <a:lnTo>
                    <a:pt x="23" y="92"/>
                  </a:lnTo>
                  <a:lnTo>
                    <a:pt x="7" y="117"/>
                  </a:lnTo>
                  <a:lnTo>
                    <a:pt x="0" y="135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71" name="Freeform 144"/>
            <p:cNvSpPr>
              <a:spLocks/>
            </p:cNvSpPr>
            <p:nvPr/>
          </p:nvSpPr>
          <p:spPr bwMode="auto">
            <a:xfrm rot="-169698">
              <a:off x="3970" y="2563"/>
              <a:ext cx="33" cy="38"/>
            </a:xfrm>
            <a:custGeom>
              <a:avLst/>
              <a:gdLst>
                <a:gd name="T0" fmla="*/ 0 w 115"/>
                <a:gd name="T1" fmla="*/ 0 h 136"/>
                <a:gd name="T2" fmla="*/ 0 w 115"/>
                <a:gd name="T3" fmla="*/ 0 h 136"/>
                <a:gd name="T4" fmla="*/ 0 w 115"/>
                <a:gd name="T5" fmla="*/ 0 h 136"/>
                <a:gd name="T6" fmla="*/ 0 w 115"/>
                <a:gd name="T7" fmla="*/ 0 h 136"/>
                <a:gd name="T8" fmla="*/ 0 w 115"/>
                <a:gd name="T9" fmla="*/ 0 h 136"/>
                <a:gd name="T10" fmla="*/ 0 w 115"/>
                <a:gd name="T11" fmla="*/ 0 h 136"/>
                <a:gd name="T12" fmla="*/ 0 w 115"/>
                <a:gd name="T13" fmla="*/ 0 h 136"/>
                <a:gd name="T14" fmla="*/ 0 w 115"/>
                <a:gd name="T15" fmla="*/ 0 h 136"/>
                <a:gd name="T16" fmla="*/ 0 w 115"/>
                <a:gd name="T17" fmla="*/ 0 h 136"/>
                <a:gd name="T18" fmla="*/ 0 w 115"/>
                <a:gd name="T19" fmla="*/ 0 h 136"/>
                <a:gd name="T20" fmla="*/ 0 w 115"/>
                <a:gd name="T21" fmla="*/ 0 h 136"/>
                <a:gd name="T22" fmla="*/ 0 w 115"/>
                <a:gd name="T23" fmla="*/ 0 h 136"/>
                <a:gd name="T24" fmla="*/ 0 w 115"/>
                <a:gd name="T25" fmla="*/ 0 h 136"/>
                <a:gd name="T26" fmla="*/ 0 w 115"/>
                <a:gd name="T27" fmla="*/ 0 h 136"/>
                <a:gd name="T28" fmla="*/ 0 w 115"/>
                <a:gd name="T29" fmla="*/ 0 h 136"/>
                <a:gd name="T30" fmla="*/ 0 w 115"/>
                <a:gd name="T31" fmla="*/ 0 h 136"/>
                <a:gd name="T32" fmla="*/ 0 w 115"/>
                <a:gd name="T33" fmla="*/ 0 h 1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5"/>
                <a:gd name="T52" fmla="*/ 0 h 136"/>
                <a:gd name="T53" fmla="*/ 115 w 115"/>
                <a:gd name="T54" fmla="*/ 136 h 1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5" h="136">
                  <a:moveTo>
                    <a:pt x="115" y="136"/>
                  </a:moveTo>
                  <a:lnTo>
                    <a:pt x="115" y="128"/>
                  </a:lnTo>
                  <a:lnTo>
                    <a:pt x="107" y="110"/>
                  </a:lnTo>
                  <a:lnTo>
                    <a:pt x="91" y="86"/>
                  </a:lnTo>
                  <a:lnTo>
                    <a:pt x="71" y="58"/>
                  </a:lnTo>
                  <a:lnTo>
                    <a:pt x="45" y="32"/>
                  </a:lnTo>
                  <a:lnTo>
                    <a:pt x="24" y="14"/>
                  </a:lnTo>
                  <a:lnTo>
                    <a:pt x="9" y="2"/>
                  </a:lnTo>
                  <a:lnTo>
                    <a:pt x="0" y="0"/>
                  </a:lnTo>
                  <a:lnTo>
                    <a:pt x="0" y="10"/>
                  </a:lnTo>
                  <a:lnTo>
                    <a:pt x="9" y="27"/>
                  </a:lnTo>
                  <a:lnTo>
                    <a:pt x="25" y="51"/>
                  </a:lnTo>
                  <a:lnTo>
                    <a:pt x="47" y="78"/>
                  </a:lnTo>
                  <a:lnTo>
                    <a:pt x="71" y="105"/>
                  </a:lnTo>
                  <a:lnTo>
                    <a:pt x="91" y="124"/>
                  </a:lnTo>
                  <a:lnTo>
                    <a:pt x="107" y="135"/>
                  </a:lnTo>
                  <a:lnTo>
                    <a:pt x="115" y="136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72" name="Freeform 145"/>
            <p:cNvSpPr>
              <a:spLocks/>
            </p:cNvSpPr>
            <p:nvPr/>
          </p:nvSpPr>
          <p:spPr bwMode="auto">
            <a:xfrm rot="-169698">
              <a:off x="3938" y="2177"/>
              <a:ext cx="39" cy="34"/>
            </a:xfrm>
            <a:custGeom>
              <a:avLst/>
              <a:gdLst>
                <a:gd name="T0" fmla="*/ 0 w 133"/>
                <a:gd name="T1" fmla="*/ 0 h 120"/>
                <a:gd name="T2" fmla="*/ 0 w 133"/>
                <a:gd name="T3" fmla="*/ 0 h 120"/>
                <a:gd name="T4" fmla="*/ 0 w 133"/>
                <a:gd name="T5" fmla="*/ 0 h 120"/>
                <a:gd name="T6" fmla="*/ 0 w 133"/>
                <a:gd name="T7" fmla="*/ 0 h 120"/>
                <a:gd name="T8" fmla="*/ 0 w 133"/>
                <a:gd name="T9" fmla="*/ 0 h 120"/>
                <a:gd name="T10" fmla="*/ 0 w 133"/>
                <a:gd name="T11" fmla="*/ 0 h 120"/>
                <a:gd name="T12" fmla="*/ 0 w 133"/>
                <a:gd name="T13" fmla="*/ 0 h 120"/>
                <a:gd name="T14" fmla="*/ 0 w 133"/>
                <a:gd name="T15" fmla="*/ 0 h 120"/>
                <a:gd name="T16" fmla="*/ 0 w 133"/>
                <a:gd name="T17" fmla="*/ 0 h 120"/>
                <a:gd name="T18" fmla="*/ 0 w 133"/>
                <a:gd name="T19" fmla="*/ 0 h 120"/>
                <a:gd name="T20" fmla="*/ 0 w 133"/>
                <a:gd name="T21" fmla="*/ 0 h 120"/>
                <a:gd name="T22" fmla="*/ 0 w 133"/>
                <a:gd name="T23" fmla="*/ 0 h 120"/>
                <a:gd name="T24" fmla="*/ 0 w 133"/>
                <a:gd name="T25" fmla="*/ 0 h 120"/>
                <a:gd name="T26" fmla="*/ 0 w 133"/>
                <a:gd name="T27" fmla="*/ 0 h 120"/>
                <a:gd name="T28" fmla="*/ 0 w 133"/>
                <a:gd name="T29" fmla="*/ 0 h 120"/>
                <a:gd name="T30" fmla="*/ 0 w 133"/>
                <a:gd name="T31" fmla="*/ 0 h 120"/>
                <a:gd name="T32" fmla="*/ 0 w 133"/>
                <a:gd name="T33" fmla="*/ 0 h 12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33"/>
                <a:gd name="T52" fmla="*/ 0 h 120"/>
                <a:gd name="T53" fmla="*/ 133 w 133"/>
                <a:gd name="T54" fmla="*/ 120 h 12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33" h="120">
                  <a:moveTo>
                    <a:pt x="133" y="0"/>
                  </a:moveTo>
                  <a:lnTo>
                    <a:pt x="125" y="0"/>
                  </a:lnTo>
                  <a:lnTo>
                    <a:pt x="108" y="10"/>
                  </a:lnTo>
                  <a:lnTo>
                    <a:pt x="84" y="26"/>
                  </a:lnTo>
                  <a:lnTo>
                    <a:pt x="59" y="49"/>
                  </a:lnTo>
                  <a:lnTo>
                    <a:pt x="31" y="73"/>
                  </a:lnTo>
                  <a:lnTo>
                    <a:pt x="13" y="95"/>
                  </a:lnTo>
                  <a:lnTo>
                    <a:pt x="1" y="110"/>
                  </a:lnTo>
                  <a:lnTo>
                    <a:pt x="0" y="120"/>
                  </a:lnTo>
                  <a:lnTo>
                    <a:pt x="9" y="120"/>
                  </a:lnTo>
                  <a:lnTo>
                    <a:pt x="26" y="110"/>
                  </a:lnTo>
                  <a:lnTo>
                    <a:pt x="50" y="95"/>
                  </a:lnTo>
                  <a:lnTo>
                    <a:pt x="78" y="72"/>
                  </a:lnTo>
                  <a:lnTo>
                    <a:pt x="102" y="48"/>
                  </a:lnTo>
                  <a:lnTo>
                    <a:pt x="121" y="26"/>
                  </a:lnTo>
                  <a:lnTo>
                    <a:pt x="132" y="8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73" name="Line 146"/>
            <p:cNvSpPr>
              <a:spLocks noChangeShapeType="1"/>
            </p:cNvSpPr>
            <p:nvPr/>
          </p:nvSpPr>
          <p:spPr bwMode="auto">
            <a:xfrm rot="-169698">
              <a:off x="3709" y="2527"/>
              <a:ext cx="1" cy="6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74" name="Line 147"/>
            <p:cNvSpPr>
              <a:spLocks noChangeShapeType="1"/>
            </p:cNvSpPr>
            <p:nvPr/>
          </p:nvSpPr>
          <p:spPr bwMode="auto">
            <a:xfrm rot="-169698">
              <a:off x="3724" y="2578"/>
              <a:ext cx="1" cy="6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75" name="Line 148"/>
            <p:cNvSpPr>
              <a:spLocks noChangeShapeType="1"/>
            </p:cNvSpPr>
            <p:nvPr/>
          </p:nvSpPr>
          <p:spPr bwMode="auto">
            <a:xfrm rot="-169698">
              <a:off x="3742" y="2623"/>
              <a:ext cx="1" cy="5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76" name="Line 149"/>
            <p:cNvSpPr>
              <a:spLocks noChangeShapeType="1"/>
            </p:cNvSpPr>
            <p:nvPr/>
          </p:nvSpPr>
          <p:spPr bwMode="auto">
            <a:xfrm rot="-169698">
              <a:off x="3766" y="2669"/>
              <a:ext cx="1" cy="4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77" name="Line 150"/>
            <p:cNvSpPr>
              <a:spLocks noChangeShapeType="1"/>
            </p:cNvSpPr>
            <p:nvPr/>
          </p:nvSpPr>
          <p:spPr bwMode="auto">
            <a:xfrm rot="-169698">
              <a:off x="3813" y="2722"/>
              <a:ext cx="1" cy="6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78" name="Line 151"/>
            <p:cNvSpPr>
              <a:spLocks noChangeShapeType="1"/>
            </p:cNvSpPr>
            <p:nvPr/>
          </p:nvSpPr>
          <p:spPr bwMode="auto">
            <a:xfrm rot="-169698">
              <a:off x="5299" y="2686"/>
              <a:ext cx="1" cy="7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79" name="Line 152"/>
            <p:cNvSpPr>
              <a:spLocks noChangeShapeType="1"/>
            </p:cNvSpPr>
            <p:nvPr/>
          </p:nvSpPr>
          <p:spPr bwMode="auto">
            <a:xfrm rot="-169698">
              <a:off x="5292" y="2714"/>
              <a:ext cx="1" cy="8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80" name="Line 153"/>
            <p:cNvSpPr>
              <a:spLocks noChangeShapeType="1"/>
            </p:cNvSpPr>
            <p:nvPr/>
          </p:nvSpPr>
          <p:spPr bwMode="auto">
            <a:xfrm rot="-169698">
              <a:off x="5276" y="2751"/>
              <a:ext cx="1" cy="8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81" name="Line 154"/>
            <p:cNvSpPr>
              <a:spLocks noChangeShapeType="1"/>
            </p:cNvSpPr>
            <p:nvPr/>
          </p:nvSpPr>
          <p:spPr bwMode="auto">
            <a:xfrm rot="-169698">
              <a:off x="5236" y="2814"/>
              <a:ext cx="1" cy="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82" name="Line 155"/>
            <p:cNvSpPr>
              <a:spLocks noChangeShapeType="1"/>
            </p:cNvSpPr>
            <p:nvPr/>
          </p:nvSpPr>
          <p:spPr bwMode="auto">
            <a:xfrm rot="-169698">
              <a:off x="5177" y="2871"/>
              <a:ext cx="1" cy="8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83" name="Line 156"/>
            <p:cNvSpPr>
              <a:spLocks noChangeShapeType="1"/>
            </p:cNvSpPr>
            <p:nvPr/>
          </p:nvSpPr>
          <p:spPr bwMode="auto">
            <a:xfrm rot="21430302" flipH="1">
              <a:off x="4507" y="3025"/>
              <a:ext cx="1" cy="8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84" name="Line 157"/>
            <p:cNvSpPr>
              <a:spLocks noChangeShapeType="1"/>
            </p:cNvSpPr>
            <p:nvPr/>
          </p:nvSpPr>
          <p:spPr bwMode="auto">
            <a:xfrm rot="21430302" flipH="1">
              <a:off x="4538" y="3028"/>
              <a:ext cx="1" cy="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85" name="Line 158"/>
            <p:cNvSpPr>
              <a:spLocks noChangeShapeType="1"/>
            </p:cNvSpPr>
            <p:nvPr/>
          </p:nvSpPr>
          <p:spPr bwMode="auto">
            <a:xfrm rot="21430302" flipH="1">
              <a:off x="4574" y="3028"/>
              <a:ext cx="1" cy="8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86" name="Line 159"/>
            <p:cNvSpPr>
              <a:spLocks noChangeShapeType="1"/>
            </p:cNvSpPr>
            <p:nvPr/>
          </p:nvSpPr>
          <p:spPr bwMode="auto">
            <a:xfrm rot="-169698">
              <a:off x="4642" y="3026"/>
              <a:ext cx="1" cy="9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87" name="Line 160"/>
            <p:cNvSpPr>
              <a:spLocks noChangeShapeType="1"/>
            </p:cNvSpPr>
            <p:nvPr/>
          </p:nvSpPr>
          <p:spPr bwMode="auto">
            <a:xfrm rot="-169698">
              <a:off x="4745" y="3021"/>
              <a:ext cx="0" cy="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88" name="Line 161"/>
            <p:cNvSpPr>
              <a:spLocks noChangeShapeType="1"/>
            </p:cNvSpPr>
            <p:nvPr/>
          </p:nvSpPr>
          <p:spPr bwMode="auto">
            <a:xfrm rot="-169698">
              <a:off x="4745" y="3021"/>
              <a:ext cx="0" cy="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89" name="Line 162"/>
            <p:cNvSpPr>
              <a:spLocks noChangeShapeType="1"/>
            </p:cNvSpPr>
            <p:nvPr/>
          </p:nvSpPr>
          <p:spPr bwMode="auto">
            <a:xfrm rot="-169698">
              <a:off x="4481" y="3028"/>
              <a:ext cx="0" cy="8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90" name="Line 163"/>
            <p:cNvSpPr>
              <a:spLocks noChangeShapeType="1"/>
            </p:cNvSpPr>
            <p:nvPr/>
          </p:nvSpPr>
          <p:spPr bwMode="auto">
            <a:xfrm rot="21430302" flipH="1">
              <a:off x="4435" y="3016"/>
              <a:ext cx="1" cy="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91" name="Line 164"/>
            <p:cNvSpPr>
              <a:spLocks noChangeShapeType="1"/>
            </p:cNvSpPr>
            <p:nvPr/>
          </p:nvSpPr>
          <p:spPr bwMode="auto">
            <a:xfrm rot="21430302" flipV="1">
              <a:off x="4343" y="3004"/>
              <a:ext cx="1" cy="8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92" name="Line 165"/>
            <p:cNvSpPr>
              <a:spLocks noChangeShapeType="1"/>
            </p:cNvSpPr>
            <p:nvPr/>
          </p:nvSpPr>
          <p:spPr bwMode="auto">
            <a:xfrm rot="-169698">
              <a:off x="4185" y="2959"/>
              <a:ext cx="1" cy="7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7" name="Group 167"/>
          <p:cNvGrpSpPr>
            <a:grpSpLocks/>
          </p:cNvGrpSpPr>
          <p:nvPr/>
        </p:nvGrpSpPr>
        <p:grpSpPr bwMode="auto">
          <a:xfrm>
            <a:off x="7434263" y="4264025"/>
            <a:ext cx="1073150" cy="712788"/>
            <a:chOff x="3702" y="2059"/>
            <a:chExt cx="1608" cy="1068"/>
          </a:xfrm>
        </p:grpSpPr>
        <p:sp>
          <p:nvSpPr>
            <p:cNvPr id="26667" name="Freeform 168"/>
            <p:cNvSpPr>
              <a:spLocks/>
            </p:cNvSpPr>
            <p:nvPr/>
          </p:nvSpPr>
          <p:spPr bwMode="auto">
            <a:xfrm rot="-169698">
              <a:off x="3712" y="2386"/>
              <a:ext cx="1598" cy="741"/>
            </a:xfrm>
            <a:custGeom>
              <a:avLst/>
              <a:gdLst>
                <a:gd name="T0" fmla="*/ 0 w 5370"/>
                <a:gd name="T1" fmla="*/ 1 h 2650"/>
                <a:gd name="T2" fmla="*/ 0 w 5370"/>
                <a:gd name="T3" fmla="*/ 1 h 2650"/>
                <a:gd name="T4" fmla="*/ 0 w 5370"/>
                <a:gd name="T5" fmla="*/ 2 h 2650"/>
                <a:gd name="T6" fmla="*/ 1 w 5370"/>
                <a:gd name="T7" fmla="*/ 2 h 2650"/>
                <a:gd name="T8" fmla="*/ 1 w 5370"/>
                <a:gd name="T9" fmla="*/ 3 h 2650"/>
                <a:gd name="T10" fmla="*/ 1 w 5370"/>
                <a:gd name="T11" fmla="*/ 3 h 2650"/>
                <a:gd name="T12" fmla="*/ 2 w 5370"/>
                <a:gd name="T13" fmla="*/ 3 h 2650"/>
                <a:gd name="T14" fmla="*/ 2 w 5370"/>
                <a:gd name="T15" fmla="*/ 3 h 2650"/>
                <a:gd name="T16" fmla="*/ 3 w 5370"/>
                <a:gd name="T17" fmla="*/ 4 h 2650"/>
                <a:gd name="T18" fmla="*/ 4 w 5370"/>
                <a:gd name="T19" fmla="*/ 4 h 2650"/>
                <a:gd name="T20" fmla="*/ 4 w 5370"/>
                <a:gd name="T21" fmla="*/ 4 h 2650"/>
                <a:gd name="T22" fmla="*/ 6 w 5370"/>
                <a:gd name="T23" fmla="*/ 4 h 2650"/>
                <a:gd name="T24" fmla="*/ 7 w 5370"/>
                <a:gd name="T25" fmla="*/ 4 h 2650"/>
                <a:gd name="T26" fmla="*/ 9 w 5370"/>
                <a:gd name="T27" fmla="*/ 4 h 2650"/>
                <a:gd name="T28" fmla="*/ 10 w 5370"/>
                <a:gd name="T29" fmla="*/ 4 h 2650"/>
                <a:gd name="T30" fmla="*/ 11 w 5370"/>
                <a:gd name="T31" fmla="*/ 4 h 2650"/>
                <a:gd name="T32" fmla="*/ 12 w 5370"/>
                <a:gd name="T33" fmla="*/ 4 h 2650"/>
                <a:gd name="T34" fmla="*/ 12 w 5370"/>
                <a:gd name="T35" fmla="*/ 3 h 2650"/>
                <a:gd name="T36" fmla="*/ 12 w 5370"/>
                <a:gd name="T37" fmla="*/ 3 h 2650"/>
                <a:gd name="T38" fmla="*/ 12 w 5370"/>
                <a:gd name="T39" fmla="*/ 3 h 2650"/>
                <a:gd name="T40" fmla="*/ 12 w 5370"/>
                <a:gd name="T41" fmla="*/ 2 h 2650"/>
                <a:gd name="T42" fmla="*/ 12 w 5370"/>
                <a:gd name="T43" fmla="*/ 2 h 2650"/>
                <a:gd name="T44" fmla="*/ 12 w 5370"/>
                <a:gd name="T45" fmla="*/ 2 h 2650"/>
                <a:gd name="T46" fmla="*/ 12 w 5370"/>
                <a:gd name="T47" fmla="*/ 2 h 2650"/>
                <a:gd name="T48" fmla="*/ 12 w 5370"/>
                <a:gd name="T49" fmla="*/ 3 h 2650"/>
                <a:gd name="T50" fmla="*/ 12 w 5370"/>
                <a:gd name="T51" fmla="*/ 3 h 2650"/>
                <a:gd name="T52" fmla="*/ 11 w 5370"/>
                <a:gd name="T53" fmla="*/ 3 h 2650"/>
                <a:gd name="T54" fmla="*/ 11 w 5370"/>
                <a:gd name="T55" fmla="*/ 3 h 2650"/>
                <a:gd name="T56" fmla="*/ 10 w 5370"/>
                <a:gd name="T57" fmla="*/ 4 h 2650"/>
                <a:gd name="T58" fmla="*/ 10 w 5370"/>
                <a:gd name="T59" fmla="*/ 4 h 2650"/>
                <a:gd name="T60" fmla="*/ 8 w 5370"/>
                <a:gd name="T61" fmla="*/ 4 h 2650"/>
                <a:gd name="T62" fmla="*/ 7 w 5370"/>
                <a:gd name="T63" fmla="*/ 4 h 2650"/>
                <a:gd name="T64" fmla="*/ 7 w 5370"/>
                <a:gd name="T65" fmla="*/ 4 h 2650"/>
                <a:gd name="T66" fmla="*/ 5 w 5370"/>
                <a:gd name="T67" fmla="*/ 4 h 2650"/>
                <a:gd name="T68" fmla="*/ 4 w 5370"/>
                <a:gd name="T69" fmla="*/ 3 h 2650"/>
                <a:gd name="T70" fmla="*/ 2 w 5370"/>
                <a:gd name="T71" fmla="*/ 3 h 2650"/>
                <a:gd name="T72" fmla="*/ 1 w 5370"/>
                <a:gd name="T73" fmla="*/ 2 h 2650"/>
                <a:gd name="T74" fmla="*/ 1 w 5370"/>
                <a:gd name="T75" fmla="*/ 2 h 2650"/>
                <a:gd name="T76" fmla="*/ 0 w 5370"/>
                <a:gd name="T77" fmla="*/ 1 h 2650"/>
                <a:gd name="T78" fmla="*/ 0 w 5370"/>
                <a:gd name="T79" fmla="*/ 0 h 265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5370"/>
                <a:gd name="T121" fmla="*/ 0 h 2650"/>
                <a:gd name="T122" fmla="*/ 5370 w 5370"/>
                <a:gd name="T123" fmla="*/ 2650 h 265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5370" h="2650">
                  <a:moveTo>
                    <a:pt x="0" y="455"/>
                  </a:moveTo>
                  <a:lnTo>
                    <a:pt x="42" y="666"/>
                  </a:lnTo>
                  <a:lnTo>
                    <a:pt x="56" y="731"/>
                  </a:lnTo>
                  <a:lnTo>
                    <a:pt x="93" y="850"/>
                  </a:lnTo>
                  <a:lnTo>
                    <a:pt x="143" y="965"/>
                  </a:lnTo>
                  <a:lnTo>
                    <a:pt x="197" y="1075"/>
                  </a:lnTo>
                  <a:lnTo>
                    <a:pt x="261" y="1184"/>
                  </a:lnTo>
                  <a:lnTo>
                    <a:pt x="329" y="1292"/>
                  </a:lnTo>
                  <a:lnTo>
                    <a:pt x="403" y="1397"/>
                  </a:lnTo>
                  <a:lnTo>
                    <a:pt x="480" y="1502"/>
                  </a:lnTo>
                  <a:lnTo>
                    <a:pt x="561" y="1604"/>
                  </a:lnTo>
                  <a:lnTo>
                    <a:pt x="590" y="1639"/>
                  </a:lnTo>
                  <a:lnTo>
                    <a:pt x="686" y="1746"/>
                  </a:lnTo>
                  <a:lnTo>
                    <a:pt x="798" y="1852"/>
                  </a:lnTo>
                  <a:lnTo>
                    <a:pt x="914" y="1948"/>
                  </a:lnTo>
                  <a:lnTo>
                    <a:pt x="1044" y="2038"/>
                  </a:lnTo>
                  <a:lnTo>
                    <a:pt x="1176" y="2119"/>
                  </a:lnTo>
                  <a:lnTo>
                    <a:pt x="1317" y="2195"/>
                  </a:lnTo>
                  <a:lnTo>
                    <a:pt x="1459" y="2264"/>
                  </a:lnTo>
                  <a:lnTo>
                    <a:pt x="1605" y="2329"/>
                  </a:lnTo>
                  <a:lnTo>
                    <a:pt x="1711" y="2374"/>
                  </a:lnTo>
                  <a:lnTo>
                    <a:pt x="1974" y="2471"/>
                  </a:lnTo>
                  <a:lnTo>
                    <a:pt x="2254" y="2549"/>
                  </a:lnTo>
                  <a:lnTo>
                    <a:pt x="2542" y="2604"/>
                  </a:lnTo>
                  <a:lnTo>
                    <a:pt x="2845" y="2640"/>
                  </a:lnTo>
                  <a:lnTo>
                    <a:pt x="3149" y="2650"/>
                  </a:lnTo>
                  <a:lnTo>
                    <a:pt x="3459" y="2640"/>
                  </a:lnTo>
                  <a:lnTo>
                    <a:pt x="3770" y="2606"/>
                  </a:lnTo>
                  <a:lnTo>
                    <a:pt x="4079" y="2549"/>
                  </a:lnTo>
                  <a:lnTo>
                    <a:pt x="4295" y="2490"/>
                  </a:lnTo>
                  <a:lnTo>
                    <a:pt x="4495" y="2422"/>
                  </a:lnTo>
                  <a:lnTo>
                    <a:pt x="4670" y="2340"/>
                  </a:lnTo>
                  <a:lnTo>
                    <a:pt x="4827" y="2248"/>
                  </a:lnTo>
                  <a:lnTo>
                    <a:pt x="4959" y="2148"/>
                  </a:lnTo>
                  <a:lnTo>
                    <a:pt x="5070" y="2044"/>
                  </a:lnTo>
                  <a:lnTo>
                    <a:pt x="5162" y="1932"/>
                  </a:lnTo>
                  <a:lnTo>
                    <a:pt x="5232" y="1820"/>
                  </a:lnTo>
                  <a:lnTo>
                    <a:pt x="5284" y="1727"/>
                  </a:lnTo>
                  <a:lnTo>
                    <a:pt x="5318" y="1646"/>
                  </a:lnTo>
                  <a:lnTo>
                    <a:pt x="5343" y="1565"/>
                  </a:lnTo>
                  <a:lnTo>
                    <a:pt x="5360" y="1481"/>
                  </a:lnTo>
                  <a:lnTo>
                    <a:pt x="5370" y="1399"/>
                  </a:lnTo>
                  <a:lnTo>
                    <a:pt x="5369" y="1216"/>
                  </a:lnTo>
                  <a:lnTo>
                    <a:pt x="5367" y="1030"/>
                  </a:lnTo>
                  <a:lnTo>
                    <a:pt x="5354" y="1115"/>
                  </a:lnTo>
                  <a:lnTo>
                    <a:pt x="5338" y="1204"/>
                  </a:lnTo>
                  <a:lnTo>
                    <a:pt x="5312" y="1292"/>
                  </a:lnTo>
                  <a:lnTo>
                    <a:pt x="5279" y="1380"/>
                  </a:lnTo>
                  <a:lnTo>
                    <a:pt x="5234" y="1465"/>
                  </a:lnTo>
                  <a:lnTo>
                    <a:pt x="5183" y="1552"/>
                  </a:lnTo>
                  <a:lnTo>
                    <a:pt x="5122" y="1634"/>
                  </a:lnTo>
                  <a:lnTo>
                    <a:pt x="5054" y="1716"/>
                  </a:lnTo>
                  <a:lnTo>
                    <a:pt x="4971" y="1793"/>
                  </a:lnTo>
                  <a:lnTo>
                    <a:pt x="4877" y="1868"/>
                  </a:lnTo>
                  <a:lnTo>
                    <a:pt x="4773" y="1939"/>
                  </a:lnTo>
                  <a:lnTo>
                    <a:pt x="4660" y="2006"/>
                  </a:lnTo>
                  <a:lnTo>
                    <a:pt x="4533" y="2066"/>
                  </a:lnTo>
                  <a:lnTo>
                    <a:pt x="4396" y="2123"/>
                  </a:lnTo>
                  <a:lnTo>
                    <a:pt x="4241" y="2172"/>
                  </a:lnTo>
                  <a:lnTo>
                    <a:pt x="4079" y="2215"/>
                  </a:lnTo>
                  <a:lnTo>
                    <a:pt x="3735" y="2278"/>
                  </a:lnTo>
                  <a:lnTo>
                    <a:pt x="3560" y="2299"/>
                  </a:lnTo>
                  <a:lnTo>
                    <a:pt x="3388" y="2310"/>
                  </a:lnTo>
                  <a:lnTo>
                    <a:pt x="3214" y="2311"/>
                  </a:lnTo>
                  <a:lnTo>
                    <a:pt x="3043" y="2310"/>
                  </a:lnTo>
                  <a:lnTo>
                    <a:pt x="2869" y="2300"/>
                  </a:lnTo>
                  <a:lnTo>
                    <a:pt x="2535" y="2263"/>
                  </a:lnTo>
                  <a:lnTo>
                    <a:pt x="2204" y="2197"/>
                  </a:lnTo>
                  <a:lnTo>
                    <a:pt x="1886" y="2106"/>
                  </a:lnTo>
                  <a:lnTo>
                    <a:pt x="1585" y="1996"/>
                  </a:lnTo>
                  <a:lnTo>
                    <a:pt x="1299" y="1862"/>
                  </a:lnTo>
                  <a:lnTo>
                    <a:pt x="1034" y="1709"/>
                  </a:lnTo>
                  <a:lnTo>
                    <a:pt x="792" y="1536"/>
                  </a:lnTo>
                  <a:lnTo>
                    <a:pt x="583" y="1345"/>
                  </a:lnTo>
                  <a:lnTo>
                    <a:pt x="398" y="1141"/>
                  </a:lnTo>
                  <a:lnTo>
                    <a:pt x="248" y="923"/>
                  </a:lnTo>
                  <a:lnTo>
                    <a:pt x="135" y="695"/>
                  </a:lnTo>
                  <a:lnTo>
                    <a:pt x="62" y="455"/>
                  </a:lnTo>
                  <a:lnTo>
                    <a:pt x="21" y="162"/>
                  </a:lnTo>
                  <a:lnTo>
                    <a:pt x="0" y="0"/>
                  </a:lnTo>
                  <a:lnTo>
                    <a:pt x="0" y="455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68" name="Freeform 169"/>
            <p:cNvSpPr>
              <a:spLocks/>
            </p:cNvSpPr>
            <p:nvPr/>
          </p:nvSpPr>
          <p:spPr bwMode="auto">
            <a:xfrm rot="-169698">
              <a:off x="3702" y="2059"/>
              <a:ext cx="1597" cy="974"/>
            </a:xfrm>
            <a:custGeom>
              <a:avLst/>
              <a:gdLst>
                <a:gd name="T0" fmla="*/ 0 w 5367"/>
                <a:gd name="T1" fmla="*/ 2 h 3481"/>
                <a:gd name="T2" fmla="*/ 0 w 5367"/>
                <a:gd name="T3" fmla="*/ 3 h 3481"/>
                <a:gd name="T4" fmla="*/ 1 w 5367"/>
                <a:gd name="T5" fmla="*/ 4 h 3481"/>
                <a:gd name="T6" fmla="*/ 2 w 5367"/>
                <a:gd name="T7" fmla="*/ 5 h 3481"/>
                <a:gd name="T8" fmla="*/ 3 w 5367"/>
                <a:gd name="T9" fmla="*/ 5 h 3481"/>
                <a:gd name="T10" fmla="*/ 4 w 5367"/>
                <a:gd name="T11" fmla="*/ 6 h 3481"/>
                <a:gd name="T12" fmla="*/ 6 w 5367"/>
                <a:gd name="T13" fmla="*/ 6 h 3481"/>
                <a:gd name="T14" fmla="*/ 7 w 5367"/>
                <a:gd name="T15" fmla="*/ 6 h 3481"/>
                <a:gd name="T16" fmla="*/ 8 w 5367"/>
                <a:gd name="T17" fmla="*/ 6 h 3481"/>
                <a:gd name="T18" fmla="*/ 9 w 5367"/>
                <a:gd name="T19" fmla="*/ 6 h 3481"/>
                <a:gd name="T20" fmla="*/ 10 w 5367"/>
                <a:gd name="T21" fmla="*/ 6 h 3481"/>
                <a:gd name="T22" fmla="*/ 10 w 5367"/>
                <a:gd name="T23" fmla="*/ 6 h 3481"/>
                <a:gd name="T24" fmla="*/ 11 w 5367"/>
                <a:gd name="T25" fmla="*/ 5 h 3481"/>
                <a:gd name="T26" fmla="*/ 12 w 5367"/>
                <a:gd name="T27" fmla="*/ 5 h 3481"/>
                <a:gd name="T28" fmla="*/ 12 w 5367"/>
                <a:gd name="T29" fmla="*/ 5 h 3481"/>
                <a:gd name="T30" fmla="*/ 12 w 5367"/>
                <a:gd name="T31" fmla="*/ 4 h 3481"/>
                <a:gd name="T32" fmla="*/ 12 w 5367"/>
                <a:gd name="T33" fmla="*/ 4 h 3481"/>
                <a:gd name="T34" fmla="*/ 12 w 5367"/>
                <a:gd name="T35" fmla="*/ 4 h 3481"/>
                <a:gd name="T36" fmla="*/ 12 w 5367"/>
                <a:gd name="T37" fmla="*/ 3 h 3481"/>
                <a:gd name="T38" fmla="*/ 12 w 5367"/>
                <a:gd name="T39" fmla="*/ 3 h 3481"/>
                <a:gd name="T40" fmla="*/ 12 w 5367"/>
                <a:gd name="T41" fmla="*/ 3 h 3481"/>
                <a:gd name="T42" fmla="*/ 11 w 5367"/>
                <a:gd name="T43" fmla="*/ 2 h 3481"/>
                <a:gd name="T44" fmla="*/ 11 w 5367"/>
                <a:gd name="T45" fmla="*/ 2 h 3481"/>
                <a:gd name="T46" fmla="*/ 10 w 5367"/>
                <a:gd name="T47" fmla="*/ 2 h 3481"/>
                <a:gd name="T48" fmla="*/ 9 w 5367"/>
                <a:gd name="T49" fmla="*/ 2 h 3481"/>
                <a:gd name="T50" fmla="*/ 8 w 5367"/>
                <a:gd name="T51" fmla="*/ 2 h 3481"/>
                <a:gd name="T52" fmla="*/ 7 w 5367"/>
                <a:gd name="T53" fmla="*/ 1 h 3481"/>
                <a:gd name="T54" fmla="*/ 7 w 5367"/>
                <a:gd name="T55" fmla="*/ 1 h 3481"/>
                <a:gd name="T56" fmla="*/ 6 w 5367"/>
                <a:gd name="T57" fmla="*/ 1 h 3481"/>
                <a:gd name="T58" fmla="*/ 6 w 5367"/>
                <a:gd name="T59" fmla="*/ 1 h 3481"/>
                <a:gd name="T60" fmla="*/ 5 w 5367"/>
                <a:gd name="T61" fmla="*/ 0 h 3481"/>
                <a:gd name="T62" fmla="*/ 4 w 5367"/>
                <a:gd name="T63" fmla="*/ 0 h 3481"/>
                <a:gd name="T64" fmla="*/ 4 w 5367"/>
                <a:gd name="T65" fmla="*/ 0 h 3481"/>
                <a:gd name="T66" fmla="*/ 3 w 5367"/>
                <a:gd name="T67" fmla="*/ 0 h 3481"/>
                <a:gd name="T68" fmla="*/ 2 w 5367"/>
                <a:gd name="T69" fmla="*/ 0 h 3481"/>
                <a:gd name="T70" fmla="*/ 1 w 5367"/>
                <a:gd name="T71" fmla="*/ 1 h 3481"/>
                <a:gd name="T72" fmla="*/ 0 w 5367"/>
                <a:gd name="T73" fmla="*/ 1 h 3481"/>
                <a:gd name="T74" fmla="*/ 0 w 5367"/>
                <a:gd name="T75" fmla="*/ 2 h 348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367"/>
                <a:gd name="T115" fmla="*/ 0 h 3481"/>
                <a:gd name="T116" fmla="*/ 5367 w 5367"/>
                <a:gd name="T117" fmla="*/ 3481 h 348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367" h="3481">
                  <a:moveTo>
                    <a:pt x="0" y="1170"/>
                  </a:moveTo>
                  <a:lnTo>
                    <a:pt x="21" y="1332"/>
                  </a:lnTo>
                  <a:lnTo>
                    <a:pt x="62" y="1625"/>
                  </a:lnTo>
                  <a:lnTo>
                    <a:pt x="135" y="1865"/>
                  </a:lnTo>
                  <a:lnTo>
                    <a:pt x="248" y="2093"/>
                  </a:lnTo>
                  <a:lnTo>
                    <a:pt x="398" y="2311"/>
                  </a:lnTo>
                  <a:lnTo>
                    <a:pt x="583" y="2515"/>
                  </a:lnTo>
                  <a:lnTo>
                    <a:pt x="792" y="2706"/>
                  </a:lnTo>
                  <a:lnTo>
                    <a:pt x="1034" y="2879"/>
                  </a:lnTo>
                  <a:lnTo>
                    <a:pt x="1299" y="3032"/>
                  </a:lnTo>
                  <a:lnTo>
                    <a:pt x="1585" y="3166"/>
                  </a:lnTo>
                  <a:lnTo>
                    <a:pt x="1886" y="3276"/>
                  </a:lnTo>
                  <a:lnTo>
                    <a:pt x="2204" y="3367"/>
                  </a:lnTo>
                  <a:lnTo>
                    <a:pt x="2535" y="3433"/>
                  </a:lnTo>
                  <a:lnTo>
                    <a:pt x="2869" y="3470"/>
                  </a:lnTo>
                  <a:lnTo>
                    <a:pt x="3043" y="3480"/>
                  </a:lnTo>
                  <a:lnTo>
                    <a:pt x="3214" y="3481"/>
                  </a:lnTo>
                  <a:lnTo>
                    <a:pt x="3388" y="3480"/>
                  </a:lnTo>
                  <a:lnTo>
                    <a:pt x="3560" y="3469"/>
                  </a:lnTo>
                  <a:lnTo>
                    <a:pt x="3735" y="3448"/>
                  </a:lnTo>
                  <a:lnTo>
                    <a:pt x="4079" y="3385"/>
                  </a:lnTo>
                  <a:lnTo>
                    <a:pt x="4241" y="3342"/>
                  </a:lnTo>
                  <a:lnTo>
                    <a:pt x="4396" y="3293"/>
                  </a:lnTo>
                  <a:lnTo>
                    <a:pt x="4533" y="3236"/>
                  </a:lnTo>
                  <a:lnTo>
                    <a:pt x="4660" y="3176"/>
                  </a:lnTo>
                  <a:lnTo>
                    <a:pt x="4773" y="3109"/>
                  </a:lnTo>
                  <a:lnTo>
                    <a:pt x="4877" y="3038"/>
                  </a:lnTo>
                  <a:lnTo>
                    <a:pt x="4971" y="2963"/>
                  </a:lnTo>
                  <a:lnTo>
                    <a:pt x="5054" y="2886"/>
                  </a:lnTo>
                  <a:lnTo>
                    <a:pt x="5122" y="2804"/>
                  </a:lnTo>
                  <a:lnTo>
                    <a:pt x="5183" y="2722"/>
                  </a:lnTo>
                  <a:lnTo>
                    <a:pt x="5234" y="2635"/>
                  </a:lnTo>
                  <a:lnTo>
                    <a:pt x="5279" y="2550"/>
                  </a:lnTo>
                  <a:lnTo>
                    <a:pt x="5312" y="2462"/>
                  </a:lnTo>
                  <a:lnTo>
                    <a:pt x="5338" y="2374"/>
                  </a:lnTo>
                  <a:lnTo>
                    <a:pt x="5354" y="2285"/>
                  </a:lnTo>
                  <a:lnTo>
                    <a:pt x="5367" y="2200"/>
                  </a:lnTo>
                  <a:lnTo>
                    <a:pt x="5352" y="2027"/>
                  </a:lnTo>
                  <a:lnTo>
                    <a:pt x="5319" y="1865"/>
                  </a:lnTo>
                  <a:lnTo>
                    <a:pt x="5264" y="1711"/>
                  </a:lnTo>
                  <a:lnTo>
                    <a:pt x="5193" y="1577"/>
                  </a:lnTo>
                  <a:lnTo>
                    <a:pt x="5103" y="1459"/>
                  </a:lnTo>
                  <a:lnTo>
                    <a:pt x="4996" y="1364"/>
                  </a:lnTo>
                  <a:lnTo>
                    <a:pt x="4877" y="1296"/>
                  </a:lnTo>
                  <a:lnTo>
                    <a:pt x="4748" y="1259"/>
                  </a:lnTo>
                  <a:lnTo>
                    <a:pt x="4601" y="1235"/>
                  </a:lnTo>
                  <a:lnTo>
                    <a:pt x="4449" y="1205"/>
                  </a:lnTo>
                  <a:lnTo>
                    <a:pt x="4287" y="1170"/>
                  </a:lnTo>
                  <a:lnTo>
                    <a:pt x="4119" y="1130"/>
                  </a:lnTo>
                  <a:lnTo>
                    <a:pt x="3946" y="1085"/>
                  </a:lnTo>
                  <a:lnTo>
                    <a:pt x="3769" y="1037"/>
                  </a:lnTo>
                  <a:lnTo>
                    <a:pt x="3589" y="982"/>
                  </a:lnTo>
                  <a:lnTo>
                    <a:pt x="3413" y="922"/>
                  </a:lnTo>
                  <a:lnTo>
                    <a:pt x="3238" y="860"/>
                  </a:lnTo>
                  <a:lnTo>
                    <a:pt x="3070" y="792"/>
                  </a:lnTo>
                  <a:lnTo>
                    <a:pt x="2911" y="719"/>
                  </a:lnTo>
                  <a:lnTo>
                    <a:pt x="2759" y="641"/>
                  </a:lnTo>
                  <a:lnTo>
                    <a:pt x="2620" y="558"/>
                  </a:lnTo>
                  <a:lnTo>
                    <a:pt x="2494" y="474"/>
                  </a:lnTo>
                  <a:lnTo>
                    <a:pt x="2382" y="383"/>
                  </a:lnTo>
                  <a:lnTo>
                    <a:pt x="2288" y="287"/>
                  </a:lnTo>
                  <a:lnTo>
                    <a:pt x="2176" y="188"/>
                  </a:lnTo>
                  <a:lnTo>
                    <a:pt x="2037" y="109"/>
                  </a:lnTo>
                  <a:lnTo>
                    <a:pt x="1882" y="52"/>
                  </a:lnTo>
                  <a:lnTo>
                    <a:pt x="1708" y="14"/>
                  </a:lnTo>
                  <a:lnTo>
                    <a:pt x="1524" y="0"/>
                  </a:lnTo>
                  <a:lnTo>
                    <a:pt x="1333" y="5"/>
                  </a:lnTo>
                  <a:lnTo>
                    <a:pt x="1136" y="30"/>
                  </a:lnTo>
                  <a:lnTo>
                    <a:pt x="946" y="72"/>
                  </a:lnTo>
                  <a:lnTo>
                    <a:pt x="759" y="140"/>
                  </a:lnTo>
                  <a:lnTo>
                    <a:pt x="584" y="226"/>
                  </a:lnTo>
                  <a:lnTo>
                    <a:pt x="422" y="334"/>
                  </a:lnTo>
                  <a:lnTo>
                    <a:pt x="282" y="460"/>
                  </a:lnTo>
                  <a:lnTo>
                    <a:pt x="163" y="608"/>
                  </a:lnTo>
                  <a:lnTo>
                    <a:pt x="74" y="775"/>
                  </a:lnTo>
                  <a:lnTo>
                    <a:pt x="18" y="962"/>
                  </a:lnTo>
                  <a:lnTo>
                    <a:pt x="0" y="1170"/>
                  </a:lnTo>
                  <a:close/>
                </a:path>
              </a:pathLst>
            </a:custGeom>
            <a:solidFill>
              <a:srgbClr val="F8C4BA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69" name="Freeform 170"/>
            <p:cNvSpPr>
              <a:spLocks/>
            </p:cNvSpPr>
            <p:nvPr/>
          </p:nvSpPr>
          <p:spPr bwMode="auto">
            <a:xfrm rot="-169698">
              <a:off x="3819" y="2491"/>
              <a:ext cx="13" cy="72"/>
            </a:xfrm>
            <a:custGeom>
              <a:avLst/>
              <a:gdLst>
                <a:gd name="T0" fmla="*/ 0 w 39"/>
                <a:gd name="T1" fmla="*/ 1 h 256"/>
                <a:gd name="T2" fmla="*/ 0 w 39"/>
                <a:gd name="T3" fmla="*/ 0 h 256"/>
                <a:gd name="T4" fmla="*/ 0 w 39"/>
                <a:gd name="T5" fmla="*/ 0 h 256"/>
                <a:gd name="T6" fmla="*/ 0 w 39"/>
                <a:gd name="T7" fmla="*/ 0 h 256"/>
                <a:gd name="T8" fmla="*/ 0 w 39"/>
                <a:gd name="T9" fmla="*/ 0 h 256"/>
                <a:gd name="T10" fmla="*/ 0 w 39"/>
                <a:gd name="T11" fmla="*/ 0 h 256"/>
                <a:gd name="T12" fmla="*/ 0 w 39"/>
                <a:gd name="T13" fmla="*/ 0 h 256"/>
                <a:gd name="T14" fmla="*/ 0 w 39"/>
                <a:gd name="T15" fmla="*/ 0 h 256"/>
                <a:gd name="T16" fmla="*/ 0 w 39"/>
                <a:gd name="T17" fmla="*/ 1 h 2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9"/>
                <a:gd name="T28" fmla="*/ 0 h 256"/>
                <a:gd name="T29" fmla="*/ 39 w 39"/>
                <a:gd name="T30" fmla="*/ 256 h 25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9" h="256">
                  <a:moveTo>
                    <a:pt x="20" y="256"/>
                  </a:moveTo>
                  <a:lnTo>
                    <a:pt x="35" y="219"/>
                  </a:lnTo>
                  <a:lnTo>
                    <a:pt x="39" y="129"/>
                  </a:lnTo>
                  <a:lnTo>
                    <a:pt x="35" y="38"/>
                  </a:lnTo>
                  <a:lnTo>
                    <a:pt x="20" y="0"/>
                  </a:lnTo>
                  <a:lnTo>
                    <a:pt x="5" y="38"/>
                  </a:lnTo>
                  <a:lnTo>
                    <a:pt x="0" y="129"/>
                  </a:lnTo>
                  <a:lnTo>
                    <a:pt x="5" y="219"/>
                  </a:lnTo>
                  <a:lnTo>
                    <a:pt x="20" y="256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70" name="Freeform 171"/>
            <p:cNvSpPr>
              <a:spLocks/>
            </p:cNvSpPr>
            <p:nvPr/>
          </p:nvSpPr>
          <p:spPr bwMode="auto">
            <a:xfrm rot="-169698">
              <a:off x="3772" y="2308"/>
              <a:ext cx="12" cy="72"/>
            </a:xfrm>
            <a:custGeom>
              <a:avLst/>
              <a:gdLst>
                <a:gd name="T0" fmla="*/ 0 w 40"/>
                <a:gd name="T1" fmla="*/ 1 h 257"/>
                <a:gd name="T2" fmla="*/ 0 w 40"/>
                <a:gd name="T3" fmla="*/ 0 h 257"/>
                <a:gd name="T4" fmla="*/ 0 w 40"/>
                <a:gd name="T5" fmla="*/ 0 h 257"/>
                <a:gd name="T6" fmla="*/ 0 w 40"/>
                <a:gd name="T7" fmla="*/ 0 h 257"/>
                <a:gd name="T8" fmla="*/ 0 w 40"/>
                <a:gd name="T9" fmla="*/ 0 h 257"/>
                <a:gd name="T10" fmla="*/ 0 w 40"/>
                <a:gd name="T11" fmla="*/ 0 h 257"/>
                <a:gd name="T12" fmla="*/ 0 w 40"/>
                <a:gd name="T13" fmla="*/ 0 h 257"/>
                <a:gd name="T14" fmla="*/ 0 w 40"/>
                <a:gd name="T15" fmla="*/ 0 h 257"/>
                <a:gd name="T16" fmla="*/ 0 w 40"/>
                <a:gd name="T17" fmla="*/ 1 h 2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0"/>
                <a:gd name="T28" fmla="*/ 0 h 257"/>
                <a:gd name="T29" fmla="*/ 40 w 40"/>
                <a:gd name="T30" fmla="*/ 257 h 2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0" h="257">
                  <a:moveTo>
                    <a:pt x="18" y="257"/>
                  </a:moveTo>
                  <a:lnTo>
                    <a:pt x="33" y="220"/>
                  </a:lnTo>
                  <a:lnTo>
                    <a:pt x="40" y="130"/>
                  </a:lnTo>
                  <a:lnTo>
                    <a:pt x="33" y="40"/>
                  </a:lnTo>
                  <a:lnTo>
                    <a:pt x="18" y="0"/>
                  </a:lnTo>
                  <a:lnTo>
                    <a:pt x="5" y="40"/>
                  </a:lnTo>
                  <a:lnTo>
                    <a:pt x="0" y="130"/>
                  </a:lnTo>
                  <a:lnTo>
                    <a:pt x="5" y="220"/>
                  </a:lnTo>
                  <a:lnTo>
                    <a:pt x="18" y="257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71" name="Freeform 172"/>
            <p:cNvSpPr>
              <a:spLocks/>
            </p:cNvSpPr>
            <p:nvPr/>
          </p:nvSpPr>
          <p:spPr bwMode="auto">
            <a:xfrm rot="-169698">
              <a:off x="4189" y="2202"/>
              <a:ext cx="76" cy="11"/>
            </a:xfrm>
            <a:custGeom>
              <a:avLst/>
              <a:gdLst>
                <a:gd name="T0" fmla="*/ 1 w 255"/>
                <a:gd name="T1" fmla="*/ 0 h 42"/>
                <a:gd name="T2" fmla="*/ 1 w 255"/>
                <a:gd name="T3" fmla="*/ 0 h 42"/>
                <a:gd name="T4" fmla="*/ 1 w 255"/>
                <a:gd name="T5" fmla="*/ 0 h 42"/>
                <a:gd name="T6" fmla="*/ 1 w 255"/>
                <a:gd name="T7" fmla="*/ 0 h 42"/>
                <a:gd name="T8" fmla="*/ 0 w 255"/>
                <a:gd name="T9" fmla="*/ 0 h 42"/>
                <a:gd name="T10" fmla="*/ 0 w 255"/>
                <a:gd name="T11" fmla="*/ 0 h 42"/>
                <a:gd name="T12" fmla="*/ 0 w 255"/>
                <a:gd name="T13" fmla="*/ 0 h 42"/>
                <a:gd name="T14" fmla="*/ 0 w 255"/>
                <a:gd name="T15" fmla="*/ 0 h 42"/>
                <a:gd name="T16" fmla="*/ 0 w 255"/>
                <a:gd name="T17" fmla="*/ 0 h 42"/>
                <a:gd name="T18" fmla="*/ 0 w 255"/>
                <a:gd name="T19" fmla="*/ 0 h 42"/>
                <a:gd name="T20" fmla="*/ 0 w 255"/>
                <a:gd name="T21" fmla="*/ 0 h 42"/>
                <a:gd name="T22" fmla="*/ 0 w 255"/>
                <a:gd name="T23" fmla="*/ 0 h 42"/>
                <a:gd name="T24" fmla="*/ 0 w 255"/>
                <a:gd name="T25" fmla="*/ 0 h 42"/>
                <a:gd name="T26" fmla="*/ 0 w 255"/>
                <a:gd name="T27" fmla="*/ 0 h 42"/>
                <a:gd name="T28" fmla="*/ 0 w 255"/>
                <a:gd name="T29" fmla="*/ 0 h 42"/>
                <a:gd name="T30" fmla="*/ 0 w 255"/>
                <a:gd name="T31" fmla="*/ 0 h 42"/>
                <a:gd name="T32" fmla="*/ 0 w 255"/>
                <a:gd name="T33" fmla="*/ 0 h 42"/>
                <a:gd name="T34" fmla="*/ 0 w 255"/>
                <a:gd name="T35" fmla="*/ 0 h 42"/>
                <a:gd name="T36" fmla="*/ 0 w 255"/>
                <a:gd name="T37" fmla="*/ 0 h 42"/>
                <a:gd name="T38" fmla="*/ 0 w 255"/>
                <a:gd name="T39" fmla="*/ 0 h 42"/>
                <a:gd name="T40" fmla="*/ 0 w 255"/>
                <a:gd name="T41" fmla="*/ 0 h 42"/>
                <a:gd name="T42" fmla="*/ 0 w 255"/>
                <a:gd name="T43" fmla="*/ 0 h 42"/>
                <a:gd name="T44" fmla="*/ 0 w 255"/>
                <a:gd name="T45" fmla="*/ 0 h 42"/>
                <a:gd name="T46" fmla="*/ 0 w 255"/>
                <a:gd name="T47" fmla="*/ 0 h 42"/>
                <a:gd name="T48" fmla="*/ 0 w 255"/>
                <a:gd name="T49" fmla="*/ 0 h 42"/>
                <a:gd name="T50" fmla="*/ 0 w 255"/>
                <a:gd name="T51" fmla="*/ 0 h 42"/>
                <a:gd name="T52" fmla="*/ 1 w 255"/>
                <a:gd name="T53" fmla="*/ 0 h 42"/>
                <a:gd name="T54" fmla="*/ 1 w 255"/>
                <a:gd name="T55" fmla="*/ 0 h 42"/>
                <a:gd name="T56" fmla="*/ 1 w 255"/>
                <a:gd name="T57" fmla="*/ 0 h 42"/>
                <a:gd name="T58" fmla="*/ 1 w 255"/>
                <a:gd name="T59" fmla="*/ 0 h 4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55"/>
                <a:gd name="T91" fmla="*/ 0 h 42"/>
                <a:gd name="T92" fmla="*/ 255 w 255"/>
                <a:gd name="T93" fmla="*/ 42 h 4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55" h="42">
                  <a:moveTo>
                    <a:pt x="255" y="18"/>
                  </a:moveTo>
                  <a:lnTo>
                    <a:pt x="243" y="11"/>
                  </a:lnTo>
                  <a:lnTo>
                    <a:pt x="233" y="9"/>
                  </a:lnTo>
                  <a:lnTo>
                    <a:pt x="217" y="5"/>
                  </a:lnTo>
                  <a:lnTo>
                    <a:pt x="198" y="3"/>
                  </a:lnTo>
                  <a:lnTo>
                    <a:pt x="176" y="1"/>
                  </a:lnTo>
                  <a:lnTo>
                    <a:pt x="152" y="0"/>
                  </a:lnTo>
                  <a:lnTo>
                    <a:pt x="126" y="0"/>
                  </a:lnTo>
                  <a:lnTo>
                    <a:pt x="99" y="3"/>
                  </a:lnTo>
                  <a:lnTo>
                    <a:pt x="75" y="5"/>
                  </a:lnTo>
                  <a:lnTo>
                    <a:pt x="54" y="7"/>
                  </a:lnTo>
                  <a:lnTo>
                    <a:pt x="35" y="10"/>
                  </a:lnTo>
                  <a:lnTo>
                    <a:pt x="19" y="13"/>
                  </a:lnTo>
                  <a:lnTo>
                    <a:pt x="8" y="16"/>
                  </a:lnTo>
                  <a:lnTo>
                    <a:pt x="0" y="19"/>
                  </a:lnTo>
                  <a:lnTo>
                    <a:pt x="0" y="28"/>
                  </a:lnTo>
                  <a:lnTo>
                    <a:pt x="8" y="33"/>
                  </a:lnTo>
                  <a:lnTo>
                    <a:pt x="19" y="36"/>
                  </a:lnTo>
                  <a:lnTo>
                    <a:pt x="35" y="39"/>
                  </a:lnTo>
                  <a:lnTo>
                    <a:pt x="55" y="41"/>
                  </a:lnTo>
                  <a:lnTo>
                    <a:pt x="77" y="42"/>
                  </a:lnTo>
                  <a:lnTo>
                    <a:pt x="101" y="42"/>
                  </a:lnTo>
                  <a:lnTo>
                    <a:pt x="128" y="42"/>
                  </a:lnTo>
                  <a:lnTo>
                    <a:pt x="153" y="41"/>
                  </a:lnTo>
                  <a:lnTo>
                    <a:pt x="176" y="39"/>
                  </a:lnTo>
                  <a:lnTo>
                    <a:pt x="199" y="37"/>
                  </a:lnTo>
                  <a:lnTo>
                    <a:pt x="218" y="34"/>
                  </a:lnTo>
                  <a:lnTo>
                    <a:pt x="233" y="30"/>
                  </a:lnTo>
                  <a:lnTo>
                    <a:pt x="243" y="28"/>
                  </a:lnTo>
                  <a:lnTo>
                    <a:pt x="255" y="18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72" name="Freeform 173"/>
            <p:cNvSpPr>
              <a:spLocks/>
            </p:cNvSpPr>
            <p:nvPr/>
          </p:nvSpPr>
          <p:spPr bwMode="auto">
            <a:xfrm rot="-169698">
              <a:off x="4125" y="2133"/>
              <a:ext cx="76" cy="11"/>
            </a:xfrm>
            <a:custGeom>
              <a:avLst/>
              <a:gdLst>
                <a:gd name="T0" fmla="*/ 1 w 254"/>
                <a:gd name="T1" fmla="*/ 0 h 41"/>
                <a:gd name="T2" fmla="*/ 1 w 254"/>
                <a:gd name="T3" fmla="*/ 0 h 41"/>
                <a:gd name="T4" fmla="*/ 1 w 254"/>
                <a:gd name="T5" fmla="*/ 0 h 41"/>
                <a:gd name="T6" fmla="*/ 1 w 254"/>
                <a:gd name="T7" fmla="*/ 0 h 41"/>
                <a:gd name="T8" fmla="*/ 0 w 254"/>
                <a:gd name="T9" fmla="*/ 0 h 41"/>
                <a:gd name="T10" fmla="*/ 0 w 254"/>
                <a:gd name="T11" fmla="*/ 0 h 41"/>
                <a:gd name="T12" fmla="*/ 0 w 254"/>
                <a:gd name="T13" fmla="*/ 0 h 41"/>
                <a:gd name="T14" fmla="*/ 0 w 254"/>
                <a:gd name="T15" fmla="*/ 0 h 41"/>
                <a:gd name="T16" fmla="*/ 0 w 254"/>
                <a:gd name="T17" fmla="*/ 0 h 41"/>
                <a:gd name="T18" fmla="*/ 0 w 254"/>
                <a:gd name="T19" fmla="*/ 0 h 41"/>
                <a:gd name="T20" fmla="*/ 0 w 254"/>
                <a:gd name="T21" fmla="*/ 0 h 41"/>
                <a:gd name="T22" fmla="*/ 0 w 254"/>
                <a:gd name="T23" fmla="*/ 0 h 41"/>
                <a:gd name="T24" fmla="*/ 0 w 254"/>
                <a:gd name="T25" fmla="*/ 0 h 41"/>
                <a:gd name="T26" fmla="*/ 0 w 254"/>
                <a:gd name="T27" fmla="*/ 0 h 41"/>
                <a:gd name="T28" fmla="*/ 0 w 254"/>
                <a:gd name="T29" fmla="*/ 0 h 41"/>
                <a:gd name="T30" fmla="*/ 0 w 254"/>
                <a:gd name="T31" fmla="*/ 0 h 41"/>
                <a:gd name="T32" fmla="*/ 0 w 254"/>
                <a:gd name="T33" fmla="*/ 0 h 41"/>
                <a:gd name="T34" fmla="*/ 0 w 254"/>
                <a:gd name="T35" fmla="*/ 0 h 41"/>
                <a:gd name="T36" fmla="*/ 0 w 254"/>
                <a:gd name="T37" fmla="*/ 0 h 41"/>
                <a:gd name="T38" fmla="*/ 0 w 254"/>
                <a:gd name="T39" fmla="*/ 0 h 41"/>
                <a:gd name="T40" fmla="*/ 0 w 254"/>
                <a:gd name="T41" fmla="*/ 0 h 41"/>
                <a:gd name="T42" fmla="*/ 0 w 254"/>
                <a:gd name="T43" fmla="*/ 0 h 41"/>
                <a:gd name="T44" fmla="*/ 0 w 254"/>
                <a:gd name="T45" fmla="*/ 0 h 41"/>
                <a:gd name="T46" fmla="*/ 0 w 254"/>
                <a:gd name="T47" fmla="*/ 0 h 41"/>
                <a:gd name="T48" fmla="*/ 0 w 254"/>
                <a:gd name="T49" fmla="*/ 0 h 41"/>
                <a:gd name="T50" fmla="*/ 0 w 254"/>
                <a:gd name="T51" fmla="*/ 0 h 41"/>
                <a:gd name="T52" fmla="*/ 1 w 254"/>
                <a:gd name="T53" fmla="*/ 0 h 41"/>
                <a:gd name="T54" fmla="*/ 1 w 254"/>
                <a:gd name="T55" fmla="*/ 0 h 41"/>
                <a:gd name="T56" fmla="*/ 1 w 254"/>
                <a:gd name="T57" fmla="*/ 0 h 41"/>
                <a:gd name="T58" fmla="*/ 1 w 254"/>
                <a:gd name="T59" fmla="*/ 0 h 4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54"/>
                <a:gd name="T91" fmla="*/ 0 h 41"/>
                <a:gd name="T92" fmla="*/ 254 w 254"/>
                <a:gd name="T93" fmla="*/ 41 h 41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54" h="41">
                  <a:moveTo>
                    <a:pt x="254" y="18"/>
                  </a:moveTo>
                  <a:lnTo>
                    <a:pt x="245" y="8"/>
                  </a:lnTo>
                  <a:lnTo>
                    <a:pt x="234" y="6"/>
                  </a:lnTo>
                  <a:lnTo>
                    <a:pt x="218" y="2"/>
                  </a:lnTo>
                  <a:lnTo>
                    <a:pt x="198" y="2"/>
                  </a:lnTo>
                  <a:lnTo>
                    <a:pt x="176" y="0"/>
                  </a:lnTo>
                  <a:lnTo>
                    <a:pt x="152" y="0"/>
                  </a:lnTo>
                  <a:lnTo>
                    <a:pt x="126" y="0"/>
                  </a:lnTo>
                  <a:lnTo>
                    <a:pt x="101" y="0"/>
                  </a:lnTo>
                  <a:lnTo>
                    <a:pt x="75" y="2"/>
                  </a:lnTo>
                  <a:lnTo>
                    <a:pt x="53" y="6"/>
                  </a:lnTo>
                  <a:lnTo>
                    <a:pt x="35" y="8"/>
                  </a:lnTo>
                  <a:lnTo>
                    <a:pt x="20" y="12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0" y="28"/>
                  </a:lnTo>
                  <a:lnTo>
                    <a:pt x="7" y="31"/>
                  </a:lnTo>
                  <a:lnTo>
                    <a:pt x="20" y="35"/>
                  </a:lnTo>
                  <a:lnTo>
                    <a:pt x="36" y="37"/>
                  </a:lnTo>
                  <a:lnTo>
                    <a:pt x="55" y="40"/>
                  </a:lnTo>
                  <a:lnTo>
                    <a:pt x="77" y="41"/>
                  </a:lnTo>
                  <a:lnTo>
                    <a:pt x="102" y="41"/>
                  </a:lnTo>
                  <a:lnTo>
                    <a:pt x="127" y="41"/>
                  </a:lnTo>
                  <a:lnTo>
                    <a:pt x="153" y="40"/>
                  </a:lnTo>
                  <a:lnTo>
                    <a:pt x="176" y="40"/>
                  </a:lnTo>
                  <a:lnTo>
                    <a:pt x="199" y="36"/>
                  </a:lnTo>
                  <a:lnTo>
                    <a:pt x="218" y="34"/>
                  </a:lnTo>
                  <a:lnTo>
                    <a:pt x="234" y="29"/>
                  </a:lnTo>
                  <a:lnTo>
                    <a:pt x="245" y="26"/>
                  </a:lnTo>
                  <a:lnTo>
                    <a:pt x="254" y="18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73" name="Freeform 174"/>
            <p:cNvSpPr>
              <a:spLocks/>
            </p:cNvSpPr>
            <p:nvPr/>
          </p:nvSpPr>
          <p:spPr bwMode="auto">
            <a:xfrm rot="-169698">
              <a:off x="4397" y="2796"/>
              <a:ext cx="75" cy="15"/>
            </a:xfrm>
            <a:custGeom>
              <a:avLst/>
              <a:gdLst>
                <a:gd name="T0" fmla="*/ 1 w 253"/>
                <a:gd name="T1" fmla="*/ 0 h 56"/>
                <a:gd name="T2" fmla="*/ 1 w 253"/>
                <a:gd name="T3" fmla="*/ 0 h 56"/>
                <a:gd name="T4" fmla="*/ 1 w 253"/>
                <a:gd name="T5" fmla="*/ 0 h 56"/>
                <a:gd name="T6" fmla="*/ 0 w 253"/>
                <a:gd name="T7" fmla="*/ 0 h 56"/>
                <a:gd name="T8" fmla="*/ 0 w 253"/>
                <a:gd name="T9" fmla="*/ 0 h 56"/>
                <a:gd name="T10" fmla="*/ 0 w 253"/>
                <a:gd name="T11" fmla="*/ 0 h 56"/>
                <a:gd name="T12" fmla="*/ 0 w 253"/>
                <a:gd name="T13" fmla="*/ 0 h 56"/>
                <a:gd name="T14" fmla="*/ 0 w 253"/>
                <a:gd name="T15" fmla="*/ 0 h 56"/>
                <a:gd name="T16" fmla="*/ 0 w 253"/>
                <a:gd name="T17" fmla="*/ 0 h 56"/>
                <a:gd name="T18" fmla="*/ 0 w 253"/>
                <a:gd name="T19" fmla="*/ 0 h 56"/>
                <a:gd name="T20" fmla="*/ 0 w 253"/>
                <a:gd name="T21" fmla="*/ 0 h 56"/>
                <a:gd name="T22" fmla="*/ 0 w 253"/>
                <a:gd name="T23" fmla="*/ 0 h 56"/>
                <a:gd name="T24" fmla="*/ 0 w 253"/>
                <a:gd name="T25" fmla="*/ 0 h 56"/>
                <a:gd name="T26" fmla="*/ 0 w 253"/>
                <a:gd name="T27" fmla="*/ 0 h 56"/>
                <a:gd name="T28" fmla="*/ 0 w 253"/>
                <a:gd name="T29" fmla="*/ 0 h 56"/>
                <a:gd name="T30" fmla="*/ 0 w 253"/>
                <a:gd name="T31" fmla="*/ 0 h 56"/>
                <a:gd name="T32" fmla="*/ 0 w 253"/>
                <a:gd name="T33" fmla="*/ 0 h 56"/>
                <a:gd name="T34" fmla="*/ 0 w 253"/>
                <a:gd name="T35" fmla="*/ 0 h 56"/>
                <a:gd name="T36" fmla="*/ 0 w 253"/>
                <a:gd name="T37" fmla="*/ 0 h 56"/>
                <a:gd name="T38" fmla="*/ 0 w 253"/>
                <a:gd name="T39" fmla="*/ 0 h 56"/>
                <a:gd name="T40" fmla="*/ 1 w 253"/>
                <a:gd name="T41" fmla="*/ 0 h 56"/>
                <a:gd name="T42" fmla="*/ 1 w 253"/>
                <a:gd name="T43" fmla="*/ 0 h 56"/>
                <a:gd name="T44" fmla="*/ 1 w 253"/>
                <a:gd name="T45" fmla="*/ 0 h 56"/>
                <a:gd name="T46" fmla="*/ 1 w 253"/>
                <a:gd name="T47" fmla="*/ 0 h 5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53"/>
                <a:gd name="T73" fmla="*/ 0 h 56"/>
                <a:gd name="T74" fmla="*/ 253 w 253"/>
                <a:gd name="T75" fmla="*/ 56 h 5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53" h="56">
                  <a:moveTo>
                    <a:pt x="253" y="48"/>
                  </a:moveTo>
                  <a:lnTo>
                    <a:pt x="245" y="38"/>
                  </a:lnTo>
                  <a:lnTo>
                    <a:pt x="219" y="26"/>
                  </a:lnTo>
                  <a:lnTo>
                    <a:pt x="179" y="17"/>
                  </a:lnTo>
                  <a:lnTo>
                    <a:pt x="131" y="8"/>
                  </a:lnTo>
                  <a:lnTo>
                    <a:pt x="106" y="5"/>
                  </a:lnTo>
                  <a:lnTo>
                    <a:pt x="82" y="2"/>
                  </a:lnTo>
                  <a:lnTo>
                    <a:pt x="59" y="1"/>
                  </a:lnTo>
                  <a:lnTo>
                    <a:pt x="40" y="0"/>
                  </a:lnTo>
                  <a:lnTo>
                    <a:pt x="23" y="1"/>
                  </a:lnTo>
                  <a:lnTo>
                    <a:pt x="12" y="2"/>
                  </a:lnTo>
                  <a:lnTo>
                    <a:pt x="4" y="5"/>
                  </a:lnTo>
                  <a:lnTo>
                    <a:pt x="0" y="9"/>
                  </a:lnTo>
                  <a:lnTo>
                    <a:pt x="9" y="19"/>
                  </a:lnTo>
                  <a:lnTo>
                    <a:pt x="35" y="30"/>
                  </a:lnTo>
                  <a:lnTo>
                    <a:pt x="75" y="41"/>
                  </a:lnTo>
                  <a:lnTo>
                    <a:pt x="125" y="49"/>
                  </a:lnTo>
                  <a:lnTo>
                    <a:pt x="150" y="53"/>
                  </a:lnTo>
                  <a:lnTo>
                    <a:pt x="174" y="55"/>
                  </a:lnTo>
                  <a:lnTo>
                    <a:pt x="195" y="56"/>
                  </a:lnTo>
                  <a:lnTo>
                    <a:pt x="215" y="56"/>
                  </a:lnTo>
                  <a:lnTo>
                    <a:pt x="231" y="56"/>
                  </a:lnTo>
                  <a:lnTo>
                    <a:pt x="243" y="55"/>
                  </a:lnTo>
                  <a:lnTo>
                    <a:pt x="253" y="48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74" name="Freeform 175"/>
            <p:cNvSpPr>
              <a:spLocks/>
            </p:cNvSpPr>
            <p:nvPr/>
          </p:nvSpPr>
          <p:spPr bwMode="auto">
            <a:xfrm rot="-169698">
              <a:off x="4347" y="2717"/>
              <a:ext cx="75" cy="15"/>
            </a:xfrm>
            <a:custGeom>
              <a:avLst/>
              <a:gdLst>
                <a:gd name="T0" fmla="*/ 1 w 250"/>
                <a:gd name="T1" fmla="*/ 0 h 57"/>
                <a:gd name="T2" fmla="*/ 1 w 250"/>
                <a:gd name="T3" fmla="*/ 0 h 57"/>
                <a:gd name="T4" fmla="*/ 1 w 250"/>
                <a:gd name="T5" fmla="*/ 0 h 57"/>
                <a:gd name="T6" fmla="*/ 1 w 250"/>
                <a:gd name="T7" fmla="*/ 0 h 57"/>
                <a:gd name="T8" fmla="*/ 0 w 250"/>
                <a:gd name="T9" fmla="*/ 0 h 57"/>
                <a:gd name="T10" fmla="*/ 0 w 250"/>
                <a:gd name="T11" fmla="*/ 0 h 57"/>
                <a:gd name="T12" fmla="*/ 0 w 250"/>
                <a:gd name="T13" fmla="*/ 0 h 57"/>
                <a:gd name="T14" fmla="*/ 0 w 250"/>
                <a:gd name="T15" fmla="*/ 0 h 57"/>
                <a:gd name="T16" fmla="*/ 0 w 250"/>
                <a:gd name="T17" fmla="*/ 0 h 57"/>
                <a:gd name="T18" fmla="*/ 0 w 250"/>
                <a:gd name="T19" fmla="*/ 0 h 57"/>
                <a:gd name="T20" fmla="*/ 0 w 250"/>
                <a:gd name="T21" fmla="*/ 0 h 57"/>
                <a:gd name="T22" fmla="*/ 0 w 250"/>
                <a:gd name="T23" fmla="*/ 0 h 57"/>
                <a:gd name="T24" fmla="*/ 0 w 250"/>
                <a:gd name="T25" fmla="*/ 0 h 57"/>
                <a:gd name="T26" fmla="*/ 0 w 250"/>
                <a:gd name="T27" fmla="*/ 0 h 57"/>
                <a:gd name="T28" fmla="*/ 0 w 250"/>
                <a:gd name="T29" fmla="*/ 0 h 57"/>
                <a:gd name="T30" fmla="*/ 0 w 250"/>
                <a:gd name="T31" fmla="*/ 0 h 57"/>
                <a:gd name="T32" fmla="*/ 0 w 250"/>
                <a:gd name="T33" fmla="*/ 0 h 57"/>
                <a:gd name="T34" fmla="*/ 0 w 250"/>
                <a:gd name="T35" fmla="*/ 0 h 57"/>
                <a:gd name="T36" fmla="*/ 0 w 250"/>
                <a:gd name="T37" fmla="*/ 0 h 57"/>
                <a:gd name="T38" fmla="*/ 0 w 250"/>
                <a:gd name="T39" fmla="*/ 0 h 57"/>
                <a:gd name="T40" fmla="*/ 1 w 250"/>
                <a:gd name="T41" fmla="*/ 0 h 57"/>
                <a:gd name="T42" fmla="*/ 1 w 250"/>
                <a:gd name="T43" fmla="*/ 0 h 57"/>
                <a:gd name="T44" fmla="*/ 1 w 250"/>
                <a:gd name="T45" fmla="*/ 0 h 57"/>
                <a:gd name="T46" fmla="*/ 1 w 250"/>
                <a:gd name="T47" fmla="*/ 0 h 57"/>
                <a:gd name="T48" fmla="*/ 1 w 250"/>
                <a:gd name="T49" fmla="*/ 0 h 57"/>
                <a:gd name="T50" fmla="*/ 1 w 250"/>
                <a:gd name="T51" fmla="*/ 0 h 5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50"/>
                <a:gd name="T79" fmla="*/ 0 h 57"/>
                <a:gd name="T80" fmla="*/ 250 w 250"/>
                <a:gd name="T81" fmla="*/ 57 h 57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50" h="57">
                  <a:moveTo>
                    <a:pt x="250" y="48"/>
                  </a:moveTo>
                  <a:lnTo>
                    <a:pt x="241" y="39"/>
                  </a:lnTo>
                  <a:lnTo>
                    <a:pt x="217" y="28"/>
                  </a:lnTo>
                  <a:lnTo>
                    <a:pt x="177" y="18"/>
                  </a:lnTo>
                  <a:lnTo>
                    <a:pt x="129" y="7"/>
                  </a:lnTo>
                  <a:lnTo>
                    <a:pt x="104" y="5"/>
                  </a:lnTo>
                  <a:lnTo>
                    <a:pt x="79" y="3"/>
                  </a:lnTo>
                  <a:lnTo>
                    <a:pt x="56" y="1"/>
                  </a:lnTo>
                  <a:lnTo>
                    <a:pt x="38" y="0"/>
                  </a:lnTo>
                  <a:lnTo>
                    <a:pt x="22" y="1"/>
                  </a:lnTo>
                  <a:lnTo>
                    <a:pt x="9" y="4"/>
                  </a:lnTo>
                  <a:lnTo>
                    <a:pt x="1" y="5"/>
                  </a:lnTo>
                  <a:lnTo>
                    <a:pt x="0" y="15"/>
                  </a:lnTo>
                  <a:lnTo>
                    <a:pt x="18" y="24"/>
                  </a:lnTo>
                  <a:lnTo>
                    <a:pt x="33" y="30"/>
                  </a:lnTo>
                  <a:lnTo>
                    <a:pt x="51" y="35"/>
                  </a:lnTo>
                  <a:lnTo>
                    <a:pt x="73" y="40"/>
                  </a:lnTo>
                  <a:lnTo>
                    <a:pt x="97" y="45"/>
                  </a:lnTo>
                  <a:lnTo>
                    <a:pt x="122" y="48"/>
                  </a:lnTo>
                  <a:lnTo>
                    <a:pt x="148" y="52"/>
                  </a:lnTo>
                  <a:lnTo>
                    <a:pt x="171" y="54"/>
                  </a:lnTo>
                  <a:lnTo>
                    <a:pt x="193" y="57"/>
                  </a:lnTo>
                  <a:lnTo>
                    <a:pt x="212" y="57"/>
                  </a:lnTo>
                  <a:lnTo>
                    <a:pt x="228" y="57"/>
                  </a:lnTo>
                  <a:lnTo>
                    <a:pt x="240" y="54"/>
                  </a:lnTo>
                  <a:lnTo>
                    <a:pt x="250" y="48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75" name="Freeform 176"/>
            <p:cNvSpPr>
              <a:spLocks/>
            </p:cNvSpPr>
            <p:nvPr/>
          </p:nvSpPr>
          <p:spPr bwMode="auto">
            <a:xfrm rot="-169698">
              <a:off x="4807" y="2744"/>
              <a:ext cx="71" cy="26"/>
            </a:xfrm>
            <a:custGeom>
              <a:avLst/>
              <a:gdLst>
                <a:gd name="T0" fmla="*/ 1 w 241"/>
                <a:gd name="T1" fmla="*/ 0 h 93"/>
                <a:gd name="T2" fmla="*/ 1 w 241"/>
                <a:gd name="T3" fmla="*/ 0 h 93"/>
                <a:gd name="T4" fmla="*/ 1 w 241"/>
                <a:gd name="T5" fmla="*/ 0 h 93"/>
                <a:gd name="T6" fmla="*/ 0 w 241"/>
                <a:gd name="T7" fmla="*/ 0 h 93"/>
                <a:gd name="T8" fmla="*/ 0 w 241"/>
                <a:gd name="T9" fmla="*/ 0 h 93"/>
                <a:gd name="T10" fmla="*/ 0 w 241"/>
                <a:gd name="T11" fmla="*/ 0 h 93"/>
                <a:gd name="T12" fmla="*/ 0 w 241"/>
                <a:gd name="T13" fmla="*/ 0 h 93"/>
                <a:gd name="T14" fmla="*/ 0 w 241"/>
                <a:gd name="T15" fmla="*/ 0 h 93"/>
                <a:gd name="T16" fmla="*/ 0 w 241"/>
                <a:gd name="T17" fmla="*/ 0 h 93"/>
                <a:gd name="T18" fmla="*/ 0 w 241"/>
                <a:gd name="T19" fmla="*/ 0 h 93"/>
                <a:gd name="T20" fmla="*/ 0 w 241"/>
                <a:gd name="T21" fmla="*/ 0 h 93"/>
                <a:gd name="T22" fmla="*/ 0 w 241"/>
                <a:gd name="T23" fmla="*/ 0 h 93"/>
                <a:gd name="T24" fmla="*/ 0 w 241"/>
                <a:gd name="T25" fmla="*/ 0 h 93"/>
                <a:gd name="T26" fmla="*/ 0 w 241"/>
                <a:gd name="T27" fmla="*/ 0 h 93"/>
                <a:gd name="T28" fmla="*/ 0 w 241"/>
                <a:gd name="T29" fmla="*/ 0 h 93"/>
                <a:gd name="T30" fmla="*/ 0 w 241"/>
                <a:gd name="T31" fmla="*/ 0 h 93"/>
                <a:gd name="T32" fmla="*/ 0 w 241"/>
                <a:gd name="T33" fmla="*/ 0 h 93"/>
                <a:gd name="T34" fmla="*/ 0 w 241"/>
                <a:gd name="T35" fmla="*/ 0 h 93"/>
                <a:gd name="T36" fmla="*/ 0 w 241"/>
                <a:gd name="T37" fmla="*/ 0 h 93"/>
                <a:gd name="T38" fmla="*/ 0 w 241"/>
                <a:gd name="T39" fmla="*/ 0 h 93"/>
                <a:gd name="T40" fmla="*/ 0 w 241"/>
                <a:gd name="T41" fmla="*/ 0 h 93"/>
                <a:gd name="T42" fmla="*/ 1 w 241"/>
                <a:gd name="T43" fmla="*/ 0 h 93"/>
                <a:gd name="T44" fmla="*/ 1 w 241"/>
                <a:gd name="T45" fmla="*/ 0 h 9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41"/>
                <a:gd name="T70" fmla="*/ 0 h 93"/>
                <a:gd name="T71" fmla="*/ 241 w 241"/>
                <a:gd name="T72" fmla="*/ 93 h 9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41" h="93">
                  <a:moveTo>
                    <a:pt x="241" y="3"/>
                  </a:moveTo>
                  <a:lnTo>
                    <a:pt x="230" y="0"/>
                  </a:lnTo>
                  <a:lnTo>
                    <a:pt x="217" y="0"/>
                  </a:lnTo>
                  <a:lnTo>
                    <a:pt x="200" y="3"/>
                  </a:lnTo>
                  <a:lnTo>
                    <a:pt x="182" y="8"/>
                  </a:lnTo>
                  <a:lnTo>
                    <a:pt x="160" y="14"/>
                  </a:lnTo>
                  <a:lnTo>
                    <a:pt x="139" y="18"/>
                  </a:lnTo>
                  <a:lnTo>
                    <a:pt x="115" y="26"/>
                  </a:lnTo>
                  <a:lnTo>
                    <a:pt x="67" y="45"/>
                  </a:lnTo>
                  <a:lnTo>
                    <a:pt x="30" y="63"/>
                  </a:lnTo>
                  <a:lnTo>
                    <a:pt x="7" y="78"/>
                  </a:lnTo>
                  <a:lnTo>
                    <a:pt x="0" y="89"/>
                  </a:lnTo>
                  <a:lnTo>
                    <a:pt x="10" y="93"/>
                  </a:lnTo>
                  <a:lnTo>
                    <a:pt x="24" y="93"/>
                  </a:lnTo>
                  <a:lnTo>
                    <a:pt x="39" y="92"/>
                  </a:lnTo>
                  <a:lnTo>
                    <a:pt x="60" y="87"/>
                  </a:lnTo>
                  <a:lnTo>
                    <a:pt x="79" y="82"/>
                  </a:lnTo>
                  <a:lnTo>
                    <a:pt x="102" y="76"/>
                  </a:lnTo>
                  <a:lnTo>
                    <a:pt x="128" y="68"/>
                  </a:lnTo>
                  <a:lnTo>
                    <a:pt x="174" y="48"/>
                  </a:lnTo>
                  <a:lnTo>
                    <a:pt x="211" y="30"/>
                  </a:lnTo>
                  <a:lnTo>
                    <a:pt x="234" y="15"/>
                  </a:lnTo>
                  <a:lnTo>
                    <a:pt x="241" y="3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76" name="Freeform 177"/>
            <p:cNvSpPr>
              <a:spLocks/>
            </p:cNvSpPr>
            <p:nvPr/>
          </p:nvSpPr>
          <p:spPr bwMode="auto">
            <a:xfrm rot="-169698">
              <a:off x="5071" y="2599"/>
              <a:ext cx="28" cy="67"/>
            </a:xfrm>
            <a:custGeom>
              <a:avLst/>
              <a:gdLst>
                <a:gd name="T0" fmla="*/ 0 w 97"/>
                <a:gd name="T1" fmla="*/ 0 h 240"/>
                <a:gd name="T2" fmla="*/ 0 w 97"/>
                <a:gd name="T3" fmla="*/ 0 h 240"/>
                <a:gd name="T4" fmla="*/ 0 w 97"/>
                <a:gd name="T5" fmla="*/ 0 h 240"/>
                <a:gd name="T6" fmla="*/ 0 w 97"/>
                <a:gd name="T7" fmla="*/ 0 h 240"/>
                <a:gd name="T8" fmla="*/ 0 w 97"/>
                <a:gd name="T9" fmla="*/ 0 h 240"/>
                <a:gd name="T10" fmla="*/ 0 w 97"/>
                <a:gd name="T11" fmla="*/ 0 h 240"/>
                <a:gd name="T12" fmla="*/ 0 w 97"/>
                <a:gd name="T13" fmla="*/ 0 h 240"/>
                <a:gd name="T14" fmla="*/ 0 w 97"/>
                <a:gd name="T15" fmla="*/ 0 h 240"/>
                <a:gd name="T16" fmla="*/ 0 w 97"/>
                <a:gd name="T17" fmla="*/ 0 h 240"/>
                <a:gd name="T18" fmla="*/ 0 w 97"/>
                <a:gd name="T19" fmla="*/ 0 h 240"/>
                <a:gd name="T20" fmla="*/ 0 w 97"/>
                <a:gd name="T21" fmla="*/ 0 h 240"/>
                <a:gd name="T22" fmla="*/ 0 w 97"/>
                <a:gd name="T23" fmla="*/ 0 h 240"/>
                <a:gd name="T24" fmla="*/ 0 w 97"/>
                <a:gd name="T25" fmla="*/ 0 h 240"/>
                <a:gd name="T26" fmla="*/ 0 w 97"/>
                <a:gd name="T27" fmla="*/ 0 h 240"/>
                <a:gd name="T28" fmla="*/ 0 w 97"/>
                <a:gd name="T29" fmla="*/ 0 h 240"/>
                <a:gd name="T30" fmla="*/ 0 w 97"/>
                <a:gd name="T31" fmla="*/ 0 h 240"/>
                <a:gd name="T32" fmla="*/ 0 w 97"/>
                <a:gd name="T33" fmla="*/ 0 h 2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7"/>
                <a:gd name="T52" fmla="*/ 0 h 240"/>
                <a:gd name="T53" fmla="*/ 97 w 97"/>
                <a:gd name="T54" fmla="*/ 240 h 24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7" h="240">
                  <a:moveTo>
                    <a:pt x="3" y="240"/>
                  </a:moveTo>
                  <a:lnTo>
                    <a:pt x="15" y="231"/>
                  </a:lnTo>
                  <a:lnTo>
                    <a:pt x="30" y="207"/>
                  </a:lnTo>
                  <a:lnTo>
                    <a:pt x="48" y="172"/>
                  </a:lnTo>
                  <a:lnTo>
                    <a:pt x="67" y="127"/>
                  </a:lnTo>
                  <a:lnTo>
                    <a:pt x="84" y="80"/>
                  </a:lnTo>
                  <a:lnTo>
                    <a:pt x="92" y="39"/>
                  </a:lnTo>
                  <a:lnTo>
                    <a:pt x="97" y="12"/>
                  </a:lnTo>
                  <a:lnTo>
                    <a:pt x="92" y="0"/>
                  </a:lnTo>
                  <a:lnTo>
                    <a:pt x="82" y="4"/>
                  </a:lnTo>
                  <a:lnTo>
                    <a:pt x="66" y="28"/>
                  </a:lnTo>
                  <a:lnTo>
                    <a:pt x="47" y="67"/>
                  </a:lnTo>
                  <a:lnTo>
                    <a:pt x="27" y="112"/>
                  </a:lnTo>
                  <a:lnTo>
                    <a:pt x="12" y="159"/>
                  </a:lnTo>
                  <a:lnTo>
                    <a:pt x="3" y="199"/>
                  </a:lnTo>
                  <a:lnTo>
                    <a:pt x="0" y="228"/>
                  </a:lnTo>
                  <a:lnTo>
                    <a:pt x="3" y="240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77" name="Freeform 178"/>
            <p:cNvSpPr>
              <a:spLocks/>
            </p:cNvSpPr>
            <p:nvPr/>
          </p:nvSpPr>
          <p:spPr bwMode="auto">
            <a:xfrm rot="-169698">
              <a:off x="5163" y="2569"/>
              <a:ext cx="29" cy="67"/>
            </a:xfrm>
            <a:custGeom>
              <a:avLst/>
              <a:gdLst>
                <a:gd name="T0" fmla="*/ 0 w 98"/>
                <a:gd name="T1" fmla="*/ 0 h 238"/>
                <a:gd name="T2" fmla="*/ 0 w 98"/>
                <a:gd name="T3" fmla="*/ 0 h 238"/>
                <a:gd name="T4" fmla="*/ 0 w 98"/>
                <a:gd name="T5" fmla="*/ 0 h 238"/>
                <a:gd name="T6" fmla="*/ 0 w 98"/>
                <a:gd name="T7" fmla="*/ 0 h 238"/>
                <a:gd name="T8" fmla="*/ 0 w 98"/>
                <a:gd name="T9" fmla="*/ 0 h 238"/>
                <a:gd name="T10" fmla="*/ 0 w 98"/>
                <a:gd name="T11" fmla="*/ 0 h 238"/>
                <a:gd name="T12" fmla="*/ 0 w 98"/>
                <a:gd name="T13" fmla="*/ 0 h 238"/>
                <a:gd name="T14" fmla="*/ 0 w 98"/>
                <a:gd name="T15" fmla="*/ 0 h 238"/>
                <a:gd name="T16" fmla="*/ 0 w 98"/>
                <a:gd name="T17" fmla="*/ 0 h 238"/>
                <a:gd name="T18" fmla="*/ 0 w 98"/>
                <a:gd name="T19" fmla="*/ 0 h 238"/>
                <a:gd name="T20" fmla="*/ 0 w 98"/>
                <a:gd name="T21" fmla="*/ 0 h 238"/>
                <a:gd name="T22" fmla="*/ 0 w 98"/>
                <a:gd name="T23" fmla="*/ 0 h 238"/>
                <a:gd name="T24" fmla="*/ 0 w 98"/>
                <a:gd name="T25" fmla="*/ 0 h 238"/>
                <a:gd name="T26" fmla="*/ 0 w 98"/>
                <a:gd name="T27" fmla="*/ 0 h 238"/>
                <a:gd name="T28" fmla="*/ 0 w 98"/>
                <a:gd name="T29" fmla="*/ 0 h 238"/>
                <a:gd name="T30" fmla="*/ 0 w 98"/>
                <a:gd name="T31" fmla="*/ 0 h 238"/>
                <a:gd name="T32" fmla="*/ 0 w 98"/>
                <a:gd name="T33" fmla="*/ 0 h 2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8"/>
                <a:gd name="T52" fmla="*/ 0 h 238"/>
                <a:gd name="T53" fmla="*/ 98 w 98"/>
                <a:gd name="T54" fmla="*/ 238 h 2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8" h="238">
                  <a:moveTo>
                    <a:pt x="5" y="238"/>
                  </a:moveTo>
                  <a:lnTo>
                    <a:pt x="15" y="230"/>
                  </a:lnTo>
                  <a:lnTo>
                    <a:pt x="31" y="208"/>
                  </a:lnTo>
                  <a:lnTo>
                    <a:pt x="50" y="171"/>
                  </a:lnTo>
                  <a:lnTo>
                    <a:pt x="68" y="126"/>
                  </a:lnTo>
                  <a:lnTo>
                    <a:pt x="86" y="79"/>
                  </a:lnTo>
                  <a:lnTo>
                    <a:pt x="96" y="40"/>
                  </a:lnTo>
                  <a:lnTo>
                    <a:pt x="98" y="12"/>
                  </a:lnTo>
                  <a:lnTo>
                    <a:pt x="92" y="0"/>
                  </a:lnTo>
                  <a:lnTo>
                    <a:pt x="83" y="6"/>
                  </a:lnTo>
                  <a:lnTo>
                    <a:pt x="66" y="28"/>
                  </a:lnTo>
                  <a:lnTo>
                    <a:pt x="48" y="66"/>
                  </a:lnTo>
                  <a:lnTo>
                    <a:pt x="29" y="110"/>
                  </a:lnTo>
                  <a:lnTo>
                    <a:pt x="13" y="159"/>
                  </a:lnTo>
                  <a:lnTo>
                    <a:pt x="3" y="199"/>
                  </a:lnTo>
                  <a:lnTo>
                    <a:pt x="0" y="228"/>
                  </a:lnTo>
                  <a:lnTo>
                    <a:pt x="5" y="238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78" name="Freeform 179"/>
            <p:cNvSpPr>
              <a:spLocks/>
            </p:cNvSpPr>
            <p:nvPr/>
          </p:nvSpPr>
          <p:spPr bwMode="auto">
            <a:xfrm rot="-169698">
              <a:off x="4248" y="2527"/>
              <a:ext cx="35" cy="63"/>
            </a:xfrm>
            <a:custGeom>
              <a:avLst/>
              <a:gdLst>
                <a:gd name="T0" fmla="*/ 0 w 116"/>
                <a:gd name="T1" fmla="*/ 0 h 230"/>
                <a:gd name="T2" fmla="*/ 0 w 116"/>
                <a:gd name="T3" fmla="*/ 0 h 230"/>
                <a:gd name="T4" fmla="*/ 0 w 116"/>
                <a:gd name="T5" fmla="*/ 0 h 230"/>
                <a:gd name="T6" fmla="*/ 0 w 116"/>
                <a:gd name="T7" fmla="*/ 0 h 230"/>
                <a:gd name="T8" fmla="*/ 0 w 116"/>
                <a:gd name="T9" fmla="*/ 0 h 230"/>
                <a:gd name="T10" fmla="*/ 0 w 116"/>
                <a:gd name="T11" fmla="*/ 0 h 230"/>
                <a:gd name="T12" fmla="*/ 0 w 116"/>
                <a:gd name="T13" fmla="*/ 0 h 230"/>
                <a:gd name="T14" fmla="*/ 0 w 116"/>
                <a:gd name="T15" fmla="*/ 0 h 230"/>
                <a:gd name="T16" fmla="*/ 0 w 116"/>
                <a:gd name="T17" fmla="*/ 0 h 230"/>
                <a:gd name="T18" fmla="*/ 0 w 116"/>
                <a:gd name="T19" fmla="*/ 0 h 230"/>
                <a:gd name="T20" fmla="*/ 0 w 116"/>
                <a:gd name="T21" fmla="*/ 0 h 230"/>
                <a:gd name="T22" fmla="*/ 0 w 116"/>
                <a:gd name="T23" fmla="*/ 0 h 230"/>
                <a:gd name="T24" fmla="*/ 0 w 116"/>
                <a:gd name="T25" fmla="*/ 0 h 230"/>
                <a:gd name="T26" fmla="*/ 0 w 116"/>
                <a:gd name="T27" fmla="*/ 0 h 230"/>
                <a:gd name="T28" fmla="*/ 0 w 116"/>
                <a:gd name="T29" fmla="*/ 0 h 230"/>
                <a:gd name="T30" fmla="*/ 0 w 116"/>
                <a:gd name="T31" fmla="*/ 0 h 230"/>
                <a:gd name="T32" fmla="*/ 0 w 116"/>
                <a:gd name="T33" fmla="*/ 0 h 23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6"/>
                <a:gd name="T52" fmla="*/ 0 h 230"/>
                <a:gd name="T53" fmla="*/ 116 w 116"/>
                <a:gd name="T54" fmla="*/ 230 h 23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6" h="230">
                  <a:moveTo>
                    <a:pt x="114" y="230"/>
                  </a:moveTo>
                  <a:lnTo>
                    <a:pt x="116" y="218"/>
                  </a:lnTo>
                  <a:lnTo>
                    <a:pt x="111" y="191"/>
                  </a:lnTo>
                  <a:lnTo>
                    <a:pt x="98" y="151"/>
                  </a:lnTo>
                  <a:lnTo>
                    <a:pt x="78" y="108"/>
                  </a:lnTo>
                  <a:lnTo>
                    <a:pt x="54" y="62"/>
                  </a:lnTo>
                  <a:lnTo>
                    <a:pt x="32" y="27"/>
                  </a:lnTo>
                  <a:lnTo>
                    <a:pt x="15" y="5"/>
                  </a:lnTo>
                  <a:lnTo>
                    <a:pt x="2" y="0"/>
                  </a:lnTo>
                  <a:lnTo>
                    <a:pt x="0" y="12"/>
                  </a:lnTo>
                  <a:lnTo>
                    <a:pt x="6" y="39"/>
                  </a:lnTo>
                  <a:lnTo>
                    <a:pt x="18" y="80"/>
                  </a:lnTo>
                  <a:lnTo>
                    <a:pt x="38" y="125"/>
                  </a:lnTo>
                  <a:lnTo>
                    <a:pt x="63" y="169"/>
                  </a:lnTo>
                  <a:lnTo>
                    <a:pt x="85" y="203"/>
                  </a:lnTo>
                  <a:lnTo>
                    <a:pt x="103" y="227"/>
                  </a:lnTo>
                  <a:lnTo>
                    <a:pt x="114" y="230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79" name="Freeform 180"/>
            <p:cNvSpPr>
              <a:spLocks/>
            </p:cNvSpPr>
            <p:nvPr/>
          </p:nvSpPr>
          <p:spPr bwMode="auto">
            <a:xfrm rot="-169698">
              <a:off x="3989" y="2750"/>
              <a:ext cx="59" cy="46"/>
            </a:xfrm>
            <a:custGeom>
              <a:avLst/>
              <a:gdLst>
                <a:gd name="T0" fmla="*/ 0 w 198"/>
                <a:gd name="T1" fmla="*/ 0 h 164"/>
                <a:gd name="T2" fmla="*/ 0 w 198"/>
                <a:gd name="T3" fmla="*/ 0 h 164"/>
                <a:gd name="T4" fmla="*/ 0 w 198"/>
                <a:gd name="T5" fmla="*/ 0 h 164"/>
                <a:gd name="T6" fmla="*/ 0 w 198"/>
                <a:gd name="T7" fmla="*/ 0 h 164"/>
                <a:gd name="T8" fmla="*/ 0 w 198"/>
                <a:gd name="T9" fmla="*/ 0 h 164"/>
                <a:gd name="T10" fmla="*/ 0 w 198"/>
                <a:gd name="T11" fmla="*/ 0 h 164"/>
                <a:gd name="T12" fmla="*/ 0 w 198"/>
                <a:gd name="T13" fmla="*/ 0 h 164"/>
                <a:gd name="T14" fmla="*/ 0 w 198"/>
                <a:gd name="T15" fmla="*/ 0 h 164"/>
                <a:gd name="T16" fmla="*/ 0 w 198"/>
                <a:gd name="T17" fmla="*/ 0 h 164"/>
                <a:gd name="T18" fmla="*/ 0 w 198"/>
                <a:gd name="T19" fmla="*/ 0 h 164"/>
                <a:gd name="T20" fmla="*/ 0 w 198"/>
                <a:gd name="T21" fmla="*/ 0 h 164"/>
                <a:gd name="T22" fmla="*/ 0 w 198"/>
                <a:gd name="T23" fmla="*/ 0 h 164"/>
                <a:gd name="T24" fmla="*/ 0 w 198"/>
                <a:gd name="T25" fmla="*/ 0 h 164"/>
                <a:gd name="T26" fmla="*/ 0 w 198"/>
                <a:gd name="T27" fmla="*/ 0 h 164"/>
                <a:gd name="T28" fmla="*/ 0 w 198"/>
                <a:gd name="T29" fmla="*/ 0 h 164"/>
                <a:gd name="T30" fmla="*/ 0 w 198"/>
                <a:gd name="T31" fmla="*/ 0 h 164"/>
                <a:gd name="T32" fmla="*/ 0 w 198"/>
                <a:gd name="T33" fmla="*/ 0 h 16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98"/>
                <a:gd name="T52" fmla="*/ 0 h 164"/>
                <a:gd name="T53" fmla="*/ 198 w 198"/>
                <a:gd name="T54" fmla="*/ 164 h 16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98" h="164">
                  <a:moveTo>
                    <a:pt x="198" y="164"/>
                  </a:moveTo>
                  <a:lnTo>
                    <a:pt x="195" y="151"/>
                  </a:lnTo>
                  <a:lnTo>
                    <a:pt x="179" y="128"/>
                  </a:lnTo>
                  <a:lnTo>
                    <a:pt x="150" y="98"/>
                  </a:lnTo>
                  <a:lnTo>
                    <a:pt x="112" y="66"/>
                  </a:lnTo>
                  <a:lnTo>
                    <a:pt x="71" y="35"/>
                  </a:lnTo>
                  <a:lnTo>
                    <a:pt x="37" y="12"/>
                  </a:lnTo>
                  <a:lnTo>
                    <a:pt x="11" y="1"/>
                  </a:lnTo>
                  <a:lnTo>
                    <a:pt x="0" y="0"/>
                  </a:lnTo>
                  <a:lnTo>
                    <a:pt x="3" y="13"/>
                  </a:lnTo>
                  <a:lnTo>
                    <a:pt x="19" y="37"/>
                  </a:lnTo>
                  <a:lnTo>
                    <a:pt x="47" y="66"/>
                  </a:lnTo>
                  <a:lnTo>
                    <a:pt x="84" y="99"/>
                  </a:lnTo>
                  <a:lnTo>
                    <a:pt x="125" y="129"/>
                  </a:lnTo>
                  <a:lnTo>
                    <a:pt x="160" y="151"/>
                  </a:lnTo>
                  <a:lnTo>
                    <a:pt x="185" y="162"/>
                  </a:lnTo>
                  <a:lnTo>
                    <a:pt x="198" y="164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80" name="Freeform 181"/>
            <p:cNvSpPr>
              <a:spLocks/>
            </p:cNvSpPr>
            <p:nvPr/>
          </p:nvSpPr>
          <p:spPr bwMode="auto">
            <a:xfrm rot="-169698">
              <a:off x="4095" y="2630"/>
              <a:ext cx="60" cy="46"/>
            </a:xfrm>
            <a:custGeom>
              <a:avLst/>
              <a:gdLst>
                <a:gd name="T0" fmla="*/ 1 w 199"/>
                <a:gd name="T1" fmla="*/ 0 h 162"/>
                <a:gd name="T2" fmla="*/ 1 w 199"/>
                <a:gd name="T3" fmla="*/ 0 h 162"/>
                <a:gd name="T4" fmla="*/ 1 w 199"/>
                <a:gd name="T5" fmla="*/ 0 h 162"/>
                <a:gd name="T6" fmla="*/ 0 w 199"/>
                <a:gd name="T7" fmla="*/ 0 h 162"/>
                <a:gd name="T8" fmla="*/ 0 w 199"/>
                <a:gd name="T9" fmla="*/ 0 h 162"/>
                <a:gd name="T10" fmla="*/ 0 w 199"/>
                <a:gd name="T11" fmla="*/ 0 h 162"/>
                <a:gd name="T12" fmla="*/ 0 w 199"/>
                <a:gd name="T13" fmla="*/ 0 h 162"/>
                <a:gd name="T14" fmla="*/ 0 w 199"/>
                <a:gd name="T15" fmla="*/ 0 h 162"/>
                <a:gd name="T16" fmla="*/ 0 w 199"/>
                <a:gd name="T17" fmla="*/ 0 h 162"/>
                <a:gd name="T18" fmla="*/ 0 w 199"/>
                <a:gd name="T19" fmla="*/ 0 h 162"/>
                <a:gd name="T20" fmla="*/ 0 w 199"/>
                <a:gd name="T21" fmla="*/ 0 h 162"/>
                <a:gd name="T22" fmla="*/ 0 w 199"/>
                <a:gd name="T23" fmla="*/ 0 h 162"/>
                <a:gd name="T24" fmla="*/ 0 w 199"/>
                <a:gd name="T25" fmla="*/ 0 h 162"/>
                <a:gd name="T26" fmla="*/ 0 w 199"/>
                <a:gd name="T27" fmla="*/ 0 h 162"/>
                <a:gd name="T28" fmla="*/ 0 w 199"/>
                <a:gd name="T29" fmla="*/ 0 h 162"/>
                <a:gd name="T30" fmla="*/ 1 w 199"/>
                <a:gd name="T31" fmla="*/ 0 h 162"/>
                <a:gd name="T32" fmla="*/ 1 w 199"/>
                <a:gd name="T33" fmla="*/ 0 h 16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99"/>
                <a:gd name="T52" fmla="*/ 0 h 162"/>
                <a:gd name="T53" fmla="*/ 199 w 199"/>
                <a:gd name="T54" fmla="*/ 162 h 16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99" h="162">
                  <a:moveTo>
                    <a:pt x="199" y="162"/>
                  </a:moveTo>
                  <a:lnTo>
                    <a:pt x="194" y="149"/>
                  </a:lnTo>
                  <a:lnTo>
                    <a:pt x="178" y="125"/>
                  </a:lnTo>
                  <a:lnTo>
                    <a:pt x="150" y="96"/>
                  </a:lnTo>
                  <a:lnTo>
                    <a:pt x="111" y="64"/>
                  </a:lnTo>
                  <a:lnTo>
                    <a:pt x="72" y="35"/>
                  </a:lnTo>
                  <a:lnTo>
                    <a:pt x="38" y="1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13"/>
                  </a:lnTo>
                  <a:lnTo>
                    <a:pt x="18" y="36"/>
                  </a:lnTo>
                  <a:lnTo>
                    <a:pt x="46" y="65"/>
                  </a:lnTo>
                  <a:lnTo>
                    <a:pt x="84" y="96"/>
                  </a:lnTo>
                  <a:lnTo>
                    <a:pt x="124" y="126"/>
                  </a:lnTo>
                  <a:lnTo>
                    <a:pt x="159" y="149"/>
                  </a:lnTo>
                  <a:lnTo>
                    <a:pt x="186" y="161"/>
                  </a:lnTo>
                  <a:lnTo>
                    <a:pt x="199" y="16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81" name="Freeform 182"/>
            <p:cNvSpPr>
              <a:spLocks/>
            </p:cNvSpPr>
            <p:nvPr/>
          </p:nvSpPr>
          <p:spPr bwMode="auto">
            <a:xfrm rot="-169698">
              <a:off x="4035" y="2521"/>
              <a:ext cx="50" cy="55"/>
            </a:xfrm>
            <a:custGeom>
              <a:avLst/>
              <a:gdLst>
                <a:gd name="T0" fmla="*/ 0 w 168"/>
                <a:gd name="T1" fmla="*/ 0 h 196"/>
                <a:gd name="T2" fmla="*/ 0 w 168"/>
                <a:gd name="T3" fmla="*/ 0 h 196"/>
                <a:gd name="T4" fmla="*/ 0 w 168"/>
                <a:gd name="T5" fmla="*/ 0 h 196"/>
                <a:gd name="T6" fmla="*/ 0 w 168"/>
                <a:gd name="T7" fmla="*/ 0 h 196"/>
                <a:gd name="T8" fmla="*/ 0 w 168"/>
                <a:gd name="T9" fmla="*/ 0 h 196"/>
                <a:gd name="T10" fmla="*/ 0 w 168"/>
                <a:gd name="T11" fmla="*/ 0 h 196"/>
                <a:gd name="T12" fmla="*/ 0 w 168"/>
                <a:gd name="T13" fmla="*/ 0 h 196"/>
                <a:gd name="T14" fmla="*/ 0 w 168"/>
                <a:gd name="T15" fmla="*/ 0 h 196"/>
                <a:gd name="T16" fmla="*/ 0 w 168"/>
                <a:gd name="T17" fmla="*/ 0 h 196"/>
                <a:gd name="T18" fmla="*/ 0 w 168"/>
                <a:gd name="T19" fmla="*/ 0 h 196"/>
                <a:gd name="T20" fmla="*/ 0 w 168"/>
                <a:gd name="T21" fmla="*/ 0 h 196"/>
                <a:gd name="T22" fmla="*/ 0 w 168"/>
                <a:gd name="T23" fmla="*/ 0 h 196"/>
                <a:gd name="T24" fmla="*/ 0 w 168"/>
                <a:gd name="T25" fmla="*/ 0 h 196"/>
                <a:gd name="T26" fmla="*/ 0 w 168"/>
                <a:gd name="T27" fmla="*/ 0 h 196"/>
                <a:gd name="T28" fmla="*/ 0 w 168"/>
                <a:gd name="T29" fmla="*/ 0 h 196"/>
                <a:gd name="T30" fmla="*/ 0 w 168"/>
                <a:gd name="T31" fmla="*/ 0 h 196"/>
                <a:gd name="T32" fmla="*/ 0 w 168"/>
                <a:gd name="T33" fmla="*/ 0 h 19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68"/>
                <a:gd name="T52" fmla="*/ 0 h 196"/>
                <a:gd name="T53" fmla="*/ 168 w 168"/>
                <a:gd name="T54" fmla="*/ 196 h 19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68" h="196">
                  <a:moveTo>
                    <a:pt x="168" y="196"/>
                  </a:moveTo>
                  <a:lnTo>
                    <a:pt x="168" y="182"/>
                  </a:lnTo>
                  <a:lnTo>
                    <a:pt x="155" y="158"/>
                  </a:lnTo>
                  <a:lnTo>
                    <a:pt x="132" y="124"/>
                  </a:lnTo>
                  <a:lnTo>
                    <a:pt x="101" y="84"/>
                  </a:lnTo>
                  <a:lnTo>
                    <a:pt x="67" y="48"/>
                  </a:lnTo>
                  <a:lnTo>
                    <a:pt x="36" y="19"/>
                  </a:lnTo>
                  <a:lnTo>
                    <a:pt x="13" y="2"/>
                  </a:lnTo>
                  <a:lnTo>
                    <a:pt x="0" y="0"/>
                  </a:lnTo>
                  <a:lnTo>
                    <a:pt x="1" y="14"/>
                  </a:lnTo>
                  <a:lnTo>
                    <a:pt x="13" y="40"/>
                  </a:lnTo>
                  <a:lnTo>
                    <a:pt x="36" y="73"/>
                  </a:lnTo>
                  <a:lnTo>
                    <a:pt x="67" y="114"/>
                  </a:lnTo>
                  <a:lnTo>
                    <a:pt x="103" y="151"/>
                  </a:lnTo>
                  <a:lnTo>
                    <a:pt x="132" y="178"/>
                  </a:lnTo>
                  <a:lnTo>
                    <a:pt x="155" y="193"/>
                  </a:lnTo>
                  <a:lnTo>
                    <a:pt x="168" y="196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82" name="Freeform 183"/>
            <p:cNvSpPr>
              <a:spLocks/>
            </p:cNvSpPr>
            <p:nvPr/>
          </p:nvSpPr>
          <p:spPr bwMode="auto">
            <a:xfrm rot="-169698">
              <a:off x="4053" y="2430"/>
              <a:ext cx="49" cy="55"/>
            </a:xfrm>
            <a:custGeom>
              <a:avLst/>
              <a:gdLst>
                <a:gd name="T0" fmla="*/ 0 w 167"/>
                <a:gd name="T1" fmla="*/ 0 h 196"/>
                <a:gd name="T2" fmla="*/ 0 w 167"/>
                <a:gd name="T3" fmla="*/ 0 h 196"/>
                <a:gd name="T4" fmla="*/ 0 w 167"/>
                <a:gd name="T5" fmla="*/ 0 h 196"/>
                <a:gd name="T6" fmla="*/ 0 w 167"/>
                <a:gd name="T7" fmla="*/ 0 h 196"/>
                <a:gd name="T8" fmla="*/ 0 w 167"/>
                <a:gd name="T9" fmla="*/ 0 h 196"/>
                <a:gd name="T10" fmla="*/ 0 w 167"/>
                <a:gd name="T11" fmla="*/ 0 h 196"/>
                <a:gd name="T12" fmla="*/ 0 w 167"/>
                <a:gd name="T13" fmla="*/ 0 h 196"/>
                <a:gd name="T14" fmla="*/ 0 w 167"/>
                <a:gd name="T15" fmla="*/ 0 h 196"/>
                <a:gd name="T16" fmla="*/ 0 w 167"/>
                <a:gd name="T17" fmla="*/ 0 h 196"/>
                <a:gd name="T18" fmla="*/ 0 w 167"/>
                <a:gd name="T19" fmla="*/ 0 h 196"/>
                <a:gd name="T20" fmla="*/ 0 w 167"/>
                <a:gd name="T21" fmla="*/ 0 h 196"/>
                <a:gd name="T22" fmla="*/ 0 w 167"/>
                <a:gd name="T23" fmla="*/ 0 h 196"/>
                <a:gd name="T24" fmla="*/ 0 w 167"/>
                <a:gd name="T25" fmla="*/ 0 h 196"/>
                <a:gd name="T26" fmla="*/ 0 w 167"/>
                <a:gd name="T27" fmla="*/ 0 h 196"/>
                <a:gd name="T28" fmla="*/ 0 w 167"/>
                <a:gd name="T29" fmla="*/ 0 h 196"/>
                <a:gd name="T30" fmla="*/ 0 w 167"/>
                <a:gd name="T31" fmla="*/ 0 h 196"/>
                <a:gd name="T32" fmla="*/ 0 w 167"/>
                <a:gd name="T33" fmla="*/ 0 h 19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67"/>
                <a:gd name="T52" fmla="*/ 0 h 196"/>
                <a:gd name="T53" fmla="*/ 167 w 167"/>
                <a:gd name="T54" fmla="*/ 196 h 19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67" h="196">
                  <a:moveTo>
                    <a:pt x="167" y="196"/>
                  </a:moveTo>
                  <a:lnTo>
                    <a:pt x="167" y="182"/>
                  </a:lnTo>
                  <a:lnTo>
                    <a:pt x="155" y="158"/>
                  </a:lnTo>
                  <a:lnTo>
                    <a:pt x="132" y="125"/>
                  </a:lnTo>
                  <a:lnTo>
                    <a:pt x="101" y="84"/>
                  </a:lnTo>
                  <a:lnTo>
                    <a:pt x="67" y="48"/>
                  </a:lnTo>
                  <a:lnTo>
                    <a:pt x="37" y="20"/>
                  </a:lnTo>
                  <a:lnTo>
                    <a:pt x="13" y="4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3" y="40"/>
                  </a:lnTo>
                  <a:lnTo>
                    <a:pt x="36" y="73"/>
                  </a:lnTo>
                  <a:lnTo>
                    <a:pt x="67" y="113"/>
                  </a:lnTo>
                  <a:lnTo>
                    <a:pt x="101" y="150"/>
                  </a:lnTo>
                  <a:lnTo>
                    <a:pt x="132" y="178"/>
                  </a:lnTo>
                  <a:lnTo>
                    <a:pt x="155" y="193"/>
                  </a:lnTo>
                  <a:lnTo>
                    <a:pt x="167" y="196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83" name="Freeform 184"/>
            <p:cNvSpPr>
              <a:spLocks/>
            </p:cNvSpPr>
            <p:nvPr/>
          </p:nvSpPr>
          <p:spPr bwMode="auto">
            <a:xfrm rot="-169698">
              <a:off x="4623" y="2738"/>
              <a:ext cx="53" cy="7"/>
            </a:xfrm>
            <a:custGeom>
              <a:avLst/>
              <a:gdLst>
                <a:gd name="T0" fmla="*/ 0 w 180"/>
                <a:gd name="T1" fmla="*/ 0 h 28"/>
                <a:gd name="T2" fmla="*/ 0 w 180"/>
                <a:gd name="T3" fmla="*/ 0 h 28"/>
                <a:gd name="T4" fmla="*/ 0 w 180"/>
                <a:gd name="T5" fmla="*/ 0 h 28"/>
                <a:gd name="T6" fmla="*/ 0 w 180"/>
                <a:gd name="T7" fmla="*/ 0 h 28"/>
                <a:gd name="T8" fmla="*/ 0 w 180"/>
                <a:gd name="T9" fmla="*/ 0 h 28"/>
                <a:gd name="T10" fmla="*/ 0 w 180"/>
                <a:gd name="T11" fmla="*/ 0 h 28"/>
                <a:gd name="T12" fmla="*/ 0 w 180"/>
                <a:gd name="T13" fmla="*/ 0 h 28"/>
                <a:gd name="T14" fmla="*/ 0 w 180"/>
                <a:gd name="T15" fmla="*/ 0 h 28"/>
                <a:gd name="T16" fmla="*/ 0 w 180"/>
                <a:gd name="T17" fmla="*/ 0 h 28"/>
                <a:gd name="T18" fmla="*/ 0 w 180"/>
                <a:gd name="T19" fmla="*/ 0 h 28"/>
                <a:gd name="T20" fmla="*/ 0 w 180"/>
                <a:gd name="T21" fmla="*/ 0 h 28"/>
                <a:gd name="T22" fmla="*/ 0 w 180"/>
                <a:gd name="T23" fmla="*/ 0 h 28"/>
                <a:gd name="T24" fmla="*/ 0 w 180"/>
                <a:gd name="T25" fmla="*/ 0 h 28"/>
                <a:gd name="T26" fmla="*/ 0 w 180"/>
                <a:gd name="T27" fmla="*/ 0 h 28"/>
                <a:gd name="T28" fmla="*/ 0 w 180"/>
                <a:gd name="T29" fmla="*/ 0 h 28"/>
                <a:gd name="T30" fmla="*/ 0 w 180"/>
                <a:gd name="T31" fmla="*/ 0 h 28"/>
                <a:gd name="T32" fmla="*/ 0 w 180"/>
                <a:gd name="T33" fmla="*/ 0 h 2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80"/>
                <a:gd name="T52" fmla="*/ 0 h 28"/>
                <a:gd name="T53" fmla="*/ 180 w 180"/>
                <a:gd name="T54" fmla="*/ 28 h 2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80" h="28">
                  <a:moveTo>
                    <a:pt x="180" y="10"/>
                  </a:moveTo>
                  <a:lnTo>
                    <a:pt x="173" y="6"/>
                  </a:lnTo>
                  <a:lnTo>
                    <a:pt x="154" y="2"/>
                  </a:lnTo>
                  <a:lnTo>
                    <a:pt x="124" y="0"/>
                  </a:lnTo>
                  <a:lnTo>
                    <a:pt x="90" y="0"/>
                  </a:lnTo>
                  <a:lnTo>
                    <a:pt x="56" y="2"/>
                  </a:lnTo>
                  <a:lnTo>
                    <a:pt x="26" y="6"/>
                  </a:lnTo>
                  <a:lnTo>
                    <a:pt x="7" y="10"/>
                  </a:lnTo>
                  <a:lnTo>
                    <a:pt x="0" y="14"/>
                  </a:lnTo>
                  <a:lnTo>
                    <a:pt x="7" y="20"/>
                  </a:lnTo>
                  <a:lnTo>
                    <a:pt x="26" y="24"/>
                  </a:lnTo>
                  <a:lnTo>
                    <a:pt x="56" y="28"/>
                  </a:lnTo>
                  <a:lnTo>
                    <a:pt x="90" y="28"/>
                  </a:lnTo>
                  <a:lnTo>
                    <a:pt x="124" y="26"/>
                  </a:lnTo>
                  <a:lnTo>
                    <a:pt x="154" y="21"/>
                  </a:lnTo>
                  <a:lnTo>
                    <a:pt x="173" y="16"/>
                  </a:lnTo>
                  <a:lnTo>
                    <a:pt x="180" y="10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84" name="Freeform 185"/>
            <p:cNvSpPr>
              <a:spLocks/>
            </p:cNvSpPr>
            <p:nvPr/>
          </p:nvSpPr>
          <p:spPr bwMode="auto">
            <a:xfrm rot="-169698">
              <a:off x="4094" y="2255"/>
              <a:ext cx="54" cy="6"/>
            </a:xfrm>
            <a:custGeom>
              <a:avLst/>
              <a:gdLst>
                <a:gd name="T0" fmla="*/ 1 w 179"/>
                <a:gd name="T1" fmla="*/ 0 h 29"/>
                <a:gd name="T2" fmla="*/ 0 w 179"/>
                <a:gd name="T3" fmla="*/ 0 h 29"/>
                <a:gd name="T4" fmla="*/ 0 w 179"/>
                <a:gd name="T5" fmla="*/ 0 h 29"/>
                <a:gd name="T6" fmla="*/ 0 w 179"/>
                <a:gd name="T7" fmla="*/ 0 h 29"/>
                <a:gd name="T8" fmla="*/ 0 w 179"/>
                <a:gd name="T9" fmla="*/ 0 h 29"/>
                <a:gd name="T10" fmla="*/ 0 w 179"/>
                <a:gd name="T11" fmla="*/ 0 h 29"/>
                <a:gd name="T12" fmla="*/ 0 w 179"/>
                <a:gd name="T13" fmla="*/ 0 h 29"/>
                <a:gd name="T14" fmla="*/ 0 w 179"/>
                <a:gd name="T15" fmla="*/ 0 h 29"/>
                <a:gd name="T16" fmla="*/ 0 w 179"/>
                <a:gd name="T17" fmla="*/ 0 h 29"/>
                <a:gd name="T18" fmla="*/ 0 w 179"/>
                <a:gd name="T19" fmla="*/ 0 h 29"/>
                <a:gd name="T20" fmla="*/ 0 w 179"/>
                <a:gd name="T21" fmla="*/ 0 h 29"/>
                <a:gd name="T22" fmla="*/ 0 w 179"/>
                <a:gd name="T23" fmla="*/ 0 h 29"/>
                <a:gd name="T24" fmla="*/ 0 w 179"/>
                <a:gd name="T25" fmla="*/ 0 h 29"/>
                <a:gd name="T26" fmla="*/ 0 w 179"/>
                <a:gd name="T27" fmla="*/ 0 h 29"/>
                <a:gd name="T28" fmla="*/ 1 w 179"/>
                <a:gd name="T29" fmla="*/ 0 h 2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9"/>
                <a:gd name="T46" fmla="*/ 0 h 29"/>
                <a:gd name="T47" fmla="*/ 179 w 179"/>
                <a:gd name="T48" fmla="*/ 29 h 2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9" h="29">
                  <a:moveTo>
                    <a:pt x="179" y="12"/>
                  </a:moveTo>
                  <a:lnTo>
                    <a:pt x="154" y="3"/>
                  </a:lnTo>
                  <a:lnTo>
                    <a:pt x="125" y="0"/>
                  </a:lnTo>
                  <a:lnTo>
                    <a:pt x="89" y="0"/>
                  </a:lnTo>
                  <a:lnTo>
                    <a:pt x="54" y="3"/>
                  </a:lnTo>
                  <a:lnTo>
                    <a:pt x="26" y="7"/>
                  </a:lnTo>
                  <a:lnTo>
                    <a:pt x="8" y="11"/>
                  </a:lnTo>
                  <a:lnTo>
                    <a:pt x="0" y="15"/>
                  </a:lnTo>
                  <a:lnTo>
                    <a:pt x="8" y="21"/>
                  </a:lnTo>
                  <a:lnTo>
                    <a:pt x="26" y="25"/>
                  </a:lnTo>
                  <a:lnTo>
                    <a:pt x="54" y="29"/>
                  </a:lnTo>
                  <a:lnTo>
                    <a:pt x="89" y="29"/>
                  </a:lnTo>
                  <a:lnTo>
                    <a:pt x="125" y="25"/>
                  </a:lnTo>
                  <a:lnTo>
                    <a:pt x="154" y="23"/>
                  </a:lnTo>
                  <a:lnTo>
                    <a:pt x="179" y="1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85" name="Freeform 186"/>
            <p:cNvSpPr>
              <a:spLocks/>
            </p:cNvSpPr>
            <p:nvPr/>
          </p:nvSpPr>
          <p:spPr bwMode="auto">
            <a:xfrm rot="-169698">
              <a:off x="4897" y="2691"/>
              <a:ext cx="53" cy="8"/>
            </a:xfrm>
            <a:custGeom>
              <a:avLst/>
              <a:gdLst>
                <a:gd name="T0" fmla="*/ 0 w 177"/>
                <a:gd name="T1" fmla="*/ 0 h 29"/>
                <a:gd name="T2" fmla="*/ 0 w 177"/>
                <a:gd name="T3" fmla="*/ 0 h 29"/>
                <a:gd name="T4" fmla="*/ 0 w 177"/>
                <a:gd name="T5" fmla="*/ 0 h 29"/>
                <a:gd name="T6" fmla="*/ 0 w 177"/>
                <a:gd name="T7" fmla="*/ 0 h 29"/>
                <a:gd name="T8" fmla="*/ 0 w 177"/>
                <a:gd name="T9" fmla="*/ 0 h 29"/>
                <a:gd name="T10" fmla="*/ 0 w 177"/>
                <a:gd name="T11" fmla="*/ 0 h 29"/>
                <a:gd name="T12" fmla="*/ 0 w 177"/>
                <a:gd name="T13" fmla="*/ 0 h 29"/>
                <a:gd name="T14" fmla="*/ 0 w 177"/>
                <a:gd name="T15" fmla="*/ 0 h 29"/>
                <a:gd name="T16" fmla="*/ 0 w 177"/>
                <a:gd name="T17" fmla="*/ 0 h 29"/>
                <a:gd name="T18" fmla="*/ 0 w 177"/>
                <a:gd name="T19" fmla="*/ 0 h 29"/>
                <a:gd name="T20" fmla="*/ 0 w 177"/>
                <a:gd name="T21" fmla="*/ 0 h 29"/>
                <a:gd name="T22" fmla="*/ 0 w 177"/>
                <a:gd name="T23" fmla="*/ 0 h 29"/>
                <a:gd name="T24" fmla="*/ 0 w 177"/>
                <a:gd name="T25" fmla="*/ 0 h 29"/>
                <a:gd name="T26" fmla="*/ 0 w 177"/>
                <a:gd name="T27" fmla="*/ 0 h 29"/>
                <a:gd name="T28" fmla="*/ 0 w 177"/>
                <a:gd name="T29" fmla="*/ 0 h 2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7"/>
                <a:gd name="T46" fmla="*/ 0 h 29"/>
                <a:gd name="T47" fmla="*/ 177 w 177"/>
                <a:gd name="T48" fmla="*/ 29 h 2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7" h="29">
                  <a:moveTo>
                    <a:pt x="177" y="11"/>
                  </a:moveTo>
                  <a:lnTo>
                    <a:pt x="153" y="1"/>
                  </a:lnTo>
                  <a:lnTo>
                    <a:pt x="123" y="0"/>
                  </a:lnTo>
                  <a:lnTo>
                    <a:pt x="88" y="0"/>
                  </a:lnTo>
                  <a:lnTo>
                    <a:pt x="55" y="1"/>
                  </a:lnTo>
                  <a:lnTo>
                    <a:pt x="25" y="6"/>
                  </a:lnTo>
                  <a:lnTo>
                    <a:pt x="7" y="11"/>
                  </a:lnTo>
                  <a:lnTo>
                    <a:pt x="0" y="14"/>
                  </a:lnTo>
                  <a:lnTo>
                    <a:pt x="7" y="20"/>
                  </a:lnTo>
                  <a:lnTo>
                    <a:pt x="25" y="25"/>
                  </a:lnTo>
                  <a:lnTo>
                    <a:pt x="55" y="29"/>
                  </a:lnTo>
                  <a:lnTo>
                    <a:pt x="88" y="29"/>
                  </a:lnTo>
                  <a:lnTo>
                    <a:pt x="123" y="25"/>
                  </a:lnTo>
                  <a:lnTo>
                    <a:pt x="153" y="23"/>
                  </a:lnTo>
                  <a:lnTo>
                    <a:pt x="177" y="11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86" name="Freeform 187"/>
            <p:cNvSpPr>
              <a:spLocks/>
            </p:cNvSpPr>
            <p:nvPr/>
          </p:nvSpPr>
          <p:spPr bwMode="auto">
            <a:xfrm rot="-169698">
              <a:off x="4776" y="2973"/>
              <a:ext cx="53" cy="7"/>
            </a:xfrm>
            <a:custGeom>
              <a:avLst/>
              <a:gdLst>
                <a:gd name="T0" fmla="*/ 0 w 178"/>
                <a:gd name="T1" fmla="*/ 0 h 29"/>
                <a:gd name="T2" fmla="*/ 0 w 178"/>
                <a:gd name="T3" fmla="*/ 0 h 29"/>
                <a:gd name="T4" fmla="*/ 0 w 178"/>
                <a:gd name="T5" fmla="*/ 0 h 29"/>
                <a:gd name="T6" fmla="*/ 0 w 178"/>
                <a:gd name="T7" fmla="*/ 0 h 29"/>
                <a:gd name="T8" fmla="*/ 0 w 178"/>
                <a:gd name="T9" fmla="*/ 0 h 29"/>
                <a:gd name="T10" fmla="*/ 0 w 178"/>
                <a:gd name="T11" fmla="*/ 0 h 29"/>
                <a:gd name="T12" fmla="*/ 0 w 178"/>
                <a:gd name="T13" fmla="*/ 0 h 29"/>
                <a:gd name="T14" fmla="*/ 0 w 178"/>
                <a:gd name="T15" fmla="*/ 0 h 29"/>
                <a:gd name="T16" fmla="*/ 0 w 178"/>
                <a:gd name="T17" fmla="*/ 0 h 29"/>
                <a:gd name="T18" fmla="*/ 0 w 178"/>
                <a:gd name="T19" fmla="*/ 0 h 29"/>
                <a:gd name="T20" fmla="*/ 0 w 178"/>
                <a:gd name="T21" fmla="*/ 0 h 29"/>
                <a:gd name="T22" fmla="*/ 0 w 178"/>
                <a:gd name="T23" fmla="*/ 0 h 29"/>
                <a:gd name="T24" fmla="*/ 0 w 178"/>
                <a:gd name="T25" fmla="*/ 0 h 29"/>
                <a:gd name="T26" fmla="*/ 0 w 178"/>
                <a:gd name="T27" fmla="*/ 0 h 2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78"/>
                <a:gd name="T43" fmla="*/ 0 h 29"/>
                <a:gd name="T44" fmla="*/ 178 w 178"/>
                <a:gd name="T45" fmla="*/ 29 h 2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78" h="29">
                  <a:moveTo>
                    <a:pt x="178" y="12"/>
                  </a:moveTo>
                  <a:lnTo>
                    <a:pt x="152" y="2"/>
                  </a:lnTo>
                  <a:lnTo>
                    <a:pt x="124" y="0"/>
                  </a:lnTo>
                  <a:lnTo>
                    <a:pt x="91" y="0"/>
                  </a:lnTo>
                  <a:lnTo>
                    <a:pt x="54" y="2"/>
                  </a:lnTo>
                  <a:lnTo>
                    <a:pt x="27" y="6"/>
                  </a:lnTo>
                  <a:lnTo>
                    <a:pt x="7" y="11"/>
                  </a:lnTo>
                  <a:lnTo>
                    <a:pt x="0" y="16"/>
                  </a:lnTo>
                  <a:lnTo>
                    <a:pt x="27" y="26"/>
                  </a:lnTo>
                  <a:lnTo>
                    <a:pt x="54" y="29"/>
                  </a:lnTo>
                  <a:lnTo>
                    <a:pt x="91" y="29"/>
                  </a:lnTo>
                  <a:lnTo>
                    <a:pt x="124" y="26"/>
                  </a:lnTo>
                  <a:lnTo>
                    <a:pt x="152" y="24"/>
                  </a:lnTo>
                  <a:lnTo>
                    <a:pt x="178" y="1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87" name="Freeform 188"/>
            <p:cNvSpPr>
              <a:spLocks/>
            </p:cNvSpPr>
            <p:nvPr/>
          </p:nvSpPr>
          <p:spPr bwMode="auto">
            <a:xfrm rot="-169698">
              <a:off x="4191" y="2769"/>
              <a:ext cx="53" cy="11"/>
            </a:xfrm>
            <a:custGeom>
              <a:avLst/>
              <a:gdLst>
                <a:gd name="T0" fmla="*/ 0 w 178"/>
                <a:gd name="T1" fmla="*/ 0 h 38"/>
                <a:gd name="T2" fmla="*/ 0 w 178"/>
                <a:gd name="T3" fmla="*/ 0 h 38"/>
                <a:gd name="T4" fmla="*/ 0 w 178"/>
                <a:gd name="T5" fmla="*/ 0 h 38"/>
                <a:gd name="T6" fmla="*/ 0 w 178"/>
                <a:gd name="T7" fmla="*/ 0 h 38"/>
                <a:gd name="T8" fmla="*/ 0 w 178"/>
                <a:gd name="T9" fmla="*/ 0 h 38"/>
                <a:gd name="T10" fmla="*/ 0 w 178"/>
                <a:gd name="T11" fmla="*/ 0 h 38"/>
                <a:gd name="T12" fmla="*/ 0 w 178"/>
                <a:gd name="T13" fmla="*/ 0 h 38"/>
                <a:gd name="T14" fmla="*/ 0 w 178"/>
                <a:gd name="T15" fmla="*/ 0 h 38"/>
                <a:gd name="T16" fmla="*/ 0 w 178"/>
                <a:gd name="T17" fmla="*/ 0 h 38"/>
                <a:gd name="T18" fmla="*/ 0 w 178"/>
                <a:gd name="T19" fmla="*/ 0 h 38"/>
                <a:gd name="T20" fmla="*/ 0 w 178"/>
                <a:gd name="T21" fmla="*/ 0 h 38"/>
                <a:gd name="T22" fmla="*/ 0 w 178"/>
                <a:gd name="T23" fmla="*/ 0 h 38"/>
                <a:gd name="T24" fmla="*/ 0 w 178"/>
                <a:gd name="T25" fmla="*/ 0 h 38"/>
                <a:gd name="T26" fmla="*/ 0 w 178"/>
                <a:gd name="T27" fmla="*/ 0 h 38"/>
                <a:gd name="T28" fmla="*/ 0 w 178"/>
                <a:gd name="T29" fmla="*/ 0 h 3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8"/>
                <a:gd name="T46" fmla="*/ 0 h 38"/>
                <a:gd name="T47" fmla="*/ 178 w 178"/>
                <a:gd name="T48" fmla="*/ 38 h 3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8" h="38">
                  <a:moveTo>
                    <a:pt x="178" y="32"/>
                  </a:moveTo>
                  <a:lnTo>
                    <a:pt x="154" y="20"/>
                  </a:lnTo>
                  <a:lnTo>
                    <a:pt x="126" y="12"/>
                  </a:lnTo>
                  <a:lnTo>
                    <a:pt x="92" y="4"/>
                  </a:lnTo>
                  <a:lnTo>
                    <a:pt x="57" y="1"/>
                  </a:lnTo>
                  <a:lnTo>
                    <a:pt x="27" y="0"/>
                  </a:lnTo>
                  <a:lnTo>
                    <a:pt x="8" y="1"/>
                  </a:lnTo>
                  <a:lnTo>
                    <a:pt x="0" y="7"/>
                  </a:lnTo>
                  <a:lnTo>
                    <a:pt x="24" y="21"/>
                  </a:lnTo>
                  <a:lnTo>
                    <a:pt x="51" y="27"/>
                  </a:lnTo>
                  <a:lnTo>
                    <a:pt x="87" y="32"/>
                  </a:lnTo>
                  <a:lnTo>
                    <a:pt x="122" y="38"/>
                  </a:lnTo>
                  <a:lnTo>
                    <a:pt x="152" y="38"/>
                  </a:lnTo>
                  <a:lnTo>
                    <a:pt x="171" y="37"/>
                  </a:lnTo>
                  <a:lnTo>
                    <a:pt x="178" y="3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88" name="Freeform 189"/>
            <p:cNvSpPr>
              <a:spLocks/>
            </p:cNvSpPr>
            <p:nvPr/>
          </p:nvSpPr>
          <p:spPr bwMode="auto">
            <a:xfrm rot="-169698">
              <a:off x="4478" y="2876"/>
              <a:ext cx="52" cy="10"/>
            </a:xfrm>
            <a:custGeom>
              <a:avLst/>
              <a:gdLst>
                <a:gd name="T0" fmla="*/ 0 w 176"/>
                <a:gd name="T1" fmla="*/ 0 h 38"/>
                <a:gd name="T2" fmla="*/ 0 w 176"/>
                <a:gd name="T3" fmla="*/ 0 h 38"/>
                <a:gd name="T4" fmla="*/ 0 w 176"/>
                <a:gd name="T5" fmla="*/ 0 h 38"/>
                <a:gd name="T6" fmla="*/ 0 w 176"/>
                <a:gd name="T7" fmla="*/ 0 h 38"/>
                <a:gd name="T8" fmla="*/ 0 w 176"/>
                <a:gd name="T9" fmla="*/ 0 h 38"/>
                <a:gd name="T10" fmla="*/ 0 w 176"/>
                <a:gd name="T11" fmla="*/ 0 h 38"/>
                <a:gd name="T12" fmla="*/ 0 w 176"/>
                <a:gd name="T13" fmla="*/ 0 h 38"/>
                <a:gd name="T14" fmla="*/ 0 w 176"/>
                <a:gd name="T15" fmla="*/ 0 h 38"/>
                <a:gd name="T16" fmla="*/ 0 w 176"/>
                <a:gd name="T17" fmla="*/ 0 h 38"/>
                <a:gd name="T18" fmla="*/ 0 w 176"/>
                <a:gd name="T19" fmla="*/ 0 h 38"/>
                <a:gd name="T20" fmla="*/ 0 w 176"/>
                <a:gd name="T21" fmla="*/ 0 h 38"/>
                <a:gd name="T22" fmla="*/ 0 w 176"/>
                <a:gd name="T23" fmla="*/ 0 h 38"/>
                <a:gd name="T24" fmla="*/ 0 w 176"/>
                <a:gd name="T25" fmla="*/ 0 h 38"/>
                <a:gd name="T26" fmla="*/ 0 w 176"/>
                <a:gd name="T27" fmla="*/ 0 h 38"/>
                <a:gd name="T28" fmla="*/ 0 w 176"/>
                <a:gd name="T29" fmla="*/ 0 h 3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6"/>
                <a:gd name="T46" fmla="*/ 0 h 38"/>
                <a:gd name="T47" fmla="*/ 176 w 176"/>
                <a:gd name="T48" fmla="*/ 38 h 3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6" h="38">
                  <a:moveTo>
                    <a:pt x="176" y="33"/>
                  </a:moveTo>
                  <a:lnTo>
                    <a:pt x="151" y="18"/>
                  </a:lnTo>
                  <a:lnTo>
                    <a:pt x="126" y="11"/>
                  </a:lnTo>
                  <a:lnTo>
                    <a:pt x="92" y="4"/>
                  </a:lnTo>
                  <a:lnTo>
                    <a:pt x="58" y="0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6"/>
                  </a:lnTo>
                  <a:lnTo>
                    <a:pt x="25" y="21"/>
                  </a:lnTo>
                  <a:lnTo>
                    <a:pt x="52" y="28"/>
                  </a:lnTo>
                  <a:lnTo>
                    <a:pt x="88" y="33"/>
                  </a:lnTo>
                  <a:lnTo>
                    <a:pt x="121" y="36"/>
                  </a:lnTo>
                  <a:lnTo>
                    <a:pt x="150" y="38"/>
                  </a:lnTo>
                  <a:lnTo>
                    <a:pt x="168" y="36"/>
                  </a:lnTo>
                  <a:lnTo>
                    <a:pt x="176" y="33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89" name="Freeform 190"/>
            <p:cNvSpPr>
              <a:spLocks/>
            </p:cNvSpPr>
            <p:nvPr/>
          </p:nvSpPr>
          <p:spPr bwMode="auto">
            <a:xfrm rot="-169698">
              <a:off x="4286" y="2882"/>
              <a:ext cx="53" cy="11"/>
            </a:xfrm>
            <a:custGeom>
              <a:avLst/>
              <a:gdLst>
                <a:gd name="T0" fmla="*/ 0 w 178"/>
                <a:gd name="T1" fmla="*/ 0 h 39"/>
                <a:gd name="T2" fmla="*/ 0 w 178"/>
                <a:gd name="T3" fmla="*/ 0 h 39"/>
                <a:gd name="T4" fmla="*/ 0 w 178"/>
                <a:gd name="T5" fmla="*/ 0 h 39"/>
                <a:gd name="T6" fmla="*/ 0 w 178"/>
                <a:gd name="T7" fmla="*/ 0 h 39"/>
                <a:gd name="T8" fmla="*/ 0 w 178"/>
                <a:gd name="T9" fmla="*/ 0 h 39"/>
                <a:gd name="T10" fmla="*/ 0 w 178"/>
                <a:gd name="T11" fmla="*/ 0 h 39"/>
                <a:gd name="T12" fmla="*/ 0 w 178"/>
                <a:gd name="T13" fmla="*/ 0 h 39"/>
                <a:gd name="T14" fmla="*/ 0 w 178"/>
                <a:gd name="T15" fmla="*/ 0 h 39"/>
                <a:gd name="T16" fmla="*/ 0 w 178"/>
                <a:gd name="T17" fmla="*/ 0 h 39"/>
                <a:gd name="T18" fmla="*/ 0 w 178"/>
                <a:gd name="T19" fmla="*/ 0 h 39"/>
                <a:gd name="T20" fmla="*/ 0 w 178"/>
                <a:gd name="T21" fmla="*/ 0 h 39"/>
                <a:gd name="T22" fmla="*/ 0 w 178"/>
                <a:gd name="T23" fmla="*/ 0 h 39"/>
                <a:gd name="T24" fmla="*/ 0 w 178"/>
                <a:gd name="T25" fmla="*/ 0 h 39"/>
                <a:gd name="T26" fmla="*/ 0 w 178"/>
                <a:gd name="T27" fmla="*/ 0 h 3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78"/>
                <a:gd name="T43" fmla="*/ 0 h 39"/>
                <a:gd name="T44" fmla="*/ 178 w 178"/>
                <a:gd name="T45" fmla="*/ 39 h 3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78" h="39">
                  <a:moveTo>
                    <a:pt x="178" y="33"/>
                  </a:moveTo>
                  <a:lnTo>
                    <a:pt x="153" y="20"/>
                  </a:lnTo>
                  <a:lnTo>
                    <a:pt x="124" y="12"/>
                  </a:lnTo>
                  <a:lnTo>
                    <a:pt x="90" y="4"/>
                  </a:lnTo>
                  <a:lnTo>
                    <a:pt x="54" y="2"/>
                  </a:lnTo>
                  <a:lnTo>
                    <a:pt x="28" y="0"/>
                  </a:lnTo>
                  <a:lnTo>
                    <a:pt x="8" y="2"/>
                  </a:lnTo>
                  <a:lnTo>
                    <a:pt x="0" y="6"/>
                  </a:lnTo>
                  <a:lnTo>
                    <a:pt x="24" y="22"/>
                  </a:lnTo>
                  <a:lnTo>
                    <a:pt x="52" y="28"/>
                  </a:lnTo>
                  <a:lnTo>
                    <a:pt x="86" y="33"/>
                  </a:lnTo>
                  <a:lnTo>
                    <a:pt x="120" y="36"/>
                  </a:lnTo>
                  <a:lnTo>
                    <a:pt x="149" y="39"/>
                  </a:lnTo>
                  <a:lnTo>
                    <a:pt x="178" y="33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90" name="Freeform 191"/>
            <p:cNvSpPr>
              <a:spLocks/>
            </p:cNvSpPr>
            <p:nvPr/>
          </p:nvSpPr>
          <p:spPr bwMode="auto">
            <a:xfrm rot="-169698">
              <a:off x="4295" y="2831"/>
              <a:ext cx="53" cy="10"/>
            </a:xfrm>
            <a:custGeom>
              <a:avLst/>
              <a:gdLst>
                <a:gd name="T0" fmla="*/ 0 w 177"/>
                <a:gd name="T1" fmla="*/ 0 h 37"/>
                <a:gd name="T2" fmla="*/ 0 w 177"/>
                <a:gd name="T3" fmla="*/ 0 h 37"/>
                <a:gd name="T4" fmla="*/ 0 w 177"/>
                <a:gd name="T5" fmla="*/ 0 h 37"/>
                <a:gd name="T6" fmla="*/ 0 w 177"/>
                <a:gd name="T7" fmla="*/ 0 h 37"/>
                <a:gd name="T8" fmla="*/ 0 w 177"/>
                <a:gd name="T9" fmla="*/ 0 h 37"/>
                <a:gd name="T10" fmla="*/ 0 w 177"/>
                <a:gd name="T11" fmla="*/ 0 h 37"/>
                <a:gd name="T12" fmla="*/ 0 w 177"/>
                <a:gd name="T13" fmla="*/ 0 h 37"/>
                <a:gd name="T14" fmla="*/ 0 w 177"/>
                <a:gd name="T15" fmla="*/ 0 h 37"/>
                <a:gd name="T16" fmla="*/ 0 w 177"/>
                <a:gd name="T17" fmla="*/ 0 h 37"/>
                <a:gd name="T18" fmla="*/ 0 w 177"/>
                <a:gd name="T19" fmla="*/ 0 h 37"/>
                <a:gd name="T20" fmla="*/ 0 w 177"/>
                <a:gd name="T21" fmla="*/ 0 h 37"/>
                <a:gd name="T22" fmla="*/ 0 w 177"/>
                <a:gd name="T23" fmla="*/ 0 h 37"/>
                <a:gd name="T24" fmla="*/ 0 w 177"/>
                <a:gd name="T25" fmla="*/ 0 h 37"/>
                <a:gd name="T26" fmla="*/ 0 w 177"/>
                <a:gd name="T27" fmla="*/ 0 h 37"/>
                <a:gd name="T28" fmla="*/ 0 w 177"/>
                <a:gd name="T29" fmla="*/ 0 h 3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7"/>
                <a:gd name="T46" fmla="*/ 0 h 37"/>
                <a:gd name="T47" fmla="*/ 177 w 177"/>
                <a:gd name="T48" fmla="*/ 37 h 3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7" h="37">
                  <a:moveTo>
                    <a:pt x="177" y="32"/>
                  </a:moveTo>
                  <a:lnTo>
                    <a:pt x="152" y="18"/>
                  </a:lnTo>
                  <a:lnTo>
                    <a:pt x="126" y="12"/>
                  </a:lnTo>
                  <a:lnTo>
                    <a:pt x="91" y="4"/>
                  </a:lnTo>
                  <a:lnTo>
                    <a:pt x="56" y="0"/>
                  </a:lnTo>
                  <a:lnTo>
                    <a:pt x="27" y="0"/>
                  </a:lnTo>
                  <a:lnTo>
                    <a:pt x="8" y="1"/>
                  </a:lnTo>
                  <a:lnTo>
                    <a:pt x="0" y="6"/>
                  </a:lnTo>
                  <a:lnTo>
                    <a:pt x="6" y="13"/>
                  </a:lnTo>
                  <a:lnTo>
                    <a:pt x="24" y="19"/>
                  </a:lnTo>
                  <a:lnTo>
                    <a:pt x="51" y="28"/>
                  </a:lnTo>
                  <a:lnTo>
                    <a:pt x="86" y="32"/>
                  </a:lnTo>
                  <a:lnTo>
                    <a:pt x="121" y="37"/>
                  </a:lnTo>
                  <a:lnTo>
                    <a:pt x="150" y="37"/>
                  </a:lnTo>
                  <a:lnTo>
                    <a:pt x="177" y="3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91" name="Freeform 192"/>
            <p:cNvSpPr>
              <a:spLocks/>
            </p:cNvSpPr>
            <p:nvPr/>
          </p:nvSpPr>
          <p:spPr bwMode="auto">
            <a:xfrm rot="-169698">
              <a:off x="4501" y="2920"/>
              <a:ext cx="52" cy="13"/>
            </a:xfrm>
            <a:custGeom>
              <a:avLst/>
              <a:gdLst>
                <a:gd name="T0" fmla="*/ 0 w 176"/>
                <a:gd name="T1" fmla="*/ 0 h 45"/>
                <a:gd name="T2" fmla="*/ 0 w 176"/>
                <a:gd name="T3" fmla="*/ 0 h 45"/>
                <a:gd name="T4" fmla="*/ 0 w 176"/>
                <a:gd name="T5" fmla="*/ 0 h 45"/>
                <a:gd name="T6" fmla="*/ 0 w 176"/>
                <a:gd name="T7" fmla="*/ 0 h 45"/>
                <a:gd name="T8" fmla="*/ 0 w 176"/>
                <a:gd name="T9" fmla="*/ 0 h 45"/>
                <a:gd name="T10" fmla="*/ 0 w 176"/>
                <a:gd name="T11" fmla="*/ 0 h 45"/>
                <a:gd name="T12" fmla="*/ 0 w 176"/>
                <a:gd name="T13" fmla="*/ 0 h 45"/>
                <a:gd name="T14" fmla="*/ 0 w 176"/>
                <a:gd name="T15" fmla="*/ 0 h 45"/>
                <a:gd name="T16" fmla="*/ 0 w 176"/>
                <a:gd name="T17" fmla="*/ 0 h 45"/>
                <a:gd name="T18" fmla="*/ 0 w 176"/>
                <a:gd name="T19" fmla="*/ 0 h 45"/>
                <a:gd name="T20" fmla="*/ 0 w 176"/>
                <a:gd name="T21" fmla="*/ 0 h 45"/>
                <a:gd name="T22" fmla="*/ 0 w 176"/>
                <a:gd name="T23" fmla="*/ 0 h 45"/>
                <a:gd name="T24" fmla="*/ 0 w 176"/>
                <a:gd name="T25" fmla="*/ 0 h 45"/>
                <a:gd name="T26" fmla="*/ 0 w 176"/>
                <a:gd name="T27" fmla="*/ 0 h 45"/>
                <a:gd name="T28" fmla="*/ 0 w 176"/>
                <a:gd name="T29" fmla="*/ 0 h 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6"/>
                <a:gd name="T46" fmla="*/ 0 h 45"/>
                <a:gd name="T47" fmla="*/ 176 w 176"/>
                <a:gd name="T48" fmla="*/ 45 h 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6" h="45">
                  <a:moveTo>
                    <a:pt x="176" y="42"/>
                  </a:moveTo>
                  <a:lnTo>
                    <a:pt x="152" y="27"/>
                  </a:lnTo>
                  <a:lnTo>
                    <a:pt x="126" y="17"/>
                  </a:lnTo>
                  <a:lnTo>
                    <a:pt x="91" y="9"/>
                  </a:lnTo>
                  <a:lnTo>
                    <a:pt x="57" y="3"/>
                  </a:lnTo>
                  <a:lnTo>
                    <a:pt x="29" y="0"/>
                  </a:lnTo>
                  <a:lnTo>
                    <a:pt x="10" y="0"/>
                  </a:lnTo>
                  <a:lnTo>
                    <a:pt x="0" y="5"/>
                  </a:lnTo>
                  <a:lnTo>
                    <a:pt x="25" y="21"/>
                  </a:lnTo>
                  <a:lnTo>
                    <a:pt x="51" y="30"/>
                  </a:lnTo>
                  <a:lnTo>
                    <a:pt x="84" y="39"/>
                  </a:lnTo>
                  <a:lnTo>
                    <a:pt x="119" y="44"/>
                  </a:lnTo>
                  <a:lnTo>
                    <a:pt x="146" y="45"/>
                  </a:lnTo>
                  <a:lnTo>
                    <a:pt x="167" y="45"/>
                  </a:lnTo>
                  <a:lnTo>
                    <a:pt x="176" y="4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92" name="Freeform 193"/>
            <p:cNvSpPr>
              <a:spLocks/>
            </p:cNvSpPr>
            <p:nvPr/>
          </p:nvSpPr>
          <p:spPr bwMode="auto">
            <a:xfrm rot="-169698">
              <a:off x="4404" y="2968"/>
              <a:ext cx="52" cy="12"/>
            </a:xfrm>
            <a:custGeom>
              <a:avLst/>
              <a:gdLst>
                <a:gd name="T0" fmla="*/ 0 w 176"/>
                <a:gd name="T1" fmla="*/ 0 h 38"/>
                <a:gd name="T2" fmla="*/ 0 w 176"/>
                <a:gd name="T3" fmla="*/ 0 h 38"/>
                <a:gd name="T4" fmla="*/ 0 w 176"/>
                <a:gd name="T5" fmla="*/ 0 h 38"/>
                <a:gd name="T6" fmla="*/ 0 w 176"/>
                <a:gd name="T7" fmla="*/ 0 h 38"/>
                <a:gd name="T8" fmla="*/ 0 w 176"/>
                <a:gd name="T9" fmla="*/ 0 h 38"/>
                <a:gd name="T10" fmla="*/ 0 w 176"/>
                <a:gd name="T11" fmla="*/ 0 h 38"/>
                <a:gd name="T12" fmla="*/ 0 w 176"/>
                <a:gd name="T13" fmla="*/ 0 h 38"/>
                <a:gd name="T14" fmla="*/ 0 w 176"/>
                <a:gd name="T15" fmla="*/ 0 h 38"/>
                <a:gd name="T16" fmla="*/ 0 w 176"/>
                <a:gd name="T17" fmla="*/ 0 h 38"/>
                <a:gd name="T18" fmla="*/ 0 w 176"/>
                <a:gd name="T19" fmla="*/ 0 h 38"/>
                <a:gd name="T20" fmla="*/ 0 w 176"/>
                <a:gd name="T21" fmla="*/ 0 h 38"/>
                <a:gd name="T22" fmla="*/ 0 w 176"/>
                <a:gd name="T23" fmla="*/ 0 h 38"/>
                <a:gd name="T24" fmla="*/ 0 w 176"/>
                <a:gd name="T25" fmla="*/ 0 h 38"/>
                <a:gd name="T26" fmla="*/ 0 w 176"/>
                <a:gd name="T27" fmla="*/ 0 h 38"/>
                <a:gd name="T28" fmla="*/ 0 w 176"/>
                <a:gd name="T29" fmla="*/ 0 h 3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6"/>
                <a:gd name="T46" fmla="*/ 0 h 38"/>
                <a:gd name="T47" fmla="*/ 176 w 176"/>
                <a:gd name="T48" fmla="*/ 38 h 3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6" h="38">
                  <a:moveTo>
                    <a:pt x="176" y="32"/>
                  </a:moveTo>
                  <a:lnTo>
                    <a:pt x="152" y="20"/>
                  </a:lnTo>
                  <a:lnTo>
                    <a:pt x="125" y="12"/>
                  </a:lnTo>
                  <a:lnTo>
                    <a:pt x="90" y="4"/>
                  </a:lnTo>
                  <a:lnTo>
                    <a:pt x="55" y="1"/>
                  </a:lnTo>
                  <a:lnTo>
                    <a:pt x="27" y="0"/>
                  </a:lnTo>
                  <a:lnTo>
                    <a:pt x="7" y="2"/>
                  </a:lnTo>
                  <a:lnTo>
                    <a:pt x="0" y="6"/>
                  </a:lnTo>
                  <a:lnTo>
                    <a:pt x="6" y="13"/>
                  </a:lnTo>
                  <a:lnTo>
                    <a:pt x="23" y="21"/>
                  </a:lnTo>
                  <a:lnTo>
                    <a:pt x="51" y="27"/>
                  </a:lnTo>
                  <a:lnTo>
                    <a:pt x="86" y="32"/>
                  </a:lnTo>
                  <a:lnTo>
                    <a:pt x="120" y="37"/>
                  </a:lnTo>
                  <a:lnTo>
                    <a:pt x="150" y="38"/>
                  </a:lnTo>
                  <a:lnTo>
                    <a:pt x="176" y="3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93" name="Freeform 194"/>
            <p:cNvSpPr>
              <a:spLocks/>
            </p:cNvSpPr>
            <p:nvPr/>
          </p:nvSpPr>
          <p:spPr bwMode="auto">
            <a:xfrm rot="-169698">
              <a:off x="4977" y="2468"/>
              <a:ext cx="13" cy="49"/>
            </a:xfrm>
            <a:custGeom>
              <a:avLst/>
              <a:gdLst>
                <a:gd name="T0" fmla="*/ 0 w 44"/>
                <a:gd name="T1" fmla="*/ 0 h 175"/>
                <a:gd name="T2" fmla="*/ 0 w 44"/>
                <a:gd name="T3" fmla="*/ 0 h 175"/>
                <a:gd name="T4" fmla="*/ 0 w 44"/>
                <a:gd name="T5" fmla="*/ 0 h 175"/>
                <a:gd name="T6" fmla="*/ 0 w 44"/>
                <a:gd name="T7" fmla="*/ 0 h 175"/>
                <a:gd name="T8" fmla="*/ 0 w 44"/>
                <a:gd name="T9" fmla="*/ 0 h 175"/>
                <a:gd name="T10" fmla="*/ 0 w 44"/>
                <a:gd name="T11" fmla="*/ 0 h 175"/>
                <a:gd name="T12" fmla="*/ 0 w 44"/>
                <a:gd name="T13" fmla="*/ 0 h 175"/>
                <a:gd name="T14" fmla="*/ 0 w 44"/>
                <a:gd name="T15" fmla="*/ 0 h 175"/>
                <a:gd name="T16" fmla="*/ 0 w 44"/>
                <a:gd name="T17" fmla="*/ 0 h 175"/>
                <a:gd name="T18" fmla="*/ 0 w 44"/>
                <a:gd name="T19" fmla="*/ 0 h 175"/>
                <a:gd name="T20" fmla="*/ 0 w 44"/>
                <a:gd name="T21" fmla="*/ 0 h 175"/>
                <a:gd name="T22" fmla="*/ 0 w 44"/>
                <a:gd name="T23" fmla="*/ 0 h 17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4"/>
                <a:gd name="T37" fmla="*/ 0 h 175"/>
                <a:gd name="T38" fmla="*/ 44 w 44"/>
                <a:gd name="T39" fmla="*/ 175 h 17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4" h="175">
                  <a:moveTo>
                    <a:pt x="39" y="175"/>
                  </a:moveTo>
                  <a:lnTo>
                    <a:pt x="44" y="149"/>
                  </a:lnTo>
                  <a:lnTo>
                    <a:pt x="37" y="84"/>
                  </a:lnTo>
                  <a:lnTo>
                    <a:pt x="30" y="50"/>
                  </a:lnTo>
                  <a:lnTo>
                    <a:pt x="21" y="23"/>
                  </a:lnTo>
                  <a:lnTo>
                    <a:pt x="13" y="5"/>
                  </a:lnTo>
                  <a:lnTo>
                    <a:pt x="3" y="0"/>
                  </a:lnTo>
                  <a:lnTo>
                    <a:pt x="0" y="26"/>
                  </a:lnTo>
                  <a:lnTo>
                    <a:pt x="9" y="90"/>
                  </a:lnTo>
                  <a:lnTo>
                    <a:pt x="15" y="126"/>
                  </a:lnTo>
                  <a:lnTo>
                    <a:pt x="24" y="152"/>
                  </a:lnTo>
                  <a:lnTo>
                    <a:pt x="39" y="175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94" name="Freeform 195"/>
            <p:cNvSpPr>
              <a:spLocks/>
            </p:cNvSpPr>
            <p:nvPr/>
          </p:nvSpPr>
          <p:spPr bwMode="auto">
            <a:xfrm rot="-169698">
              <a:off x="4374" y="2870"/>
              <a:ext cx="53" cy="10"/>
            </a:xfrm>
            <a:custGeom>
              <a:avLst/>
              <a:gdLst>
                <a:gd name="T0" fmla="*/ 1 w 175"/>
                <a:gd name="T1" fmla="*/ 0 h 39"/>
                <a:gd name="T2" fmla="*/ 0 w 175"/>
                <a:gd name="T3" fmla="*/ 0 h 39"/>
                <a:gd name="T4" fmla="*/ 0 w 175"/>
                <a:gd name="T5" fmla="*/ 0 h 39"/>
                <a:gd name="T6" fmla="*/ 0 w 175"/>
                <a:gd name="T7" fmla="*/ 0 h 39"/>
                <a:gd name="T8" fmla="*/ 0 w 175"/>
                <a:gd name="T9" fmla="*/ 0 h 39"/>
                <a:gd name="T10" fmla="*/ 0 w 175"/>
                <a:gd name="T11" fmla="*/ 0 h 39"/>
                <a:gd name="T12" fmla="*/ 0 w 175"/>
                <a:gd name="T13" fmla="*/ 0 h 39"/>
                <a:gd name="T14" fmla="*/ 0 w 175"/>
                <a:gd name="T15" fmla="*/ 0 h 39"/>
                <a:gd name="T16" fmla="*/ 0 w 175"/>
                <a:gd name="T17" fmla="*/ 0 h 39"/>
                <a:gd name="T18" fmla="*/ 0 w 175"/>
                <a:gd name="T19" fmla="*/ 0 h 39"/>
                <a:gd name="T20" fmla="*/ 0 w 175"/>
                <a:gd name="T21" fmla="*/ 0 h 39"/>
                <a:gd name="T22" fmla="*/ 0 w 175"/>
                <a:gd name="T23" fmla="*/ 0 h 39"/>
                <a:gd name="T24" fmla="*/ 0 w 175"/>
                <a:gd name="T25" fmla="*/ 0 h 39"/>
                <a:gd name="T26" fmla="*/ 1 w 175"/>
                <a:gd name="T27" fmla="*/ 0 h 3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75"/>
                <a:gd name="T43" fmla="*/ 0 h 39"/>
                <a:gd name="T44" fmla="*/ 175 w 175"/>
                <a:gd name="T45" fmla="*/ 39 h 3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75" h="39">
                  <a:moveTo>
                    <a:pt x="175" y="33"/>
                  </a:moveTo>
                  <a:lnTo>
                    <a:pt x="152" y="21"/>
                  </a:lnTo>
                  <a:lnTo>
                    <a:pt x="125" y="11"/>
                  </a:lnTo>
                  <a:lnTo>
                    <a:pt x="90" y="5"/>
                  </a:lnTo>
                  <a:lnTo>
                    <a:pt x="55" y="0"/>
                  </a:lnTo>
                  <a:lnTo>
                    <a:pt x="29" y="0"/>
                  </a:lnTo>
                  <a:lnTo>
                    <a:pt x="7" y="0"/>
                  </a:lnTo>
                  <a:lnTo>
                    <a:pt x="0" y="6"/>
                  </a:lnTo>
                  <a:lnTo>
                    <a:pt x="24" y="22"/>
                  </a:lnTo>
                  <a:lnTo>
                    <a:pt x="53" y="27"/>
                  </a:lnTo>
                  <a:lnTo>
                    <a:pt x="85" y="33"/>
                  </a:lnTo>
                  <a:lnTo>
                    <a:pt x="120" y="38"/>
                  </a:lnTo>
                  <a:lnTo>
                    <a:pt x="150" y="39"/>
                  </a:lnTo>
                  <a:lnTo>
                    <a:pt x="175" y="33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95" name="Freeform 196"/>
            <p:cNvSpPr>
              <a:spLocks/>
            </p:cNvSpPr>
            <p:nvPr/>
          </p:nvSpPr>
          <p:spPr bwMode="auto">
            <a:xfrm rot="-169698">
              <a:off x="3903" y="2401"/>
              <a:ext cx="12" cy="50"/>
            </a:xfrm>
            <a:custGeom>
              <a:avLst/>
              <a:gdLst>
                <a:gd name="T0" fmla="*/ 0 w 44"/>
                <a:gd name="T1" fmla="*/ 0 h 176"/>
                <a:gd name="T2" fmla="*/ 0 w 44"/>
                <a:gd name="T3" fmla="*/ 0 h 176"/>
                <a:gd name="T4" fmla="*/ 0 w 44"/>
                <a:gd name="T5" fmla="*/ 0 h 176"/>
                <a:gd name="T6" fmla="*/ 0 w 44"/>
                <a:gd name="T7" fmla="*/ 0 h 176"/>
                <a:gd name="T8" fmla="*/ 0 w 44"/>
                <a:gd name="T9" fmla="*/ 0 h 176"/>
                <a:gd name="T10" fmla="*/ 0 w 44"/>
                <a:gd name="T11" fmla="*/ 0 h 176"/>
                <a:gd name="T12" fmla="*/ 0 w 44"/>
                <a:gd name="T13" fmla="*/ 0 h 176"/>
                <a:gd name="T14" fmla="*/ 0 w 44"/>
                <a:gd name="T15" fmla="*/ 0 h 176"/>
                <a:gd name="T16" fmla="*/ 0 w 44"/>
                <a:gd name="T17" fmla="*/ 0 h 176"/>
                <a:gd name="T18" fmla="*/ 0 w 44"/>
                <a:gd name="T19" fmla="*/ 0 h 176"/>
                <a:gd name="T20" fmla="*/ 0 w 44"/>
                <a:gd name="T21" fmla="*/ 0 h 176"/>
                <a:gd name="T22" fmla="*/ 0 w 44"/>
                <a:gd name="T23" fmla="*/ 0 h 17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4"/>
                <a:gd name="T37" fmla="*/ 0 h 176"/>
                <a:gd name="T38" fmla="*/ 44 w 44"/>
                <a:gd name="T39" fmla="*/ 176 h 17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4" h="176">
                  <a:moveTo>
                    <a:pt x="39" y="176"/>
                  </a:moveTo>
                  <a:lnTo>
                    <a:pt x="44" y="149"/>
                  </a:lnTo>
                  <a:lnTo>
                    <a:pt x="37" y="84"/>
                  </a:lnTo>
                  <a:lnTo>
                    <a:pt x="28" y="50"/>
                  </a:lnTo>
                  <a:lnTo>
                    <a:pt x="21" y="23"/>
                  </a:lnTo>
                  <a:lnTo>
                    <a:pt x="13" y="6"/>
                  </a:lnTo>
                  <a:lnTo>
                    <a:pt x="3" y="0"/>
                  </a:lnTo>
                  <a:lnTo>
                    <a:pt x="0" y="29"/>
                  </a:lnTo>
                  <a:lnTo>
                    <a:pt x="7" y="91"/>
                  </a:lnTo>
                  <a:lnTo>
                    <a:pt x="15" y="125"/>
                  </a:lnTo>
                  <a:lnTo>
                    <a:pt x="24" y="151"/>
                  </a:lnTo>
                  <a:lnTo>
                    <a:pt x="39" y="176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96" name="Freeform 197"/>
            <p:cNvSpPr>
              <a:spLocks/>
            </p:cNvSpPr>
            <p:nvPr/>
          </p:nvSpPr>
          <p:spPr bwMode="auto">
            <a:xfrm rot="-169698">
              <a:off x="4605" y="2931"/>
              <a:ext cx="51" cy="12"/>
            </a:xfrm>
            <a:custGeom>
              <a:avLst/>
              <a:gdLst>
                <a:gd name="T0" fmla="*/ 0 w 175"/>
                <a:gd name="T1" fmla="*/ 0 h 46"/>
                <a:gd name="T2" fmla="*/ 0 w 175"/>
                <a:gd name="T3" fmla="*/ 0 h 46"/>
                <a:gd name="T4" fmla="*/ 0 w 175"/>
                <a:gd name="T5" fmla="*/ 0 h 46"/>
                <a:gd name="T6" fmla="*/ 0 w 175"/>
                <a:gd name="T7" fmla="*/ 0 h 46"/>
                <a:gd name="T8" fmla="*/ 0 w 175"/>
                <a:gd name="T9" fmla="*/ 0 h 46"/>
                <a:gd name="T10" fmla="*/ 0 w 175"/>
                <a:gd name="T11" fmla="*/ 0 h 46"/>
                <a:gd name="T12" fmla="*/ 0 w 175"/>
                <a:gd name="T13" fmla="*/ 0 h 46"/>
                <a:gd name="T14" fmla="*/ 0 w 175"/>
                <a:gd name="T15" fmla="*/ 0 h 46"/>
                <a:gd name="T16" fmla="*/ 0 w 175"/>
                <a:gd name="T17" fmla="*/ 0 h 46"/>
                <a:gd name="T18" fmla="*/ 0 w 175"/>
                <a:gd name="T19" fmla="*/ 0 h 46"/>
                <a:gd name="T20" fmla="*/ 0 w 175"/>
                <a:gd name="T21" fmla="*/ 0 h 46"/>
                <a:gd name="T22" fmla="*/ 0 w 175"/>
                <a:gd name="T23" fmla="*/ 0 h 46"/>
                <a:gd name="T24" fmla="*/ 0 w 175"/>
                <a:gd name="T25" fmla="*/ 0 h 46"/>
                <a:gd name="T26" fmla="*/ 0 w 175"/>
                <a:gd name="T27" fmla="*/ 0 h 46"/>
                <a:gd name="T28" fmla="*/ 0 w 175"/>
                <a:gd name="T29" fmla="*/ 0 h 4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5"/>
                <a:gd name="T46" fmla="*/ 0 h 46"/>
                <a:gd name="T47" fmla="*/ 175 w 175"/>
                <a:gd name="T48" fmla="*/ 46 h 4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5" h="46">
                  <a:moveTo>
                    <a:pt x="175" y="44"/>
                  </a:moveTo>
                  <a:lnTo>
                    <a:pt x="153" y="28"/>
                  </a:lnTo>
                  <a:lnTo>
                    <a:pt x="127" y="20"/>
                  </a:lnTo>
                  <a:lnTo>
                    <a:pt x="91" y="10"/>
                  </a:lnTo>
                  <a:lnTo>
                    <a:pt x="57" y="3"/>
                  </a:lnTo>
                  <a:lnTo>
                    <a:pt x="28" y="0"/>
                  </a:lnTo>
                  <a:lnTo>
                    <a:pt x="8" y="2"/>
                  </a:lnTo>
                  <a:lnTo>
                    <a:pt x="0" y="6"/>
                  </a:lnTo>
                  <a:lnTo>
                    <a:pt x="7" y="14"/>
                  </a:lnTo>
                  <a:lnTo>
                    <a:pt x="24" y="22"/>
                  </a:lnTo>
                  <a:lnTo>
                    <a:pt x="51" y="30"/>
                  </a:lnTo>
                  <a:lnTo>
                    <a:pt x="85" y="39"/>
                  </a:lnTo>
                  <a:lnTo>
                    <a:pt x="120" y="44"/>
                  </a:lnTo>
                  <a:lnTo>
                    <a:pt x="148" y="46"/>
                  </a:lnTo>
                  <a:lnTo>
                    <a:pt x="175" y="44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97" name="Freeform 198"/>
            <p:cNvSpPr>
              <a:spLocks/>
            </p:cNvSpPr>
            <p:nvPr/>
          </p:nvSpPr>
          <p:spPr bwMode="auto">
            <a:xfrm rot="-169698">
              <a:off x="4286" y="2268"/>
              <a:ext cx="52" cy="9"/>
            </a:xfrm>
            <a:custGeom>
              <a:avLst/>
              <a:gdLst>
                <a:gd name="T0" fmla="*/ 0 w 174"/>
                <a:gd name="T1" fmla="*/ 0 h 28"/>
                <a:gd name="T2" fmla="*/ 0 w 174"/>
                <a:gd name="T3" fmla="*/ 0 h 28"/>
                <a:gd name="T4" fmla="*/ 0 w 174"/>
                <a:gd name="T5" fmla="*/ 0 h 28"/>
                <a:gd name="T6" fmla="*/ 0 w 174"/>
                <a:gd name="T7" fmla="*/ 0 h 28"/>
                <a:gd name="T8" fmla="*/ 0 w 174"/>
                <a:gd name="T9" fmla="*/ 0 h 28"/>
                <a:gd name="T10" fmla="*/ 0 w 174"/>
                <a:gd name="T11" fmla="*/ 0 h 28"/>
                <a:gd name="T12" fmla="*/ 0 w 174"/>
                <a:gd name="T13" fmla="*/ 0 h 28"/>
                <a:gd name="T14" fmla="*/ 0 w 174"/>
                <a:gd name="T15" fmla="*/ 0 h 28"/>
                <a:gd name="T16" fmla="*/ 0 w 174"/>
                <a:gd name="T17" fmla="*/ 0 h 28"/>
                <a:gd name="T18" fmla="*/ 0 w 174"/>
                <a:gd name="T19" fmla="*/ 0 h 28"/>
                <a:gd name="T20" fmla="*/ 0 w 174"/>
                <a:gd name="T21" fmla="*/ 0 h 28"/>
                <a:gd name="T22" fmla="*/ 0 w 174"/>
                <a:gd name="T23" fmla="*/ 0 h 28"/>
                <a:gd name="T24" fmla="*/ 0 w 174"/>
                <a:gd name="T25" fmla="*/ 0 h 28"/>
                <a:gd name="T26" fmla="*/ 0 w 174"/>
                <a:gd name="T27" fmla="*/ 0 h 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74"/>
                <a:gd name="T43" fmla="*/ 0 h 28"/>
                <a:gd name="T44" fmla="*/ 174 w 174"/>
                <a:gd name="T45" fmla="*/ 28 h 2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74" h="28">
                  <a:moveTo>
                    <a:pt x="174" y="11"/>
                  </a:moveTo>
                  <a:lnTo>
                    <a:pt x="147" y="3"/>
                  </a:lnTo>
                  <a:lnTo>
                    <a:pt x="117" y="0"/>
                  </a:lnTo>
                  <a:lnTo>
                    <a:pt x="83" y="0"/>
                  </a:lnTo>
                  <a:lnTo>
                    <a:pt x="48" y="3"/>
                  </a:lnTo>
                  <a:lnTo>
                    <a:pt x="19" y="5"/>
                  </a:lnTo>
                  <a:lnTo>
                    <a:pt x="0" y="10"/>
                  </a:lnTo>
                  <a:lnTo>
                    <a:pt x="0" y="19"/>
                  </a:lnTo>
                  <a:lnTo>
                    <a:pt x="19" y="24"/>
                  </a:lnTo>
                  <a:lnTo>
                    <a:pt x="48" y="28"/>
                  </a:lnTo>
                  <a:lnTo>
                    <a:pt x="83" y="28"/>
                  </a:lnTo>
                  <a:lnTo>
                    <a:pt x="117" y="25"/>
                  </a:lnTo>
                  <a:lnTo>
                    <a:pt x="147" y="21"/>
                  </a:lnTo>
                  <a:lnTo>
                    <a:pt x="174" y="11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98" name="Freeform 199"/>
            <p:cNvSpPr>
              <a:spLocks/>
            </p:cNvSpPr>
            <p:nvPr/>
          </p:nvSpPr>
          <p:spPr bwMode="auto">
            <a:xfrm rot="-169698">
              <a:off x="5059" y="2780"/>
              <a:ext cx="51" cy="16"/>
            </a:xfrm>
            <a:custGeom>
              <a:avLst/>
              <a:gdLst>
                <a:gd name="T0" fmla="*/ 0 w 171"/>
                <a:gd name="T1" fmla="*/ 0 h 58"/>
                <a:gd name="T2" fmla="*/ 0 w 171"/>
                <a:gd name="T3" fmla="*/ 0 h 58"/>
                <a:gd name="T4" fmla="*/ 0 w 171"/>
                <a:gd name="T5" fmla="*/ 0 h 58"/>
                <a:gd name="T6" fmla="*/ 0 w 171"/>
                <a:gd name="T7" fmla="*/ 0 h 58"/>
                <a:gd name="T8" fmla="*/ 0 w 171"/>
                <a:gd name="T9" fmla="*/ 0 h 58"/>
                <a:gd name="T10" fmla="*/ 0 w 171"/>
                <a:gd name="T11" fmla="*/ 0 h 58"/>
                <a:gd name="T12" fmla="*/ 0 w 171"/>
                <a:gd name="T13" fmla="*/ 0 h 58"/>
                <a:gd name="T14" fmla="*/ 0 w 171"/>
                <a:gd name="T15" fmla="*/ 0 h 58"/>
                <a:gd name="T16" fmla="*/ 0 w 171"/>
                <a:gd name="T17" fmla="*/ 0 h 58"/>
                <a:gd name="T18" fmla="*/ 0 w 171"/>
                <a:gd name="T19" fmla="*/ 0 h 58"/>
                <a:gd name="T20" fmla="*/ 0 w 171"/>
                <a:gd name="T21" fmla="*/ 0 h 58"/>
                <a:gd name="T22" fmla="*/ 0 w 171"/>
                <a:gd name="T23" fmla="*/ 0 h 58"/>
                <a:gd name="T24" fmla="*/ 0 w 171"/>
                <a:gd name="T25" fmla="*/ 0 h 58"/>
                <a:gd name="T26" fmla="*/ 0 w 171"/>
                <a:gd name="T27" fmla="*/ 0 h 58"/>
                <a:gd name="T28" fmla="*/ 0 w 171"/>
                <a:gd name="T29" fmla="*/ 0 h 58"/>
                <a:gd name="T30" fmla="*/ 0 w 171"/>
                <a:gd name="T31" fmla="*/ 0 h 5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71"/>
                <a:gd name="T49" fmla="*/ 0 h 58"/>
                <a:gd name="T50" fmla="*/ 171 w 171"/>
                <a:gd name="T51" fmla="*/ 58 h 5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71" h="58">
                  <a:moveTo>
                    <a:pt x="171" y="2"/>
                  </a:moveTo>
                  <a:lnTo>
                    <a:pt x="164" y="0"/>
                  </a:lnTo>
                  <a:lnTo>
                    <a:pt x="145" y="1"/>
                  </a:lnTo>
                  <a:lnTo>
                    <a:pt x="117" y="5"/>
                  </a:lnTo>
                  <a:lnTo>
                    <a:pt x="82" y="14"/>
                  </a:lnTo>
                  <a:lnTo>
                    <a:pt x="49" y="24"/>
                  </a:lnTo>
                  <a:lnTo>
                    <a:pt x="22" y="35"/>
                  </a:lnTo>
                  <a:lnTo>
                    <a:pt x="4" y="44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27" y="56"/>
                  </a:lnTo>
                  <a:lnTo>
                    <a:pt x="56" y="52"/>
                  </a:lnTo>
                  <a:lnTo>
                    <a:pt x="90" y="42"/>
                  </a:lnTo>
                  <a:lnTo>
                    <a:pt x="123" y="30"/>
                  </a:lnTo>
                  <a:lnTo>
                    <a:pt x="149" y="20"/>
                  </a:lnTo>
                  <a:lnTo>
                    <a:pt x="171" y="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99" name="Freeform 200"/>
            <p:cNvSpPr>
              <a:spLocks/>
            </p:cNvSpPr>
            <p:nvPr/>
          </p:nvSpPr>
          <p:spPr bwMode="auto">
            <a:xfrm rot="-169698">
              <a:off x="4181" y="2279"/>
              <a:ext cx="53" cy="8"/>
            </a:xfrm>
            <a:custGeom>
              <a:avLst/>
              <a:gdLst>
                <a:gd name="T0" fmla="*/ 1 w 173"/>
                <a:gd name="T1" fmla="*/ 0 h 29"/>
                <a:gd name="T2" fmla="*/ 1 w 173"/>
                <a:gd name="T3" fmla="*/ 0 h 29"/>
                <a:gd name="T4" fmla="*/ 0 w 173"/>
                <a:gd name="T5" fmla="*/ 0 h 29"/>
                <a:gd name="T6" fmla="*/ 0 w 173"/>
                <a:gd name="T7" fmla="*/ 0 h 29"/>
                <a:gd name="T8" fmla="*/ 0 w 173"/>
                <a:gd name="T9" fmla="*/ 0 h 29"/>
                <a:gd name="T10" fmla="*/ 0 w 173"/>
                <a:gd name="T11" fmla="*/ 0 h 29"/>
                <a:gd name="T12" fmla="*/ 0 w 173"/>
                <a:gd name="T13" fmla="*/ 0 h 29"/>
                <a:gd name="T14" fmla="*/ 0 w 173"/>
                <a:gd name="T15" fmla="*/ 0 h 29"/>
                <a:gd name="T16" fmla="*/ 0 w 173"/>
                <a:gd name="T17" fmla="*/ 0 h 29"/>
                <a:gd name="T18" fmla="*/ 0 w 173"/>
                <a:gd name="T19" fmla="*/ 0 h 29"/>
                <a:gd name="T20" fmla="*/ 0 w 173"/>
                <a:gd name="T21" fmla="*/ 0 h 29"/>
                <a:gd name="T22" fmla="*/ 0 w 173"/>
                <a:gd name="T23" fmla="*/ 0 h 29"/>
                <a:gd name="T24" fmla="*/ 0 w 173"/>
                <a:gd name="T25" fmla="*/ 0 h 29"/>
                <a:gd name="T26" fmla="*/ 0 w 173"/>
                <a:gd name="T27" fmla="*/ 0 h 29"/>
                <a:gd name="T28" fmla="*/ 1 w 173"/>
                <a:gd name="T29" fmla="*/ 0 h 29"/>
                <a:gd name="T30" fmla="*/ 1 w 173"/>
                <a:gd name="T31" fmla="*/ 0 h 2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73"/>
                <a:gd name="T49" fmla="*/ 0 h 29"/>
                <a:gd name="T50" fmla="*/ 173 w 173"/>
                <a:gd name="T51" fmla="*/ 29 h 2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73" h="29">
                  <a:moveTo>
                    <a:pt x="173" y="12"/>
                  </a:moveTo>
                  <a:lnTo>
                    <a:pt x="164" y="7"/>
                  </a:lnTo>
                  <a:lnTo>
                    <a:pt x="146" y="3"/>
                  </a:lnTo>
                  <a:lnTo>
                    <a:pt x="116" y="0"/>
                  </a:lnTo>
                  <a:lnTo>
                    <a:pt x="83" y="0"/>
                  </a:lnTo>
                  <a:lnTo>
                    <a:pt x="48" y="3"/>
                  </a:lnTo>
                  <a:lnTo>
                    <a:pt x="18" y="6"/>
                  </a:lnTo>
                  <a:lnTo>
                    <a:pt x="0" y="12"/>
                  </a:lnTo>
                  <a:lnTo>
                    <a:pt x="0" y="22"/>
                  </a:lnTo>
                  <a:lnTo>
                    <a:pt x="18" y="25"/>
                  </a:lnTo>
                  <a:lnTo>
                    <a:pt x="48" y="29"/>
                  </a:lnTo>
                  <a:lnTo>
                    <a:pt x="83" y="29"/>
                  </a:lnTo>
                  <a:lnTo>
                    <a:pt x="116" y="27"/>
                  </a:lnTo>
                  <a:lnTo>
                    <a:pt x="146" y="23"/>
                  </a:lnTo>
                  <a:lnTo>
                    <a:pt x="164" y="18"/>
                  </a:lnTo>
                  <a:lnTo>
                    <a:pt x="173" y="1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00" name="Freeform 201"/>
            <p:cNvSpPr>
              <a:spLocks/>
            </p:cNvSpPr>
            <p:nvPr/>
          </p:nvSpPr>
          <p:spPr bwMode="auto">
            <a:xfrm rot="-169698">
              <a:off x="4959" y="2815"/>
              <a:ext cx="52" cy="16"/>
            </a:xfrm>
            <a:custGeom>
              <a:avLst/>
              <a:gdLst>
                <a:gd name="T0" fmla="*/ 1 w 171"/>
                <a:gd name="T1" fmla="*/ 0 h 56"/>
                <a:gd name="T2" fmla="*/ 1 w 171"/>
                <a:gd name="T3" fmla="*/ 0 h 56"/>
                <a:gd name="T4" fmla="*/ 0 w 171"/>
                <a:gd name="T5" fmla="*/ 0 h 56"/>
                <a:gd name="T6" fmla="*/ 0 w 171"/>
                <a:gd name="T7" fmla="*/ 0 h 56"/>
                <a:gd name="T8" fmla="*/ 0 w 171"/>
                <a:gd name="T9" fmla="*/ 0 h 56"/>
                <a:gd name="T10" fmla="*/ 0 w 171"/>
                <a:gd name="T11" fmla="*/ 0 h 56"/>
                <a:gd name="T12" fmla="*/ 0 w 171"/>
                <a:gd name="T13" fmla="*/ 0 h 56"/>
                <a:gd name="T14" fmla="*/ 0 w 171"/>
                <a:gd name="T15" fmla="*/ 0 h 56"/>
                <a:gd name="T16" fmla="*/ 0 w 171"/>
                <a:gd name="T17" fmla="*/ 0 h 56"/>
                <a:gd name="T18" fmla="*/ 0 w 171"/>
                <a:gd name="T19" fmla="*/ 0 h 56"/>
                <a:gd name="T20" fmla="*/ 0 w 171"/>
                <a:gd name="T21" fmla="*/ 0 h 56"/>
                <a:gd name="T22" fmla="*/ 0 w 171"/>
                <a:gd name="T23" fmla="*/ 0 h 56"/>
                <a:gd name="T24" fmla="*/ 0 w 171"/>
                <a:gd name="T25" fmla="*/ 0 h 56"/>
                <a:gd name="T26" fmla="*/ 0 w 171"/>
                <a:gd name="T27" fmla="*/ 0 h 56"/>
                <a:gd name="T28" fmla="*/ 0 w 171"/>
                <a:gd name="T29" fmla="*/ 0 h 56"/>
                <a:gd name="T30" fmla="*/ 1 w 171"/>
                <a:gd name="T31" fmla="*/ 0 h 5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71"/>
                <a:gd name="T49" fmla="*/ 0 h 56"/>
                <a:gd name="T50" fmla="*/ 171 w 171"/>
                <a:gd name="T51" fmla="*/ 56 h 5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71" h="56">
                  <a:moveTo>
                    <a:pt x="171" y="4"/>
                  </a:moveTo>
                  <a:lnTo>
                    <a:pt x="164" y="0"/>
                  </a:lnTo>
                  <a:lnTo>
                    <a:pt x="145" y="2"/>
                  </a:lnTo>
                  <a:lnTo>
                    <a:pt x="117" y="5"/>
                  </a:lnTo>
                  <a:lnTo>
                    <a:pt x="83" y="12"/>
                  </a:lnTo>
                  <a:lnTo>
                    <a:pt x="50" y="24"/>
                  </a:lnTo>
                  <a:lnTo>
                    <a:pt x="24" y="35"/>
                  </a:lnTo>
                  <a:lnTo>
                    <a:pt x="5" y="46"/>
                  </a:lnTo>
                  <a:lnTo>
                    <a:pt x="0" y="52"/>
                  </a:lnTo>
                  <a:lnTo>
                    <a:pt x="7" y="56"/>
                  </a:lnTo>
                  <a:lnTo>
                    <a:pt x="29" y="55"/>
                  </a:lnTo>
                  <a:lnTo>
                    <a:pt x="57" y="50"/>
                  </a:lnTo>
                  <a:lnTo>
                    <a:pt x="91" y="41"/>
                  </a:lnTo>
                  <a:lnTo>
                    <a:pt x="123" y="30"/>
                  </a:lnTo>
                  <a:lnTo>
                    <a:pt x="151" y="19"/>
                  </a:lnTo>
                  <a:lnTo>
                    <a:pt x="171" y="4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01" name="Freeform 202"/>
            <p:cNvSpPr>
              <a:spLocks/>
            </p:cNvSpPr>
            <p:nvPr/>
          </p:nvSpPr>
          <p:spPr bwMode="auto">
            <a:xfrm rot="-169698">
              <a:off x="4897" y="2899"/>
              <a:ext cx="52" cy="19"/>
            </a:xfrm>
            <a:custGeom>
              <a:avLst/>
              <a:gdLst>
                <a:gd name="T0" fmla="*/ 1 w 169"/>
                <a:gd name="T1" fmla="*/ 0 h 65"/>
                <a:gd name="T2" fmla="*/ 1 w 169"/>
                <a:gd name="T3" fmla="*/ 0 h 65"/>
                <a:gd name="T4" fmla="*/ 0 w 169"/>
                <a:gd name="T5" fmla="*/ 0 h 65"/>
                <a:gd name="T6" fmla="*/ 0 w 169"/>
                <a:gd name="T7" fmla="*/ 0 h 65"/>
                <a:gd name="T8" fmla="*/ 0 w 169"/>
                <a:gd name="T9" fmla="*/ 0 h 65"/>
                <a:gd name="T10" fmla="*/ 0 w 169"/>
                <a:gd name="T11" fmla="*/ 0 h 65"/>
                <a:gd name="T12" fmla="*/ 0 w 169"/>
                <a:gd name="T13" fmla="*/ 0 h 65"/>
                <a:gd name="T14" fmla="*/ 0 w 169"/>
                <a:gd name="T15" fmla="*/ 0 h 65"/>
                <a:gd name="T16" fmla="*/ 0 w 169"/>
                <a:gd name="T17" fmla="*/ 0 h 65"/>
                <a:gd name="T18" fmla="*/ 0 w 169"/>
                <a:gd name="T19" fmla="*/ 0 h 65"/>
                <a:gd name="T20" fmla="*/ 0 w 169"/>
                <a:gd name="T21" fmla="*/ 0 h 65"/>
                <a:gd name="T22" fmla="*/ 0 w 169"/>
                <a:gd name="T23" fmla="*/ 0 h 65"/>
                <a:gd name="T24" fmla="*/ 0 w 169"/>
                <a:gd name="T25" fmla="*/ 0 h 65"/>
                <a:gd name="T26" fmla="*/ 0 w 169"/>
                <a:gd name="T27" fmla="*/ 0 h 65"/>
                <a:gd name="T28" fmla="*/ 0 w 169"/>
                <a:gd name="T29" fmla="*/ 0 h 65"/>
                <a:gd name="T30" fmla="*/ 1 w 169"/>
                <a:gd name="T31" fmla="*/ 0 h 6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69"/>
                <a:gd name="T49" fmla="*/ 0 h 65"/>
                <a:gd name="T50" fmla="*/ 169 w 169"/>
                <a:gd name="T51" fmla="*/ 65 h 6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69" h="65">
                  <a:moveTo>
                    <a:pt x="169" y="3"/>
                  </a:moveTo>
                  <a:lnTo>
                    <a:pt x="161" y="0"/>
                  </a:lnTo>
                  <a:lnTo>
                    <a:pt x="141" y="1"/>
                  </a:lnTo>
                  <a:lnTo>
                    <a:pt x="113" y="7"/>
                  </a:lnTo>
                  <a:lnTo>
                    <a:pt x="79" y="18"/>
                  </a:lnTo>
                  <a:lnTo>
                    <a:pt x="48" y="30"/>
                  </a:lnTo>
                  <a:lnTo>
                    <a:pt x="21" y="43"/>
                  </a:lnTo>
                  <a:lnTo>
                    <a:pt x="5" y="53"/>
                  </a:lnTo>
                  <a:lnTo>
                    <a:pt x="0" y="61"/>
                  </a:lnTo>
                  <a:lnTo>
                    <a:pt x="8" y="65"/>
                  </a:lnTo>
                  <a:lnTo>
                    <a:pt x="29" y="63"/>
                  </a:lnTo>
                  <a:lnTo>
                    <a:pt x="56" y="58"/>
                  </a:lnTo>
                  <a:lnTo>
                    <a:pt x="90" y="46"/>
                  </a:lnTo>
                  <a:lnTo>
                    <a:pt x="123" y="34"/>
                  </a:lnTo>
                  <a:lnTo>
                    <a:pt x="149" y="21"/>
                  </a:lnTo>
                  <a:lnTo>
                    <a:pt x="169" y="3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02" name="Freeform 203"/>
            <p:cNvSpPr>
              <a:spLocks/>
            </p:cNvSpPr>
            <p:nvPr/>
          </p:nvSpPr>
          <p:spPr bwMode="auto">
            <a:xfrm rot="-169698">
              <a:off x="4919" y="2784"/>
              <a:ext cx="49" cy="18"/>
            </a:xfrm>
            <a:custGeom>
              <a:avLst/>
              <a:gdLst>
                <a:gd name="T0" fmla="*/ 0 w 169"/>
                <a:gd name="T1" fmla="*/ 0 h 64"/>
                <a:gd name="T2" fmla="*/ 0 w 169"/>
                <a:gd name="T3" fmla="*/ 0 h 64"/>
                <a:gd name="T4" fmla="*/ 0 w 169"/>
                <a:gd name="T5" fmla="*/ 0 h 64"/>
                <a:gd name="T6" fmla="*/ 0 w 169"/>
                <a:gd name="T7" fmla="*/ 0 h 64"/>
                <a:gd name="T8" fmla="*/ 0 w 169"/>
                <a:gd name="T9" fmla="*/ 0 h 64"/>
                <a:gd name="T10" fmla="*/ 0 w 169"/>
                <a:gd name="T11" fmla="*/ 0 h 64"/>
                <a:gd name="T12" fmla="*/ 0 w 169"/>
                <a:gd name="T13" fmla="*/ 0 h 64"/>
                <a:gd name="T14" fmla="*/ 0 w 169"/>
                <a:gd name="T15" fmla="*/ 0 h 64"/>
                <a:gd name="T16" fmla="*/ 0 w 169"/>
                <a:gd name="T17" fmla="*/ 0 h 64"/>
                <a:gd name="T18" fmla="*/ 0 w 169"/>
                <a:gd name="T19" fmla="*/ 0 h 64"/>
                <a:gd name="T20" fmla="*/ 0 w 169"/>
                <a:gd name="T21" fmla="*/ 0 h 64"/>
                <a:gd name="T22" fmla="*/ 0 w 169"/>
                <a:gd name="T23" fmla="*/ 0 h 64"/>
                <a:gd name="T24" fmla="*/ 0 w 169"/>
                <a:gd name="T25" fmla="*/ 0 h 64"/>
                <a:gd name="T26" fmla="*/ 0 w 169"/>
                <a:gd name="T27" fmla="*/ 0 h 64"/>
                <a:gd name="T28" fmla="*/ 0 w 169"/>
                <a:gd name="T29" fmla="*/ 0 h 64"/>
                <a:gd name="T30" fmla="*/ 0 w 169"/>
                <a:gd name="T31" fmla="*/ 0 h 6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69"/>
                <a:gd name="T49" fmla="*/ 0 h 64"/>
                <a:gd name="T50" fmla="*/ 169 w 169"/>
                <a:gd name="T51" fmla="*/ 64 h 6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69" h="64">
                  <a:moveTo>
                    <a:pt x="169" y="2"/>
                  </a:moveTo>
                  <a:lnTo>
                    <a:pt x="141" y="0"/>
                  </a:lnTo>
                  <a:lnTo>
                    <a:pt x="112" y="6"/>
                  </a:lnTo>
                  <a:lnTo>
                    <a:pt x="79" y="16"/>
                  </a:lnTo>
                  <a:lnTo>
                    <a:pt x="47" y="28"/>
                  </a:lnTo>
                  <a:lnTo>
                    <a:pt x="21" y="41"/>
                  </a:lnTo>
                  <a:lnTo>
                    <a:pt x="4" y="52"/>
                  </a:lnTo>
                  <a:lnTo>
                    <a:pt x="0" y="62"/>
                  </a:lnTo>
                  <a:lnTo>
                    <a:pt x="7" y="64"/>
                  </a:lnTo>
                  <a:lnTo>
                    <a:pt x="29" y="63"/>
                  </a:lnTo>
                  <a:lnTo>
                    <a:pt x="55" y="56"/>
                  </a:lnTo>
                  <a:lnTo>
                    <a:pt x="89" y="45"/>
                  </a:lnTo>
                  <a:lnTo>
                    <a:pt x="124" y="32"/>
                  </a:lnTo>
                  <a:lnTo>
                    <a:pt x="148" y="18"/>
                  </a:lnTo>
                  <a:lnTo>
                    <a:pt x="165" y="9"/>
                  </a:lnTo>
                  <a:lnTo>
                    <a:pt x="169" y="2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03" name="Freeform 204"/>
            <p:cNvSpPr>
              <a:spLocks/>
            </p:cNvSpPr>
            <p:nvPr/>
          </p:nvSpPr>
          <p:spPr bwMode="auto">
            <a:xfrm rot="-169698">
              <a:off x="5008" y="2565"/>
              <a:ext cx="21" cy="46"/>
            </a:xfrm>
            <a:custGeom>
              <a:avLst/>
              <a:gdLst>
                <a:gd name="T0" fmla="*/ 0 w 68"/>
                <a:gd name="T1" fmla="*/ 0 h 166"/>
                <a:gd name="T2" fmla="*/ 0 w 68"/>
                <a:gd name="T3" fmla="*/ 0 h 166"/>
                <a:gd name="T4" fmla="*/ 0 w 68"/>
                <a:gd name="T5" fmla="*/ 0 h 166"/>
                <a:gd name="T6" fmla="*/ 0 w 68"/>
                <a:gd name="T7" fmla="*/ 0 h 166"/>
                <a:gd name="T8" fmla="*/ 0 w 68"/>
                <a:gd name="T9" fmla="*/ 0 h 166"/>
                <a:gd name="T10" fmla="*/ 0 w 68"/>
                <a:gd name="T11" fmla="*/ 0 h 166"/>
                <a:gd name="T12" fmla="*/ 0 w 68"/>
                <a:gd name="T13" fmla="*/ 0 h 166"/>
                <a:gd name="T14" fmla="*/ 0 w 68"/>
                <a:gd name="T15" fmla="*/ 0 h 166"/>
                <a:gd name="T16" fmla="*/ 0 w 68"/>
                <a:gd name="T17" fmla="*/ 0 h 166"/>
                <a:gd name="T18" fmla="*/ 0 w 68"/>
                <a:gd name="T19" fmla="*/ 0 h 166"/>
                <a:gd name="T20" fmla="*/ 0 w 68"/>
                <a:gd name="T21" fmla="*/ 0 h 166"/>
                <a:gd name="T22" fmla="*/ 0 w 68"/>
                <a:gd name="T23" fmla="*/ 0 h 166"/>
                <a:gd name="T24" fmla="*/ 0 w 68"/>
                <a:gd name="T25" fmla="*/ 0 h 166"/>
                <a:gd name="T26" fmla="*/ 0 w 68"/>
                <a:gd name="T27" fmla="*/ 0 h 166"/>
                <a:gd name="T28" fmla="*/ 0 w 68"/>
                <a:gd name="T29" fmla="*/ 0 h 166"/>
                <a:gd name="T30" fmla="*/ 0 w 68"/>
                <a:gd name="T31" fmla="*/ 0 h 16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68"/>
                <a:gd name="T49" fmla="*/ 0 h 166"/>
                <a:gd name="T50" fmla="*/ 68 w 68"/>
                <a:gd name="T51" fmla="*/ 166 h 16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68" h="166">
                  <a:moveTo>
                    <a:pt x="2" y="166"/>
                  </a:moveTo>
                  <a:lnTo>
                    <a:pt x="21" y="146"/>
                  </a:lnTo>
                  <a:lnTo>
                    <a:pt x="33" y="122"/>
                  </a:lnTo>
                  <a:lnTo>
                    <a:pt x="48" y="90"/>
                  </a:lnTo>
                  <a:lnTo>
                    <a:pt x="60" y="56"/>
                  </a:lnTo>
                  <a:lnTo>
                    <a:pt x="67" y="28"/>
                  </a:lnTo>
                  <a:lnTo>
                    <a:pt x="68" y="9"/>
                  </a:lnTo>
                  <a:lnTo>
                    <a:pt x="66" y="0"/>
                  </a:lnTo>
                  <a:lnTo>
                    <a:pt x="57" y="4"/>
                  </a:lnTo>
                  <a:lnTo>
                    <a:pt x="45" y="20"/>
                  </a:lnTo>
                  <a:lnTo>
                    <a:pt x="31" y="46"/>
                  </a:lnTo>
                  <a:lnTo>
                    <a:pt x="19" y="77"/>
                  </a:lnTo>
                  <a:lnTo>
                    <a:pt x="8" y="111"/>
                  </a:lnTo>
                  <a:lnTo>
                    <a:pt x="1" y="138"/>
                  </a:lnTo>
                  <a:lnTo>
                    <a:pt x="0" y="158"/>
                  </a:lnTo>
                  <a:lnTo>
                    <a:pt x="2" y="166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04" name="Freeform 205"/>
            <p:cNvSpPr>
              <a:spLocks/>
            </p:cNvSpPr>
            <p:nvPr/>
          </p:nvSpPr>
          <p:spPr bwMode="auto">
            <a:xfrm rot="-169698">
              <a:off x="3822" y="2437"/>
              <a:ext cx="25" cy="45"/>
            </a:xfrm>
            <a:custGeom>
              <a:avLst/>
              <a:gdLst>
                <a:gd name="T0" fmla="*/ 0 w 83"/>
                <a:gd name="T1" fmla="*/ 0 h 161"/>
                <a:gd name="T2" fmla="*/ 0 w 83"/>
                <a:gd name="T3" fmla="*/ 0 h 161"/>
                <a:gd name="T4" fmla="*/ 0 w 83"/>
                <a:gd name="T5" fmla="*/ 0 h 161"/>
                <a:gd name="T6" fmla="*/ 0 w 83"/>
                <a:gd name="T7" fmla="*/ 0 h 161"/>
                <a:gd name="T8" fmla="*/ 0 w 83"/>
                <a:gd name="T9" fmla="*/ 0 h 161"/>
                <a:gd name="T10" fmla="*/ 0 w 83"/>
                <a:gd name="T11" fmla="*/ 0 h 161"/>
                <a:gd name="T12" fmla="*/ 0 w 83"/>
                <a:gd name="T13" fmla="*/ 0 h 161"/>
                <a:gd name="T14" fmla="*/ 0 w 83"/>
                <a:gd name="T15" fmla="*/ 0 h 161"/>
                <a:gd name="T16" fmla="*/ 0 w 83"/>
                <a:gd name="T17" fmla="*/ 0 h 161"/>
                <a:gd name="T18" fmla="*/ 0 w 83"/>
                <a:gd name="T19" fmla="*/ 0 h 161"/>
                <a:gd name="T20" fmla="*/ 0 w 83"/>
                <a:gd name="T21" fmla="*/ 0 h 161"/>
                <a:gd name="T22" fmla="*/ 0 w 83"/>
                <a:gd name="T23" fmla="*/ 0 h 161"/>
                <a:gd name="T24" fmla="*/ 0 w 83"/>
                <a:gd name="T25" fmla="*/ 0 h 161"/>
                <a:gd name="T26" fmla="*/ 0 w 83"/>
                <a:gd name="T27" fmla="*/ 0 h 161"/>
                <a:gd name="T28" fmla="*/ 0 w 83"/>
                <a:gd name="T29" fmla="*/ 0 h 161"/>
                <a:gd name="T30" fmla="*/ 0 w 83"/>
                <a:gd name="T31" fmla="*/ 0 h 161"/>
                <a:gd name="T32" fmla="*/ 0 w 83"/>
                <a:gd name="T33" fmla="*/ 0 h 16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3"/>
                <a:gd name="T52" fmla="*/ 0 h 161"/>
                <a:gd name="T53" fmla="*/ 83 w 83"/>
                <a:gd name="T54" fmla="*/ 161 h 161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3" h="161">
                  <a:moveTo>
                    <a:pt x="80" y="161"/>
                  </a:moveTo>
                  <a:lnTo>
                    <a:pt x="83" y="152"/>
                  </a:lnTo>
                  <a:lnTo>
                    <a:pt x="78" y="133"/>
                  </a:lnTo>
                  <a:lnTo>
                    <a:pt x="71" y="107"/>
                  </a:lnTo>
                  <a:lnTo>
                    <a:pt x="56" y="73"/>
                  </a:lnTo>
                  <a:lnTo>
                    <a:pt x="38" y="43"/>
                  </a:lnTo>
                  <a:lnTo>
                    <a:pt x="23" y="19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8"/>
                  </a:lnTo>
                  <a:lnTo>
                    <a:pt x="4" y="27"/>
                  </a:lnTo>
                  <a:lnTo>
                    <a:pt x="14" y="53"/>
                  </a:lnTo>
                  <a:lnTo>
                    <a:pt x="29" y="85"/>
                  </a:lnTo>
                  <a:lnTo>
                    <a:pt x="44" y="117"/>
                  </a:lnTo>
                  <a:lnTo>
                    <a:pt x="60" y="141"/>
                  </a:lnTo>
                  <a:lnTo>
                    <a:pt x="72" y="156"/>
                  </a:lnTo>
                  <a:lnTo>
                    <a:pt x="80" y="161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05" name="Freeform 206"/>
            <p:cNvSpPr>
              <a:spLocks/>
            </p:cNvSpPr>
            <p:nvPr/>
          </p:nvSpPr>
          <p:spPr bwMode="auto">
            <a:xfrm rot="-169698">
              <a:off x="3939" y="2480"/>
              <a:ext cx="23" cy="45"/>
            </a:xfrm>
            <a:custGeom>
              <a:avLst/>
              <a:gdLst>
                <a:gd name="T0" fmla="*/ 0 w 78"/>
                <a:gd name="T1" fmla="*/ 0 h 160"/>
                <a:gd name="T2" fmla="*/ 0 w 78"/>
                <a:gd name="T3" fmla="*/ 0 h 160"/>
                <a:gd name="T4" fmla="*/ 0 w 78"/>
                <a:gd name="T5" fmla="*/ 0 h 160"/>
                <a:gd name="T6" fmla="*/ 0 w 78"/>
                <a:gd name="T7" fmla="*/ 0 h 160"/>
                <a:gd name="T8" fmla="*/ 0 w 78"/>
                <a:gd name="T9" fmla="*/ 0 h 160"/>
                <a:gd name="T10" fmla="*/ 0 w 78"/>
                <a:gd name="T11" fmla="*/ 0 h 160"/>
                <a:gd name="T12" fmla="*/ 0 w 78"/>
                <a:gd name="T13" fmla="*/ 0 h 160"/>
                <a:gd name="T14" fmla="*/ 0 w 78"/>
                <a:gd name="T15" fmla="*/ 0 h 160"/>
                <a:gd name="T16" fmla="*/ 0 w 78"/>
                <a:gd name="T17" fmla="*/ 0 h 160"/>
                <a:gd name="T18" fmla="*/ 0 w 78"/>
                <a:gd name="T19" fmla="*/ 0 h 160"/>
                <a:gd name="T20" fmla="*/ 0 w 78"/>
                <a:gd name="T21" fmla="*/ 0 h 160"/>
                <a:gd name="T22" fmla="*/ 0 w 78"/>
                <a:gd name="T23" fmla="*/ 0 h 160"/>
                <a:gd name="T24" fmla="*/ 0 w 78"/>
                <a:gd name="T25" fmla="*/ 0 h 160"/>
                <a:gd name="T26" fmla="*/ 0 w 78"/>
                <a:gd name="T27" fmla="*/ 0 h 160"/>
                <a:gd name="T28" fmla="*/ 0 w 78"/>
                <a:gd name="T29" fmla="*/ 0 h 160"/>
                <a:gd name="T30" fmla="*/ 0 w 78"/>
                <a:gd name="T31" fmla="*/ 0 h 16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78"/>
                <a:gd name="T49" fmla="*/ 0 h 160"/>
                <a:gd name="T50" fmla="*/ 78 w 78"/>
                <a:gd name="T51" fmla="*/ 160 h 16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78" h="160">
                  <a:moveTo>
                    <a:pt x="76" y="160"/>
                  </a:moveTo>
                  <a:lnTo>
                    <a:pt x="78" y="151"/>
                  </a:lnTo>
                  <a:lnTo>
                    <a:pt x="75" y="132"/>
                  </a:lnTo>
                  <a:lnTo>
                    <a:pt x="66" y="104"/>
                  </a:lnTo>
                  <a:lnTo>
                    <a:pt x="52" y="72"/>
                  </a:lnTo>
                  <a:lnTo>
                    <a:pt x="38" y="40"/>
                  </a:lnTo>
                  <a:lnTo>
                    <a:pt x="23" y="16"/>
                  </a:lnTo>
                  <a:lnTo>
                    <a:pt x="11" y="0"/>
                  </a:lnTo>
                  <a:lnTo>
                    <a:pt x="0" y="5"/>
                  </a:lnTo>
                  <a:lnTo>
                    <a:pt x="4" y="24"/>
                  </a:lnTo>
                  <a:lnTo>
                    <a:pt x="12" y="52"/>
                  </a:lnTo>
                  <a:lnTo>
                    <a:pt x="27" y="85"/>
                  </a:lnTo>
                  <a:lnTo>
                    <a:pt x="41" y="115"/>
                  </a:lnTo>
                  <a:lnTo>
                    <a:pt x="57" y="139"/>
                  </a:lnTo>
                  <a:lnTo>
                    <a:pt x="69" y="155"/>
                  </a:lnTo>
                  <a:lnTo>
                    <a:pt x="76" y="160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06" name="Freeform 207"/>
            <p:cNvSpPr>
              <a:spLocks/>
            </p:cNvSpPr>
            <p:nvPr/>
          </p:nvSpPr>
          <p:spPr bwMode="auto">
            <a:xfrm rot="-169698">
              <a:off x="3892" y="2297"/>
              <a:ext cx="27" cy="45"/>
            </a:xfrm>
            <a:custGeom>
              <a:avLst/>
              <a:gdLst>
                <a:gd name="T0" fmla="*/ 0 w 90"/>
                <a:gd name="T1" fmla="*/ 0 h 159"/>
                <a:gd name="T2" fmla="*/ 0 w 90"/>
                <a:gd name="T3" fmla="*/ 0 h 159"/>
                <a:gd name="T4" fmla="*/ 0 w 90"/>
                <a:gd name="T5" fmla="*/ 0 h 159"/>
                <a:gd name="T6" fmla="*/ 0 w 90"/>
                <a:gd name="T7" fmla="*/ 0 h 159"/>
                <a:gd name="T8" fmla="*/ 0 w 90"/>
                <a:gd name="T9" fmla="*/ 0 h 159"/>
                <a:gd name="T10" fmla="*/ 0 w 90"/>
                <a:gd name="T11" fmla="*/ 0 h 159"/>
                <a:gd name="T12" fmla="*/ 0 w 90"/>
                <a:gd name="T13" fmla="*/ 0 h 159"/>
                <a:gd name="T14" fmla="*/ 0 w 90"/>
                <a:gd name="T15" fmla="*/ 0 h 159"/>
                <a:gd name="T16" fmla="*/ 0 w 90"/>
                <a:gd name="T17" fmla="*/ 0 h 159"/>
                <a:gd name="T18" fmla="*/ 0 w 90"/>
                <a:gd name="T19" fmla="*/ 0 h 159"/>
                <a:gd name="T20" fmla="*/ 0 w 90"/>
                <a:gd name="T21" fmla="*/ 0 h 159"/>
                <a:gd name="T22" fmla="*/ 0 w 90"/>
                <a:gd name="T23" fmla="*/ 0 h 159"/>
                <a:gd name="T24" fmla="*/ 0 w 90"/>
                <a:gd name="T25" fmla="*/ 0 h 159"/>
                <a:gd name="T26" fmla="*/ 0 w 90"/>
                <a:gd name="T27" fmla="*/ 0 h 159"/>
                <a:gd name="T28" fmla="*/ 0 w 90"/>
                <a:gd name="T29" fmla="*/ 0 h 159"/>
                <a:gd name="T30" fmla="*/ 0 w 90"/>
                <a:gd name="T31" fmla="*/ 0 h 15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0"/>
                <a:gd name="T49" fmla="*/ 0 h 159"/>
                <a:gd name="T50" fmla="*/ 90 w 90"/>
                <a:gd name="T51" fmla="*/ 159 h 159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0" h="159">
                  <a:moveTo>
                    <a:pt x="88" y="0"/>
                  </a:moveTo>
                  <a:lnTo>
                    <a:pt x="66" y="19"/>
                  </a:lnTo>
                  <a:lnTo>
                    <a:pt x="50" y="42"/>
                  </a:lnTo>
                  <a:lnTo>
                    <a:pt x="34" y="71"/>
                  </a:lnTo>
                  <a:lnTo>
                    <a:pt x="17" y="103"/>
                  </a:lnTo>
                  <a:lnTo>
                    <a:pt x="6" y="131"/>
                  </a:lnTo>
                  <a:lnTo>
                    <a:pt x="0" y="150"/>
                  </a:lnTo>
                  <a:lnTo>
                    <a:pt x="4" y="159"/>
                  </a:lnTo>
                  <a:lnTo>
                    <a:pt x="11" y="156"/>
                  </a:lnTo>
                  <a:lnTo>
                    <a:pt x="24" y="139"/>
                  </a:lnTo>
                  <a:lnTo>
                    <a:pt x="41" y="117"/>
                  </a:lnTo>
                  <a:lnTo>
                    <a:pt x="60" y="87"/>
                  </a:lnTo>
                  <a:lnTo>
                    <a:pt x="76" y="54"/>
                  </a:lnTo>
                  <a:lnTo>
                    <a:pt x="85" y="28"/>
                  </a:lnTo>
                  <a:lnTo>
                    <a:pt x="90" y="1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07" name="Freeform 208"/>
            <p:cNvSpPr>
              <a:spLocks/>
            </p:cNvSpPr>
            <p:nvPr/>
          </p:nvSpPr>
          <p:spPr bwMode="auto">
            <a:xfrm rot="-169698">
              <a:off x="5059" y="2499"/>
              <a:ext cx="33" cy="40"/>
            </a:xfrm>
            <a:custGeom>
              <a:avLst/>
              <a:gdLst>
                <a:gd name="T0" fmla="*/ 0 w 110"/>
                <a:gd name="T1" fmla="*/ 0 h 144"/>
                <a:gd name="T2" fmla="*/ 0 w 110"/>
                <a:gd name="T3" fmla="*/ 0 h 144"/>
                <a:gd name="T4" fmla="*/ 0 w 110"/>
                <a:gd name="T5" fmla="*/ 0 h 144"/>
                <a:gd name="T6" fmla="*/ 0 w 110"/>
                <a:gd name="T7" fmla="*/ 0 h 144"/>
                <a:gd name="T8" fmla="*/ 0 w 110"/>
                <a:gd name="T9" fmla="*/ 0 h 144"/>
                <a:gd name="T10" fmla="*/ 0 w 110"/>
                <a:gd name="T11" fmla="*/ 0 h 144"/>
                <a:gd name="T12" fmla="*/ 0 w 110"/>
                <a:gd name="T13" fmla="*/ 0 h 144"/>
                <a:gd name="T14" fmla="*/ 0 w 110"/>
                <a:gd name="T15" fmla="*/ 0 h 144"/>
                <a:gd name="T16" fmla="*/ 0 w 110"/>
                <a:gd name="T17" fmla="*/ 0 h 144"/>
                <a:gd name="T18" fmla="*/ 0 w 110"/>
                <a:gd name="T19" fmla="*/ 0 h 144"/>
                <a:gd name="T20" fmla="*/ 0 w 110"/>
                <a:gd name="T21" fmla="*/ 0 h 144"/>
                <a:gd name="T22" fmla="*/ 0 w 110"/>
                <a:gd name="T23" fmla="*/ 0 h 144"/>
                <a:gd name="T24" fmla="*/ 0 w 110"/>
                <a:gd name="T25" fmla="*/ 0 h 144"/>
                <a:gd name="T26" fmla="*/ 0 w 110"/>
                <a:gd name="T27" fmla="*/ 0 h 144"/>
                <a:gd name="T28" fmla="*/ 0 w 110"/>
                <a:gd name="T29" fmla="*/ 0 h 144"/>
                <a:gd name="T30" fmla="*/ 0 w 110"/>
                <a:gd name="T31" fmla="*/ 0 h 144"/>
                <a:gd name="T32" fmla="*/ 0 w 110"/>
                <a:gd name="T33" fmla="*/ 0 h 14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0"/>
                <a:gd name="T52" fmla="*/ 0 h 144"/>
                <a:gd name="T53" fmla="*/ 110 w 110"/>
                <a:gd name="T54" fmla="*/ 144 h 14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0" h="144">
                  <a:moveTo>
                    <a:pt x="0" y="144"/>
                  </a:moveTo>
                  <a:lnTo>
                    <a:pt x="10" y="143"/>
                  </a:lnTo>
                  <a:lnTo>
                    <a:pt x="24" y="129"/>
                  </a:lnTo>
                  <a:lnTo>
                    <a:pt x="45" y="108"/>
                  </a:lnTo>
                  <a:lnTo>
                    <a:pt x="67" y="80"/>
                  </a:lnTo>
                  <a:lnTo>
                    <a:pt x="88" y="54"/>
                  </a:lnTo>
                  <a:lnTo>
                    <a:pt x="102" y="29"/>
                  </a:lnTo>
                  <a:lnTo>
                    <a:pt x="110" y="9"/>
                  </a:lnTo>
                  <a:lnTo>
                    <a:pt x="108" y="0"/>
                  </a:lnTo>
                  <a:lnTo>
                    <a:pt x="100" y="2"/>
                  </a:lnTo>
                  <a:lnTo>
                    <a:pt x="84" y="17"/>
                  </a:lnTo>
                  <a:lnTo>
                    <a:pt x="64" y="37"/>
                  </a:lnTo>
                  <a:lnTo>
                    <a:pt x="42" y="65"/>
                  </a:lnTo>
                  <a:lnTo>
                    <a:pt x="23" y="92"/>
                  </a:lnTo>
                  <a:lnTo>
                    <a:pt x="7" y="117"/>
                  </a:lnTo>
                  <a:lnTo>
                    <a:pt x="0" y="135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08" name="Freeform 209"/>
            <p:cNvSpPr>
              <a:spLocks/>
            </p:cNvSpPr>
            <p:nvPr/>
          </p:nvSpPr>
          <p:spPr bwMode="auto">
            <a:xfrm rot="-169698">
              <a:off x="3970" y="2563"/>
              <a:ext cx="33" cy="38"/>
            </a:xfrm>
            <a:custGeom>
              <a:avLst/>
              <a:gdLst>
                <a:gd name="T0" fmla="*/ 0 w 115"/>
                <a:gd name="T1" fmla="*/ 0 h 136"/>
                <a:gd name="T2" fmla="*/ 0 w 115"/>
                <a:gd name="T3" fmla="*/ 0 h 136"/>
                <a:gd name="T4" fmla="*/ 0 w 115"/>
                <a:gd name="T5" fmla="*/ 0 h 136"/>
                <a:gd name="T6" fmla="*/ 0 w 115"/>
                <a:gd name="T7" fmla="*/ 0 h 136"/>
                <a:gd name="T8" fmla="*/ 0 w 115"/>
                <a:gd name="T9" fmla="*/ 0 h 136"/>
                <a:gd name="T10" fmla="*/ 0 w 115"/>
                <a:gd name="T11" fmla="*/ 0 h 136"/>
                <a:gd name="T12" fmla="*/ 0 w 115"/>
                <a:gd name="T13" fmla="*/ 0 h 136"/>
                <a:gd name="T14" fmla="*/ 0 w 115"/>
                <a:gd name="T15" fmla="*/ 0 h 136"/>
                <a:gd name="T16" fmla="*/ 0 w 115"/>
                <a:gd name="T17" fmla="*/ 0 h 136"/>
                <a:gd name="T18" fmla="*/ 0 w 115"/>
                <a:gd name="T19" fmla="*/ 0 h 136"/>
                <a:gd name="T20" fmla="*/ 0 w 115"/>
                <a:gd name="T21" fmla="*/ 0 h 136"/>
                <a:gd name="T22" fmla="*/ 0 w 115"/>
                <a:gd name="T23" fmla="*/ 0 h 136"/>
                <a:gd name="T24" fmla="*/ 0 w 115"/>
                <a:gd name="T25" fmla="*/ 0 h 136"/>
                <a:gd name="T26" fmla="*/ 0 w 115"/>
                <a:gd name="T27" fmla="*/ 0 h 136"/>
                <a:gd name="T28" fmla="*/ 0 w 115"/>
                <a:gd name="T29" fmla="*/ 0 h 136"/>
                <a:gd name="T30" fmla="*/ 0 w 115"/>
                <a:gd name="T31" fmla="*/ 0 h 136"/>
                <a:gd name="T32" fmla="*/ 0 w 115"/>
                <a:gd name="T33" fmla="*/ 0 h 1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5"/>
                <a:gd name="T52" fmla="*/ 0 h 136"/>
                <a:gd name="T53" fmla="*/ 115 w 115"/>
                <a:gd name="T54" fmla="*/ 136 h 1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5" h="136">
                  <a:moveTo>
                    <a:pt x="115" y="136"/>
                  </a:moveTo>
                  <a:lnTo>
                    <a:pt x="115" y="128"/>
                  </a:lnTo>
                  <a:lnTo>
                    <a:pt x="107" y="110"/>
                  </a:lnTo>
                  <a:lnTo>
                    <a:pt x="91" y="86"/>
                  </a:lnTo>
                  <a:lnTo>
                    <a:pt x="71" y="58"/>
                  </a:lnTo>
                  <a:lnTo>
                    <a:pt x="45" y="32"/>
                  </a:lnTo>
                  <a:lnTo>
                    <a:pt x="24" y="14"/>
                  </a:lnTo>
                  <a:lnTo>
                    <a:pt x="9" y="2"/>
                  </a:lnTo>
                  <a:lnTo>
                    <a:pt x="0" y="0"/>
                  </a:lnTo>
                  <a:lnTo>
                    <a:pt x="0" y="10"/>
                  </a:lnTo>
                  <a:lnTo>
                    <a:pt x="9" y="27"/>
                  </a:lnTo>
                  <a:lnTo>
                    <a:pt x="25" y="51"/>
                  </a:lnTo>
                  <a:lnTo>
                    <a:pt x="47" y="78"/>
                  </a:lnTo>
                  <a:lnTo>
                    <a:pt x="71" y="105"/>
                  </a:lnTo>
                  <a:lnTo>
                    <a:pt x="91" y="124"/>
                  </a:lnTo>
                  <a:lnTo>
                    <a:pt x="107" y="135"/>
                  </a:lnTo>
                  <a:lnTo>
                    <a:pt x="115" y="136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09" name="Freeform 210"/>
            <p:cNvSpPr>
              <a:spLocks/>
            </p:cNvSpPr>
            <p:nvPr/>
          </p:nvSpPr>
          <p:spPr bwMode="auto">
            <a:xfrm rot="-169698">
              <a:off x="3938" y="2177"/>
              <a:ext cx="39" cy="34"/>
            </a:xfrm>
            <a:custGeom>
              <a:avLst/>
              <a:gdLst>
                <a:gd name="T0" fmla="*/ 0 w 133"/>
                <a:gd name="T1" fmla="*/ 0 h 120"/>
                <a:gd name="T2" fmla="*/ 0 w 133"/>
                <a:gd name="T3" fmla="*/ 0 h 120"/>
                <a:gd name="T4" fmla="*/ 0 w 133"/>
                <a:gd name="T5" fmla="*/ 0 h 120"/>
                <a:gd name="T6" fmla="*/ 0 w 133"/>
                <a:gd name="T7" fmla="*/ 0 h 120"/>
                <a:gd name="T8" fmla="*/ 0 w 133"/>
                <a:gd name="T9" fmla="*/ 0 h 120"/>
                <a:gd name="T10" fmla="*/ 0 w 133"/>
                <a:gd name="T11" fmla="*/ 0 h 120"/>
                <a:gd name="T12" fmla="*/ 0 w 133"/>
                <a:gd name="T13" fmla="*/ 0 h 120"/>
                <a:gd name="T14" fmla="*/ 0 w 133"/>
                <a:gd name="T15" fmla="*/ 0 h 120"/>
                <a:gd name="T16" fmla="*/ 0 w 133"/>
                <a:gd name="T17" fmla="*/ 0 h 120"/>
                <a:gd name="T18" fmla="*/ 0 w 133"/>
                <a:gd name="T19" fmla="*/ 0 h 120"/>
                <a:gd name="T20" fmla="*/ 0 w 133"/>
                <a:gd name="T21" fmla="*/ 0 h 120"/>
                <a:gd name="T22" fmla="*/ 0 w 133"/>
                <a:gd name="T23" fmla="*/ 0 h 120"/>
                <a:gd name="T24" fmla="*/ 0 w 133"/>
                <a:gd name="T25" fmla="*/ 0 h 120"/>
                <a:gd name="T26" fmla="*/ 0 w 133"/>
                <a:gd name="T27" fmla="*/ 0 h 120"/>
                <a:gd name="T28" fmla="*/ 0 w 133"/>
                <a:gd name="T29" fmla="*/ 0 h 120"/>
                <a:gd name="T30" fmla="*/ 0 w 133"/>
                <a:gd name="T31" fmla="*/ 0 h 120"/>
                <a:gd name="T32" fmla="*/ 0 w 133"/>
                <a:gd name="T33" fmla="*/ 0 h 12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33"/>
                <a:gd name="T52" fmla="*/ 0 h 120"/>
                <a:gd name="T53" fmla="*/ 133 w 133"/>
                <a:gd name="T54" fmla="*/ 120 h 12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33" h="120">
                  <a:moveTo>
                    <a:pt x="133" y="0"/>
                  </a:moveTo>
                  <a:lnTo>
                    <a:pt x="125" y="0"/>
                  </a:lnTo>
                  <a:lnTo>
                    <a:pt x="108" y="10"/>
                  </a:lnTo>
                  <a:lnTo>
                    <a:pt x="84" y="26"/>
                  </a:lnTo>
                  <a:lnTo>
                    <a:pt x="59" y="49"/>
                  </a:lnTo>
                  <a:lnTo>
                    <a:pt x="31" y="73"/>
                  </a:lnTo>
                  <a:lnTo>
                    <a:pt x="13" y="95"/>
                  </a:lnTo>
                  <a:lnTo>
                    <a:pt x="1" y="110"/>
                  </a:lnTo>
                  <a:lnTo>
                    <a:pt x="0" y="120"/>
                  </a:lnTo>
                  <a:lnTo>
                    <a:pt x="9" y="120"/>
                  </a:lnTo>
                  <a:lnTo>
                    <a:pt x="26" y="110"/>
                  </a:lnTo>
                  <a:lnTo>
                    <a:pt x="50" y="95"/>
                  </a:lnTo>
                  <a:lnTo>
                    <a:pt x="78" y="72"/>
                  </a:lnTo>
                  <a:lnTo>
                    <a:pt x="102" y="48"/>
                  </a:lnTo>
                  <a:lnTo>
                    <a:pt x="121" y="26"/>
                  </a:lnTo>
                  <a:lnTo>
                    <a:pt x="132" y="8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A142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10" name="Line 211"/>
            <p:cNvSpPr>
              <a:spLocks noChangeShapeType="1"/>
            </p:cNvSpPr>
            <p:nvPr/>
          </p:nvSpPr>
          <p:spPr bwMode="auto">
            <a:xfrm rot="-169698">
              <a:off x="3709" y="2527"/>
              <a:ext cx="1" cy="6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11" name="Line 212"/>
            <p:cNvSpPr>
              <a:spLocks noChangeShapeType="1"/>
            </p:cNvSpPr>
            <p:nvPr/>
          </p:nvSpPr>
          <p:spPr bwMode="auto">
            <a:xfrm rot="-169698">
              <a:off x="3724" y="2578"/>
              <a:ext cx="1" cy="6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12" name="Line 213"/>
            <p:cNvSpPr>
              <a:spLocks noChangeShapeType="1"/>
            </p:cNvSpPr>
            <p:nvPr/>
          </p:nvSpPr>
          <p:spPr bwMode="auto">
            <a:xfrm rot="-169698">
              <a:off x="3742" y="2623"/>
              <a:ext cx="1" cy="5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13" name="Line 214"/>
            <p:cNvSpPr>
              <a:spLocks noChangeShapeType="1"/>
            </p:cNvSpPr>
            <p:nvPr/>
          </p:nvSpPr>
          <p:spPr bwMode="auto">
            <a:xfrm rot="-169698">
              <a:off x="3766" y="2669"/>
              <a:ext cx="1" cy="4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14" name="Line 215"/>
            <p:cNvSpPr>
              <a:spLocks noChangeShapeType="1"/>
            </p:cNvSpPr>
            <p:nvPr/>
          </p:nvSpPr>
          <p:spPr bwMode="auto">
            <a:xfrm rot="-169698">
              <a:off x="3813" y="2722"/>
              <a:ext cx="1" cy="6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15" name="Line 216"/>
            <p:cNvSpPr>
              <a:spLocks noChangeShapeType="1"/>
            </p:cNvSpPr>
            <p:nvPr/>
          </p:nvSpPr>
          <p:spPr bwMode="auto">
            <a:xfrm rot="-169698">
              <a:off x="5299" y="2686"/>
              <a:ext cx="1" cy="7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16" name="Line 217"/>
            <p:cNvSpPr>
              <a:spLocks noChangeShapeType="1"/>
            </p:cNvSpPr>
            <p:nvPr/>
          </p:nvSpPr>
          <p:spPr bwMode="auto">
            <a:xfrm rot="-169698">
              <a:off x="5292" y="2714"/>
              <a:ext cx="1" cy="8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17" name="Line 218"/>
            <p:cNvSpPr>
              <a:spLocks noChangeShapeType="1"/>
            </p:cNvSpPr>
            <p:nvPr/>
          </p:nvSpPr>
          <p:spPr bwMode="auto">
            <a:xfrm rot="-169698">
              <a:off x="5276" y="2751"/>
              <a:ext cx="1" cy="8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18" name="Line 219"/>
            <p:cNvSpPr>
              <a:spLocks noChangeShapeType="1"/>
            </p:cNvSpPr>
            <p:nvPr/>
          </p:nvSpPr>
          <p:spPr bwMode="auto">
            <a:xfrm rot="-169698">
              <a:off x="5236" y="2814"/>
              <a:ext cx="1" cy="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19" name="Line 220"/>
            <p:cNvSpPr>
              <a:spLocks noChangeShapeType="1"/>
            </p:cNvSpPr>
            <p:nvPr/>
          </p:nvSpPr>
          <p:spPr bwMode="auto">
            <a:xfrm rot="-169698">
              <a:off x="5177" y="2871"/>
              <a:ext cx="1" cy="8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20" name="Line 221"/>
            <p:cNvSpPr>
              <a:spLocks noChangeShapeType="1"/>
            </p:cNvSpPr>
            <p:nvPr/>
          </p:nvSpPr>
          <p:spPr bwMode="auto">
            <a:xfrm rot="21430302" flipH="1">
              <a:off x="4507" y="3025"/>
              <a:ext cx="1" cy="8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21" name="Line 222"/>
            <p:cNvSpPr>
              <a:spLocks noChangeShapeType="1"/>
            </p:cNvSpPr>
            <p:nvPr/>
          </p:nvSpPr>
          <p:spPr bwMode="auto">
            <a:xfrm rot="21430302" flipH="1">
              <a:off x="4538" y="3028"/>
              <a:ext cx="1" cy="8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22" name="Line 223"/>
            <p:cNvSpPr>
              <a:spLocks noChangeShapeType="1"/>
            </p:cNvSpPr>
            <p:nvPr/>
          </p:nvSpPr>
          <p:spPr bwMode="auto">
            <a:xfrm rot="21430302" flipH="1">
              <a:off x="4574" y="3028"/>
              <a:ext cx="1" cy="8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23" name="Line 224"/>
            <p:cNvSpPr>
              <a:spLocks noChangeShapeType="1"/>
            </p:cNvSpPr>
            <p:nvPr/>
          </p:nvSpPr>
          <p:spPr bwMode="auto">
            <a:xfrm rot="-169698">
              <a:off x="4642" y="3026"/>
              <a:ext cx="1" cy="9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24" name="Line 225"/>
            <p:cNvSpPr>
              <a:spLocks noChangeShapeType="1"/>
            </p:cNvSpPr>
            <p:nvPr/>
          </p:nvSpPr>
          <p:spPr bwMode="auto">
            <a:xfrm rot="-169698">
              <a:off x="4745" y="3021"/>
              <a:ext cx="0" cy="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25" name="Line 226"/>
            <p:cNvSpPr>
              <a:spLocks noChangeShapeType="1"/>
            </p:cNvSpPr>
            <p:nvPr/>
          </p:nvSpPr>
          <p:spPr bwMode="auto">
            <a:xfrm rot="-169698">
              <a:off x="4745" y="3021"/>
              <a:ext cx="0" cy="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26" name="Line 227"/>
            <p:cNvSpPr>
              <a:spLocks noChangeShapeType="1"/>
            </p:cNvSpPr>
            <p:nvPr/>
          </p:nvSpPr>
          <p:spPr bwMode="auto">
            <a:xfrm rot="-169698">
              <a:off x="4481" y="3028"/>
              <a:ext cx="0" cy="8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27" name="Line 228"/>
            <p:cNvSpPr>
              <a:spLocks noChangeShapeType="1"/>
            </p:cNvSpPr>
            <p:nvPr/>
          </p:nvSpPr>
          <p:spPr bwMode="auto">
            <a:xfrm rot="21430302" flipH="1">
              <a:off x="4435" y="3016"/>
              <a:ext cx="1" cy="8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28" name="Line 229"/>
            <p:cNvSpPr>
              <a:spLocks noChangeShapeType="1"/>
            </p:cNvSpPr>
            <p:nvPr/>
          </p:nvSpPr>
          <p:spPr bwMode="auto">
            <a:xfrm rot="21430302" flipV="1">
              <a:off x="4343" y="3004"/>
              <a:ext cx="1" cy="8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729" name="Line 230"/>
            <p:cNvSpPr>
              <a:spLocks noChangeShapeType="1"/>
            </p:cNvSpPr>
            <p:nvPr/>
          </p:nvSpPr>
          <p:spPr bwMode="auto">
            <a:xfrm rot="-169698">
              <a:off x="4185" y="2959"/>
              <a:ext cx="1" cy="78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123111" name="Picture 231" descr="Нож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8636904">
            <a:off x="7446963" y="3011488"/>
            <a:ext cx="296862" cy="196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12" name="Picture 232" descr="Вилка-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8767769">
            <a:off x="6684963" y="3100388"/>
            <a:ext cx="388937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114" name="Rectangle 234"/>
          <p:cNvSpPr>
            <a:spLocks noChangeArrowheads="1"/>
          </p:cNvSpPr>
          <p:nvPr/>
        </p:nvSpPr>
        <p:spPr bwMode="auto">
          <a:xfrm>
            <a:off x="6735763" y="4870450"/>
            <a:ext cx="977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cs typeface="Arial" charset="0"/>
              </a:rPr>
              <a:t>A </a:t>
            </a:r>
            <a:r>
              <a:rPr lang="en-US" sz="2400" b="1">
                <a:cs typeface="Arial" charset="0"/>
                <a:sym typeface="Symbol" pitchFamily="18" charset="2"/>
              </a:rPr>
              <a:t></a:t>
            </a:r>
            <a:r>
              <a:rPr lang="en-US" sz="2400" b="1">
                <a:cs typeface="Arial" charset="0"/>
              </a:rPr>
              <a:t> B</a:t>
            </a:r>
            <a:endParaRPr lang="ru-RU" sz="2400" b="1">
              <a:cs typeface="Arial" charset="0"/>
            </a:endParaRPr>
          </a:p>
        </p:txBody>
      </p:sp>
      <p:sp>
        <p:nvSpPr>
          <p:cNvPr id="26666" name="Прямоугольник 7"/>
          <p:cNvSpPr>
            <a:spLocks noChangeArrowheads="1"/>
          </p:cNvSpPr>
          <p:nvPr/>
        </p:nvSpPr>
        <p:spPr bwMode="auto">
          <a:xfrm>
            <a:off x="1339850" y="981075"/>
            <a:ext cx="62182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solidFill>
                  <a:srgbClr val="FF0000"/>
                </a:solidFill>
              </a:rPr>
              <a:t>Таблица истинности конъюнкции</a:t>
            </a:r>
            <a:endParaRPr lang="en-US" sz="2800" b="1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2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22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22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22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22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2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2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2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9" grpId="0" autoUpdateAnimBg="0"/>
      <p:bldP spid="122900" grpId="0" autoUpdateAnimBg="0"/>
      <p:bldP spid="122904" grpId="0" animBg="1" autoUpdateAnimBg="0"/>
      <p:bldP spid="122974" grpId="0" autoUpdateAnimBg="0"/>
      <p:bldP spid="122975" grpId="0" autoUpdateAnimBg="0"/>
      <p:bldP spid="123114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684213" y="1011238"/>
            <a:ext cx="7704137" cy="357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/>
              <a:t>Операция </a:t>
            </a:r>
            <a:r>
              <a:rPr lang="ru-RU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ИЛИ 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   </a:t>
            </a:r>
            <a:endParaRPr lang="en-US" sz="360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ct val="50000"/>
              </a:spcBef>
            </a:pPr>
            <a:r>
              <a:rPr lang="ru-RU" sz="2800">
                <a:cs typeface="Times New Roman" pitchFamily="18" charset="0"/>
              </a:rPr>
              <a:t>Операция, выражаемая связкой </a:t>
            </a:r>
            <a:r>
              <a:rPr lang="ru-RU" sz="2800" i="1">
                <a:cs typeface="Times New Roman" pitchFamily="18" charset="0"/>
              </a:rPr>
              <a:t>"или"</a:t>
            </a:r>
            <a:r>
              <a:rPr lang="ru-RU" sz="2800">
                <a:cs typeface="Times New Roman" pitchFamily="18" charset="0"/>
              </a:rPr>
              <a:t> называется </a:t>
            </a:r>
            <a:r>
              <a:rPr lang="ru-RU" sz="2800" i="1" u="sng">
                <a:solidFill>
                  <a:srgbClr val="FF0000"/>
                </a:solidFill>
                <a:cs typeface="Times New Roman" pitchFamily="18" charset="0"/>
              </a:rPr>
              <a:t>дизъюнкцией</a:t>
            </a:r>
            <a:r>
              <a:rPr lang="ru-RU" sz="2800">
                <a:solidFill>
                  <a:srgbClr val="FF0000"/>
                </a:solidFill>
                <a:cs typeface="Times New Roman" pitchFamily="18" charset="0"/>
              </a:rPr>
              <a:t> </a:t>
            </a:r>
          </a:p>
          <a:p>
            <a:pPr algn="just">
              <a:spcBef>
                <a:spcPct val="50000"/>
              </a:spcBef>
            </a:pPr>
            <a:r>
              <a:rPr lang="ru-RU" sz="2800">
                <a:cs typeface="Times New Roman" pitchFamily="18" charset="0"/>
              </a:rPr>
              <a:t>(лат. disjunctio — разделение) </a:t>
            </a:r>
          </a:p>
          <a:p>
            <a:pPr algn="just">
              <a:spcBef>
                <a:spcPct val="50000"/>
              </a:spcBef>
            </a:pPr>
            <a:r>
              <a:rPr lang="ru-RU" sz="2800">
                <a:cs typeface="Times New Roman" pitchFamily="18" charset="0"/>
              </a:rPr>
              <a:t>или </a:t>
            </a:r>
            <a:r>
              <a:rPr lang="ru-RU" sz="2800" i="1">
                <a:cs typeface="Times New Roman" pitchFamily="18" charset="0"/>
              </a:rPr>
              <a:t>логическим сложением</a:t>
            </a:r>
            <a:r>
              <a:rPr lang="ru-RU" sz="2800">
                <a:cs typeface="Times New Roman" pitchFamily="18" charset="0"/>
              </a:rPr>
              <a:t> и обозначается знаком </a:t>
            </a:r>
            <a:r>
              <a:rPr lang="ru-RU" sz="3600">
                <a:solidFill>
                  <a:srgbClr val="FF0000"/>
                </a:solidFill>
                <a:cs typeface="Times New Roman" pitchFamily="18" charset="0"/>
              </a:rPr>
              <a:t>v</a:t>
            </a:r>
            <a:r>
              <a:rPr lang="ru-RU" sz="2800">
                <a:cs typeface="Times New Roman" pitchFamily="18" charset="0"/>
              </a:rPr>
              <a:t> (или </a:t>
            </a:r>
            <a:r>
              <a:rPr lang="ru-RU" sz="3600">
                <a:solidFill>
                  <a:srgbClr val="FF0000"/>
                </a:solidFill>
                <a:cs typeface="Times New Roman" pitchFamily="18" charset="0"/>
              </a:rPr>
              <a:t>+</a:t>
            </a:r>
            <a:r>
              <a:rPr lang="ru-RU" sz="2800">
                <a:cs typeface="Times New Roman" pitchFamily="18" charset="0"/>
              </a:rPr>
              <a:t> «плюсом»). </a:t>
            </a:r>
            <a:endParaRPr lang="ru-RU" sz="2800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4"/>
          <p:cNvSpPr txBox="1">
            <a:spLocks noChangeArrowheads="1"/>
          </p:cNvSpPr>
          <p:nvPr/>
        </p:nvSpPr>
        <p:spPr bwMode="auto">
          <a:xfrm>
            <a:off x="755650" y="692150"/>
            <a:ext cx="7632700" cy="631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2800" i="1"/>
              <a:t>Высказывание </a:t>
            </a:r>
            <a:r>
              <a:rPr lang="ru-RU" sz="2800" i="1">
                <a:solidFill>
                  <a:srgbClr val="FF0000"/>
                </a:solidFill>
              </a:rPr>
              <a:t>А v В </a:t>
            </a:r>
            <a:r>
              <a:rPr lang="ru-RU" sz="2800" i="1" u="sng"/>
              <a:t>ложно</a:t>
            </a:r>
            <a:r>
              <a:rPr lang="ru-RU" sz="2800" i="1"/>
              <a:t> тогда и только тогда, когда </a:t>
            </a:r>
            <a:r>
              <a:rPr lang="ru-RU" sz="2800" i="1" u="sng"/>
              <a:t>оба</a:t>
            </a:r>
            <a:r>
              <a:rPr lang="ru-RU" sz="2800" i="1"/>
              <a:t> высказывания А и В </a:t>
            </a:r>
            <a:r>
              <a:rPr lang="ru-RU" sz="2800" i="1" u="sng"/>
              <a:t>ложны</a:t>
            </a:r>
            <a:r>
              <a:rPr lang="ru-RU" sz="2800" i="1"/>
              <a:t>.</a:t>
            </a:r>
          </a:p>
          <a:p>
            <a:pPr algn="just">
              <a:spcBef>
                <a:spcPct val="50000"/>
              </a:spcBef>
            </a:pPr>
            <a:r>
              <a:rPr lang="ru-RU" sz="2800"/>
              <a:t> Например, высказывание   </a:t>
            </a:r>
          </a:p>
          <a:p>
            <a:pPr algn="just">
              <a:spcBef>
                <a:spcPct val="50000"/>
              </a:spcBef>
            </a:pPr>
            <a:r>
              <a:rPr lang="ru-RU" sz="2800" i="1"/>
              <a:t>"10 не делится на 2 или 5 не больше 3" </a:t>
            </a:r>
            <a:r>
              <a:rPr lang="ru-RU" sz="2800"/>
              <a:t>  ложно,     а высказывания </a:t>
            </a:r>
          </a:p>
          <a:p>
            <a:pPr algn="just">
              <a:spcBef>
                <a:spcPct val="50000"/>
              </a:spcBef>
            </a:pPr>
            <a:r>
              <a:rPr lang="ru-RU" sz="2800" i="1"/>
              <a:t>"10 делится на 2 или 5 больше 3",   </a:t>
            </a:r>
          </a:p>
          <a:p>
            <a:pPr algn="just">
              <a:spcBef>
                <a:spcPct val="50000"/>
              </a:spcBef>
            </a:pPr>
            <a:r>
              <a:rPr lang="ru-RU" sz="2800" i="1"/>
              <a:t>"10 делится на 2 или 5 не больше 3",   </a:t>
            </a:r>
          </a:p>
          <a:p>
            <a:pPr algn="just">
              <a:spcBef>
                <a:spcPct val="50000"/>
              </a:spcBef>
            </a:pPr>
            <a:r>
              <a:rPr lang="ru-RU" sz="2800" i="1"/>
              <a:t>"10 не делится на 2 или 5 больше 3"</a:t>
            </a:r>
            <a:r>
              <a:rPr lang="ru-RU" sz="2800"/>
              <a:t>—   истинны. </a:t>
            </a:r>
          </a:p>
          <a:p>
            <a:pPr>
              <a:spcBef>
                <a:spcPct val="50000"/>
              </a:spcBef>
            </a:pPr>
            <a:endParaRPr lang="ru-RU" sz="360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131" name="Group 203"/>
          <p:cNvGraphicFramePr>
            <a:graphicFrameLocks noGrp="1"/>
          </p:cNvGraphicFramePr>
          <p:nvPr/>
        </p:nvGraphicFramePr>
        <p:xfrm>
          <a:off x="1176338" y="2143125"/>
          <a:ext cx="4332287" cy="3200400"/>
        </p:xfrm>
        <a:graphic>
          <a:graphicData uri="http://schemas.openxmlformats.org/drawingml/2006/table">
            <a:tbl>
              <a:tblPr/>
              <a:tblGrid>
                <a:gridCol w="1138237"/>
                <a:gridCol w="1174750"/>
                <a:gridCol w="2019300"/>
              </a:tblGrid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 или </a:t>
                      </a: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4959" name="Rectangle 31"/>
          <p:cNvSpPr>
            <a:spLocks noChangeArrowheads="1"/>
          </p:cNvSpPr>
          <p:nvPr/>
        </p:nvSpPr>
        <p:spPr bwMode="auto">
          <a:xfrm>
            <a:off x="4241800" y="4733925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8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24960" name="Rectangle 32"/>
          <p:cNvSpPr>
            <a:spLocks noChangeArrowheads="1"/>
          </p:cNvSpPr>
          <p:nvPr/>
        </p:nvSpPr>
        <p:spPr bwMode="auto">
          <a:xfrm>
            <a:off x="4197350" y="2813050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>
                <a:solidFill>
                  <a:srgbClr val="FF0000"/>
                </a:solidFill>
              </a:rPr>
              <a:t>0</a:t>
            </a:r>
            <a:endParaRPr lang="ru-RU" sz="3800">
              <a:solidFill>
                <a:srgbClr val="FF0000"/>
              </a:solidFill>
            </a:endParaRPr>
          </a:p>
        </p:txBody>
      </p:sp>
      <p:sp>
        <p:nvSpPr>
          <p:cNvPr id="124961" name="AutoShape 33"/>
          <p:cNvSpPr>
            <a:spLocks noChangeArrowheads="1"/>
          </p:cNvSpPr>
          <p:nvPr/>
        </p:nvSpPr>
        <p:spPr bwMode="auto">
          <a:xfrm>
            <a:off x="5795963" y="1635125"/>
            <a:ext cx="3116262" cy="1238250"/>
          </a:xfrm>
          <a:prstGeom prst="wedgeRoundRectCallout">
            <a:avLst>
              <a:gd name="adj1" fmla="val -56519"/>
              <a:gd name="adj2" fmla="val 16412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ru-RU" sz="2400">
                <a:latin typeface="Arial" charset="0"/>
                <a:cs typeface="Arial" charset="0"/>
              </a:rPr>
              <a:t>также:</a:t>
            </a:r>
            <a:r>
              <a:rPr lang="ru-RU" sz="2400" b="1">
                <a:latin typeface="Arial" charset="0"/>
                <a:cs typeface="Arial" charset="0"/>
              </a:rPr>
              <a:t> </a:t>
            </a:r>
            <a:r>
              <a:rPr lang="en-US" sz="2400" b="1">
                <a:latin typeface="Arial" charset="0"/>
                <a:cs typeface="Arial" charset="0"/>
              </a:rPr>
              <a:t>A</a:t>
            </a:r>
            <a:r>
              <a:rPr lang="ru-RU" sz="2400" b="1">
                <a:latin typeface="Arial" charset="0"/>
                <a:cs typeface="Arial" charset="0"/>
              </a:rPr>
              <a:t>+</a:t>
            </a:r>
            <a:r>
              <a:rPr lang="en-US" sz="2400" b="1">
                <a:latin typeface="Arial" charset="0"/>
                <a:cs typeface="Arial" charset="0"/>
              </a:rPr>
              <a:t>B</a:t>
            </a:r>
            <a:r>
              <a:rPr lang="en-US" sz="2400">
                <a:latin typeface="Arial" charset="0"/>
                <a:cs typeface="Arial" charset="0"/>
              </a:rPr>
              <a:t>, </a:t>
            </a:r>
            <a:r>
              <a:rPr lang="en-US" sz="2400" b="1">
                <a:latin typeface="Arial" charset="0"/>
                <a:cs typeface="Arial" charset="0"/>
              </a:rPr>
              <a:t>A </a:t>
            </a:r>
            <a:r>
              <a:rPr lang="en-US" sz="2400" b="1">
                <a:latin typeface="Arial" charset="0"/>
                <a:cs typeface="Arial" charset="0"/>
                <a:sym typeface="Symbol" pitchFamily="18" charset="2"/>
              </a:rPr>
              <a:t> </a:t>
            </a:r>
            <a:r>
              <a:rPr lang="en-US" sz="2400" b="1">
                <a:latin typeface="Arial" charset="0"/>
                <a:cs typeface="Arial" charset="0"/>
              </a:rPr>
              <a:t>B</a:t>
            </a:r>
            <a:r>
              <a:rPr lang="en-US" sz="2400">
                <a:latin typeface="Arial" charset="0"/>
                <a:cs typeface="Arial" charset="0"/>
              </a:rPr>
              <a:t/>
            </a:r>
            <a:br>
              <a:rPr lang="en-US" sz="2400">
                <a:latin typeface="Arial" charset="0"/>
                <a:cs typeface="Arial" charset="0"/>
              </a:rPr>
            </a:br>
            <a:endParaRPr lang="en-US" sz="2400">
              <a:latin typeface="Arial" charset="0"/>
              <a:cs typeface="Arial" charset="0"/>
            </a:endParaRP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1579563" y="2813050"/>
            <a:ext cx="1566862" cy="565150"/>
            <a:chOff x="789" y="1935"/>
            <a:chExt cx="1237" cy="356"/>
          </a:xfrm>
        </p:grpSpPr>
        <p:sp>
          <p:nvSpPr>
            <p:cNvPr id="29740" name="Rectangle 35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  <p:sp>
          <p:nvSpPr>
            <p:cNvPr id="29741" name="Rectangle 36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</p:grpSp>
      <p:grpSp>
        <p:nvGrpSpPr>
          <p:cNvPr id="3" name="Group 37"/>
          <p:cNvGrpSpPr>
            <a:grpSpLocks/>
          </p:cNvGrpSpPr>
          <p:nvPr/>
        </p:nvGrpSpPr>
        <p:grpSpPr bwMode="auto">
          <a:xfrm>
            <a:off x="1579563" y="3457575"/>
            <a:ext cx="1566862" cy="565150"/>
            <a:chOff x="789" y="1935"/>
            <a:chExt cx="1237" cy="356"/>
          </a:xfrm>
        </p:grpSpPr>
        <p:sp>
          <p:nvSpPr>
            <p:cNvPr id="29738" name="Rectangle 38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  <p:sp>
          <p:nvSpPr>
            <p:cNvPr id="29739" name="Rectangle 39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</p:grpSp>
      <p:grpSp>
        <p:nvGrpSpPr>
          <p:cNvPr id="4" name="Group 40"/>
          <p:cNvGrpSpPr>
            <a:grpSpLocks/>
          </p:cNvGrpSpPr>
          <p:nvPr/>
        </p:nvGrpSpPr>
        <p:grpSpPr bwMode="auto">
          <a:xfrm>
            <a:off x="1581150" y="4087813"/>
            <a:ext cx="1566863" cy="565150"/>
            <a:chOff x="789" y="1935"/>
            <a:chExt cx="1237" cy="356"/>
          </a:xfrm>
        </p:grpSpPr>
        <p:sp>
          <p:nvSpPr>
            <p:cNvPr id="29736" name="Rectangle 41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  <p:sp>
          <p:nvSpPr>
            <p:cNvPr id="29737" name="Rectangle 42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800"/>
                <a:t>0</a:t>
              </a:r>
            </a:p>
          </p:txBody>
        </p:sp>
      </p:grpSp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1581150" y="4722813"/>
            <a:ext cx="1566863" cy="565150"/>
            <a:chOff x="789" y="1935"/>
            <a:chExt cx="1237" cy="356"/>
          </a:xfrm>
        </p:grpSpPr>
        <p:sp>
          <p:nvSpPr>
            <p:cNvPr id="29734" name="Rectangle 44"/>
            <p:cNvSpPr>
              <a:spLocks noChangeArrowheads="1"/>
            </p:cNvSpPr>
            <p:nvPr/>
          </p:nvSpPr>
          <p:spPr bwMode="auto">
            <a:xfrm>
              <a:off x="789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  <p:sp>
          <p:nvSpPr>
            <p:cNvPr id="29735" name="Rectangle 45"/>
            <p:cNvSpPr>
              <a:spLocks noChangeArrowheads="1"/>
            </p:cNvSpPr>
            <p:nvPr/>
          </p:nvSpPr>
          <p:spPr bwMode="auto">
            <a:xfrm>
              <a:off x="1671" y="193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800"/>
                <a:t>1</a:t>
              </a:r>
              <a:endParaRPr lang="ru-RU" sz="3800"/>
            </a:p>
          </p:txBody>
        </p:sp>
      </p:grpSp>
      <p:sp>
        <p:nvSpPr>
          <p:cNvPr id="124989" name="Rectangle 61"/>
          <p:cNvSpPr>
            <a:spLocks noChangeArrowheads="1"/>
          </p:cNvSpPr>
          <p:nvPr/>
        </p:nvSpPr>
        <p:spPr bwMode="auto">
          <a:xfrm>
            <a:off x="4206875" y="3454400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>
                <a:solidFill>
                  <a:srgbClr val="FF0000"/>
                </a:solidFill>
              </a:rPr>
              <a:t>1</a:t>
            </a:r>
            <a:endParaRPr lang="ru-RU" sz="3800">
              <a:solidFill>
                <a:srgbClr val="FF0000"/>
              </a:solidFill>
            </a:endParaRPr>
          </a:p>
        </p:txBody>
      </p:sp>
      <p:sp>
        <p:nvSpPr>
          <p:cNvPr id="124990" name="Rectangle 62"/>
          <p:cNvSpPr>
            <a:spLocks noChangeArrowheads="1"/>
          </p:cNvSpPr>
          <p:nvPr/>
        </p:nvSpPr>
        <p:spPr bwMode="auto">
          <a:xfrm>
            <a:off x="4232275" y="4075113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800">
                <a:solidFill>
                  <a:srgbClr val="FF0000"/>
                </a:solidFill>
              </a:rPr>
              <a:t>1</a:t>
            </a:r>
            <a:endParaRPr lang="ru-RU" sz="3800">
              <a:solidFill>
                <a:srgbClr val="FF0000"/>
              </a:solidFill>
            </a:endParaRPr>
          </a:p>
        </p:txBody>
      </p:sp>
      <p:sp>
        <p:nvSpPr>
          <p:cNvPr id="29733" name="Прямоугольник 24"/>
          <p:cNvSpPr>
            <a:spLocks noChangeArrowheads="1"/>
          </p:cNvSpPr>
          <p:nvPr/>
        </p:nvSpPr>
        <p:spPr bwMode="auto">
          <a:xfrm>
            <a:off x="1333500" y="981075"/>
            <a:ext cx="62309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solidFill>
                  <a:srgbClr val="FF0000"/>
                </a:solidFill>
              </a:rPr>
              <a:t>Таблица истинности дизъюнкции</a:t>
            </a:r>
            <a:endParaRPr lang="en-US" sz="2800" b="1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4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24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24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24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24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59" grpId="0" autoUpdateAnimBg="0"/>
      <p:bldP spid="124960" grpId="0" autoUpdateAnimBg="0"/>
      <p:bldP spid="124961" grpId="0" animBg="1" autoUpdateAnimBg="0"/>
      <p:bldP spid="124989" grpId="0" autoUpdateAnimBg="0"/>
      <p:bldP spid="124990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3"/>
          <p:cNvSpPr txBox="1">
            <a:spLocks noChangeArrowheads="1"/>
          </p:cNvSpPr>
          <p:nvPr/>
        </p:nvSpPr>
        <p:spPr bwMode="auto">
          <a:xfrm>
            <a:off x="430213" y="712788"/>
            <a:ext cx="84994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2800" b="1">
                <a:solidFill>
                  <a:srgbClr val="FF0000"/>
                </a:solidFill>
              </a:rPr>
              <a:t>Базовый набор операций</a:t>
            </a:r>
          </a:p>
        </p:txBody>
      </p:sp>
      <p:sp>
        <p:nvSpPr>
          <p:cNvPr id="137220" name="Text Box 4"/>
          <p:cNvSpPr txBox="1">
            <a:spLocks noChangeArrowheads="1"/>
          </p:cNvSpPr>
          <p:nvPr/>
        </p:nvSpPr>
        <p:spPr bwMode="auto">
          <a:xfrm>
            <a:off x="827088" y="1403350"/>
            <a:ext cx="77057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800"/>
              <a:t>С помощью операций </a:t>
            </a:r>
            <a:r>
              <a:rPr lang="ru-RU" sz="2800" b="1"/>
              <a:t>И, ИЛИ </a:t>
            </a:r>
            <a:r>
              <a:rPr lang="ru-RU" sz="2800"/>
              <a:t>и </a:t>
            </a:r>
            <a:r>
              <a:rPr lang="ru-RU" sz="2800" b="1"/>
              <a:t>НЕ</a:t>
            </a:r>
            <a:r>
              <a:rPr lang="ru-RU" sz="2800"/>
              <a:t> можно реализовать любую логическую операцию.</a:t>
            </a:r>
            <a:endParaRPr lang="ru-RU" sz="2800" b="1"/>
          </a:p>
        </p:txBody>
      </p:sp>
      <p:grpSp>
        <p:nvGrpSpPr>
          <p:cNvPr id="2" name="Group 45"/>
          <p:cNvGrpSpPr>
            <a:grpSpLocks/>
          </p:cNvGrpSpPr>
          <p:nvPr/>
        </p:nvGrpSpPr>
        <p:grpSpPr bwMode="auto">
          <a:xfrm>
            <a:off x="2246313" y="2828925"/>
            <a:ext cx="4673600" cy="1622425"/>
            <a:chOff x="1358" y="1266"/>
            <a:chExt cx="2801" cy="838"/>
          </a:xfrm>
        </p:grpSpPr>
        <p:sp>
          <p:nvSpPr>
            <p:cNvPr id="30728" name="AutoShape 35"/>
            <p:cNvSpPr>
              <a:spLocks noChangeArrowheads="1"/>
            </p:cNvSpPr>
            <p:nvPr/>
          </p:nvSpPr>
          <p:spPr bwMode="auto">
            <a:xfrm>
              <a:off x="2421" y="1402"/>
              <a:ext cx="667" cy="371"/>
            </a:xfrm>
            <a:prstGeom prst="flowChartAlternateProcess">
              <a:avLst/>
            </a:prstGeom>
            <a:solidFill>
              <a:srgbClr val="FFFFC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2800" b="1"/>
                <a:t>ИЛИ</a:t>
              </a:r>
            </a:p>
          </p:txBody>
        </p:sp>
        <p:sp>
          <p:nvSpPr>
            <p:cNvPr id="30729" name="AutoShape 37"/>
            <p:cNvSpPr>
              <a:spLocks noChangeArrowheads="1"/>
            </p:cNvSpPr>
            <p:nvPr/>
          </p:nvSpPr>
          <p:spPr bwMode="auto">
            <a:xfrm>
              <a:off x="1507" y="1402"/>
              <a:ext cx="667" cy="371"/>
            </a:xfrm>
            <a:prstGeom prst="flowChartAlternateProcess">
              <a:avLst/>
            </a:prstGeom>
            <a:solidFill>
              <a:srgbClr val="FFFFC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2800" b="1"/>
                <a:t>И</a:t>
              </a:r>
            </a:p>
          </p:txBody>
        </p:sp>
        <p:sp>
          <p:nvSpPr>
            <p:cNvPr id="30730" name="AutoShape 38"/>
            <p:cNvSpPr>
              <a:spLocks noChangeArrowheads="1"/>
            </p:cNvSpPr>
            <p:nvPr/>
          </p:nvSpPr>
          <p:spPr bwMode="auto">
            <a:xfrm>
              <a:off x="3335" y="1409"/>
              <a:ext cx="667" cy="371"/>
            </a:xfrm>
            <a:prstGeom prst="flowChartAlternateProcess">
              <a:avLst/>
            </a:prstGeom>
            <a:solidFill>
              <a:srgbClr val="FFFFC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2800" b="1"/>
                <a:t>НЕ</a:t>
              </a:r>
            </a:p>
          </p:txBody>
        </p:sp>
        <p:sp>
          <p:nvSpPr>
            <p:cNvPr id="30731" name="AutoShape 39"/>
            <p:cNvSpPr>
              <a:spLocks noChangeArrowheads="1"/>
            </p:cNvSpPr>
            <p:nvPr/>
          </p:nvSpPr>
          <p:spPr bwMode="auto">
            <a:xfrm>
              <a:off x="1358" y="1266"/>
              <a:ext cx="2801" cy="838"/>
            </a:xfrm>
            <a:prstGeom prst="flowChartAlternateProcess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732" name="Rectangle 41"/>
            <p:cNvSpPr>
              <a:spLocks noChangeArrowheads="1"/>
            </p:cNvSpPr>
            <p:nvPr/>
          </p:nvSpPr>
          <p:spPr bwMode="auto">
            <a:xfrm>
              <a:off x="1777" y="1877"/>
              <a:ext cx="2070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2400"/>
                <a:t>базовый набор операций</a:t>
              </a:r>
            </a:p>
          </p:txBody>
        </p:sp>
      </p:grpSp>
      <p:grpSp>
        <p:nvGrpSpPr>
          <p:cNvPr id="3" name="Group 42"/>
          <p:cNvGrpSpPr>
            <a:grpSpLocks/>
          </p:cNvGrpSpPr>
          <p:nvPr/>
        </p:nvGrpSpPr>
        <p:grpSpPr bwMode="auto">
          <a:xfrm>
            <a:off x="588963" y="4697413"/>
            <a:ext cx="8183562" cy="954087"/>
            <a:chOff x="274" y="1191"/>
            <a:chExt cx="5155" cy="601"/>
          </a:xfrm>
        </p:grpSpPr>
        <p:sp>
          <p:nvSpPr>
            <p:cNvPr id="30726" name="Text Box 43"/>
            <p:cNvSpPr txBox="1">
              <a:spLocks noChangeArrowheads="1"/>
            </p:cNvSpPr>
            <p:nvPr/>
          </p:nvSpPr>
          <p:spPr bwMode="auto">
            <a:xfrm>
              <a:off x="568" y="1258"/>
              <a:ext cx="4861" cy="534"/>
            </a:xfrm>
            <a:prstGeom prst="rect">
              <a:avLst/>
            </a:prstGeom>
            <a:solidFill>
              <a:srgbClr val="D1D1FF"/>
            </a:solidFill>
            <a:ln w="12700">
              <a:solidFill>
                <a:srgbClr val="00008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80975" indent="-180975" eaLnBrk="0" hangingPunct="0">
                <a:spcBef>
                  <a:spcPct val="50000"/>
                </a:spcBef>
              </a:pPr>
              <a:r>
                <a:rPr lang="ru-RU" sz="2400" b="1">
                  <a:latin typeface="Arial" charset="0"/>
                </a:rPr>
                <a:t>  </a:t>
              </a:r>
              <a:r>
                <a:rPr lang="ru-RU" sz="2400" b="1"/>
                <a:t>Сколько всего существует логических операции с двумя переменными?</a:t>
              </a:r>
            </a:p>
          </p:txBody>
        </p:sp>
        <p:sp>
          <p:nvSpPr>
            <p:cNvPr id="30727" name="Oval 44"/>
            <p:cNvSpPr>
              <a:spLocks noChangeArrowheads="1"/>
            </p:cNvSpPr>
            <p:nvPr/>
          </p:nvSpPr>
          <p:spPr bwMode="auto">
            <a:xfrm>
              <a:off x="274" y="1191"/>
              <a:ext cx="409" cy="418"/>
            </a:xfrm>
            <a:prstGeom prst="ellipse">
              <a:avLst/>
            </a:prstGeom>
            <a:solidFill>
              <a:srgbClr val="00008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sz="4400" b="1">
                  <a:solidFill>
                    <a:schemeClr val="bg1"/>
                  </a:solidFill>
                  <a:latin typeface="Arial Black" pitchFamily="34" charset="0"/>
                </a:rPr>
                <a:t>?</a:t>
              </a:r>
              <a:endParaRPr lang="ru-RU" sz="4400" b="1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7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20" grpId="0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827088" y="609600"/>
            <a:ext cx="7554912" cy="575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/>
              <a:t>Операция </a:t>
            </a:r>
            <a:r>
              <a:rPr lang="ru-RU" sz="3600" b="1">
                <a:solidFill>
                  <a:srgbClr val="FF0000"/>
                </a:solidFill>
                <a:cs typeface="Times New Roman" pitchFamily="18" charset="0"/>
              </a:rPr>
              <a:t>ЕСЛИ-ТО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  </a:t>
            </a:r>
            <a:endParaRPr lang="en-US" sz="360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ru-RU" sz="36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>
                <a:cs typeface="Times New Roman" pitchFamily="18" charset="0"/>
              </a:rPr>
              <a:t>Операция, выражаемая связками   </a:t>
            </a:r>
            <a:r>
              <a:rPr lang="ru-RU" sz="2800" i="1">
                <a:cs typeface="Times New Roman" pitchFamily="18" charset="0"/>
              </a:rPr>
              <a:t>"если ..., то",</a:t>
            </a:r>
            <a:r>
              <a:rPr lang="ru-RU" sz="2800">
                <a:cs typeface="Times New Roman" pitchFamily="18" charset="0"/>
              </a:rPr>
              <a:t>  </a:t>
            </a:r>
            <a:r>
              <a:rPr lang="ru-RU" sz="2800" i="1">
                <a:cs typeface="Times New Roman" pitchFamily="18" charset="0"/>
              </a:rPr>
              <a:t>"из ... следует",</a:t>
            </a:r>
            <a:r>
              <a:rPr lang="ru-RU" sz="2800">
                <a:cs typeface="Times New Roman" pitchFamily="18" charset="0"/>
              </a:rPr>
              <a:t>  </a:t>
            </a:r>
            <a:r>
              <a:rPr lang="ru-RU" sz="2800" i="1">
                <a:cs typeface="Times New Roman" pitchFamily="18" charset="0"/>
              </a:rPr>
              <a:t>"... влечет ...",</a:t>
            </a:r>
            <a:r>
              <a:rPr lang="ru-RU" sz="2800">
                <a:cs typeface="Times New Roman" pitchFamily="18" charset="0"/>
              </a:rPr>
              <a:t>  </a:t>
            </a:r>
          </a:p>
          <a:p>
            <a:pPr>
              <a:spcBef>
                <a:spcPct val="50000"/>
              </a:spcBef>
            </a:pPr>
            <a:r>
              <a:rPr lang="ru-RU" sz="2800">
                <a:cs typeface="Times New Roman" pitchFamily="18" charset="0"/>
              </a:rPr>
              <a:t>называется </a:t>
            </a:r>
            <a:r>
              <a:rPr lang="ru-RU" sz="2800" b="1" i="1" u="sng">
                <a:cs typeface="Times New Roman" pitchFamily="18" charset="0"/>
              </a:rPr>
              <a:t>импликацией</a:t>
            </a:r>
            <a:r>
              <a:rPr lang="ru-RU" sz="2800">
                <a:cs typeface="Times New Roman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ru-RU" sz="2800">
                <a:cs typeface="Times New Roman" pitchFamily="18" charset="0"/>
              </a:rPr>
              <a:t>(лат. </a:t>
            </a:r>
            <a:r>
              <a:rPr lang="ru-RU" sz="2800" i="1">
                <a:cs typeface="Times New Roman" pitchFamily="18" charset="0"/>
              </a:rPr>
              <a:t>implico</a:t>
            </a:r>
            <a:r>
              <a:rPr lang="ru-RU" sz="2800">
                <a:cs typeface="Times New Roman" pitchFamily="18" charset="0"/>
              </a:rPr>
              <a:t> — тесно связаны) и обозначается знаком </a:t>
            </a:r>
            <a:r>
              <a:rPr lang="en-US" sz="2800">
                <a:cs typeface="Times New Roman" pitchFamily="18" charset="0"/>
              </a:rPr>
              <a:t>      </a:t>
            </a:r>
            <a:r>
              <a:rPr lang="ru-RU" sz="2800">
                <a:cs typeface="Times New Roman" pitchFamily="18" charset="0"/>
              </a:rPr>
              <a:t>.</a:t>
            </a:r>
            <a:r>
              <a:rPr lang="en-US" sz="2800">
                <a:cs typeface="Times New Roman" pitchFamily="18" charset="0"/>
              </a:rPr>
              <a:t>   </a:t>
            </a:r>
            <a:r>
              <a:rPr lang="ru-RU" sz="2800">
                <a:cs typeface="Times New Roman" pitchFamily="18" charset="0"/>
              </a:rPr>
              <a:t>Высказывание   </a:t>
            </a:r>
            <a:r>
              <a:rPr lang="ru-RU" sz="2800" b="1">
                <a:cs typeface="Times New Roman" pitchFamily="18" charset="0"/>
              </a:rPr>
              <a:t>А       В</a:t>
            </a:r>
            <a:r>
              <a:rPr lang="ru-RU" sz="2800">
                <a:cs typeface="Times New Roman" pitchFamily="18" charset="0"/>
              </a:rPr>
              <a:t> ложно тогда и только тогда, когда  </a:t>
            </a:r>
            <a:r>
              <a:rPr lang="ru-RU" sz="2800" b="1">
                <a:cs typeface="Times New Roman" pitchFamily="18" charset="0"/>
              </a:rPr>
              <a:t>А</a:t>
            </a:r>
            <a:r>
              <a:rPr lang="ru-RU" sz="2800">
                <a:cs typeface="Times New Roman" pitchFamily="18" charset="0"/>
              </a:rPr>
              <a:t>  истинно,  а  </a:t>
            </a:r>
            <a:r>
              <a:rPr lang="ru-RU" sz="2800" b="1">
                <a:cs typeface="Times New Roman" pitchFamily="18" charset="0"/>
              </a:rPr>
              <a:t>В</a:t>
            </a:r>
            <a:r>
              <a:rPr lang="ru-RU" sz="2800">
                <a:cs typeface="Times New Roman" pitchFamily="18" charset="0"/>
              </a:rPr>
              <a:t>  ложно. </a:t>
            </a:r>
          </a:p>
          <a:p>
            <a:pPr>
              <a:spcBef>
                <a:spcPct val="50000"/>
              </a:spcBef>
            </a:pPr>
            <a:r>
              <a:rPr lang="en-US" sz="3600">
                <a:solidFill>
                  <a:schemeClr val="folHlink"/>
                </a:solidFill>
                <a:latin typeface="Times New Roman" pitchFamily="18" charset="0"/>
              </a:rPr>
              <a:t>  </a:t>
            </a:r>
            <a:endParaRPr lang="ru-RU" sz="360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31747" name="Line 3"/>
          <p:cNvSpPr>
            <a:spLocks noChangeShapeType="1"/>
          </p:cNvSpPr>
          <p:nvPr/>
        </p:nvSpPr>
        <p:spPr bwMode="auto">
          <a:xfrm>
            <a:off x="4643438" y="3933825"/>
            <a:ext cx="576262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1748" name="Line 5"/>
          <p:cNvSpPr>
            <a:spLocks noChangeShapeType="1"/>
          </p:cNvSpPr>
          <p:nvPr/>
        </p:nvSpPr>
        <p:spPr bwMode="auto">
          <a:xfrm>
            <a:off x="4241800" y="4365625"/>
            <a:ext cx="576263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Text Box 4"/>
          <p:cNvSpPr txBox="1">
            <a:spLocks noChangeArrowheads="1"/>
          </p:cNvSpPr>
          <p:nvPr/>
        </p:nvSpPr>
        <p:spPr bwMode="auto">
          <a:xfrm>
            <a:off x="684213" y="1125538"/>
            <a:ext cx="8081962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endParaRPr lang="ru-RU" sz="2800" b="1"/>
          </a:p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800" b="1"/>
              <a:t> </a:t>
            </a:r>
            <a:r>
              <a:rPr lang="en-US" sz="2800" b="1"/>
              <a:t>A</a:t>
            </a:r>
            <a:r>
              <a:rPr lang="en-US" sz="2800"/>
              <a:t> – "</a:t>
            </a:r>
            <a:r>
              <a:rPr lang="ru-RU" sz="2800"/>
              <a:t>Работник хорошо работает".</a:t>
            </a:r>
          </a:p>
          <a:p>
            <a:pPr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ru-RU" sz="2800"/>
              <a:t>  </a:t>
            </a:r>
            <a:r>
              <a:rPr lang="en-US" sz="2800" b="1"/>
              <a:t>B – </a:t>
            </a:r>
            <a:r>
              <a:rPr lang="ru-RU" sz="2800"/>
              <a:t>"У работника хорошая зарплата".</a:t>
            </a:r>
          </a:p>
        </p:txBody>
      </p:sp>
      <p:graphicFrame>
        <p:nvGraphicFramePr>
          <p:cNvPr id="135236" name="Group 68"/>
          <p:cNvGraphicFramePr>
            <a:graphicFrameLocks noGrp="1"/>
          </p:cNvGraphicFramePr>
          <p:nvPr/>
        </p:nvGraphicFramePr>
        <p:xfrm>
          <a:off x="1319213" y="3194050"/>
          <a:ext cx="4332287" cy="2895600"/>
        </p:xfrm>
        <a:graphic>
          <a:graphicData uri="http://schemas.openxmlformats.org/drawingml/2006/table">
            <a:tbl>
              <a:tblPr/>
              <a:tblGrid>
                <a:gridCol w="1138237"/>
                <a:gridCol w="1174750"/>
                <a:gridCol w="2019300"/>
              </a:tblGrid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 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</a:t>
                      </a: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5232" name="Rectangle 64"/>
          <p:cNvSpPr>
            <a:spLocks noChangeArrowheads="1"/>
          </p:cNvSpPr>
          <p:nvPr/>
        </p:nvSpPr>
        <p:spPr bwMode="auto">
          <a:xfrm>
            <a:off x="4321175" y="5502275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35233" name="Rectangle 65"/>
          <p:cNvSpPr>
            <a:spLocks noChangeArrowheads="1"/>
          </p:cNvSpPr>
          <p:nvPr/>
        </p:nvSpPr>
        <p:spPr bwMode="auto">
          <a:xfrm>
            <a:off x="4354513" y="3746500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35234" name="Rectangle 66"/>
          <p:cNvSpPr>
            <a:spLocks noChangeArrowheads="1"/>
          </p:cNvSpPr>
          <p:nvPr/>
        </p:nvSpPr>
        <p:spPr bwMode="auto">
          <a:xfrm>
            <a:off x="4338638" y="4368800"/>
            <a:ext cx="563562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400">
                <a:solidFill>
                  <a:srgbClr val="FF0000"/>
                </a:solidFill>
              </a:rPr>
              <a:t>1</a:t>
            </a:r>
            <a:endParaRPr lang="ru-RU" sz="3400">
              <a:solidFill>
                <a:srgbClr val="FF0000"/>
              </a:solidFill>
            </a:endParaRPr>
          </a:p>
        </p:txBody>
      </p:sp>
      <p:sp>
        <p:nvSpPr>
          <p:cNvPr id="135235" name="Rectangle 67"/>
          <p:cNvSpPr>
            <a:spLocks noChangeArrowheads="1"/>
          </p:cNvSpPr>
          <p:nvPr/>
        </p:nvSpPr>
        <p:spPr bwMode="auto">
          <a:xfrm>
            <a:off x="4321175" y="4937125"/>
            <a:ext cx="563563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40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32801" name="Прямоугольник 13"/>
          <p:cNvSpPr>
            <a:spLocks noChangeArrowheads="1"/>
          </p:cNvSpPr>
          <p:nvPr/>
        </p:nvSpPr>
        <p:spPr bwMode="auto">
          <a:xfrm>
            <a:off x="1314450" y="981075"/>
            <a:ext cx="62690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solidFill>
                  <a:srgbClr val="FF0000"/>
                </a:solidFill>
              </a:rPr>
              <a:t>Таблица истинности импликации</a:t>
            </a:r>
            <a:endParaRPr lang="en-US" sz="2800" b="1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5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5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5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3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35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2" grpId="0" build="p" autoUpdateAnimBg="0"/>
      <p:bldP spid="135232" grpId="0" autoUpdateAnimBg="0"/>
      <p:bldP spid="135233" grpId="0" autoUpdateAnimBg="0"/>
      <p:bldP spid="135234" grpId="0" autoUpdateAnimBg="0"/>
      <p:bldP spid="135235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855663" y="1196975"/>
            <a:ext cx="76327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/>
              <a:t>Операция </a:t>
            </a:r>
            <a:r>
              <a:rPr lang="ru-RU" sz="3600" b="1">
                <a:solidFill>
                  <a:srgbClr val="FF0000"/>
                </a:solidFill>
                <a:cs typeface="Times New Roman" pitchFamily="18" charset="0"/>
              </a:rPr>
              <a:t>РАВНОСИЛЬНО</a:t>
            </a:r>
            <a:r>
              <a:rPr lang="ru-RU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ru-RU" sz="2800">
                <a:cs typeface="Times New Roman" pitchFamily="18" charset="0"/>
              </a:rPr>
              <a:t>Операция, выражаемая связками "</a:t>
            </a:r>
            <a:r>
              <a:rPr lang="ru-RU" sz="2800" i="1">
                <a:cs typeface="Times New Roman" pitchFamily="18" charset="0"/>
              </a:rPr>
              <a:t>тогда и только тогда</a:t>
            </a:r>
            <a:r>
              <a:rPr lang="ru-RU" sz="2800">
                <a:cs typeface="Times New Roman" pitchFamily="18" charset="0"/>
              </a:rPr>
              <a:t>", "</a:t>
            </a:r>
            <a:r>
              <a:rPr lang="ru-RU" sz="2800" i="1">
                <a:cs typeface="Times New Roman" pitchFamily="18" charset="0"/>
              </a:rPr>
              <a:t>необходимо и достаточно</a:t>
            </a:r>
            <a:r>
              <a:rPr lang="ru-RU" sz="2800">
                <a:cs typeface="Times New Roman" pitchFamily="18" charset="0"/>
              </a:rPr>
              <a:t>", "... </a:t>
            </a:r>
            <a:r>
              <a:rPr lang="ru-RU" sz="2800" i="1">
                <a:cs typeface="Times New Roman" pitchFamily="18" charset="0"/>
              </a:rPr>
              <a:t>равносильно</a:t>
            </a:r>
            <a:r>
              <a:rPr lang="ru-RU" sz="2800">
                <a:cs typeface="Times New Roman" pitchFamily="18" charset="0"/>
              </a:rPr>
              <a:t> ...", называется </a:t>
            </a:r>
            <a:r>
              <a:rPr lang="ru-RU" sz="2800" b="1" i="1" u="sng">
                <a:cs typeface="Times New Roman" pitchFamily="18" charset="0"/>
              </a:rPr>
              <a:t>эквиваленцией</a:t>
            </a:r>
            <a:r>
              <a:rPr lang="ru-RU" sz="2800">
                <a:cs typeface="Times New Roman" pitchFamily="18" charset="0"/>
              </a:rPr>
              <a:t> и обозначается знаком        или  </a:t>
            </a:r>
            <a:r>
              <a:rPr lang="ru-RU" sz="2800" b="1">
                <a:cs typeface="Times New Roman" pitchFamily="18" charset="0"/>
              </a:rPr>
              <a:t>~.</a:t>
            </a:r>
            <a:r>
              <a:rPr lang="ru-RU" sz="2800">
                <a:cs typeface="Times New Roman" pitchFamily="18" charset="0"/>
              </a:rPr>
              <a:t>   </a:t>
            </a:r>
          </a:p>
          <a:p>
            <a:pPr>
              <a:spcBef>
                <a:spcPct val="50000"/>
              </a:spcBef>
            </a:pPr>
            <a:r>
              <a:rPr lang="ru-RU" sz="2800">
                <a:cs typeface="Times New Roman" pitchFamily="18" charset="0"/>
              </a:rPr>
              <a:t>Высказывание </a:t>
            </a:r>
            <a:r>
              <a:rPr lang="ru-RU" sz="2800" b="1">
                <a:cs typeface="Times New Roman" pitchFamily="18" charset="0"/>
              </a:rPr>
              <a:t>А      В</a:t>
            </a:r>
            <a:r>
              <a:rPr lang="ru-RU" sz="2800">
                <a:cs typeface="Times New Roman" pitchFamily="18" charset="0"/>
              </a:rPr>
              <a:t>    истинно тогда и только тогда, когда значения </a:t>
            </a:r>
            <a:r>
              <a:rPr lang="ru-RU" sz="2800" b="1">
                <a:cs typeface="Times New Roman" pitchFamily="18" charset="0"/>
              </a:rPr>
              <a:t>А</a:t>
            </a:r>
            <a:r>
              <a:rPr lang="ru-RU" sz="2800">
                <a:cs typeface="Times New Roman" pitchFamily="18" charset="0"/>
              </a:rPr>
              <a:t> и </a:t>
            </a:r>
            <a:r>
              <a:rPr lang="ru-RU" sz="2800" b="1">
                <a:cs typeface="Times New Roman" pitchFamily="18" charset="0"/>
              </a:rPr>
              <a:t>В</a:t>
            </a:r>
            <a:r>
              <a:rPr lang="ru-RU" sz="2800">
                <a:cs typeface="Times New Roman" pitchFamily="18" charset="0"/>
              </a:rPr>
              <a:t> совпадают.      </a:t>
            </a:r>
            <a:endParaRPr lang="ru-RU" sz="2800"/>
          </a:p>
        </p:txBody>
      </p:sp>
      <p:sp>
        <p:nvSpPr>
          <p:cNvPr id="33795" name="Line 2"/>
          <p:cNvSpPr>
            <a:spLocks noChangeShapeType="1"/>
          </p:cNvSpPr>
          <p:nvPr/>
        </p:nvSpPr>
        <p:spPr bwMode="auto">
          <a:xfrm>
            <a:off x="2266950" y="3933825"/>
            <a:ext cx="576263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3796" name="Line 3"/>
          <p:cNvSpPr>
            <a:spLocks noChangeShapeType="1"/>
          </p:cNvSpPr>
          <p:nvPr/>
        </p:nvSpPr>
        <p:spPr bwMode="auto">
          <a:xfrm>
            <a:off x="3995738" y="4581525"/>
            <a:ext cx="503237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76" name="Group 56"/>
          <p:cNvGraphicFramePr>
            <a:graphicFrameLocks noGrp="1"/>
          </p:cNvGraphicFramePr>
          <p:nvPr/>
        </p:nvGraphicFramePr>
        <p:xfrm>
          <a:off x="2474913" y="2063750"/>
          <a:ext cx="4332287" cy="3200400"/>
        </p:xfrm>
        <a:graphic>
          <a:graphicData uri="http://schemas.openxmlformats.org/drawingml/2006/table">
            <a:tbl>
              <a:tblPr/>
              <a:tblGrid>
                <a:gridCol w="1138237"/>
                <a:gridCol w="1174750"/>
                <a:gridCol w="2019300"/>
              </a:tblGrid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 </a:t>
                      </a: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</a:t>
                      </a: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844" name="Прямоугольник 9"/>
          <p:cNvSpPr>
            <a:spLocks noChangeArrowheads="1"/>
          </p:cNvSpPr>
          <p:nvPr/>
        </p:nvSpPr>
        <p:spPr bwMode="auto">
          <a:xfrm>
            <a:off x="1203325" y="981075"/>
            <a:ext cx="64912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solidFill>
                  <a:srgbClr val="FF0000"/>
                </a:solidFill>
              </a:rPr>
              <a:t>Таблица истинности эквиваленции</a:t>
            </a:r>
            <a:endParaRPr lang="en-US" sz="2800" b="1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4"/>
          <p:cNvSpPr txBox="1">
            <a:spLocks noChangeArrowheads="1"/>
          </p:cNvSpPr>
          <p:nvPr/>
        </p:nvSpPr>
        <p:spPr bwMode="auto">
          <a:xfrm>
            <a:off x="1116013" y="1628775"/>
            <a:ext cx="727233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/>
              <a:t>С помощью логических переменных и символов логических операций любое высказывание можно формализовать, то есть заменить </a:t>
            </a:r>
            <a:r>
              <a:rPr lang="ru-RU" sz="2800" b="1" i="1">
                <a:solidFill>
                  <a:srgbClr val="FF0000"/>
                </a:solidFill>
              </a:rPr>
              <a:t>логической формулой.</a:t>
            </a:r>
          </a:p>
        </p:txBody>
      </p:sp>
      <p:sp>
        <p:nvSpPr>
          <p:cNvPr id="35843" name="Text Box 22"/>
          <p:cNvSpPr txBox="1">
            <a:spLocks noChangeArrowheads="1"/>
          </p:cNvSpPr>
          <p:nvPr/>
        </p:nvSpPr>
        <p:spPr bwMode="auto">
          <a:xfrm>
            <a:off x="755650" y="2281238"/>
            <a:ext cx="72723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endParaRPr lang="ru-RU" sz="280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4"/>
          <p:cNvSpPr txBox="1">
            <a:spLocks noChangeArrowheads="1"/>
          </p:cNvSpPr>
          <p:nvPr/>
        </p:nvSpPr>
        <p:spPr bwMode="auto">
          <a:xfrm>
            <a:off x="755650" y="795338"/>
            <a:ext cx="7777163" cy="606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ru-RU" sz="2800">
                <a:solidFill>
                  <a:srgbClr val="FF0000"/>
                </a:solidFill>
              </a:rPr>
              <a:t>Определение </a:t>
            </a:r>
            <a:r>
              <a:rPr lang="ru-RU" sz="2800" b="1" i="1" u="sng">
                <a:solidFill>
                  <a:srgbClr val="FF0000"/>
                </a:solidFill>
              </a:rPr>
              <a:t>логической формулы</a:t>
            </a:r>
            <a:r>
              <a:rPr lang="ru-RU" sz="2800" b="1">
                <a:solidFill>
                  <a:srgbClr val="FF0000"/>
                </a:solidFill>
              </a:rPr>
              <a:t>:</a:t>
            </a:r>
            <a:r>
              <a:rPr lang="ru-RU" sz="2800">
                <a:solidFill>
                  <a:srgbClr val="FF0000"/>
                </a:solidFill>
              </a:rPr>
              <a:t> </a:t>
            </a:r>
          </a:p>
          <a:p>
            <a:pPr marL="457200" indent="-457200"/>
            <a:endParaRPr lang="ru-RU" sz="2800">
              <a:solidFill>
                <a:schemeClr val="folHlink"/>
              </a:solidFill>
            </a:endParaRPr>
          </a:p>
          <a:p>
            <a:pPr marL="457200" indent="-457200"/>
            <a:r>
              <a:rPr lang="ru-RU" sz="2800"/>
              <a:t>1. Всякая логическая переменная и символы "истина" ("1") и "ложь" ("0") - формулы.</a:t>
            </a:r>
          </a:p>
          <a:p>
            <a:pPr marL="457200" indent="-457200"/>
            <a:r>
              <a:rPr lang="ru-RU" sz="2800"/>
              <a:t> </a:t>
            </a:r>
          </a:p>
          <a:p>
            <a:pPr marL="457200" indent="-457200"/>
            <a:r>
              <a:rPr lang="ru-RU" sz="2800"/>
              <a:t>2. Если  А и В - формулы,   то  А , А </a:t>
            </a:r>
            <a:r>
              <a:rPr lang="en-US" sz="2800">
                <a:cs typeface="Times New Roman" pitchFamily="18" charset="0"/>
              </a:rPr>
              <a:t>·</a:t>
            </a:r>
            <a:r>
              <a:rPr lang="ru-RU" sz="2800"/>
              <a:t> В , </a:t>
            </a:r>
          </a:p>
          <a:p>
            <a:pPr marL="457200" indent="-457200"/>
            <a:r>
              <a:rPr lang="ru-RU" sz="2800"/>
              <a:t>А v В ,   А        B ,   А        В   - формулы. </a:t>
            </a:r>
          </a:p>
          <a:p>
            <a:pPr marL="457200" indent="-457200"/>
            <a:endParaRPr lang="ru-RU" sz="2800"/>
          </a:p>
          <a:p>
            <a:pPr marL="457200" indent="-457200"/>
            <a:r>
              <a:rPr lang="ru-RU" sz="2800"/>
              <a:t>3. Никаких других формул в алгебре логики нет. </a:t>
            </a:r>
          </a:p>
          <a:p>
            <a:pPr marL="457200" indent="-457200"/>
            <a:endParaRPr lang="ru-RU" sz="3200">
              <a:solidFill>
                <a:schemeClr val="folHlink"/>
              </a:solidFill>
              <a:latin typeface="Times New Roman" pitchFamily="18" charset="0"/>
            </a:endParaRPr>
          </a:p>
          <a:p>
            <a:pPr marL="457200" indent="-457200">
              <a:spcBef>
                <a:spcPct val="50000"/>
              </a:spcBef>
            </a:pPr>
            <a:endParaRPr lang="ru-RU" sz="3200">
              <a:latin typeface="Times New Roman" pitchFamily="18" charset="0"/>
            </a:endParaRPr>
          </a:p>
        </p:txBody>
      </p:sp>
      <p:sp>
        <p:nvSpPr>
          <p:cNvPr id="36867" name="Line 6"/>
          <p:cNvSpPr>
            <a:spLocks noChangeShapeType="1"/>
          </p:cNvSpPr>
          <p:nvPr/>
        </p:nvSpPr>
        <p:spPr bwMode="auto">
          <a:xfrm>
            <a:off x="6227763" y="3284538"/>
            <a:ext cx="360362" cy="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6868" name="Line 7"/>
          <p:cNvSpPr>
            <a:spLocks noChangeShapeType="1"/>
          </p:cNvSpPr>
          <p:nvPr/>
        </p:nvSpPr>
        <p:spPr bwMode="auto">
          <a:xfrm>
            <a:off x="2771775" y="4076700"/>
            <a:ext cx="360363" cy="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6869" name="Line 8"/>
          <p:cNvSpPr>
            <a:spLocks noChangeShapeType="1"/>
          </p:cNvSpPr>
          <p:nvPr/>
        </p:nvSpPr>
        <p:spPr bwMode="auto">
          <a:xfrm>
            <a:off x="4572000" y="4005263"/>
            <a:ext cx="431800" cy="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4"/>
          <p:cNvSpPr txBox="1">
            <a:spLocks noChangeArrowheads="1"/>
          </p:cNvSpPr>
          <p:nvPr/>
        </p:nvSpPr>
        <p:spPr bwMode="auto">
          <a:xfrm>
            <a:off x="1187450" y="1557338"/>
            <a:ext cx="7127875" cy="382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1950" algn="ctr">
              <a:spcBef>
                <a:spcPct val="20000"/>
              </a:spcBef>
            </a:pPr>
            <a:r>
              <a:rPr lang="ru-RU" sz="2800" b="1">
                <a:solidFill>
                  <a:srgbClr val="FF0000"/>
                </a:solidFill>
              </a:rPr>
              <a:t>Порядок выполнения логических операций в сложном логическом выражении</a:t>
            </a:r>
          </a:p>
          <a:p>
            <a:pPr indent="361950" algn="ctr">
              <a:spcBef>
                <a:spcPct val="20000"/>
              </a:spcBef>
            </a:pPr>
            <a:endParaRPr lang="ru-RU" sz="2800">
              <a:latin typeface="Times New Roman" pitchFamily="18" charset="0"/>
              <a:cs typeface="Times New Roman" pitchFamily="18" charset="0"/>
            </a:endParaRPr>
          </a:p>
          <a:p>
            <a:pPr indent="361950">
              <a:spcBef>
                <a:spcPct val="20000"/>
              </a:spcBef>
            </a:pPr>
            <a:r>
              <a:rPr lang="ru-RU" sz="2400"/>
              <a:t>1.Инверсия;</a:t>
            </a:r>
            <a:br>
              <a:rPr lang="ru-RU" sz="2400"/>
            </a:br>
            <a:r>
              <a:rPr lang="ru-RU" sz="2400"/>
              <a:t>2. Конъюнкция;</a:t>
            </a:r>
            <a:br>
              <a:rPr lang="ru-RU" sz="2400"/>
            </a:br>
            <a:r>
              <a:rPr lang="ru-RU" sz="2400"/>
              <a:t>3. Дизъюнкция;</a:t>
            </a:r>
            <a:br>
              <a:rPr lang="ru-RU" sz="2400"/>
            </a:br>
            <a:r>
              <a:rPr lang="ru-RU" sz="2400"/>
              <a:t>4. Импликация;</a:t>
            </a:r>
            <a:br>
              <a:rPr lang="ru-RU" sz="2400"/>
            </a:br>
            <a:r>
              <a:rPr lang="ru-RU" sz="2400"/>
              <a:t>5. Эквивалентность.</a:t>
            </a:r>
            <a:endParaRPr lang="ru-RU" sz="2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16"/>
          <p:cNvSpPr txBox="1">
            <a:spLocks noChangeArrowheads="1"/>
          </p:cNvSpPr>
          <p:nvPr/>
        </p:nvSpPr>
        <p:spPr bwMode="auto">
          <a:xfrm>
            <a:off x="971550" y="549275"/>
            <a:ext cx="7488238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FF0000"/>
                </a:solidFill>
              </a:rPr>
              <a:t>Определите истинность составного высказывания: </a:t>
            </a:r>
          </a:p>
          <a:p>
            <a:endParaRPr lang="ru-RU" b="1"/>
          </a:p>
          <a:p>
            <a:r>
              <a:rPr lang="ru-RU" b="1"/>
              <a:t>(А&amp;В) &amp; (</a:t>
            </a:r>
            <a:r>
              <a:rPr lang="ru-RU" b="1" i="1"/>
              <a:t>C</a:t>
            </a:r>
            <a:r>
              <a:rPr lang="en-US" b="1"/>
              <a:t>\/</a:t>
            </a:r>
            <a:r>
              <a:rPr lang="ru-RU" b="1" i="1"/>
              <a:t>D</a:t>
            </a:r>
            <a:r>
              <a:rPr lang="ru-RU" b="1"/>
              <a:t>), состоящего из простых высказываний: </a:t>
            </a:r>
          </a:p>
          <a:p>
            <a:endParaRPr lang="ru-RU"/>
          </a:p>
          <a:p>
            <a:r>
              <a:rPr lang="ru-RU" b="1" i="1"/>
              <a:t>А =</a:t>
            </a:r>
            <a:r>
              <a:rPr lang="ru-RU" b="1"/>
              <a:t> {Принтер – устройство вывода информации}, </a:t>
            </a:r>
            <a:endParaRPr lang="ru-RU"/>
          </a:p>
          <a:p>
            <a:r>
              <a:rPr lang="ru-RU" b="1" i="1"/>
              <a:t>В =</a:t>
            </a:r>
            <a:r>
              <a:rPr lang="ru-RU" b="1"/>
              <a:t> {Процессор – устройство хранения информации}, </a:t>
            </a:r>
            <a:endParaRPr lang="ru-RU"/>
          </a:p>
          <a:p>
            <a:r>
              <a:rPr lang="ru-RU" b="1"/>
              <a:t>С = {Монитор – устройство вывода информации}, </a:t>
            </a:r>
            <a:endParaRPr lang="ru-RU"/>
          </a:p>
          <a:p>
            <a:r>
              <a:rPr lang="ru-RU" b="1" i="1"/>
              <a:t>D</a:t>
            </a:r>
            <a:r>
              <a:rPr lang="ru-RU" b="1"/>
              <a:t> = {Клавиатура – устройство обработки информации}. </a:t>
            </a:r>
            <a:endParaRPr lang="ru-RU"/>
          </a:p>
          <a:p>
            <a:r>
              <a:rPr lang="ru-RU" b="1"/>
              <a:t>  </a:t>
            </a:r>
            <a:endParaRPr lang="ru-RU"/>
          </a:p>
          <a:p>
            <a:r>
              <a:rPr lang="ru-RU" b="1"/>
              <a:t>Сначала на основании знания устройства компьютера устанавливаем истинность простых высказываний: </a:t>
            </a:r>
          </a:p>
          <a:p>
            <a:r>
              <a:rPr lang="ru-RU" b="1"/>
              <a:t>  </a:t>
            </a:r>
            <a:r>
              <a:rPr lang="ru-RU" b="1" i="1"/>
              <a:t>А =</a:t>
            </a:r>
            <a:r>
              <a:rPr lang="ru-RU" b="1"/>
              <a:t> 1, </a:t>
            </a:r>
            <a:r>
              <a:rPr lang="ru-RU" b="1" i="1"/>
              <a:t>В =</a:t>
            </a:r>
            <a:r>
              <a:rPr lang="ru-RU" b="1"/>
              <a:t> 0, С = 1, </a:t>
            </a:r>
            <a:r>
              <a:rPr lang="ru-RU" b="1" i="1"/>
              <a:t>D</a:t>
            </a:r>
            <a:r>
              <a:rPr lang="ru-RU" b="1"/>
              <a:t> = 0. </a:t>
            </a:r>
          </a:p>
          <a:p>
            <a:endParaRPr lang="ru-RU"/>
          </a:p>
          <a:p>
            <a:r>
              <a:rPr lang="ru-RU" b="1"/>
              <a:t>Определим теперь истинность составного высказывания, используя таблицы истинности логических операций: </a:t>
            </a:r>
          </a:p>
          <a:p>
            <a:endParaRPr lang="ru-RU"/>
          </a:p>
          <a:p>
            <a:r>
              <a:rPr lang="ru-RU" b="1"/>
              <a:t>( 1 &amp; 0 ) &amp;(1 </a:t>
            </a:r>
            <a:r>
              <a:rPr lang="en-US" b="1"/>
              <a:t>\/</a:t>
            </a:r>
            <a:r>
              <a:rPr lang="ru-RU" b="1"/>
              <a:t> 0) = (0 &amp; 1) &amp; (1 </a:t>
            </a:r>
            <a:r>
              <a:rPr lang="en-US" b="1"/>
              <a:t>\/</a:t>
            </a:r>
            <a:r>
              <a:rPr lang="ru-RU" b="1"/>
              <a:t> 0) = 0 </a:t>
            </a:r>
          </a:p>
          <a:p>
            <a:endParaRPr lang="ru-RU"/>
          </a:p>
          <a:p>
            <a:r>
              <a:rPr lang="ru-RU" b="1"/>
              <a:t>Составное высказывание ложно. </a:t>
            </a:r>
            <a:endParaRPr lang="ru-RU"/>
          </a:p>
          <a:p>
            <a:endParaRPr lang="ru-RU"/>
          </a:p>
        </p:txBody>
      </p:sp>
      <p:sp>
        <p:nvSpPr>
          <p:cNvPr id="38915" name="Line 2"/>
          <p:cNvSpPr>
            <a:spLocks noChangeShapeType="1"/>
          </p:cNvSpPr>
          <p:nvPr/>
        </p:nvSpPr>
        <p:spPr bwMode="auto">
          <a:xfrm>
            <a:off x="1116013" y="1557338"/>
            <a:ext cx="2159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8916" name="Line 2"/>
          <p:cNvSpPr>
            <a:spLocks noChangeShapeType="1"/>
          </p:cNvSpPr>
          <p:nvPr/>
        </p:nvSpPr>
        <p:spPr bwMode="auto">
          <a:xfrm>
            <a:off x="1476375" y="1557338"/>
            <a:ext cx="2159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8917" name="Line 2"/>
          <p:cNvSpPr>
            <a:spLocks noChangeShapeType="1"/>
          </p:cNvSpPr>
          <p:nvPr/>
        </p:nvSpPr>
        <p:spPr bwMode="auto">
          <a:xfrm>
            <a:off x="1187450" y="5373688"/>
            <a:ext cx="2159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8918" name="Line 2"/>
          <p:cNvSpPr>
            <a:spLocks noChangeShapeType="1"/>
          </p:cNvSpPr>
          <p:nvPr/>
        </p:nvSpPr>
        <p:spPr bwMode="auto">
          <a:xfrm>
            <a:off x="1692275" y="5373688"/>
            <a:ext cx="2159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16"/>
          <p:cNvSpPr txBox="1">
            <a:spLocks noChangeArrowheads="1"/>
          </p:cNvSpPr>
          <p:nvPr/>
        </p:nvSpPr>
        <p:spPr bwMode="auto">
          <a:xfrm>
            <a:off x="971550" y="836613"/>
            <a:ext cx="7488238" cy="517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  <a:p>
            <a:pPr algn="ctr"/>
            <a:r>
              <a:rPr lang="ru-RU" sz="2400" b="1">
                <a:solidFill>
                  <a:srgbClr val="FF0000"/>
                </a:solidFill>
              </a:rPr>
              <a:t>Даны простые высказывания:</a:t>
            </a:r>
          </a:p>
          <a:p>
            <a:r>
              <a:rPr lang="ru-RU" i="1"/>
              <a:t>А =</a:t>
            </a:r>
            <a:r>
              <a:rPr lang="ru-RU"/>
              <a:t> {Принтер – устройство ввода информации}, </a:t>
            </a:r>
          </a:p>
          <a:p>
            <a:r>
              <a:rPr lang="ru-RU" i="1"/>
              <a:t>В =</a:t>
            </a:r>
            <a:r>
              <a:rPr lang="ru-RU"/>
              <a:t> {Процессор – устройство обработки информации}, </a:t>
            </a:r>
          </a:p>
          <a:p>
            <a:r>
              <a:rPr lang="ru-RU"/>
              <a:t>С = {Монитор – устройство хранения информации}, </a:t>
            </a:r>
          </a:p>
          <a:p>
            <a:r>
              <a:rPr lang="ru-RU" i="1"/>
              <a:t>D</a:t>
            </a:r>
            <a:r>
              <a:rPr lang="ru-RU"/>
              <a:t> = {Клавиатура – устройство ввода информации}. </a:t>
            </a:r>
          </a:p>
          <a:p>
            <a:r>
              <a:rPr lang="ru-RU" b="1"/>
              <a:t>  </a:t>
            </a:r>
            <a:endParaRPr lang="ru-RU"/>
          </a:p>
          <a:p>
            <a:r>
              <a:rPr lang="ru-RU" b="1">
                <a:solidFill>
                  <a:srgbClr val="FF0000"/>
                </a:solidFill>
              </a:rPr>
              <a:t>Определите истинность составных высказываний: </a:t>
            </a:r>
          </a:p>
          <a:p>
            <a:endParaRPr lang="ru-RU" b="1"/>
          </a:p>
          <a:p>
            <a:r>
              <a:rPr lang="ru-RU"/>
              <a:t>а) (</a:t>
            </a:r>
            <a:r>
              <a:rPr lang="ru-RU" i="1"/>
              <a:t>А </a:t>
            </a:r>
            <a:r>
              <a:rPr lang="ru-RU"/>
              <a:t>&amp; </a:t>
            </a:r>
            <a:r>
              <a:rPr lang="ru-RU" i="1"/>
              <a:t>В</a:t>
            </a:r>
            <a:r>
              <a:rPr lang="ru-RU"/>
              <a:t>) &amp; (</a:t>
            </a:r>
            <a:r>
              <a:rPr lang="ru-RU" i="1"/>
              <a:t>C</a:t>
            </a:r>
            <a:r>
              <a:rPr lang="ru-RU"/>
              <a:t> </a:t>
            </a:r>
            <a:r>
              <a:rPr lang="en-US"/>
              <a:t>v</a:t>
            </a:r>
            <a:r>
              <a:rPr lang="ru-RU"/>
              <a:t> </a:t>
            </a:r>
            <a:r>
              <a:rPr lang="ru-RU" i="1"/>
              <a:t>D</a:t>
            </a:r>
            <a:r>
              <a:rPr lang="ru-RU"/>
              <a:t>);</a:t>
            </a:r>
            <a:r>
              <a:rPr lang="ru-RU" i="1"/>
              <a:t> </a:t>
            </a:r>
          </a:p>
          <a:p>
            <a:r>
              <a:rPr lang="ru-RU"/>
              <a:t>   </a:t>
            </a:r>
          </a:p>
          <a:p>
            <a:r>
              <a:rPr lang="ru-RU"/>
              <a:t>б) (</a:t>
            </a:r>
            <a:r>
              <a:rPr lang="ru-RU" i="1"/>
              <a:t>А </a:t>
            </a:r>
            <a:r>
              <a:rPr lang="ru-RU"/>
              <a:t>&amp; </a:t>
            </a:r>
            <a:r>
              <a:rPr lang="ru-RU" i="1"/>
              <a:t>В</a:t>
            </a:r>
            <a:r>
              <a:rPr lang="ru-RU"/>
              <a:t>) =</a:t>
            </a:r>
            <a:r>
              <a:rPr lang="en-US"/>
              <a:t>&gt;</a:t>
            </a:r>
            <a:r>
              <a:rPr lang="ru-RU"/>
              <a:t> (</a:t>
            </a:r>
            <a:r>
              <a:rPr lang="ru-RU" i="1"/>
              <a:t>C</a:t>
            </a:r>
            <a:r>
              <a:rPr lang="ru-RU"/>
              <a:t> </a:t>
            </a:r>
            <a:r>
              <a:rPr lang="en-US"/>
              <a:t>v</a:t>
            </a:r>
            <a:r>
              <a:rPr lang="ru-RU"/>
              <a:t> </a:t>
            </a:r>
            <a:r>
              <a:rPr lang="ru-RU" i="1"/>
              <a:t>D</a:t>
            </a:r>
            <a:r>
              <a:rPr lang="ru-RU"/>
              <a:t>);</a:t>
            </a:r>
            <a:r>
              <a:rPr lang="ru-RU" i="1"/>
              <a:t> </a:t>
            </a:r>
            <a:r>
              <a:rPr lang="ru-RU"/>
              <a:t> </a:t>
            </a:r>
          </a:p>
          <a:p>
            <a:r>
              <a:rPr lang="ru-RU"/>
              <a:t> </a:t>
            </a:r>
          </a:p>
          <a:p>
            <a:r>
              <a:rPr lang="ru-RU"/>
              <a:t>в)</a:t>
            </a:r>
            <a:r>
              <a:rPr lang="ru-RU" i="1"/>
              <a:t> </a:t>
            </a:r>
            <a:r>
              <a:rPr lang="ru-RU"/>
              <a:t>(</a:t>
            </a:r>
            <a:r>
              <a:rPr lang="ru-RU" i="1"/>
              <a:t>А</a:t>
            </a:r>
            <a:r>
              <a:rPr lang="ru-RU"/>
              <a:t> </a:t>
            </a:r>
            <a:r>
              <a:rPr lang="en-US"/>
              <a:t>v</a:t>
            </a:r>
            <a:r>
              <a:rPr lang="ru-RU"/>
              <a:t> </a:t>
            </a:r>
            <a:r>
              <a:rPr lang="ru-RU" i="1"/>
              <a:t>В</a:t>
            </a:r>
            <a:r>
              <a:rPr lang="ru-RU"/>
              <a:t>) </a:t>
            </a:r>
            <a:r>
              <a:rPr lang="en-US">
                <a:sym typeface="Wingdings" pitchFamily="2" charset="2"/>
              </a:rPr>
              <a:t></a:t>
            </a:r>
            <a:r>
              <a:rPr lang="ru-RU"/>
              <a:t>  (</a:t>
            </a:r>
            <a:r>
              <a:rPr lang="ru-RU" i="1"/>
              <a:t>C</a:t>
            </a:r>
            <a:r>
              <a:rPr lang="ru-RU"/>
              <a:t> &amp; </a:t>
            </a:r>
            <a:r>
              <a:rPr lang="ru-RU" i="1"/>
              <a:t>D</a:t>
            </a:r>
            <a:r>
              <a:rPr lang="ru-RU"/>
              <a:t>);</a:t>
            </a:r>
            <a:r>
              <a:rPr lang="ru-RU" i="1"/>
              <a:t> </a:t>
            </a:r>
            <a:r>
              <a:rPr lang="ru-RU"/>
              <a:t> </a:t>
            </a:r>
          </a:p>
          <a:p>
            <a:endParaRPr lang="ru-RU"/>
          </a:p>
          <a:p>
            <a:r>
              <a:rPr lang="ru-RU"/>
              <a:t> г) А</a:t>
            </a:r>
            <a:r>
              <a:rPr lang="en-US"/>
              <a:t> </a:t>
            </a:r>
            <a:r>
              <a:rPr lang="en-US">
                <a:sym typeface="Wingdings" pitchFamily="2" charset="2"/>
              </a:rPr>
              <a:t> B</a:t>
            </a:r>
            <a:r>
              <a:rPr lang="ru-RU"/>
              <a:t> </a:t>
            </a:r>
            <a:r>
              <a:rPr lang="ru-RU" i="1"/>
              <a:t>. </a:t>
            </a:r>
            <a:endParaRPr lang="ru-RU"/>
          </a:p>
          <a:p>
            <a:endParaRPr lang="ru-RU"/>
          </a:p>
          <a:p>
            <a:endParaRPr lang="ru-RU"/>
          </a:p>
        </p:txBody>
      </p:sp>
      <p:sp>
        <p:nvSpPr>
          <p:cNvPr id="39939" name="Line 2"/>
          <p:cNvSpPr>
            <a:spLocks noChangeShapeType="1"/>
          </p:cNvSpPr>
          <p:nvPr/>
        </p:nvSpPr>
        <p:spPr bwMode="auto">
          <a:xfrm>
            <a:off x="1401763" y="5084763"/>
            <a:ext cx="2174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9940" name="Line 2"/>
          <p:cNvSpPr>
            <a:spLocks noChangeShapeType="1"/>
          </p:cNvSpPr>
          <p:nvPr/>
        </p:nvSpPr>
        <p:spPr bwMode="auto">
          <a:xfrm>
            <a:off x="1908175" y="5084763"/>
            <a:ext cx="2159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FF0000"/>
                </a:solidFill>
                <a:latin typeface="Comic Sans MS" pitchFamily="66" charset="0"/>
              </a:rPr>
              <a:t>Логические выражения и их таблицы истинности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524000"/>
            <a:ext cx="78486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smtClean="0"/>
              <a:t> 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smtClean="0">
                <a:latin typeface="Comic Sans MS" pitchFamily="66" charset="0"/>
              </a:rPr>
              <a:t>Составные высказывания в алгебре логики записываются с помощью логических выражений. Для любого логического выражения достаточно просто построить таблицу истинности. </a:t>
            </a:r>
          </a:p>
        </p:txBody>
      </p: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827088" y="4973638"/>
            <a:ext cx="4687887" cy="661987"/>
            <a:chOff x="324" y="3520"/>
            <a:chExt cx="2953" cy="417"/>
          </a:xfrm>
        </p:grpSpPr>
        <p:sp>
          <p:nvSpPr>
            <p:cNvPr id="40966" name="AutoShape 8"/>
            <p:cNvSpPr>
              <a:spLocks noChangeArrowheads="1"/>
            </p:cNvSpPr>
            <p:nvPr/>
          </p:nvSpPr>
          <p:spPr bwMode="auto">
            <a:xfrm>
              <a:off x="324" y="3520"/>
              <a:ext cx="2953" cy="417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40967" name="Object 9"/>
            <p:cNvGraphicFramePr>
              <a:graphicFrameLocks noChangeAspect="1"/>
            </p:cNvGraphicFramePr>
            <p:nvPr/>
          </p:nvGraphicFramePr>
          <p:xfrm>
            <a:off x="479" y="3557"/>
            <a:ext cx="2651" cy="338"/>
          </p:xfrm>
          <a:graphic>
            <a:graphicData uri="http://schemas.openxmlformats.org/presentationml/2006/ole">
              <p:oleObj spid="_x0000_s40967" name="Формула" r:id="rId3" imgW="1396394" imgH="177723" progId="Equation.3">
                <p:embed/>
              </p:oleObj>
            </a:graphicData>
          </a:graphic>
        </p:graphicFrame>
      </p:grpSp>
      <p:sp>
        <p:nvSpPr>
          <p:cNvPr id="7" name="AutoShape 11"/>
          <p:cNvSpPr>
            <a:spLocks noChangeArrowheads="1"/>
          </p:cNvSpPr>
          <p:nvPr/>
        </p:nvSpPr>
        <p:spPr bwMode="auto">
          <a:xfrm>
            <a:off x="6562725" y="4837113"/>
            <a:ext cx="2166938" cy="933450"/>
          </a:xfrm>
          <a:prstGeom prst="wedgeRoundRectCallout">
            <a:avLst>
              <a:gd name="adj1" fmla="val -108903"/>
              <a:gd name="adj2" fmla="val 13944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ru-RU" sz="2400">
                <a:latin typeface="Arial" charset="0"/>
                <a:cs typeface="Arial" charset="0"/>
              </a:rPr>
              <a:t>логическая формула</a:t>
            </a:r>
            <a:endParaRPr lang="en-US" sz="240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67587" grpId="0" build="p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4"/>
          <p:cNvSpPr txBox="1">
            <a:spLocks noChangeArrowheads="1"/>
          </p:cNvSpPr>
          <p:nvPr/>
        </p:nvSpPr>
        <p:spPr bwMode="auto">
          <a:xfrm>
            <a:off x="971550" y="1484313"/>
            <a:ext cx="7494588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i="1">
                <a:solidFill>
                  <a:srgbClr val="FF0000"/>
                </a:solidFill>
              </a:rPr>
              <a:t>Таблица истинности </a:t>
            </a:r>
            <a:r>
              <a:rPr lang="ru-RU" sz="2800" i="1"/>
              <a:t>- это табличное представление логической схемы (операции), в котором перечислены все возможные сочетания значений истинности входных сигналов (операндов) вместе со значением истинности выходного сигнала (результата операции) для каждого из этих сочетаний. 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2"/>
          <p:cNvSpPr>
            <a:spLocks/>
          </p:cNvSpPr>
          <p:nvPr/>
        </p:nvSpPr>
        <p:spPr bwMode="auto">
          <a:xfrm>
            <a:off x="288925" y="417513"/>
            <a:ext cx="8532813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80000"/>
              </a:lnSpc>
            </a:pPr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Построение таблиц истинности для логических выражений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547813" y="1122363"/>
            <a:ext cx="6337300" cy="361950"/>
          </a:xfrm>
          <a:prstGeom prst="rect">
            <a:avLst/>
          </a:prstGeom>
          <a:solidFill>
            <a:srgbClr val="CCFFFF"/>
          </a:solidFill>
          <a:ln w="28575">
            <a:solidFill>
              <a:srgbClr val="005AB4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/>
              <a:t>подсчитать </a:t>
            </a:r>
            <a:r>
              <a:rPr lang="ru-RU" sz="2000" b="1" i="1"/>
              <a:t>n</a:t>
            </a:r>
            <a:r>
              <a:rPr lang="ru-RU" sz="2000"/>
              <a:t> - число переменных в выражении</a:t>
            </a: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973138" y="1700213"/>
            <a:ext cx="7343775" cy="431800"/>
          </a:xfrm>
          <a:prstGeom prst="rect">
            <a:avLst/>
          </a:prstGeom>
          <a:solidFill>
            <a:srgbClr val="CCFFFF"/>
          </a:solidFill>
          <a:ln w="28575">
            <a:solidFill>
              <a:srgbClr val="005AB4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/>
              <a:t>подсчитать общее число логических операций в выражении</a:t>
            </a: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539750" y="2420938"/>
            <a:ext cx="8353425" cy="358775"/>
          </a:xfrm>
          <a:prstGeom prst="rect">
            <a:avLst/>
          </a:prstGeom>
          <a:solidFill>
            <a:srgbClr val="CCFFFF"/>
          </a:solidFill>
          <a:ln w="28575">
            <a:solidFill>
              <a:srgbClr val="005AB4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/>
              <a:t>установить последовательность выполнения логических операций</a:t>
            </a: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2270125" y="3068638"/>
            <a:ext cx="4749800" cy="431800"/>
          </a:xfrm>
          <a:prstGeom prst="rect">
            <a:avLst/>
          </a:prstGeom>
          <a:solidFill>
            <a:srgbClr val="CCFFFF"/>
          </a:solidFill>
          <a:ln w="28575">
            <a:solidFill>
              <a:srgbClr val="005AB4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/>
              <a:t>определить число столбцов в таблице</a:t>
            </a:r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541338" y="3716338"/>
            <a:ext cx="8207375" cy="431800"/>
          </a:xfrm>
          <a:prstGeom prst="rect">
            <a:avLst/>
          </a:prstGeom>
          <a:solidFill>
            <a:srgbClr val="CCFFFF"/>
          </a:solidFill>
          <a:ln w="28575">
            <a:solidFill>
              <a:srgbClr val="005AB4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/>
              <a:t>заполнить шапку таблицы, включив в неё переменные и операции</a:t>
            </a:r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1333500" y="4364038"/>
            <a:ext cx="6623050" cy="504825"/>
          </a:xfrm>
          <a:prstGeom prst="rect">
            <a:avLst/>
          </a:prstGeom>
          <a:solidFill>
            <a:srgbClr val="CCFFFF"/>
          </a:solidFill>
          <a:ln w="28575">
            <a:solidFill>
              <a:srgbClr val="005AB4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/>
              <a:t>определить число строк в таблице без шапки: </a:t>
            </a:r>
            <a:r>
              <a:rPr lang="ru-RU" sz="2000" b="1" i="1"/>
              <a:t>m</a:t>
            </a:r>
            <a:r>
              <a:rPr lang="ru-RU" sz="2000"/>
              <a:t> =2</a:t>
            </a:r>
            <a:r>
              <a:rPr lang="ru-RU" sz="2000" b="1" i="1" baseline="30000"/>
              <a:t>n</a:t>
            </a:r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2124075" y="5157788"/>
            <a:ext cx="5181600" cy="431800"/>
          </a:xfrm>
          <a:prstGeom prst="rect">
            <a:avLst/>
          </a:prstGeom>
          <a:solidFill>
            <a:srgbClr val="CCFFFF"/>
          </a:solidFill>
          <a:ln w="28575">
            <a:solidFill>
              <a:srgbClr val="005AB4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/>
              <a:t>выписать наборы входных переменных</a:t>
            </a:r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468313" y="5876925"/>
            <a:ext cx="8353425" cy="647700"/>
          </a:xfrm>
          <a:prstGeom prst="rect">
            <a:avLst/>
          </a:prstGeom>
          <a:solidFill>
            <a:srgbClr val="CCFFFF"/>
          </a:solidFill>
          <a:ln w="28575">
            <a:solidFill>
              <a:srgbClr val="005AB4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/>
              <a:t>провести заполнение таблицы по столбцам, выполняя логические</a:t>
            </a:r>
          </a:p>
          <a:p>
            <a:pPr algn="ctr"/>
            <a:r>
              <a:rPr lang="ru-RU" sz="2000"/>
              <a:t>операции в соответствии с установленной последовательностью</a:t>
            </a:r>
          </a:p>
        </p:txBody>
      </p:sp>
      <p:sp>
        <p:nvSpPr>
          <p:cNvPr id="15373" name="Line 13"/>
          <p:cNvSpPr>
            <a:spLocks noChangeShapeType="1"/>
          </p:cNvSpPr>
          <p:nvPr/>
        </p:nvSpPr>
        <p:spPr bwMode="auto">
          <a:xfrm>
            <a:off x="4716463" y="1484313"/>
            <a:ext cx="0" cy="215900"/>
          </a:xfrm>
          <a:prstGeom prst="line">
            <a:avLst/>
          </a:prstGeom>
          <a:noFill/>
          <a:ln w="28575">
            <a:solidFill>
              <a:srgbClr val="005AB4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374" name="Line 14"/>
          <p:cNvSpPr>
            <a:spLocks noChangeShapeType="1"/>
          </p:cNvSpPr>
          <p:nvPr/>
        </p:nvSpPr>
        <p:spPr bwMode="auto">
          <a:xfrm>
            <a:off x="4716463" y="2133600"/>
            <a:ext cx="0" cy="287338"/>
          </a:xfrm>
          <a:prstGeom prst="line">
            <a:avLst/>
          </a:prstGeom>
          <a:noFill/>
          <a:ln w="28575">
            <a:solidFill>
              <a:srgbClr val="005AB4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375" name="Line 15"/>
          <p:cNvSpPr>
            <a:spLocks noChangeShapeType="1"/>
          </p:cNvSpPr>
          <p:nvPr/>
        </p:nvSpPr>
        <p:spPr bwMode="auto">
          <a:xfrm>
            <a:off x="4716463" y="2781300"/>
            <a:ext cx="0" cy="287338"/>
          </a:xfrm>
          <a:prstGeom prst="line">
            <a:avLst/>
          </a:prstGeom>
          <a:noFill/>
          <a:ln w="28575">
            <a:solidFill>
              <a:srgbClr val="005AB4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376" name="Line 16"/>
          <p:cNvSpPr>
            <a:spLocks noChangeShapeType="1"/>
          </p:cNvSpPr>
          <p:nvPr/>
        </p:nvSpPr>
        <p:spPr bwMode="auto">
          <a:xfrm>
            <a:off x="4716463" y="3500438"/>
            <a:ext cx="0" cy="215900"/>
          </a:xfrm>
          <a:prstGeom prst="line">
            <a:avLst/>
          </a:prstGeom>
          <a:noFill/>
          <a:ln w="28575">
            <a:solidFill>
              <a:srgbClr val="005AB4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377" name="Line 17"/>
          <p:cNvSpPr>
            <a:spLocks noChangeShapeType="1"/>
          </p:cNvSpPr>
          <p:nvPr/>
        </p:nvSpPr>
        <p:spPr bwMode="auto">
          <a:xfrm>
            <a:off x="4716463" y="4149725"/>
            <a:ext cx="0" cy="215900"/>
          </a:xfrm>
          <a:prstGeom prst="line">
            <a:avLst/>
          </a:prstGeom>
          <a:noFill/>
          <a:ln w="28575">
            <a:solidFill>
              <a:srgbClr val="005AB4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378" name="Line 18"/>
          <p:cNvSpPr>
            <a:spLocks noChangeShapeType="1"/>
          </p:cNvSpPr>
          <p:nvPr/>
        </p:nvSpPr>
        <p:spPr bwMode="auto">
          <a:xfrm>
            <a:off x="4716463" y="4868863"/>
            <a:ext cx="0" cy="288925"/>
          </a:xfrm>
          <a:prstGeom prst="line">
            <a:avLst/>
          </a:prstGeom>
          <a:noFill/>
          <a:ln w="28575">
            <a:solidFill>
              <a:srgbClr val="005AB4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379" name="Line 19"/>
          <p:cNvSpPr>
            <a:spLocks noChangeShapeType="1"/>
          </p:cNvSpPr>
          <p:nvPr/>
        </p:nvSpPr>
        <p:spPr bwMode="auto">
          <a:xfrm>
            <a:off x="4716463" y="5589588"/>
            <a:ext cx="0" cy="288925"/>
          </a:xfrm>
          <a:prstGeom prst="line">
            <a:avLst/>
          </a:prstGeom>
          <a:noFill/>
          <a:ln w="28575">
            <a:solidFill>
              <a:srgbClr val="005AB4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animBg="1"/>
      <p:bldP spid="15366" grpId="0" animBg="1"/>
      <p:bldP spid="15367" grpId="0" animBg="1"/>
      <p:bldP spid="15368" grpId="0" animBg="1"/>
      <p:bldP spid="15369" grpId="0" animBg="1"/>
      <p:bldP spid="15370" grpId="0" animBg="1"/>
      <p:bldP spid="15371" grpId="0" animBg="1"/>
      <p:bldP spid="15372" grpId="0" animBg="1"/>
      <p:bldP spid="15373" grpId="0" animBg="1"/>
      <p:bldP spid="15374" grpId="0" animBg="1"/>
      <p:bldP spid="15375" grpId="0" animBg="1"/>
      <p:bldP spid="15376" grpId="0" animBg="1"/>
      <p:bldP spid="15377" grpId="0" animBg="1"/>
      <p:bldP spid="15378" grpId="0" animBg="1"/>
      <p:bldP spid="1537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781" name="Group 5"/>
          <p:cNvGraphicFramePr>
            <a:graphicFrameLocks noGrp="1"/>
          </p:cNvGraphicFramePr>
          <p:nvPr/>
        </p:nvGraphicFramePr>
        <p:xfrm>
          <a:off x="1331913" y="3213100"/>
          <a:ext cx="6954837" cy="644525"/>
        </p:xfrm>
        <a:graphic>
          <a:graphicData uri="http://schemas.openxmlformats.org/drawingml/2006/table">
            <a:tbl>
              <a:tblPr/>
              <a:tblGrid>
                <a:gridCol w="1652086"/>
                <a:gridCol w="1731310"/>
                <a:gridCol w="1804416"/>
                <a:gridCol w="1767025"/>
              </a:tblGrid>
              <a:tr h="6445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</a:t>
                      </a:r>
                      <a:endParaRPr kumimoji="0" lang="ru-RU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28" marR="91428" marT="45751" marB="45751" horzOverflow="overflow">
                    <a:lnL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</a:t>
                      </a:r>
                      <a:endParaRPr kumimoji="0" lang="ru-RU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28" marR="91428" marT="45751" marB="45751" horzOverflow="overflow">
                    <a:lnL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A&amp;B</a:t>
                      </a:r>
                      <a:endParaRPr kumimoji="0" lang="ru-RU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28" marR="91428" marT="45751" marB="45751" horzOverflow="overflow">
                    <a:lnL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</a:t>
                      </a:r>
                      <a:r>
                        <a:rPr kumimoji="0" 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A&amp;B</a:t>
                      </a:r>
                      <a:endParaRPr kumimoji="0" lang="ru-RU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28" marR="91428" marT="45751" marB="45751" horzOverflow="overflow">
                    <a:lnL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AF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5794" name="Group 18"/>
          <p:cNvGraphicFramePr>
            <a:graphicFrameLocks noGrp="1"/>
          </p:cNvGraphicFramePr>
          <p:nvPr/>
        </p:nvGraphicFramePr>
        <p:xfrm>
          <a:off x="1331913" y="3789363"/>
          <a:ext cx="6958012" cy="1706562"/>
        </p:xfrm>
        <a:graphic>
          <a:graphicData uri="http://schemas.openxmlformats.org/drawingml/2006/table">
            <a:tbl>
              <a:tblPr/>
              <a:tblGrid>
                <a:gridCol w="1656196"/>
                <a:gridCol w="1728204"/>
                <a:gridCol w="1800213"/>
                <a:gridCol w="1773399"/>
              </a:tblGrid>
              <a:tr h="42664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64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64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64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04" marB="45704" horzOverflow="overflow">
                    <a:lnL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18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073" name="Text Box 50"/>
          <p:cNvSpPr txBox="1">
            <a:spLocks noChangeArrowheads="1"/>
          </p:cNvSpPr>
          <p:nvPr/>
        </p:nvSpPr>
        <p:spPr bwMode="auto">
          <a:xfrm>
            <a:off x="285750" y="1285875"/>
            <a:ext cx="860425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1950" algn="ctr"/>
            <a:r>
              <a:rPr lang="ru-RU" sz="2000" b="1" i="1"/>
              <a:t>А</a:t>
            </a:r>
            <a:r>
              <a:rPr lang="ru-RU" sz="2000"/>
              <a:t> </a:t>
            </a:r>
            <a:r>
              <a:rPr lang="en-US" sz="1600"/>
              <a:t>V</a:t>
            </a:r>
            <a:r>
              <a:rPr lang="ru-RU" sz="2000"/>
              <a:t> </a:t>
            </a:r>
            <a:r>
              <a:rPr lang="ru-RU" sz="2000" b="1" i="1"/>
              <a:t>A</a:t>
            </a:r>
            <a:r>
              <a:rPr lang="ru-RU" sz="2000"/>
              <a:t> &amp; </a:t>
            </a:r>
            <a:r>
              <a:rPr lang="ru-RU" sz="2000" b="1" i="1"/>
              <a:t>B</a:t>
            </a:r>
            <a:endParaRPr lang="ru-RU" sz="2000"/>
          </a:p>
          <a:p>
            <a:pPr indent="361950" algn="ctr"/>
            <a:r>
              <a:rPr lang="en-US" sz="2000" i="1"/>
              <a:t>n </a:t>
            </a:r>
            <a:r>
              <a:rPr lang="ru-RU" sz="2000" i="1"/>
              <a:t>(число переменных) </a:t>
            </a:r>
            <a:r>
              <a:rPr lang="en-US" sz="2000" i="1"/>
              <a:t>= 2, </a:t>
            </a:r>
            <a:endParaRPr lang="ru-RU" sz="2000" i="1"/>
          </a:p>
          <a:p>
            <a:pPr indent="361950" algn="ctr"/>
            <a:r>
              <a:rPr lang="en-US" sz="2000" i="1"/>
              <a:t>m </a:t>
            </a:r>
            <a:r>
              <a:rPr lang="ru-RU" sz="2000" i="1"/>
              <a:t>(количество строк без шапки)</a:t>
            </a:r>
            <a:r>
              <a:rPr lang="en-US" sz="2000" i="1"/>
              <a:t>= 2</a:t>
            </a:r>
            <a:r>
              <a:rPr lang="en-US" sz="2000" i="1" baseline="30000"/>
              <a:t>2 </a:t>
            </a:r>
            <a:r>
              <a:rPr lang="en-US" sz="2000" i="1"/>
              <a:t>= 4</a:t>
            </a:r>
            <a:r>
              <a:rPr lang="en-US" sz="2000"/>
              <a:t>.</a:t>
            </a:r>
            <a:endParaRPr lang="ru-RU" sz="2000"/>
          </a:p>
          <a:p>
            <a:pPr indent="361950" algn="ctr"/>
            <a:r>
              <a:rPr lang="ru-RU" sz="2000"/>
              <a:t>Операций – 2, значит количество столбцов будет: </a:t>
            </a:r>
            <a:r>
              <a:rPr lang="en-US" sz="2000" i="1"/>
              <a:t>n</a:t>
            </a:r>
            <a:r>
              <a:rPr lang="ru-RU" sz="2000" i="1"/>
              <a:t>+2=4</a:t>
            </a:r>
            <a:r>
              <a:rPr lang="ru-RU" sz="2000"/>
              <a:t> </a:t>
            </a:r>
            <a:endParaRPr lang="en-US" sz="2000"/>
          </a:p>
          <a:p>
            <a:pPr indent="361950" algn="ctr"/>
            <a:r>
              <a:rPr lang="ru-RU" sz="2000"/>
              <a:t>Приоритет операций:</a:t>
            </a:r>
            <a:r>
              <a:rPr lang="en-US" sz="2000"/>
              <a:t> &amp;, V</a:t>
            </a:r>
            <a:r>
              <a:rPr lang="ru-RU" sz="2000"/>
              <a:t>  </a:t>
            </a:r>
          </a:p>
        </p:txBody>
      </p:sp>
      <p:sp>
        <p:nvSpPr>
          <p:cNvPr id="44074" name="Заголовок 2"/>
          <p:cNvSpPr>
            <a:spLocks/>
          </p:cNvSpPr>
          <p:nvPr/>
        </p:nvSpPr>
        <p:spPr bwMode="auto">
          <a:xfrm>
            <a:off x="0" y="333375"/>
            <a:ext cx="900112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80000"/>
              </a:lnSpc>
            </a:pPr>
            <a:r>
              <a:rPr lang="ru-RU" sz="2800" b="1">
                <a:solidFill>
                  <a:srgbClr val="FF0000"/>
                </a:solidFill>
              </a:rPr>
              <a:t>Пример построения таблицы истинности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5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3"/>
          <p:cNvSpPr txBox="1">
            <a:spLocks noChangeArrowheads="1"/>
          </p:cNvSpPr>
          <p:nvPr/>
        </p:nvSpPr>
        <p:spPr bwMode="auto">
          <a:xfrm>
            <a:off x="238125" y="420688"/>
            <a:ext cx="890587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3000" b="1">
                <a:solidFill>
                  <a:srgbClr val="FF0000"/>
                </a:solidFill>
              </a:rPr>
              <a:t>Составление таблиц истинности</a:t>
            </a:r>
            <a:endParaRPr lang="ru-RU" sz="2400" b="1">
              <a:solidFill>
                <a:srgbClr val="FF0000"/>
              </a:solidFill>
            </a:endParaRPr>
          </a:p>
        </p:txBody>
      </p:sp>
      <p:graphicFrame>
        <p:nvGraphicFramePr>
          <p:cNvPr id="155802" name="Group 154"/>
          <p:cNvGraphicFramePr>
            <a:graphicFrameLocks noGrp="1"/>
          </p:cNvGraphicFramePr>
          <p:nvPr/>
        </p:nvGraphicFramePr>
        <p:xfrm>
          <a:off x="1381125" y="1985963"/>
          <a:ext cx="6723063" cy="2651125"/>
        </p:xfrm>
        <a:graphic>
          <a:graphicData uri="http://schemas.openxmlformats.org/drawingml/2006/table">
            <a:tbl>
              <a:tblPr/>
              <a:tblGrid>
                <a:gridCol w="947738"/>
                <a:gridCol w="949325"/>
                <a:gridCol w="1270000"/>
                <a:gridCol w="1252537"/>
                <a:gridCol w="1185863"/>
                <a:gridCol w="1117600"/>
              </a:tblGrid>
              <a:tr h="578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·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180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93" marB="4569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86"/>
          <p:cNvGrpSpPr>
            <a:grpSpLocks/>
          </p:cNvGrpSpPr>
          <p:nvPr/>
        </p:nvGrpSpPr>
        <p:grpSpPr bwMode="auto">
          <a:xfrm>
            <a:off x="2389188" y="993775"/>
            <a:ext cx="4687887" cy="661988"/>
            <a:chOff x="324" y="3520"/>
            <a:chExt cx="2953" cy="417"/>
          </a:xfrm>
        </p:grpSpPr>
        <p:sp>
          <p:nvSpPr>
            <p:cNvPr id="45131" name="AutoShape 87"/>
            <p:cNvSpPr>
              <a:spLocks noChangeArrowheads="1"/>
            </p:cNvSpPr>
            <p:nvPr/>
          </p:nvSpPr>
          <p:spPr bwMode="auto">
            <a:xfrm>
              <a:off x="324" y="3520"/>
              <a:ext cx="2953" cy="417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45132" name="Object 88"/>
            <p:cNvGraphicFramePr>
              <a:graphicFrameLocks noChangeAspect="1"/>
            </p:cNvGraphicFramePr>
            <p:nvPr/>
          </p:nvGraphicFramePr>
          <p:xfrm>
            <a:off x="647" y="3545"/>
            <a:ext cx="2314" cy="362"/>
          </p:xfrm>
          <a:graphic>
            <a:graphicData uri="http://schemas.openxmlformats.org/presentationml/2006/ole">
              <p:oleObj spid="_x0000_s45132" name="Формула" r:id="rId4" imgW="1219200" imgH="190500" progId="Equation.3">
                <p:embed/>
              </p:oleObj>
            </a:graphicData>
          </a:graphic>
        </p:graphicFrame>
      </p:grpSp>
      <p:graphicFrame>
        <p:nvGraphicFramePr>
          <p:cNvPr id="155807" name="Group 159"/>
          <p:cNvGraphicFramePr>
            <a:graphicFrameLocks noGrp="1"/>
          </p:cNvGraphicFramePr>
          <p:nvPr/>
        </p:nvGraphicFramePr>
        <p:xfrm>
          <a:off x="777875" y="2584450"/>
          <a:ext cx="542925" cy="2073275"/>
        </p:xfrm>
        <a:graphic>
          <a:graphicData uri="http://schemas.openxmlformats.org/drawingml/2006/table">
            <a:tbl>
              <a:tblPr/>
              <a:tblGrid>
                <a:gridCol w="542925"/>
              </a:tblGrid>
              <a:tr h="5183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3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3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2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3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3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" name="Group 165"/>
          <p:cNvGrpSpPr>
            <a:grpSpLocks/>
          </p:cNvGrpSpPr>
          <p:nvPr/>
        </p:nvGrpSpPr>
        <p:grpSpPr bwMode="auto">
          <a:xfrm>
            <a:off x="4910138" y="2543175"/>
            <a:ext cx="563562" cy="2109788"/>
            <a:chOff x="3101" y="1516"/>
            <a:chExt cx="355" cy="1329"/>
          </a:xfrm>
        </p:grpSpPr>
        <p:sp>
          <p:nvSpPr>
            <p:cNvPr id="45127" name="Rectangle 126"/>
            <p:cNvSpPr>
              <a:spLocks noChangeArrowheads="1"/>
            </p:cNvSpPr>
            <p:nvPr/>
          </p:nvSpPr>
          <p:spPr bwMode="auto">
            <a:xfrm>
              <a:off x="3101" y="151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5128" name="Rectangle 127"/>
            <p:cNvSpPr>
              <a:spLocks noChangeArrowheads="1"/>
            </p:cNvSpPr>
            <p:nvPr/>
          </p:nvSpPr>
          <p:spPr bwMode="auto">
            <a:xfrm>
              <a:off x="3101" y="184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1</a:t>
              </a:r>
            </a:p>
          </p:txBody>
        </p:sp>
        <p:sp>
          <p:nvSpPr>
            <p:cNvPr id="45129" name="Rectangle 128"/>
            <p:cNvSpPr>
              <a:spLocks noChangeArrowheads="1"/>
            </p:cNvSpPr>
            <p:nvPr/>
          </p:nvSpPr>
          <p:spPr bwMode="auto">
            <a:xfrm>
              <a:off x="3101" y="216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5130" name="Rectangle 129"/>
            <p:cNvSpPr>
              <a:spLocks noChangeArrowheads="1"/>
            </p:cNvSpPr>
            <p:nvPr/>
          </p:nvSpPr>
          <p:spPr bwMode="auto">
            <a:xfrm>
              <a:off x="3101" y="2489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</p:grpSp>
      <p:graphicFrame>
        <p:nvGraphicFramePr>
          <p:cNvPr id="155811" name="Object 163"/>
          <p:cNvGraphicFramePr>
            <a:graphicFrameLocks noChangeAspect="1"/>
          </p:cNvGraphicFramePr>
          <p:nvPr/>
        </p:nvGraphicFramePr>
        <p:xfrm>
          <a:off x="4775200" y="2024063"/>
          <a:ext cx="877888" cy="506412"/>
        </p:xfrm>
        <a:graphic>
          <a:graphicData uri="http://schemas.openxmlformats.org/presentationml/2006/ole">
            <p:oleObj spid="_x0000_s45110" name="Формула" r:id="rId5" imgW="330057" imgH="190417" progId="Equation.3">
              <p:embed/>
            </p:oleObj>
          </a:graphicData>
        </a:graphic>
      </p:graphicFrame>
      <p:graphicFrame>
        <p:nvGraphicFramePr>
          <p:cNvPr id="155812" name="Object 164"/>
          <p:cNvGraphicFramePr>
            <a:graphicFrameLocks noChangeAspect="1"/>
          </p:cNvGraphicFramePr>
          <p:nvPr/>
        </p:nvGraphicFramePr>
        <p:xfrm>
          <a:off x="6169025" y="2014538"/>
          <a:ext cx="439738" cy="506412"/>
        </p:xfrm>
        <a:graphic>
          <a:graphicData uri="http://schemas.openxmlformats.org/presentationml/2006/ole">
            <p:oleObj spid="_x0000_s45111" name="Формула" r:id="rId6" imgW="164957" imgH="190335" progId="Equation.3">
              <p:embed/>
            </p:oleObj>
          </a:graphicData>
        </a:graphic>
      </p:graphicFrame>
      <p:grpSp>
        <p:nvGrpSpPr>
          <p:cNvPr id="4" name="Group 166"/>
          <p:cNvGrpSpPr>
            <a:grpSpLocks/>
          </p:cNvGrpSpPr>
          <p:nvPr/>
        </p:nvGrpSpPr>
        <p:grpSpPr bwMode="auto">
          <a:xfrm>
            <a:off x="3656013" y="2540000"/>
            <a:ext cx="563562" cy="2109788"/>
            <a:chOff x="3101" y="1516"/>
            <a:chExt cx="355" cy="1329"/>
          </a:xfrm>
        </p:grpSpPr>
        <p:sp>
          <p:nvSpPr>
            <p:cNvPr id="45123" name="Rectangle 167"/>
            <p:cNvSpPr>
              <a:spLocks noChangeArrowheads="1"/>
            </p:cNvSpPr>
            <p:nvPr/>
          </p:nvSpPr>
          <p:spPr bwMode="auto">
            <a:xfrm>
              <a:off x="3101" y="151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5124" name="Rectangle 168"/>
            <p:cNvSpPr>
              <a:spLocks noChangeArrowheads="1"/>
            </p:cNvSpPr>
            <p:nvPr/>
          </p:nvSpPr>
          <p:spPr bwMode="auto">
            <a:xfrm>
              <a:off x="3101" y="184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45125" name="Rectangle 169"/>
            <p:cNvSpPr>
              <a:spLocks noChangeArrowheads="1"/>
            </p:cNvSpPr>
            <p:nvPr/>
          </p:nvSpPr>
          <p:spPr bwMode="auto">
            <a:xfrm>
              <a:off x="3101" y="216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5126" name="Rectangle 170"/>
            <p:cNvSpPr>
              <a:spLocks noChangeArrowheads="1"/>
            </p:cNvSpPr>
            <p:nvPr/>
          </p:nvSpPr>
          <p:spPr bwMode="auto">
            <a:xfrm>
              <a:off x="3101" y="2489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1</a:t>
              </a:r>
            </a:p>
          </p:txBody>
        </p:sp>
      </p:grpSp>
      <p:grpSp>
        <p:nvGrpSpPr>
          <p:cNvPr id="5" name="Group 171"/>
          <p:cNvGrpSpPr>
            <a:grpSpLocks/>
          </p:cNvGrpSpPr>
          <p:nvPr/>
        </p:nvGrpSpPr>
        <p:grpSpPr bwMode="auto">
          <a:xfrm>
            <a:off x="6142038" y="2543175"/>
            <a:ext cx="563562" cy="2109788"/>
            <a:chOff x="3101" y="1516"/>
            <a:chExt cx="355" cy="1329"/>
          </a:xfrm>
        </p:grpSpPr>
        <p:sp>
          <p:nvSpPr>
            <p:cNvPr id="45119" name="Rectangle 172"/>
            <p:cNvSpPr>
              <a:spLocks noChangeArrowheads="1"/>
            </p:cNvSpPr>
            <p:nvPr/>
          </p:nvSpPr>
          <p:spPr bwMode="auto">
            <a:xfrm>
              <a:off x="3101" y="151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1</a:t>
              </a:r>
            </a:p>
          </p:txBody>
        </p:sp>
        <p:sp>
          <p:nvSpPr>
            <p:cNvPr id="45120" name="Rectangle 173"/>
            <p:cNvSpPr>
              <a:spLocks noChangeArrowheads="1"/>
            </p:cNvSpPr>
            <p:nvPr/>
          </p:nvSpPr>
          <p:spPr bwMode="auto">
            <a:xfrm>
              <a:off x="3101" y="184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5121" name="Rectangle 174"/>
            <p:cNvSpPr>
              <a:spLocks noChangeArrowheads="1"/>
            </p:cNvSpPr>
            <p:nvPr/>
          </p:nvSpPr>
          <p:spPr bwMode="auto">
            <a:xfrm>
              <a:off x="3101" y="216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1</a:t>
              </a:r>
            </a:p>
          </p:txBody>
        </p:sp>
        <p:sp>
          <p:nvSpPr>
            <p:cNvPr id="45122" name="Rectangle 175"/>
            <p:cNvSpPr>
              <a:spLocks noChangeArrowheads="1"/>
            </p:cNvSpPr>
            <p:nvPr/>
          </p:nvSpPr>
          <p:spPr bwMode="auto">
            <a:xfrm>
              <a:off x="3101" y="2489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</p:grpSp>
      <p:grpSp>
        <p:nvGrpSpPr>
          <p:cNvPr id="6" name="Group 176"/>
          <p:cNvGrpSpPr>
            <a:grpSpLocks/>
          </p:cNvGrpSpPr>
          <p:nvPr/>
        </p:nvGrpSpPr>
        <p:grpSpPr bwMode="auto">
          <a:xfrm>
            <a:off x="7294563" y="2543175"/>
            <a:ext cx="563562" cy="2109788"/>
            <a:chOff x="3101" y="1516"/>
            <a:chExt cx="355" cy="1329"/>
          </a:xfrm>
        </p:grpSpPr>
        <p:sp>
          <p:nvSpPr>
            <p:cNvPr id="45115" name="Rectangle 177"/>
            <p:cNvSpPr>
              <a:spLocks noChangeArrowheads="1"/>
            </p:cNvSpPr>
            <p:nvPr/>
          </p:nvSpPr>
          <p:spPr bwMode="auto">
            <a:xfrm>
              <a:off x="3101" y="151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1</a:t>
              </a:r>
            </a:p>
          </p:txBody>
        </p:sp>
        <p:sp>
          <p:nvSpPr>
            <p:cNvPr id="45116" name="Rectangle 178"/>
            <p:cNvSpPr>
              <a:spLocks noChangeArrowheads="1"/>
            </p:cNvSpPr>
            <p:nvPr/>
          </p:nvSpPr>
          <p:spPr bwMode="auto">
            <a:xfrm>
              <a:off x="3101" y="184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1</a:t>
              </a:r>
            </a:p>
          </p:txBody>
        </p:sp>
        <p:sp>
          <p:nvSpPr>
            <p:cNvPr id="45117" name="Rectangle 179"/>
            <p:cNvSpPr>
              <a:spLocks noChangeArrowheads="1"/>
            </p:cNvSpPr>
            <p:nvPr/>
          </p:nvSpPr>
          <p:spPr bwMode="auto">
            <a:xfrm>
              <a:off x="3101" y="2165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1</a:t>
              </a:r>
            </a:p>
          </p:txBody>
        </p:sp>
        <p:sp>
          <p:nvSpPr>
            <p:cNvPr id="45118" name="Rectangle 180"/>
            <p:cNvSpPr>
              <a:spLocks noChangeArrowheads="1"/>
            </p:cNvSpPr>
            <p:nvPr/>
          </p:nvSpPr>
          <p:spPr bwMode="auto">
            <a:xfrm>
              <a:off x="3101" y="2489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1</a:t>
              </a:r>
            </a:p>
          </p:txBody>
        </p:sp>
      </p:grp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5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5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55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55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4"/>
          <p:cNvSpPr txBox="1">
            <a:spLocks noChangeArrowheads="1"/>
          </p:cNvSpPr>
          <p:nvPr/>
        </p:nvSpPr>
        <p:spPr bwMode="auto">
          <a:xfrm>
            <a:off x="312738" y="387350"/>
            <a:ext cx="890587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3000" b="1">
                <a:solidFill>
                  <a:srgbClr val="FF0000"/>
                </a:solidFill>
              </a:rPr>
              <a:t>Составление таблиц истинности</a:t>
            </a:r>
            <a:endParaRPr lang="ru-RU" sz="2400" b="1">
              <a:solidFill>
                <a:srgbClr val="FF0000"/>
              </a:solidFill>
            </a:endParaRPr>
          </a:p>
        </p:txBody>
      </p:sp>
      <p:graphicFrame>
        <p:nvGraphicFramePr>
          <p:cNvPr id="153842" name="Group 242"/>
          <p:cNvGraphicFramePr>
            <a:graphicFrameLocks noGrp="1"/>
          </p:cNvGraphicFramePr>
          <p:nvPr/>
        </p:nvGraphicFramePr>
        <p:xfrm>
          <a:off x="939800" y="1654175"/>
          <a:ext cx="7593013" cy="4738688"/>
        </p:xfrm>
        <a:graphic>
          <a:graphicData uri="http://schemas.openxmlformats.org/drawingml/2006/table">
            <a:tbl>
              <a:tblPr/>
              <a:tblGrid>
                <a:gridCol w="947738"/>
                <a:gridCol w="949325"/>
                <a:gridCol w="869950"/>
                <a:gridCol w="1270000"/>
                <a:gridCol w="1252537"/>
                <a:gridCol w="1185863"/>
                <a:gridCol w="1117600"/>
              </a:tblGrid>
              <a:tr h="5791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</a:t>
                      </a: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A∙B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A∙C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B∙C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182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80"/>
          <p:cNvGrpSpPr>
            <a:grpSpLocks/>
          </p:cNvGrpSpPr>
          <p:nvPr/>
        </p:nvGrpSpPr>
        <p:grpSpPr bwMode="auto">
          <a:xfrm>
            <a:off x="2252663" y="903288"/>
            <a:ext cx="4687887" cy="661987"/>
            <a:chOff x="324" y="3520"/>
            <a:chExt cx="2953" cy="417"/>
          </a:xfrm>
        </p:grpSpPr>
        <p:sp>
          <p:nvSpPr>
            <p:cNvPr id="46211" name="AutoShape 81"/>
            <p:cNvSpPr>
              <a:spLocks noChangeArrowheads="1"/>
            </p:cNvSpPr>
            <p:nvPr/>
          </p:nvSpPr>
          <p:spPr bwMode="auto">
            <a:xfrm>
              <a:off x="324" y="3520"/>
              <a:ext cx="2953" cy="417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46212" name="Object 82"/>
            <p:cNvGraphicFramePr>
              <a:graphicFrameLocks noChangeAspect="1"/>
            </p:cNvGraphicFramePr>
            <p:nvPr/>
          </p:nvGraphicFramePr>
          <p:xfrm>
            <a:off x="479" y="3557"/>
            <a:ext cx="2651" cy="338"/>
          </p:xfrm>
          <a:graphic>
            <a:graphicData uri="http://schemas.openxmlformats.org/presentationml/2006/ole">
              <p:oleObj spid="_x0000_s46212" name="Формула" r:id="rId4" imgW="1396394" imgH="177723" progId="Equation.3">
                <p:embed/>
              </p:oleObj>
            </a:graphicData>
          </a:graphic>
        </p:graphicFrame>
      </p:grpSp>
      <p:graphicFrame>
        <p:nvGraphicFramePr>
          <p:cNvPr id="153808" name="Group 208"/>
          <p:cNvGraphicFramePr>
            <a:graphicFrameLocks noGrp="1"/>
          </p:cNvGraphicFramePr>
          <p:nvPr/>
        </p:nvGraphicFramePr>
        <p:xfrm>
          <a:off x="395288" y="2255838"/>
          <a:ext cx="542925" cy="4159250"/>
        </p:xfrm>
        <a:graphic>
          <a:graphicData uri="http://schemas.openxmlformats.org/drawingml/2006/table">
            <a:tbl>
              <a:tblPr/>
              <a:tblGrid>
                <a:gridCol w="542925"/>
              </a:tblGrid>
              <a:tr h="518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2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3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4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5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6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7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" name="Group 213"/>
          <p:cNvGrpSpPr>
            <a:grpSpLocks/>
          </p:cNvGrpSpPr>
          <p:nvPr/>
        </p:nvGrpSpPr>
        <p:grpSpPr bwMode="auto">
          <a:xfrm>
            <a:off x="4200525" y="2266950"/>
            <a:ext cx="565150" cy="4168775"/>
            <a:chOff x="2646" y="1428"/>
            <a:chExt cx="356" cy="2626"/>
          </a:xfrm>
        </p:grpSpPr>
        <p:sp>
          <p:nvSpPr>
            <p:cNvPr id="46203" name="Rectangle 66"/>
            <p:cNvSpPr>
              <a:spLocks noChangeArrowheads="1"/>
            </p:cNvSpPr>
            <p:nvPr/>
          </p:nvSpPr>
          <p:spPr bwMode="auto">
            <a:xfrm>
              <a:off x="2646" y="142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6204" name="Rectangle 67"/>
            <p:cNvSpPr>
              <a:spLocks noChangeArrowheads="1"/>
            </p:cNvSpPr>
            <p:nvPr/>
          </p:nvSpPr>
          <p:spPr bwMode="auto">
            <a:xfrm>
              <a:off x="2646" y="1753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46205" name="Rectangle 68"/>
            <p:cNvSpPr>
              <a:spLocks noChangeArrowheads="1"/>
            </p:cNvSpPr>
            <p:nvPr/>
          </p:nvSpPr>
          <p:spPr bwMode="auto">
            <a:xfrm>
              <a:off x="2646" y="2077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6206" name="Rectangle 69"/>
            <p:cNvSpPr>
              <a:spLocks noChangeArrowheads="1"/>
            </p:cNvSpPr>
            <p:nvPr/>
          </p:nvSpPr>
          <p:spPr bwMode="auto">
            <a:xfrm>
              <a:off x="2646" y="240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6207" name="Rectangle 209"/>
            <p:cNvSpPr>
              <a:spLocks noChangeArrowheads="1"/>
            </p:cNvSpPr>
            <p:nvPr/>
          </p:nvSpPr>
          <p:spPr bwMode="auto">
            <a:xfrm>
              <a:off x="2647" y="272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6208" name="Rectangle 210"/>
            <p:cNvSpPr>
              <a:spLocks noChangeArrowheads="1"/>
            </p:cNvSpPr>
            <p:nvPr/>
          </p:nvSpPr>
          <p:spPr bwMode="auto">
            <a:xfrm>
              <a:off x="2647" y="3050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46209" name="Rectangle 211"/>
            <p:cNvSpPr>
              <a:spLocks noChangeArrowheads="1"/>
            </p:cNvSpPr>
            <p:nvPr/>
          </p:nvSpPr>
          <p:spPr bwMode="auto">
            <a:xfrm>
              <a:off x="2647" y="3374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1</a:t>
              </a:r>
              <a:endParaRPr lang="ru-RU" sz="3000"/>
            </a:p>
          </p:txBody>
        </p:sp>
        <p:sp>
          <p:nvSpPr>
            <p:cNvPr id="46210" name="Rectangle 212"/>
            <p:cNvSpPr>
              <a:spLocks noChangeArrowheads="1"/>
            </p:cNvSpPr>
            <p:nvPr/>
          </p:nvSpPr>
          <p:spPr bwMode="auto">
            <a:xfrm>
              <a:off x="2647" y="369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1</a:t>
              </a:r>
              <a:endParaRPr lang="ru-RU" sz="3000"/>
            </a:p>
          </p:txBody>
        </p:sp>
      </p:grpSp>
      <p:grpSp>
        <p:nvGrpSpPr>
          <p:cNvPr id="4" name="Group 214"/>
          <p:cNvGrpSpPr>
            <a:grpSpLocks/>
          </p:cNvGrpSpPr>
          <p:nvPr/>
        </p:nvGrpSpPr>
        <p:grpSpPr bwMode="auto">
          <a:xfrm>
            <a:off x="5408613" y="2255838"/>
            <a:ext cx="565150" cy="4168775"/>
            <a:chOff x="2646" y="1428"/>
            <a:chExt cx="356" cy="2626"/>
          </a:xfrm>
        </p:grpSpPr>
        <p:sp>
          <p:nvSpPr>
            <p:cNvPr id="46195" name="Rectangle 215"/>
            <p:cNvSpPr>
              <a:spLocks noChangeArrowheads="1"/>
            </p:cNvSpPr>
            <p:nvPr/>
          </p:nvSpPr>
          <p:spPr bwMode="auto">
            <a:xfrm>
              <a:off x="2646" y="142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6196" name="Rectangle 216"/>
            <p:cNvSpPr>
              <a:spLocks noChangeArrowheads="1"/>
            </p:cNvSpPr>
            <p:nvPr/>
          </p:nvSpPr>
          <p:spPr bwMode="auto">
            <a:xfrm>
              <a:off x="2646" y="1753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46197" name="Rectangle 217"/>
            <p:cNvSpPr>
              <a:spLocks noChangeArrowheads="1"/>
            </p:cNvSpPr>
            <p:nvPr/>
          </p:nvSpPr>
          <p:spPr bwMode="auto">
            <a:xfrm>
              <a:off x="2646" y="2077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6198" name="Rectangle 218"/>
            <p:cNvSpPr>
              <a:spLocks noChangeArrowheads="1"/>
            </p:cNvSpPr>
            <p:nvPr/>
          </p:nvSpPr>
          <p:spPr bwMode="auto">
            <a:xfrm>
              <a:off x="2646" y="240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6199" name="Rectangle 219"/>
            <p:cNvSpPr>
              <a:spLocks noChangeArrowheads="1"/>
            </p:cNvSpPr>
            <p:nvPr/>
          </p:nvSpPr>
          <p:spPr bwMode="auto">
            <a:xfrm>
              <a:off x="2647" y="272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6200" name="Rectangle 220"/>
            <p:cNvSpPr>
              <a:spLocks noChangeArrowheads="1"/>
            </p:cNvSpPr>
            <p:nvPr/>
          </p:nvSpPr>
          <p:spPr bwMode="auto">
            <a:xfrm>
              <a:off x="2647" y="3050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1</a:t>
              </a:r>
              <a:endParaRPr lang="ru-RU" sz="3000"/>
            </a:p>
          </p:txBody>
        </p:sp>
        <p:sp>
          <p:nvSpPr>
            <p:cNvPr id="46201" name="Rectangle 221"/>
            <p:cNvSpPr>
              <a:spLocks noChangeArrowheads="1"/>
            </p:cNvSpPr>
            <p:nvPr/>
          </p:nvSpPr>
          <p:spPr bwMode="auto">
            <a:xfrm>
              <a:off x="2647" y="3374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46202" name="Rectangle 222"/>
            <p:cNvSpPr>
              <a:spLocks noChangeArrowheads="1"/>
            </p:cNvSpPr>
            <p:nvPr/>
          </p:nvSpPr>
          <p:spPr bwMode="auto">
            <a:xfrm>
              <a:off x="2647" y="369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1</a:t>
              </a:r>
              <a:endParaRPr lang="ru-RU" sz="3000"/>
            </a:p>
          </p:txBody>
        </p:sp>
      </p:grpSp>
      <p:grpSp>
        <p:nvGrpSpPr>
          <p:cNvPr id="5" name="Group 223"/>
          <p:cNvGrpSpPr>
            <a:grpSpLocks/>
          </p:cNvGrpSpPr>
          <p:nvPr/>
        </p:nvGrpSpPr>
        <p:grpSpPr bwMode="auto">
          <a:xfrm>
            <a:off x="6650038" y="2278063"/>
            <a:ext cx="565150" cy="4168775"/>
            <a:chOff x="2646" y="1428"/>
            <a:chExt cx="356" cy="2626"/>
          </a:xfrm>
        </p:grpSpPr>
        <p:sp>
          <p:nvSpPr>
            <p:cNvPr id="46187" name="Rectangle 224"/>
            <p:cNvSpPr>
              <a:spLocks noChangeArrowheads="1"/>
            </p:cNvSpPr>
            <p:nvPr/>
          </p:nvSpPr>
          <p:spPr bwMode="auto">
            <a:xfrm>
              <a:off x="2646" y="142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6188" name="Rectangle 225"/>
            <p:cNvSpPr>
              <a:spLocks noChangeArrowheads="1"/>
            </p:cNvSpPr>
            <p:nvPr/>
          </p:nvSpPr>
          <p:spPr bwMode="auto">
            <a:xfrm>
              <a:off x="2646" y="1753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46189" name="Rectangle 226"/>
            <p:cNvSpPr>
              <a:spLocks noChangeArrowheads="1"/>
            </p:cNvSpPr>
            <p:nvPr/>
          </p:nvSpPr>
          <p:spPr bwMode="auto">
            <a:xfrm>
              <a:off x="2646" y="2077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6190" name="Rectangle 227"/>
            <p:cNvSpPr>
              <a:spLocks noChangeArrowheads="1"/>
            </p:cNvSpPr>
            <p:nvPr/>
          </p:nvSpPr>
          <p:spPr bwMode="auto">
            <a:xfrm>
              <a:off x="2646" y="240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1</a:t>
              </a:r>
              <a:endParaRPr lang="ru-RU" sz="3000"/>
            </a:p>
          </p:txBody>
        </p:sp>
        <p:sp>
          <p:nvSpPr>
            <p:cNvPr id="46191" name="Rectangle 228"/>
            <p:cNvSpPr>
              <a:spLocks noChangeArrowheads="1"/>
            </p:cNvSpPr>
            <p:nvPr/>
          </p:nvSpPr>
          <p:spPr bwMode="auto">
            <a:xfrm>
              <a:off x="2647" y="272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/>
                <a:t>0</a:t>
              </a:r>
            </a:p>
          </p:txBody>
        </p:sp>
        <p:sp>
          <p:nvSpPr>
            <p:cNvPr id="46192" name="Rectangle 229"/>
            <p:cNvSpPr>
              <a:spLocks noChangeArrowheads="1"/>
            </p:cNvSpPr>
            <p:nvPr/>
          </p:nvSpPr>
          <p:spPr bwMode="auto">
            <a:xfrm>
              <a:off x="2647" y="3050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46193" name="Rectangle 230"/>
            <p:cNvSpPr>
              <a:spLocks noChangeArrowheads="1"/>
            </p:cNvSpPr>
            <p:nvPr/>
          </p:nvSpPr>
          <p:spPr bwMode="auto">
            <a:xfrm>
              <a:off x="2647" y="3374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0</a:t>
              </a:r>
              <a:endParaRPr lang="ru-RU" sz="3000"/>
            </a:p>
          </p:txBody>
        </p:sp>
        <p:sp>
          <p:nvSpPr>
            <p:cNvPr id="46194" name="Rectangle 231"/>
            <p:cNvSpPr>
              <a:spLocks noChangeArrowheads="1"/>
            </p:cNvSpPr>
            <p:nvPr/>
          </p:nvSpPr>
          <p:spPr bwMode="auto">
            <a:xfrm>
              <a:off x="2647" y="369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/>
                <a:t>1</a:t>
              </a:r>
              <a:endParaRPr lang="ru-RU" sz="3000"/>
            </a:p>
          </p:txBody>
        </p:sp>
      </p:grpSp>
      <p:grpSp>
        <p:nvGrpSpPr>
          <p:cNvPr id="6" name="Group 232"/>
          <p:cNvGrpSpPr>
            <a:grpSpLocks/>
          </p:cNvGrpSpPr>
          <p:nvPr/>
        </p:nvGrpSpPr>
        <p:grpSpPr bwMode="auto">
          <a:xfrm>
            <a:off x="7778750" y="2265363"/>
            <a:ext cx="565150" cy="4168775"/>
            <a:chOff x="2646" y="1428"/>
            <a:chExt cx="356" cy="2626"/>
          </a:xfrm>
        </p:grpSpPr>
        <p:sp>
          <p:nvSpPr>
            <p:cNvPr id="46179" name="Rectangle 233"/>
            <p:cNvSpPr>
              <a:spLocks noChangeArrowheads="1"/>
            </p:cNvSpPr>
            <p:nvPr/>
          </p:nvSpPr>
          <p:spPr bwMode="auto">
            <a:xfrm>
              <a:off x="2646" y="142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0</a:t>
              </a:r>
            </a:p>
          </p:txBody>
        </p:sp>
        <p:sp>
          <p:nvSpPr>
            <p:cNvPr id="46180" name="Rectangle 234"/>
            <p:cNvSpPr>
              <a:spLocks noChangeArrowheads="1"/>
            </p:cNvSpPr>
            <p:nvPr/>
          </p:nvSpPr>
          <p:spPr bwMode="auto">
            <a:xfrm>
              <a:off x="2646" y="1753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>
                  <a:solidFill>
                    <a:srgbClr val="FF0000"/>
                  </a:solidFill>
                </a:rPr>
                <a:t>0</a:t>
              </a:r>
              <a:endParaRPr lang="ru-RU" sz="3000">
                <a:solidFill>
                  <a:srgbClr val="FF0000"/>
                </a:solidFill>
              </a:endParaRPr>
            </a:p>
          </p:txBody>
        </p:sp>
        <p:sp>
          <p:nvSpPr>
            <p:cNvPr id="46181" name="Rectangle 235"/>
            <p:cNvSpPr>
              <a:spLocks noChangeArrowheads="1"/>
            </p:cNvSpPr>
            <p:nvPr/>
          </p:nvSpPr>
          <p:spPr bwMode="auto">
            <a:xfrm>
              <a:off x="2646" y="2077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0</a:t>
              </a:r>
            </a:p>
          </p:txBody>
        </p:sp>
        <p:sp>
          <p:nvSpPr>
            <p:cNvPr id="46182" name="Rectangle 236"/>
            <p:cNvSpPr>
              <a:spLocks noChangeArrowheads="1"/>
            </p:cNvSpPr>
            <p:nvPr/>
          </p:nvSpPr>
          <p:spPr bwMode="auto">
            <a:xfrm>
              <a:off x="2646" y="2401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>
                  <a:solidFill>
                    <a:srgbClr val="FF0000"/>
                  </a:solidFill>
                </a:rPr>
                <a:t>1</a:t>
              </a:r>
              <a:endParaRPr lang="ru-RU" sz="3000">
                <a:solidFill>
                  <a:srgbClr val="FF0000"/>
                </a:solidFill>
              </a:endParaRPr>
            </a:p>
          </p:txBody>
        </p:sp>
        <p:sp>
          <p:nvSpPr>
            <p:cNvPr id="46183" name="Rectangle 237"/>
            <p:cNvSpPr>
              <a:spLocks noChangeArrowheads="1"/>
            </p:cNvSpPr>
            <p:nvPr/>
          </p:nvSpPr>
          <p:spPr bwMode="auto">
            <a:xfrm>
              <a:off x="2647" y="2726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3000">
                  <a:solidFill>
                    <a:srgbClr val="FF0000"/>
                  </a:solidFill>
                </a:rPr>
                <a:t>0</a:t>
              </a:r>
            </a:p>
          </p:txBody>
        </p:sp>
        <p:sp>
          <p:nvSpPr>
            <p:cNvPr id="46184" name="Rectangle 238"/>
            <p:cNvSpPr>
              <a:spLocks noChangeArrowheads="1"/>
            </p:cNvSpPr>
            <p:nvPr/>
          </p:nvSpPr>
          <p:spPr bwMode="auto">
            <a:xfrm>
              <a:off x="2647" y="3050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>
                  <a:solidFill>
                    <a:srgbClr val="FF0000"/>
                  </a:solidFill>
                </a:rPr>
                <a:t>1</a:t>
              </a:r>
              <a:endParaRPr lang="ru-RU" sz="3000">
                <a:solidFill>
                  <a:srgbClr val="FF0000"/>
                </a:solidFill>
              </a:endParaRPr>
            </a:p>
          </p:txBody>
        </p:sp>
        <p:sp>
          <p:nvSpPr>
            <p:cNvPr id="46185" name="Rectangle 239"/>
            <p:cNvSpPr>
              <a:spLocks noChangeArrowheads="1"/>
            </p:cNvSpPr>
            <p:nvPr/>
          </p:nvSpPr>
          <p:spPr bwMode="auto">
            <a:xfrm>
              <a:off x="2647" y="3374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>
                  <a:solidFill>
                    <a:srgbClr val="FF0000"/>
                  </a:solidFill>
                </a:rPr>
                <a:t>1</a:t>
              </a:r>
              <a:endParaRPr lang="ru-RU" sz="3000">
                <a:solidFill>
                  <a:srgbClr val="FF0000"/>
                </a:solidFill>
              </a:endParaRPr>
            </a:p>
          </p:txBody>
        </p:sp>
        <p:sp>
          <p:nvSpPr>
            <p:cNvPr id="46186" name="Rectangle 240"/>
            <p:cNvSpPr>
              <a:spLocks noChangeArrowheads="1"/>
            </p:cNvSpPr>
            <p:nvPr/>
          </p:nvSpPr>
          <p:spPr bwMode="auto">
            <a:xfrm>
              <a:off x="2647" y="3698"/>
              <a:ext cx="355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000">
                  <a:solidFill>
                    <a:srgbClr val="FF0000"/>
                  </a:solidFill>
                </a:rPr>
                <a:t>1</a:t>
              </a:r>
              <a:endParaRPr lang="ru-RU" sz="300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3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2687259"/>
            <a:ext cx="6458488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ЛОГИЧЕСКИЕ Элементы 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компьютера</a:t>
            </a:r>
            <a:endParaRPr lang="ru-RU" sz="4000" b="1" dirty="0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4"/>
          <p:cNvSpPr txBox="1">
            <a:spLocks noChangeArrowheads="1"/>
          </p:cNvSpPr>
          <p:nvPr/>
        </p:nvSpPr>
        <p:spPr bwMode="auto">
          <a:xfrm>
            <a:off x="971550" y="1484313"/>
            <a:ext cx="7272338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i="1" u="sng">
                <a:solidFill>
                  <a:srgbClr val="FF0000"/>
                </a:solidFill>
              </a:rPr>
              <a:t>Логический элемент компьютера</a:t>
            </a:r>
            <a:r>
              <a:rPr lang="ru-RU" sz="2800">
                <a:solidFill>
                  <a:srgbClr val="FF0000"/>
                </a:solidFill>
              </a:rPr>
              <a:t> </a:t>
            </a:r>
            <a:r>
              <a:rPr lang="ru-RU" sz="2800"/>
              <a:t>— это часть электронной логической схемы, которая реализует элементарную логическую функцию. 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4"/>
          <p:cNvSpPr txBox="1">
            <a:spLocks noChangeArrowheads="1"/>
          </p:cNvSpPr>
          <p:nvPr/>
        </p:nvSpPr>
        <p:spPr bwMode="auto">
          <a:xfrm>
            <a:off x="1187450" y="1844675"/>
            <a:ext cx="691197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rgbClr val="FF0000"/>
                </a:solidFill>
              </a:rPr>
              <a:t>Логическими элементами </a:t>
            </a:r>
            <a:r>
              <a:rPr lang="ru-RU" sz="2800"/>
              <a:t>компьютеров являются электронные схемы И, ИЛИ, НЕ, И—НЕ, ИЛИ—НЕ и другие. 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4"/>
          <p:cNvSpPr txBox="1">
            <a:spLocks noChangeArrowheads="1"/>
          </p:cNvSpPr>
          <p:nvPr/>
        </p:nvSpPr>
        <p:spPr bwMode="auto">
          <a:xfrm>
            <a:off x="1187450" y="1700213"/>
            <a:ext cx="6913563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/>
              <a:t>Каждый логический элемент имеет свое условное обозначение, которое выражает его логическую функцию, но не указывает на то, какая именно электронная схема в нем реализована. Это упрощает запись и понимание сложных логических схем. 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3"/>
          <p:cNvSpPr txBox="1">
            <a:spLocks noChangeArrowheads="1"/>
          </p:cNvSpPr>
          <p:nvPr/>
        </p:nvSpPr>
        <p:spPr bwMode="auto">
          <a:xfrm>
            <a:off x="422275" y="450850"/>
            <a:ext cx="81407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2800" b="1">
                <a:solidFill>
                  <a:srgbClr val="FF0000"/>
                </a:solidFill>
              </a:rPr>
              <a:t>Логические элементы компьютера</a:t>
            </a:r>
          </a:p>
        </p:txBody>
      </p:sp>
      <p:grpSp>
        <p:nvGrpSpPr>
          <p:cNvPr id="2" name="Group 42"/>
          <p:cNvGrpSpPr>
            <a:grpSpLocks/>
          </p:cNvGrpSpPr>
          <p:nvPr/>
        </p:nvGrpSpPr>
        <p:grpSpPr bwMode="auto">
          <a:xfrm>
            <a:off x="822325" y="2043113"/>
            <a:ext cx="1562100" cy="622300"/>
            <a:chOff x="425" y="1066"/>
            <a:chExt cx="984" cy="392"/>
          </a:xfrm>
        </p:grpSpPr>
        <p:sp>
          <p:nvSpPr>
            <p:cNvPr id="56374" name="Line 6"/>
            <p:cNvSpPr>
              <a:spLocks noChangeShapeType="1"/>
            </p:cNvSpPr>
            <p:nvPr/>
          </p:nvSpPr>
          <p:spPr bwMode="auto">
            <a:xfrm>
              <a:off x="425" y="1262"/>
              <a:ext cx="3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6375" name="Line 7"/>
            <p:cNvSpPr>
              <a:spLocks noChangeShapeType="1"/>
            </p:cNvSpPr>
            <p:nvPr/>
          </p:nvSpPr>
          <p:spPr bwMode="auto">
            <a:xfrm>
              <a:off x="1060" y="1262"/>
              <a:ext cx="3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6376" name="Group 8"/>
            <p:cNvGrpSpPr>
              <a:grpSpLocks/>
            </p:cNvGrpSpPr>
            <p:nvPr/>
          </p:nvGrpSpPr>
          <p:grpSpPr bwMode="auto">
            <a:xfrm>
              <a:off x="775" y="1066"/>
              <a:ext cx="321" cy="392"/>
              <a:chOff x="775" y="1066"/>
              <a:chExt cx="321" cy="392"/>
            </a:xfrm>
          </p:grpSpPr>
          <p:sp>
            <p:nvSpPr>
              <p:cNvPr id="56377" name="Rectangle 4"/>
              <p:cNvSpPr>
                <a:spLocks noChangeArrowheads="1"/>
              </p:cNvSpPr>
              <p:nvPr/>
            </p:nvSpPr>
            <p:spPr bwMode="auto">
              <a:xfrm>
                <a:off x="775" y="1066"/>
                <a:ext cx="284" cy="392"/>
              </a:xfrm>
              <a:prstGeom prst="rect">
                <a:avLst/>
              </a:prstGeom>
              <a:solidFill>
                <a:srgbClr val="E6E6E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6378" name="Oval 5"/>
              <p:cNvSpPr>
                <a:spLocks noChangeArrowheads="1"/>
              </p:cNvSpPr>
              <p:nvPr/>
            </p:nvSpPr>
            <p:spPr bwMode="auto">
              <a:xfrm>
                <a:off x="1011" y="1220"/>
                <a:ext cx="85" cy="8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4" name="Group 40"/>
          <p:cNvGrpSpPr>
            <a:grpSpLocks/>
          </p:cNvGrpSpPr>
          <p:nvPr/>
        </p:nvGrpSpPr>
        <p:grpSpPr bwMode="auto">
          <a:xfrm>
            <a:off x="3330575" y="1762125"/>
            <a:ext cx="1978025" cy="1187450"/>
            <a:chOff x="2005" y="901"/>
            <a:chExt cx="1246" cy="748"/>
          </a:xfrm>
        </p:grpSpPr>
        <p:sp>
          <p:nvSpPr>
            <p:cNvPr id="56368" name="Rectangle 10"/>
            <p:cNvSpPr>
              <a:spLocks noChangeArrowheads="1"/>
            </p:cNvSpPr>
            <p:nvPr/>
          </p:nvSpPr>
          <p:spPr bwMode="auto">
            <a:xfrm>
              <a:off x="2359" y="901"/>
              <a:ext cx="542" cy="748"/>
            </a:xfrm>
            <a:prstGeom prst="rect">
              <a:avLst/>
            </a:prstGeom>
            <a:solidFill>
              <a:srgbClr val="E6E6E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6369" name="Group 15"/>
            <p:cNvGrpSpPr>
              <a:grpSpLocks/>
            </p:cNvGrpSpPr>
            <p:nvPr/>
          </p:nvGrpSpPr>
          <p:grpSpPr bwMode="auto">
            <a:xfrm>
              <a:off x="2005" y="1081"/>
              <a:ext cx="349" cy="387"/>
              <a:chOff x="2005" y="1073"/>
              <a:chExt cx="349" cy="387"/>
            </a:xfrm>
          </p:grpSpPr>
          <p:sp>
            <p:nvSpPr>
              <p:cNvPr id="56372" name="Line 12"/>
              <p:cNvSpPr>
                <a:spLocks noChangeShapeType="1"/>
              </p:cNvSpPr>
              <p:nvPr/>
            </p:nvSpPr>
            <p:spPr bwMode="auto">
              <a:xfrm>
                <a:off x="2005" y="1073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73" name="Line 13"/>
              <p:cNvSpPr>
                <a:spLocks noChangeShapeType="1"/>
              </p:cNvSpPr>
              <p:nvPr/>
            </p:nvSpPr>
            <p:spPr bwMode="auto">
              <a:xfrm>
                <a:off x="2005" y="1460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6370" name="Line 14"/>
            <p:cNvSpPr>
              <a:spLocks noChangeShapeType="1"/>
            </p:cNvSpPr>
            <p:nvPr/>
          </p:nvSpPr>
          <p:spPr bwMode="auto">
            <a:xfrm>
              <a:off x="2902" y="1275"/>
              <a:ext cx="3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6371" name="Rectangle 16"/>
            <p:cNvSpPr>
              <a:spLocks noChangeArrowheads="1"/>
            </p:cNvSpPr>
            <p:nvPr/>
          </p:nvSpPr>
          <p:spPr bwMode="auto">
            <a:xfrm>
              <a:off x="2399" y="915"/>
              <a:ext cx="27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b="1"/>
                <a:t>&amp;</a:t>
              </a:r>
              <a:endParaRPr lang="ru-RU" sz="2800" b="1"/>
            </a:p>
          </p:txBody>
        </p:sp>
      </p:grpSp>
      <p:grpSp>
        <p:nvGrpSpPr>
          <p:cNvPr id="6" name="Group 41"/>
          <p:cNvGrpSpPr>
            <a:grpSpLocks/>
          </p:cNvGrpSpPr>
          <p:nvPr/>
        </p:nvGrpSpPr>
        <p:grpSpPr bwMode="auto">
          <a:xfrm>
            <a:off x="6051550" y="1760538"/>
            <a:ext cx="1978025" cy="1187450"/>
            <a:chOff x="3719" y="894"/>
            <a:chExt cx="1246" cy="748"/>
          </a:xfrm>
        </p:grpSpPr>
        <p:sp>
          <p:nvSpPr>
            <p:cNvPr id="56362" name="Rectangle 18"/>
            <p:cNvSpPr>
              <a:spLocks noChangeArrowheads="1"/>
            </p:cNvSpPr>
            <p:nvPr/>
          </p:nvSpPr>
          <p:spPr bwMode="auto">
            <a:xfrm>
              <a:off x="4073" y="894"/>
              <a:ext cx="542" cy="748"/>
            </a:xfrm>
            <a:prstGeom prst="rect">
              <a:avLst/>
            </a:prstGeom>
            <a:solidFill>
              <a:srgbClr val="E6E6E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6363" name="Group 19"/>
            <p:cNvGrpSpPr>
              <a:grpSpLocks/>
            </p:cNvGrpSpPr>
            <p:nvPr/>
          </p:nvGrpSpPr>
          <p:grpSpPr bwMode="auto">
            <a:xfrm>
              <a:off x="3719" y="1074"/>
              <a:ext cx="349" cy="387"/>
              <a:chOff x="2005" y="1073"/>
              <a:chExt cx="349" cy="387"/>
            </a:xfrm>
          </p:grpSpPr>
          <p:sp>
            <p:nvSpPr>
              <p:cNvPr id="56366" name="Line 20"/>
              <p:cNvSpPr>
                <a:spLocks noChangeShapeType="1"/>
              </p:cNvSpPr>
              <p:nvPr/>
            </p:nvSpPr>
            <p:spPr bwMode="auto">
              <a:xfrm>
                <a:off x="2005" y="1073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67" name="Line 21"/>
              <p:cNvSpPr>
                <a:spLocks noChangeShapeType="1"/>
              </p:cNvSpPr>
              <p:nvPr/>
            </p:nvSpPr>
            <p:spPr bwMode="auto">
              <a:xfrm>
                <a:off x="2005" y="1460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6364" name="Line 22"/>
            <p:cNvSpPr>
              <a:spLocks noChangeShapeType="1"/>
            </p:cNvSpPr>
            <p:nvPr/>
          </p:nvSpPr>
          <p:spPr bwMode="auto">
            <a:xfrm>
              <a:off x="4616" y="1268"/>
              <a:ext cx="3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6365" name="Rectangle 17"/>
            <p:cNvSpPr>
              <a:spLocks noChangeArrowheads="1"/>
            </p:cNvSpPr>
            <p:nvPr/>
          </p:nvSpPr>
          <p:spPr bwMode="auto">
            <a:xfrm>
              <a:off x="4119" y="911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/>
                <a:t>1</a:t>
              </a:r>
              <a:endParaRPr lang="ru-RU" sz="2400" b="1"/>
            </a:p>
          </p:txBody>
        </p:sp>
      </p:grpSp>
      <p:grpSp>
        <p:nvGrpSpPr>
          <p:cNvPr id="8" name="Group 38"/>
          <p:cNvGrpSpPr>
            <a:grpSpLocks/>
          </p:cNvGrpSpPr>
          <p:nvPr/>
        </p:nvGrpSpPr>
        <p:grpSpPr bwMode="auto">
          <a:xfrm>
            <a:off x="5033963" y="4121150"/>
            <a:ext cx="1978025" cy="1187450"/>
            <a:chOff x="3178" y="2465"/>
            <a:chExt cx="1246" cy="748"/>
          </a:xfrm>
        </p:grpSpPr>
        <p:sp>
          <p:nvSpPr>
            <p:cNvPr id="56355" name="Rectangle 30"/>
            <p:cNvSpPr>
              <a:spLocks noChangeArrowheads="1"/>
            </p:cNvSpPr>
            <p:nvPr/>
          </p:nvSpPr>
          <p:spPr bwMode="auto">
            <a:xfrm>
              <a:off x="3532" y="2465"/>
              <a:ext cx="542" cy="748"/>
            </a:xfrm>
            <a:prstGeom prst="rect">
              <a:avLst/>
            </a:prstGeom>
            <a:solidFill>
              <a:srgbClr val="E6E6E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6356" name="Group 31"/>
            <p:cNvGrpSpPr>
              <a:grpSpLocks/>
            </p:cNvGrpSpPr>
            <p:nvPr/>
          </p:nvGrpSpPr>
          <p:grpSpPr bwMode="auto">
            <a:xfrm>
              <a:off x="3178" y="2645"/>
              <a:ext cx="349" cy="387"/>
              <a:chOff x="2005" y="1073"/>
              <a:chExt cx="349" cy="387"/>
            </a:xfrm>
          </p:grpSpPr>
          <p:sp>
            <p:nvSpPr>
              <p:cNvPr id="56360" name="Line 32"/>
              <p:cNvSpPr>
                <a:spLocks noChangeShapeType="1"/>
              </p:cNvSpPr>
              <p:nvPr/>
            </p:nvSpPr>
            <p:spPr bwMode="auto">
              <a:xfrm>
                <a:off x="2005" y="1073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61" name="Line 33"/>
              <p:cNvSpPr>
                <a:spLocks noChangeShapeType="1"/>
              </p:cNvSpPr>
              <p:nvPr/>
            </p:nvSpPr>
            <p:spPr bwMode="auto">
              <a:xfrm>
                <a:off x="2005" y="1460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6357" name="Line 34"/>
            <p:cNvSpPr>
              <a:spLocks noChangeShapeType="1"/>
            </p:cNvSpPr>
            <p:nvPr/>
          </p:nvSpPr>
          <p:spPr bwMode="auto">
            <a:xfrm>
              <a:off x="4075" y="2839"/>
              <a:ext cx="3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6358" name="Rectangle 35"/>
            <p:cNvSpPr>
              <a:spLocks noChangeArrowheads="1"/>
            </p:cNvSpPr>
            <p:nvPr/>
          </p:nvSpPr>
          <p:spPr bwMode="auto">
            <a:xfrm>
              <a:off x="3578" y="2482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/>
                <a:t>1</a:t>
              </a:r>
              <a:endParaRPr lang="ru-RU" sz="2400" b="1"/>
            </a:p>
          </p:txBody>
        </p:sp>
        <p:sp>
          <p:nvSpPr>
            <p:cNvPr id="56359" name="Oval 11"/>
            <p:cNvSpPr>
              <a:spLocks noChangeArrowheads="1"/>
            </p:cNvSpPr>
            <p:nvPr/>
          </p:nvSpPr>
          <p:spPr bwMode="auto">
            <a:xfrm>
              <a:off x="4023" y="2796"/>
              <a:ext cx="85" cy="8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0" name="Group 63"/>
          <p:cNvGrpSpPr>
            <a:grpSpLocks/>
          </p:cNvGrpSpPr>
          <p:nvPr/>
        </p:nvGrpSpPr>
        <p:grpSpPr bwMode="auto">
          <a:xfrm>
            <a:off x="1943100" y="4121150"/>
            <a:ext cx="1978025" cy="1187450"/>
            <a:chOff x="1224" y="2596"/>
            <a:chExt cx="1246" cy="748"/>
          </a:xfrm>
        </p:grpSpPr>
        <p:sp>
          <p:nvSpPr>
            <p:cNvPr id="56348" name="Line 28"/>
            <p:cNvSpPr>
              <a:spLocks noChangeShapeType="1"/>
            </p:cNvSpPr>
            <p:nvPr/>
          </p:nvSpPr>
          <p:spPr bwMode="auto">
            <a:xfrm>
              <a:off x="2121" y="2974"/>
              <a:ext cx="3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6349" name="Rectangle 24"/>
            <p:cNvSpPr>
              <a:spLocks noChangeArrowheads="1"/>
            </p:cNvSpPr>
            <p:nvPr/>
          </p:nvSpPr>
          <p:spPr bwMode="auto">
            <a:xfrm>
              <a:off x="1578" y="2596"/>
              <a:ext cx="542" cy="748"/>
            </a:xfrm>
            <a:prstGeom prst="rect">
              <a:avLst/>
            </a:prstGeom>
            <a:solidFill>
              <a:srgbClr val="E6E6E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6350" name="Group 25"/>
            <p:cNvGrpSpPr>
              <a:grpSpLocks/>
            </p:cNvGrpSpPr>
            <p:nvPr/>
          </p:nvGrpSpPr>
          <p:grpSpPr bwMode="auto">
            <a:xfrm>
              <a:off x="1224" y="2776"/>
              <a:ext cx="349" cy="387"/>
              <a:chOff x="2005" y="1073"/>
              <a:chExt cx="349" cy="387"/>
            </a:xfrm>
          </p:grpSpPr>
          <p:sp>
            <p:nvSpPr>
              <p:cNvPr id="56353" name="Line 26"/>
              <p:cNvSpPr>
                <a:spLocks noChangeShapeType="1"/>
              </p:cNvSpPr>
              <p:nvPr/>
            </p:nvSpPr>
            <p:spPr bwMode="auto">
              <a:xfrm>
                <a:off x="2005" y="1073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54" name="Line 27"/>
              <p:cNvSpPr>
                <a:spLocks noChangeShapeType="1"/>
              </p:cNvSpPr>
              <p:nvPr/>
            </p:nvSpPr>
            <p:spPr bwMode="auto">
              <a:xfrm>
                <a:off x="2005" y="1460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6351" name="Rectangle 29"/>
            <p:cNvSpPr>
              <a:spLocks noChangeArrowheads="1"/>
            </p:cNvSpPr>
            <p:nvPr/>
          </p:nvSpPr>
          <p:spPr bwMode="auto">
            <a:xfrm>
              <a:off x="1618" y="2610"/>
              <a:ext cx="27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b="1"/>
                <a:t>&amp;</a:t>
              </a:r>
              <a:endParaRPr lang="ru-RU" sz="2800" b="1"/>
            </a:p>
          </p:txBody>
        </p:sp>
        <p:sp>
          <p:nvSpPr>
            <p:cNvPr id="56352" name="Oval 36"/>
            <p:cNvSpPr>
              <a:spLocks noChangeArrowheads="1"/>
            </p:cNvSpPr>
            <p:nvPr/>
          </p:nvSpPr>
          <p:spPr bwMode="auto">
            <a:xfrm>
              <a:off x="2067" y="2927"/>
              <a:ext cx="85" cy="8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57733" name="Rectangle 37"/>
          <p:cNvSpPr>
            <a:spLocks noChangeArrowheads="1"/>
          </p:cNvSpPr>
          <p:nvPr/>
        </p:nvSpPr>
        <p:spPr bwMode="auto">
          <a:xfrm>
            <a:off x="1311275" y="2982913"/>
            <a:ext cx="538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ym typeface="Symbol" pitchFamily="18" charset="2"/>
              </a:rPr>
              <a:t>НЕ</a:t>
            </a:r>
          </a:p>
        </p:txBody>
      </p:sp>
      <p:graphicFrame>
        <p:nvGraphicFramePr>
          <p:cNvPr id="157740" name="Object 44"/>
          <p:cNvGraphicFramePr>
            <a:graphicFrameLocks noChangeAspect="1"/>
          </p:cNvGraphicFramePr>
          <p:nvPr/>
        </p:nvGraphicFramePr>
        <p:xfrm>
          <a:off x="830263" y="1955800"/>
          <a:ext cx="347662" cy="342900"/>
        </p:xfrm>
        <a:graphic>
          <a:graphicData uri="http://schemas.openxmlformats.org/presentationml/2006/ole">
            <p:oleObj spid="_x0000_s56329" name="Формула" r:id="rId4" imgW="164885" imgH="164885" progId="Equation.3">
              <p:embed/>
            </p:oleObj>
          </a:graphicData>
        </a:graphic>
      </p:graphicFrame>
      <p:graphicFrame>
        <p:nvGraphicFramePr>
          <p:cNvPr id="157741" name="Object 45"/>
          <p:cNvGraphicFramePr>
            <a:graphicFrameLocks noChangeAspect="1"/>
          </p:cNvGraphicFramePr>
          <p:nvPr/>
        </p:nvGraphicFramePr>
        <p:xfrm>
          <a:off x="2284413" y="1919288"/>
          <a:ext cx="347662" cy="395287"/>
        </p:xfrm>
        <a:graphic>
          <a:graphicData uri="http://schemas.openxmlformats.org/presentationml/2006/ole">
            <p:oleObj spid="_x0000_s56330" name="Формула" r:id="rId5" imgW="164957" imgH="190335" progId="Equation.3">
              <p:embed/>
            </p:oleObj>
          </a:graphicData>
        </a:graphic>
      </p:graphicFrame>
      <p:graphicFrame>
        <p:nvGraphicFramePr>
          <p:cNvPr id="157742" name="Object 46"/>
          <p:cNvGraphicFramePr>
            <a:graphicFrameLocks noChangeAspect="1"/>
          </p:cNvGraphicFramePr>
          <p:nvPr/>
        </p:nvGraphicFramePr>
        <p:xfrm>
          <a:off x="3348038" y="1617663"/>
          <a:ext cx="347662" cy="342900"/>
        </p:xfrm>
        <a:graphic>
          <a:graphicData uri="http://schemas.openxmlformats.org/presentationml/2006/ole">
            <p:oleObj spid="_x0000_s56331" name="Формула" r:id="rId6" imgW="164885" imgH="164885" progId="Equation.3">
              <p:embed/>
            </p:oleObj>
          </a:graphicData>
        </a:graphic>
      </p:graphicFrame>
      <p:graphicFrame>
        <p:nvGraphicFramePr>
          <p:cNvPr id="157743" name="Object 47"/>
          <p:cNvGraphicFramePr>
            <a:graphicFrameLocks noChangeAspect="1"/>
          </p:cNvGraphicFramePr>
          <p:nvPr/>
        </p:nvGraphicFramePr>
        <p:xfrm>
          <a:off x="3348038" y="2271713"/>
          <a:ext cx="293687" cy="342900"/>
        </p:xfrm>
        <a:graphic>
          <a:graphicData uri="http://schemas.openxmlformats.org/presentationml/2006/ole">
            <p:oleObj spid="_x0000_s56332" name="Формула" r:id="rId7" imgW="139579" imgH="164957" progId="Equation.3">
              <p:embed/>
            </p:oleObj>
          </a:graphicData>
        </a:graphic>
      </p:graphicFrame>
      <p:graphicFrame>
        <p:nvGraphicFramePr>
          <p:cNvPr id="157744" name="Object 48"/>
          <p:cNvGraphicFramePr>
            <a:graphicFrameLocks noChangeAspect="1"/>
          </p:cNvGraphicFramePr>
          <p:nvPr/>
        </p:nvGraphicFramePr>
        <p:xfrm>
          <a:off x="4768850" y="1955800"/>
          <a:ext cx="693738" cy="342900"/>
        </p:xfrm>
        <a:graphic>
          <a:graphicData uri="http://schemas.openxmlformats.org/presentationml/2006/ole">
            <p:oleObj spid="_x0000_s56333" name="Формула" r:id="rId8" imgW="330057" imgH="165028" progId="Equation.3">
              <p:embed/>
            </p:oleObj>
          </a:graphicData>
        </a:graphic>
      </p:graphicFrame>
      <p:graphicFrame>
        <p:nvGraphicFramePr>
          <p:cNvPr id="157745" name="Object 49"/>
          <p:cNvGraphicFramePr>
            <a:graphicFrameLocks noChangeAspect="1"/>
          </p:cNvGraphicFramePr>
          <p:nvPr/>
        </p:nvGraphicFramePr>
        <p:xfrm>
          <a:off x="6080125" y="1628775"/>
          <a:ext cx="347663" cy="342900"/>
        </p:xfrm>
        <a:graphic>
          <a:graphicData uri="http://schemas.openxmlformats.org/presentationml/2006/ole">
            <p:oleObj spid="_x0000_s56334" name="Формула" r:id="rId9" imgW="164885" imgH="164885" progId="Equation.3">
              <p:embed/>
            </p:oleObj>
          </a:graphicData>
        </a:graphic>
      </p:graphicFrame>
      <p:graphicFrame>
        <p:nvGraphicFramePr>
          <p:cNvPr id="157746" name="Object 50"/>
          <p:cNvGraphicFramePr>
            <a:graphicFrameLocks noChangeAspect="1"/>
          </p:cNvGraphicFramePr>
          <p:nvPr/>
        </p:nvGraphicFramePr>
        <p:xfrm>
          <a:off x="6080125" y="2282825"/>
          <a:ext cx="293688" cy="342900"/>
        </p:xfrm>
        <a:graphic>
          <a:graphicData uri="http://schemas.openxmlformats.org/presentationml/2006/ole">
            <p:oleObj spid="_x0000_s56335" name="Формула" r:id="rId10" imgW="139579" imgH="164957" progId="Equation.3">
              <p:embed/>
            </p:oleObj>
          </a:graphicData>
        </a:graphic>
      </p:graphicFrame>
      <p:graphicFrame>
        <p:nvGraphicFramePr>
          <p:cNvPr id="157747" name="Object 51"/>
          <p:cNvGraphicFramePr>
            <a:graphicFrameLocks noChangeAspect="1"/>
          </p:cNvGraphicFramePr>
          <p:nvPr/>
        </p:nvGraphicFramePr>
        <p:xfrm>
          <a:off x="2003425" y="3954463"/>
          <a:ext cx="347663" cy="342900"/>
        </p:xfrm>
        <a:graphic>
          <a:graphicData uri="http://schemas.openxmlformats.org/presentationml/2006/ole">
            <p:oleObj spid="_x0000_s56336" name="Формула" r:id="rId11" imgW="164885" imgH="164885" progId="Equation.3">
              <p:embed/>
            </p:oleObj>
          </a:graphicData>
        </a:graphic>
      </p:graphicFrame>
      <p:graphicFrame>
        <p:nvGraphicFramePr>
          <p:cNvPr id="157748" name="Object 52"/>
          <p:cNvGraphicFramePr>
            <a:graphicFrameLocks noChangeAspect="1"/>
          </p:cNvGraphicFramePr>
          <p:nvPr/>
        </p:nvGraphicFramePr>
        <p:xfrm>
          <a:off x="2003425" y="4608513"/>
          <a:ext cx="293688" cy="342900"/>
        </p:xfrm>
        <a:graphic>
          <a:graphicData uri="http://schemas.openxmlformats.org/presentationml/2006/ole">
            <p:oleObj spid="_x0000_s56337" name="Формула" r:id="rId12" imgW="139579" imgH="164957" progId="Equation.3">
              <p:embed/>
            </p:oleObj>
          </a:graphicData>
        </a:graphic>
      </p:graphicFrame>
      <p:graphicFrame>
        <p:nvGraphicFramePr>
          <p:cNvPr id="157749" name="Object 53"/>
          <p:cNvGraphicFramePr>
            <a:graphicFrameLocks noChangeAspect="1"/>
          </p:cNvGraphicFramePr>
          <p:nvPr/>
        </p:nvGraphicFramePr>
        <p:xfrm>
          <a:off x="5075238" y="3989388"/>
          <a:ext cx="347662" cy="342900"/>
        </p:xfrm>
        <a:graphic>
          <a:graphicData uri="http://schemas.openxmlformats.org/presentationml/2006/ole">
            <p:oleObj spid="_x0000_s56338" name="Формула" r:id="rId13" imgW="164885" imgH="164885" progId="Equation.3">
              <p:embed/>
            </p:oleObj>
          </a:graphicData>
        </a:graphic>
      </p:graphicFrame>
      <p:graphicFrame>
        <p:nvGraphicFramePr>
          <p:cNvPr id="157750" name="Object 54"/>
          <p:cNvGraphicFramePr>
            <a:graphicFrameLocks noChangeAspect="1"/>
          </p:cNvGraphicFramePr>
          <p:nvPr/>
        </p:nvGraphicFramePr>
        <p:xfrm>
          <a:off x="5075238" y="4643438"/>
          <a:ext cx="293687" cy="342900"/>
        </p:xfrm>
        <a:graphic>
          <a:graphicData uri="http://schemas.openxmlformats.org/presentationml/2006/ole">
            <p:oleObj spid="_x0000_s56339" name="Формула" r:id="rId14" imgW="139579" imgH="164957" progId="Equation.3">
              <p:embed/>
            </p:oleObj>
          </a:graphicData>
        </a:graphic>
      </p:graphicFrame>
      <p:sp>
        <p:nvSpPr>
          <p:cNvPr id="157751" name="Rectangle 55"/>
          <p:cNvSpPr>
            <a:spLocks noChangeArrowheads="1"/>
          </p:cNvSpPr>
          <p:nvPr/>
        </p:nvSpPr>
        <p:spPr bwMode="auto">
          <a:xfrm>
            <a:off x="4054475" y="3084513"/>
            <a:ext cx="3667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ym typeface="Symbol" pitchFamily="18" charset="2"/>
              </a:rPr>
              <a:t>И</a:t>
            </a:r>
          </a:p>
        </p:txBody>
      </p:sp>
      <p:sp>
        <p:nvSpPr>
          <p:cNvPr id="157752" name="Rectangle 56"/>
          <p:cNvSpPr>
            <a:spLocks noChangeArrowheads="1"/>
          </p:cNvSpPr>
          <p:nvPr/>
        </p:nvSpPr>
        <p:spPr bwMode="auto">
          <a:xfrm>
            <a:off x="6719888" y="3084513"/>
            <a:ext cx="727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ym typeface="Symbol" pitchFamily="18" charset="2"/>
              </a:rPr>
              <a:t>ИЛИ</a:t>
            </a:r>
          </a:p>
        </p:txBody>
      </p:sp>
      <p:sp>
        <p:nvSpPr>
          <p:cNvPr id="157753" name="Rectangle 57"/>
          <p:cNvSpPr>
            <a:spLocks noChangeArrowheads="1"/>
          </p:cNvSpPr>
          <p:nvPr/>
        </p:nvSpPr>
        <p:spPr bwMode="auto">
          <a:xfrm>
            <a:off x="5499100" y="5456238"/>
            <a:ext cx="1165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ym typeface="Symbol" pitchFamily="18" charset="2"/>
              </a:rPr>
              <a:t>ИЛИ-НЕ</a:t>
            </a:r>
          </a:p>
        </p:txBody>
      </p:sp>
      <p:sp>
        <p:nvSpPr>
          <p:cNvPr id="157754" name="Rectangle 58"/>
          <p:cNvSpPr>
            <a:spLocks noChangeArrowheads="1"/>
          </p:cNvSpPr>
          <p:nvPr/>
        </p:nvSpPr>
        <p:spPr bwMode="auto">
          <a:xfrm>
            <a:off x="2540000" y="5387975"/>
            <a:ext cx="804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ym typeface="Symbol" pitchFamily="18" charset="2"/>
              </a:rPr>
              <a:t>И-НЕ</a:t>
            </a:r>
          </a:p>
        </p:txBody>
      </p:sp>
      <p:sp>
        <p:nvSpPr>
          <p:cNvPr id="157755" name="AutoShape 59"/>
          <p:cNvSpPr>
            <a:spLocks noChangeArrowheads="1"/>
          </p:cNvSpPr>
          <p:nvPr/>
        </p:nvSpPr>
        <p:spPr bwMode="auto">
          <a:xfrm>
            <a:off x="1916113" y="955675"/>
            <a:ext cx="2312987" cy="539750"/>
          </a:xfrm>
          <a:prstGeom prst="wedgeRoundRectCallout">
            <a:avLst>
              <a:gd name="adj1" fmla="val -53088"/>
              <a:gd name="adj2" fmla="val 204704"/>
              <a:gd name="adj3" fmla="val 16667"/>
            </a:avLst>
          </a:prstGeom>
          <a:solidFill>
            <a:srgbClr val="FFFFC1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ru-RU" sz="2000">
                <a:latin typeface="Arial" charset="0"/>
                <a:cs typeface="Arial" charset="0"/>
              </a:rPr>
              <a:t>значок инверсии</a:t>
            </a:r>
            <a:endParaRPr lang="ru-RU" sz="2000">
              <a:latin typeface="Arial" charset="0"/>
              <a:cs typeface="Arial" charset="0"/>
              <a:sym typeface="Symbol" pitchFamily="18" charset="2"/>
            </a:endParaRPr>
          </a:p>
        </p:txBody>
      </p:sp>
      <p:graphicFrame>
        <p:nvGraphicFramePr>
          <p:cNvPr id="157756" name="Object 60"/>
          <p:cNvGraphicFramePr>
            <a:graphicFrameLocks noChangeAspect="1"/>
          </p:cNvGraphicFramePr>
          <p:nvPr/>
        </p:nvGraphicFramePr>
        <p:xfrm>
          <a:off x="7469188" y="1931988"/>
          <a:ext cx="827087" cy="342900"/>
        </p:xfrm>
        <a:graphic>
          <a:graphicData uri="http://schemas.openxmlformats.org/presentationml/2006/ole">
            <p:oleObj spid="_x0000_s56345" name="Формула" r:id="rId15" imgW="393359" imgH="164957" progId="Equation.3">
              <p:embed/>
            </p:oleObj>
          </a:graphicData>
        </a:graphic>
      </p:graphicFrame>
      <p:graphicFrame>
        <p:nvGraphicFramePr>
          <p:cNvPr id="157757" name="Object 61"/>
          <p:cNvGraphicFramePr>
            <a:graphicFrameLocks noChangeAspect="1"/>
          </p:cNvGraphicFramePr>
          <p:nvPr/>
        </p:nvGraphicFramePr>
        <p:xfrm>
          <a:off x="6554788" y="4241800"/>
          <a:ext cx="827087" cy="422275"/>
        </p:xfrm>
        <a:graphic>
          <a:graphicData uri="http://schemas.openxmlformats.org/presentationml/2006/ole">
            <p:oleObj spid="_x0000_s56346" name="Формула" r:id="rId16" imgW="393529" imgH="203112" progId="Equation.3">
              <p:embed/>
            </p:oleObj>
          </a:graphicData>
        </a:graphic>
      </p:graphicFrame>
      <p:graphicFrame>
        <p:nvGraphicFramePr>
          <p:cNvPr id="157758" name="Object 62"/>
          <p:cNvGraphicFramePr>
            <a:graphicFrameLocks noChangeAspect="1"/>
          </p:cNvGraphicFramePr>
          <p:nvPr/>
        </p:nvGraphicFramePr>
        <p:xfrm>
          <a:off x="3448050" y="4230688"/>
          <a:ext cx="693738" cy="422275"/>
        </p:xfrm>
        <a:graphic>
          <a:graphicData uri="http://schemas.openxmlformats.org/presentationml/2006/ole">
            <p:oleObj spid="_x0000_s56347" name="Формула" r:id="rId17" imgW="330057" imgH="203112" progId="Equation.3">
              <p:embed/>
            </p:oleObj>
          </a:graphicData>
        </a:graphic>
      </p:graphicFrame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57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7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7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57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57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57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57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57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57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57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57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57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57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57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57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57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57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57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57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157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33" grpId="0"/>
      <p:bldP spid="157751" grpId="0"/>
      <p:bldP spid="157752" grpId="0"/>
      <p:bldP spid="157753" grpId="0"/>
      <p:bldP spid="157754" grpId="0"/>
      <p:bldP spid="15775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3"/>
          <p:cNvSpPr txBox="1">
            <a:spLocks noChangeArrowheads="1"/>
          </p:cNvSpPr>
          <p:nvPr/>
        </p:nvSpPr>
        <p:spPr bwMode="auto">
          <a:xfrm>
            <a:off x="515938" y="450850"/>
            <a:ext cx="81407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2800" b="1">
                <a:solidFill>
                  <a:srgbClr val="FF0000"/>
                </a:solidFill>
              </a:rPr>
              <a:t>Логические элементы компьютера</a:t>
            </a:r>
          </a:p>
        </p:txBody>
      </p:sp>
      <p:sp>
        <p:nvSpPr>
          <p:cNvPr id="159748" name="Text Box 4"/>
          <p:cNvSpPr txBox="1">
            <a:spLocks noChangeArrowheads="1"/>
          </p:cNvSpPr>
          <p:nvPr/>
        </p:nvSpPr>
        <p:spPr bwMode="auto">
          <a:xfrm>
            <a:off x="757238" y="804863"/>
            <a:ext cx="79978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/>
              <a:t>Любое логическое выражение можно реализовать на элементах </a:t>
            </a:r>
            <a:r>
              <a:rPr lang="ru-RU" sz="2400" b="1"/>
              <a:t>И-НЕ </a:t>
            </a:r>
            <a:r>
              <a:rPr lang="ru-RU" sz="2400"/>
              <a:t>или </a:t>
            </a:r>
            <a:r>
              <a:rPr lang="ru-RU" sz="2400" b="1"/>
              <a:t>ИЛИ-НЕ.</a:t>
            </a:r>
            <a:endParaRPr lang="ru-RU" sz="2400"/>
          </a:p>
        </p:txBody>
      </p:sp>
      <p:grpSp>
        <p:nvGrpSpPr>
          <p:cNvPr id="2" name="Group 108"/>
          <p:cNvGrpSpPr>
            <a:grpSpLocks/>
          </p:cNvGrpSpPr>
          <p:nvPr/>
        </p:nvGrpSpPr>
        <p:grpSpPr bwMode="auto">
          <a:xfrm>
            <a:off x="841375" y="2620963"/>
            <a:ext cx="2332038" cy="995362"/>
            <a:chOff x="516" y="1232"/>
            <a:chExt cx="1469" cy="627"/>
          </a:xfrm>
        </p:grpSpPr>
        <p:graphicFrame>
          <p:nvGraphicFramePr>
            <p:cNvPr id="57408" name="Object 13"/>
            <p:cNvGraphicFramePr>
              <a:graphicFrameLocks noChangeAspect="1"/>
            </p:cNvGraphicFramePr>
            <p:nvPr/>
          </p:nvGraphicFramePr>
          <p:xfrm>
            <a:off x="565" y="1289"/>
            <a:ext cx="219" cy="216"/>
          </p:xfrm>
          <a:graphic>
            <a:graphicData uri="http://schemas.openxmlformats.org/presentationml/2006/ole">
              <p:oleObj spid="_x0000_s57408" name="Формула" r:id="rId4" imgW="164885" imgH="164885" progId="Equation.3">
                <p:embed/>
              </p:oleObj>
            </a:graphicData>
          </a:graphic>
        </p:graphicFrame>
        <p:graphicFrame>
          <p:nvGraphicFramePr>
            <p:cNvPr id="57409" name="Object 14"/>
            <p:cNvGraphicFramePr>
              <a:graphicFrameLocks noChangeAspect="1"/>
            </p:cNvGraphicFramePr>
            <p:nvPr/>
          </p:nvGraphicFramePr>
          <p:xfrm>
            <a:off x="1766" y="1252"/>
            <a:ext cx="219" cy="249"/>
          </p:xfrm>
          <a:graphic>
            <a:graphicData uri="http://schemas.openxmlformats.org/presentationml/2006/ole">
              <p:oleObj spid="_x0000_s57409" name="Формула" r:id="rId5" imgW="164957" imgH="190335" progId="Equation.3">
                <p:embed/>
              </p:oleObj>
            </a:graphicData>
          </a:graphic>
        </p:graphicFrame>
        <p:grpSp>
          <p:nvGrpSpPr>
            <p:cNvPr id="57410" name="Group 38"/>
            <p:cNvGrpSpPr>
              <a:grpSpLocks/>
            </p:cNvGrpSpPr>
            <p:nvPr/>
          </p:nvGrpSpPr>
          <p:grpSpPr bwMode="auto">
            <a:xfrm>
              <a:off x="516" y="1232"/>
              <a:ext cx="1428" cy="627"/>
              <a:chOff x="417" y="1139"/>
              <a:chExt cx="1705" cy="748"/>
            </a:xfrm>
          </p:grpSpPr>
          <p:grpSp>
            <p:nvGrpSpPr>
              <p:cNvPr id="57411" name="Group 5"/>
              <p:cNvGrpSpPr>
                <a:grpSpLocks/>
              </p:cNvGrpSpPr>
              <p:nvPr/>
            </p:nvGrpSpPr>
            <p:grpSpPr bwMode="auto">
              <a:xfrm>
                <a:off x="876" y="1139"/>
                <a:ext cx="1246" cy="748"/>
                <a:chOff x="1224" y="2596"/>
                <a:chExt cx="1246" cy="748"/>
              </a:xfrm>
            </p:grpSpPr>
            <p:sp>
              <p:nvSpPr>
                <p:cNvPr id="57415" name="Line 6"/>
                <p:cNvSpPr>
                  <a:spLocks noChangeShapeType="1"/>
                </p:cNvSpPr>
                <p:nvPr/>
              </p:nvSpPr>
              <p:spPr bwMode="auto">
                <a:xfrm>
                  <a:off x="2121" y="2974"/>
                  <a:ext cx="349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 type="triangle" w="lg" len="lg"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7416" name="Rectangle 7"/>
                <p:cNvSpPr>
                  <a:spLocks noChangeArrowheads="1"/>
                </p:cNvSpPr>
                <p:nvPr/>
              </p:nvSpPr>
              <p:spPr bwMode="auto">
                <a:xfrm>
                  <a:off x="1578" y="2596"/>
                  <a:ext cx="542" cy="748"/>
                </a:xfrm>
                <a:prstGeom prst="rect">
                  <a:avLst/>
                </a:prstGeom>
                <a:solidFill>
                  <a:srgbClr val="E6E6E6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57417" name="Group 8"/>
                <p:cNvGrpSpPr>
                  <a:grpSpLocks/>
                </p:cNvGrpSpPr>
                <p:nvPr/>
              </p:nvGrpSpPr>
              <p:grpSpPr bwMode="auto">
                <a:xfrm>
                  <a:off x="1224" y="2776"/>
                  <a:ext cx="349" cy="387"/>
                  <a:chOff x="2005" y="1073"/>
                  <a:chExt cx="349" cy="387"/>
                </a:xfrm>
              </p:grpSpPr>
              <p:sp>
                <p:nvSpPr>
                  <p:cNvPr id="57420" name="Line 9"/>
                  <p:cNvSpPr>
                    <a:spLocks noChangeShapeType="1"/>
                  </p:cNvSpPr>
                  <p:nvPr/>
                </p:nvSpPr>
                <p:spPr bwMode="auto">
                  <a:xfrm>
                    <a:off x="2005" y="1073"/>
                    <a:ext cx="349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/>
                    <a:tailEnd type="triangle" w="lg" len="lg"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57421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2005" y="1460"/>
                    <a:ext cx="349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1"/>
                    </a:solidFill>
                    <a:round/>
                    <a:headEnd/>
                    <a:tailEnd type="triangle" w="lg" len="lg"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sp>
              <p:nvSpPr>
                <p:cNvPr id="57418" name="Rectangle 11"/>
                <p:cNvSpPr>
                  <a:spLocks noChangeArrowheads="1"/>
                </p:cNvSpPr>
                <p:nvPr/>
              </p:nvSpPr>
              <p:spPr bwMode="auto">
                <a:xfrm>
                  <a:off x="1618" y="2612"/>
                  <a:ext cx="332" cy="39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sz="2800" b="1"/>
                    <a:t>&amp;</a:t>
                  </a:r>
                  <a:endParaRPr lang="ru-RU" sz="2800" b="1"/>
                </a:p>
              </p:txBody>
            </p:sp>
            <p:sp>
              <p:nvSpPr>
                <p:cNvPr id="57419" name="Oval 12"/>
                <p:cNvSpPr>
                  <a:spLocks noChangeArrowheads="1"/>
                </p:cNvSpPr>
                <p:nvPr/>
              </p:nvSpPr>
              <p:spPr bwMode="auto">
                <a:xfrm>
                  <a:off x="2067" y="2927"/>
                  <a:ext cx="85" cy="85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sp>
            <p:nvSpPr>
              <p:cNvPr id="57412" name="Line 22"/>
              <p:cNvSpPr>
                <a:spLocks noChangeShapeType="1"/>
              </p:cNvSpPr>
              <p:nvPr/>
            </p:nvSpPr>
            <p:spPr bwMode="auto">
              <a:xfrm>
                <a:off x="882" y="1312"/>
                <a:ext cx="0" cy="40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413" name="Oval 23"/>
              <p:cNvSpPr>
                <a:spLocks noChangeArrowheads="1"/>
              </p:cNvSpPr>
              <p:nvPr/>
            </p:nvSpPr>
            <p:spPr bwMode="auto">
              <a:xfrm>
                <a:off x="854" y="1466"/>
                <a:ext cx="56" cy="5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7414" name="Line 24"/>
              <p:cNvSpPr>
                <a:spLocks noChangeShapeType="1"/>
              </p:cNvSpPr>
              <p:nvPr/>
            </p:nvSpPr>
            <p:spPr bwMode="auto">
              <a:xfrm>
                <a:off x="417" y="1494"/>
                <a:ext cx="441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59779" name="Rectangle 35"/>
          <p:cNvSpPr>
            <a:spLocks noChangeArrowheads="1"/>
          </p:cNvSpPr>
          <p:nvPr/>
        </p:nvSpPr>
        <p:spPr bwMode="auto">
          <a:xfrm>
            <a:off x="4765675" y="1755775"/>
            <a:ext cx="5238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ym typeface="Symbol" pitchFamily="18" charset="2"/>
              </a:rPr>
              <a:t>И</a:t>
            </a:r>
            <a:r>
              <a:rPr lang="ru-RU" sz="2000" b="1">
                <a:sym typeface="Symbol" pitchFamily="18" charset="2"/>
              </a:rPr>
              <a:t>:</a:t>
            </a:r>
          </a:p>
        </p:txBody>
      </p:sp>
      <p:sp>
        <p:nvSpPr>
          <p:cNvPr id="159781" name="Rectangle 37"/>
          <p:cNvSpPr>
            <a:spLocks noChangeArrowheads="1"/>
          </p:cNvSpPr>
          <p:nvPr/>
        </p:nvSpPr>
        <p:spPr bwMode="auto">
          <a:xfrm>
            <a:off x="577850" y="1776413"/>
            <a:ext cx="796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ym typeface="Symbol" pitchFamily="18" charset="2"/>
              </a:rPr>
              <a:t>НЕ:</a:t>
            </a:r>
          </a:p>
        </p:txBody>
      </p:sp>
      <p:grpSp>
        <p:nvGrpSpPr>
          <p:cNvPr id="6" name="Group 109"/>
          <p:cNvGrpSpPr>
            <a:grpSpLocks/>
          </p:cNvGrpSpPr>
          <p:nvPr/>
        </p:nvGrpSpPr>
        <p:grpSpPr bwMode="auto">
          <a:xfrm>
            <a:off x="4197350" y="2486025"/>
            <a:ext cx="3841750" cy="1184275"/>
            <a:chOff x="2644" y="1161"/>
            <a:chExt cx="2420" cy="746"/>
          </a:xfrm>
        </p:grpSpPr>
        <p:grpSp>
          <p:nvGrpSpPr>
            <p:cNvPr id="57386" name="Group 52"/>
            <p:cNvGrpSpPr>
              <a:grpSpLocks/>
            </p:cNvGrpSpPr>
            <p:nvPr/>
          </p:nvGrpSpPr>
          <p:grpSpPr bwMode="auto">
            <a:xfrm>
              <a:off x="2649" y="1259"/>
              <a:ext cx="1186" cy="620"/>
              <a:chOff x="529" y="2461"/>
              <a:chExt cx="1431" cy="748"/>
            </a:xfrm>
          </p:grpSpPr>
          <p:sp>
            <p:nvSpPr>
              <p:cNvPr id="57401" name="Line 26"/>
              <p:cNvSpPr>
                <a:spLocks noChangeShapeType="1"/>
              </p:cNvSpPr>
              <p:nvPr/>
            </p:nvSpPr>
            <p:spPr bwMode="auto">
              <a:xfrm>
                <a:off x="1426" y="2839"/>
                <a:ext cx="534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402" name="Rectangle 27"/>
              <p:cNvSpPr>
                <a:spLocks noChangeArrowheads="1"/>
              </p:cNvSpPr>
              <p:nvPr/>
            </p:nvSpPr>
            <p:spPr bwMode="auto">
              <a:xfrm>
                <a:off x="883" y="2461"/>
                <a:ext cx="542" cy="748"/>
              </a:xfrm>
              <a:prstGeom prst="rect">
                <a:avLst/>
              </a:prstGeom>
              <a:solidFill>
                <a:srgbClr val="E6E6E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57403" name="Group 28"/>
              <p:cNvGrpSpPr>
                <a:grpSpLocks/>
              </p:cNvGrpSpPr>
              <p:nvPr/>
            </p:nvGrpSpPr>
            <p:grpSpPr bwMode="auto">
              <a:xfrm>
                <a:off x="529" y="2641"/>
                <a:ext cx="349" cy="387"/>
                <a:chOff x="2005" y="1073"/>
                <a:chExt cx="349" cy="387"/>
              </a:xfrm>
            </p:grpSpPr>
            <p:sp>
              <p:nvSpPr>
                <p:cNvPr id="57406" name="Line 29"/>
                <p:cNvSpPr>
                  <a:spLocks noChangeShapeType="1"/>
                </p:cNvSpPr>
                <p:nvPr/>
              </p:nvSpPr>
              <p:spPr bwMode="auto">
                <a:xfrm>
                  <a:off x="2005" y="1073"/>
                  <a:ext cx="349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 type="triangle" w="lg" len="lg"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7407" name="Line 30"/>
                <p:cNvSpPr>
                  <a:spLocks noChangeShapeType="1"/>
                </p:cNvSpPr>
                <p:nvPr/>
              </p:nvSpPr>
              <p:spPr bwMode="auto">
                <a:xfrm>
                  <a:off x="2005" y="1460"/>
                  <a:ext cx="349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 type="triangle" w="lg" len="lg"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57404" name="Rectangle 31"/>
              <p:cNvSpPr>
                <a:spLocks noChangeArrowheads="1"/>
              </p:cNvSpPr>
              <p:nvPr/>
            </p:nvSpPr>
            <p:spPr bwMode="auto">
              <a:xfrm>
                <a:off x="924" y="2475"/>
                <a:ext cx="335" cy="3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800" b="1"/>
                  <a:t>&amp;</a:t>
                </a:r>
                <a:endParaRPr lang="ru-RU" sz="2800" b="1"/>
              </a:p>
            </p:txBody>
          </p:sp>
          <p:sp>
            <p:nvSpPr>
              <p:cNvPr id="57405" name="Oval 32"/>
              <p:cNvSpPr>
                <a:spLocks noChangeArrowheads="1"/>
              </p:cNvSpPr>
              <p:nvPr/>
            </p:nvSpPr>
            <p:spPr bwMode="auto">
              <a:xfrm>
                <a:off x="1372" y="2792"/>
                <a:ext cx="85" cy="8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aphicFrame>
          <p:nvGraphicFramePr>
            <p:cNvPr id="57387" name="Object 33"/>
            <p:cNvGraphicFramePr>
              <a:graphicFrameLocks noChangeAspect="1"/>
            </p:cNvGraphicFramePr>
            <p:nvPr/>
          </p:nvGraphicFramePr>
          <p:xfrm>
            <a:off x="2644" y="1161"/>
            <a:ext cx="219" cy="216"/>
          </p:xfrm>
          <a:graphic>
            <a:graphicData uri="http://schemas.openxmlformats.org/presentationml/2006/ole">
              <p:oleObj spid="_x0000_s57387" name="Формула" r:id="rId6" imgW="164885" imgH="164885" progId="Equation.3">
                <p:embed/>
              </p:oleObj>
            </a:graphicData>
          </a:graphic>
        </p:graphicFrame>
        <p:graphicFrame>
          <p:nvGraphicFramePr>
            <p:cNvPr id="57388" name="Object 34"/>
            <p:cNvGraphicFramePr>
              <a:graphicFrameLocks noChangeAspect="1"/>
            </p:cNvGraphicFramePr>
            <p:nvPr/>
          </p:nvGraphicFramePr>
          <p:xfrm>
            <a:off x="2665" y="1509"/>
            <a:ext cx="185" cy="216"/>
          </p:xfrm>
          <a:graphic>
            <a:graphicData uri="http://schemas.openxmlformats.org/presentationml/2006/ole">
              <p:oleObj spid="_x0000_s57388" name="Формула" r:id="rId7" imgW="139579" imgH="164957" progId="Equation.3">
                <p:embed/>
              </p:oleObj>
            </a:graphicData>
          </a:graphic>
        </p:graphicFrame>
        <p:graphicFrame>
          <p:nvGraphicFramePr>
            <p:cNvPr id="57389" name="Object 36"/>
            <p:cNvGraphicFramePr>
              <a:graphicFrameLocks noChangeAspect="1"/>
            </p:cNvGraphicFramePr>
            <p:nvPr/>
          </p:nvGraphicFramePr>
          <p:xfrm>
            <a:off x="3375" y="1270"/>
            <a:ext cx="437" cy="266"/>
          </p:xfrm>
          <a:graphic>
            <a:graphicData uri="http://schemas.openxmlformats.org/presentationml/2006/ole">
              <p:oleObj spid="_x0000_s57389" name="Формула" r:id="rId8" imgW="330057" imgH="203112" progId="Equation.3">
                <p:embed/>
              </p:oleObj>
            </a:graphicData>
          </a:graphic>
        </p:graphicFrame>
        <p:grpSp>
          <p:nvGrpSpPr>
            <p:cNvPr id="57390" name="Group 40"/>
            <p:cNvGrpSpPr>
              <a:grpSpLocks/>
            </p:cNvGrpSpPr>
            <p:nvPr/>
          </p:nvGrpSpPr>
          <p:grpSpPr bwMode="auto">
            <a:xfrm>
              <a:off x="3833" y="1272"/>
              <a:ext cx="1057" cy="635"/>
              <a:chOff x="1224" y="2596"/>
              <a:chExt cx="1246" cy="748"/>
            </a:xfrm>
          </p:grpSpPr>
          <p:sp>
            <p:nvSpPr>
              <p:cNvPr id="57394" name="Line 41"/>
              <p:cNvSpPr>
                <a:spLocks noChangeShapeType="1"/>
              </p:cNvSpPr>
              <p:nvPr/>
            </p:nvSpPr>
            <p:spPr bwMode="auto">
              <a:xfrm>
                <a:off x="2121" y="2974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95" name="Rectangle 42"/>
              <p:cNvSpPr>
                <a:spLocks noChangeArrowheads="1"/>
              </p:cNvSpPr>
              <p:nvPr/>
            </p:nvSpPr>
            <p:spPr bwMode="auto">
              <a:xfrm>
                <a:off x="1578" y="2596"/>
                <a:ext cx="542" cy="748"/>
              </a:xfrm>
              <a:prstGeom prst="rect">
                <a:avLst/>
              </a:prstGeom>
              <a:solidFill>
                <a:srgbClr val="E6E6E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57396" name="Group 43"/>
              <p:cNvGrpSpPr>
                <a:grpSpLocks/>
              </p:cNvGrpSpPr>
              <p:nvPr/>
            </p:nvGrpSpPr>
            <p:grpSpPr bwMode="auto">
              <a:xfrm>
                <a:off x="1224" y="2776"/>
                <a:ext cx="349" cy="387"/>
                <a:chOff x="2005" y="1073"/>
                <a:chExt cx="349" cy="387"/>
              </a:xfrm>
            </p:grpSpPr>
            <p:sp>
              <p:nvSpPr>
                <p:cNvPr id="57399" name="Line 44"/>
                <p:cNvSpPr>
                  <a:spLocks noChangeShapeType="1"/>
                </p:cNvSpPr>
                <p:nvPr/>
              </p:nvSpPr>
              <p:spPr bwMode="auto">
                <a:xfrm>
                  <a:off x="2005" y="1073"/>
                  <a:ext cx="349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 type="triangle" w="lg" len="lg"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7400" name="Line 45"/>
                <p:cNvSpPr>
                  <a:spLocks noChangeShapeType="1"/>
                </p:cNvSpPr>
                <p:nvPr/>
              </p:nvSpPr>
              <p:spPr bwMode="auto">
                <a:xfrm>
                  <a:off x="2005" y="1460"/>
                  <a:ext cx="349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 type="triangle" w="lg" len="lg"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57397" name="Rectangle 46"/>
              <p:cNvSpPr>
                <a:spLocks noChangeArrowheads="1"/>
              </p:cNvSpPr>
              <p:nvPr/>
            </p:nvSpPr>
            <p:spPr bwMode="auto">
              <a:xfrm>
                <a:off x="1618" y="2610"/>
                <a:ext cx="327" cy="3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800" b="1"/>
                  <a:t>&amp;</a:t>
                </a:r>
                <a:endParaRPr lang="ru-RU" sz="2800" b="1"/>
              </a:p>
            </p:txBody>
          </p:sp>
          <p:sp>
            <p:nvSpPr>
              <p:cNvPr id="57398" name="Oval 47"/>
              <p:cNvSpPr>
                <a:spLocks noChangeArrowheads="1"/>
              </p:cNvSpPr>
              <p:nvPr/>
            </p:nvSpPr>
            <p:spPr bwMode="auto">
              <a:xfrm>
                <a:off x="2067" y="2927"/>
                <a:ext cx="85" cy="8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57391" name="Line 48"/>
            <p:cNvSpPr>
              <a:spLocks noChangeShapeType="1"/>
            </p:cNvSpPr>
            <p:nvPr/>
          </p:nvSpPr>
          <p:spPr bwMode="auto">
            <a:xfrm>
              <a:off x="3838" y="1419"/>
              <a:ext cx="0" cy="34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392" name="Oval 49"/>
            <p:cNvSpPr>
              <a:spLocks noChangeArrowheads="1"/>
            </p:cNvSpPr>
            <p:nvPr/>
          </p:nvSpPr>
          <p:spPr bwMode="auto">
            <a:xfrm>
              <a:off x="3814" y="1550"/>
              <a:ext cx="48" cy="47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57393" name="Object 53"/>
            <p:cNvGraphicFramePr>
              <a:graphicFrameLocks noChangeAspect="1"/>
            </p:cNvGraphicFramePr>
            <p:nvPr/>
          </p:nvGraphicFramePr>
          <p:xfrm>
            <a:off x="4627" y="1323"/>
            <a:ext cx="437" cy="216"/>
          </p:xfrm>
          <a:graphic>
            <a:graphicData uri="http://schemas.openxmlformats.org/presentationml/2006/ole">
              <p:oleObj spid="_x0000_s57393" name="Формула" r:id="rId9" imgW="330057" imgH="165028" progId="Equation.3">
                <p:embed/>
              </p:oleObj>
            </a:graphicData>
          </a:graphic>
        </p:graphicFrame>
      </p:grpSp>
      <p:sp>
        <p:nvSpPr>
          <p:cNvPr id="159798" name="Rectangle 54"/>
          <p:cNvSpPr>
            <a:spLocks noChangeArrowheads="1"/>
          </p:cNvSpPr>
          <p:nvPr/>
        </p:nvSpPr>
        <p:spPr bwMode="auto">
          <a:xfrm>
            <a:off x="757238" y="4149725"/>
            <a:ext cx="10636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ym typeface="Symbol" pitchFamily="18" charset="2"/>
              </a:rPr>
              <a:t>ИЛИ:</a:t>
            </a:r>
          </a:p>
        </p:txBody>
      </p:sp>
      <p:graphicFrame>
        <p:nvGraphicFramePr>
          <p:cNvPr id="159799" name="Object 55"/>
          <p:cNvGraphicFramePr>
            <a:graphicFrameLocks noChangeAspect="1"/>
          </p:cNvGraphicFramePr>
          <p:nvPr/>
        </p:nvGraphicFramePr>
        <p:xfrm>
          <a:off x="1352550" y="1798638"/>
          <a:ext cx="2352675" cy="422275"/>
        </p:xfrm>
        <a:graphic>
          <a:graphicData uri="http://schemas.openxmlformats.org/presentationml/2006/ole">
            <p:oleObj spid="_x0000_s57353" name="Формула" r:id="rId10" imgW="1117115" imgH="203112" progId="Equation.3">
              <p:embed/>
            </p:oleObj>
          </a:graphicData>
        </a:graphic>
      </p:graphicFrame>
      <p:graphicFrame>
        <p:nvGraphicFramePr>
          <p:cNvPr id="159801" name="Object 57"/>
          <p:cNvGraphicFramePr>
            <a:graphicFrameLocks noChangeAspect="1"/>
          </p:cNvGraphicFramePr>
          <p:nvPr/>
        </p:nvGraphicFramePr>
        <p:xfrm>
          <a:off x="5299075" y="1743075"/>
          <a:ext cx="1603375" cy="474663"/>
        </p:xfrm>
        <a:graphic>
          <a:graphicData uri="http://schemas.openxmlformats.org/presentationml/2006/ole">
            <p:oleObj spid="_x0000_s57354" name="Формула" r:id="rId11" imgW="761669" imgH="228501" progId="Equation.3">
              <p:embed/>
            </p:oleObj>
          </a:graphicData>
        </a:graphic>
      </p:graphicFrame>
      <p:graphicFrame>
        <p:nvGraphicFramePr>
          <p:cNvPr id="159802" name="Object 58"/>
          <p:cNvGraphicFramePr>
            <a:graphicFrameLocks noChangeAspect="1"/>
          </p:cNvGraphicFramePr>
          <p:nvPr/>
        </p:nvGraphicFramePr>
        <p:xfrm>
          <a:off x="860425" y="4632325"/>
          <a:ext cx="1763713" cy="474663"/>
        </p:xfrm>
        <a:graphic>
          <a:graphicData uri="http://schemas.openxmlformats.org/presentationml/2006/ole">
            <p:oleObj spid="_x0000_s57355" name="Формула" r:id="rId12" imgW="838200" imgH="228600" progId="Equation.3">
              <p:embed/>
            </p:oleObj>
          </a:graphicData>
        </a:graphic>
      </p:graphicFrame>
      <p:grpSp>
        <p:nvGrpSpPr>
          <p:cNvPr id="11" name="Group 110"/>
          <p:cNvGrpSpPr>
            <a:grpSpLocks/>
          </p:cNvGrpSpPr>
          <p:nvPr/>
        </p:nvGrpSpPr>
        <p:grpSpPr bwMode="auto">
          <a:xfrm>
            <a:off x="2986088" y="4065588"/>
            <a:ext cx="4349750" cy="2038350"/>
            <a:chOff x="2180" y="2589"/>
            <a:chExt cx="2740" cy="1284"/>
          </a:xfrm>
        </p:grpSpPr>
        <p:graphicFrame>
          <p:nvGraphicFramePr>
            <p:cNvPr id="57357" name="Object 15"/>
            <p:cNvGraphicFramePr>
              <a:graphicFrameLocks noChangeAspect="1"/>
            </p:cNvGraphicFramePr>
            <p:nvPr/>
          </p:nvGraphicFramePr>
          <p:xfrm>
            <a:off x="2222" y="2654"/>
            <a:ext cx="219" cy="216"/>
          </p:xfrm>
          <a:graphic>
            <a:graphicData uri="http://schemas.openxmlformats.org/presentationml/2006/ole">
              <p:oleObj spid="_x0000_s57357" name="Формула" r:id="rId13" imgW="164885" imgH="164885" progId="Equation.3">
                <p:embed/>
              </p:oleObj>
            </a:graphicData>
          </a:graphic>
        </p:graphicFrame>
        <p:graphicFrame>
          <p:nvGraphicFramePr>
            <p:cNvPr id="57358" name="Object 16"/>
            <p:cNvGraphicFramePr>
              <a:graphicFrameLocks noChangeAspect="1"/>
            </p:cNvGraphicFramePr>
            <p:nvPr/>
          </p:nvGraphicFramePr>
          <p:xfrm>
            <a:off x="2215" y="3309"/>
            <a:ext cx="185" cy="216"/>
          </p:xfrm>
          <a:graphic>
            <a:graphicData uri="http://schemas.openxmlformats.org/presentationml/2006/ole">
              <p:oleObj spid="_x0000_s57358" name="Формула" r:id="rId14" imgW="139579" imgH="164957" progId="Equation.3">
                <p:embed/>
              </p:oleObj>
            </a:graphicData>
          </a:graphic>
        </p:graphicFrame>
        <p:graphicFrame>
          <p:nvGraphicFramePr>
            <p:cNvPr id="57359" name="Object 20"/>
            <p:cNvGraphicFramePr>
              <a:graphicFrameLocks noChangeAspect="1"/>
            </p:cNvGraphicFramePr>
            <p:nvPr/>
          </p:nvGraphicFramePr>
          <p:xfrm>
            <a:off x="4399" y="2981"/>
            <a:ext cx="521" cy="216"/>
          </p:xfrm>
          <a:graphic>
            <a:graphicData uri="http://schemas.openxmlformats.org/presentationml/2006/ole">
              <p:oleObj spid="_x0000_s57359" name="Формула" r:id="rId15" imgW="393359" imgH="164957" progId="Equation.3">
                <p:embed/>
              </p:oleObj>
            </a:graphicData>
          </a:graphic>
        </p:graphicFrame>
        <p:sp>
          <p:nvSpPr>
            <p:cNvPr id="57360" name="Rectangle 61"/>
            <p:cNvSpPr>
              <a:spLocks noChangeArrowheads="1"/>
            </p:cNvSpPr>
            <p:nvPr/>
          </p:nvSpPr>
          <p:spPr bwMode="auto">
            <a:xfrm>
              <a:off x="2909" y="2589"/>
              <a:ext cx="402" cy="613"/>
            </a:xfrm>
            <a:prstGeom prst="rect">
              <a:avLst/>
            </a:prstGeom>
            <a:solidFill>
              <a:srgbClr val="E6E6E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7361" name="Group 62"/>
            <p:cNvGrpSpPr>
              <a:grpSpLocks/>
            </p:cNvGrpSpPr>
            <p:nvPr/>
          </p:nvGrpSpPr>
          <p:grpSpPr bwMode="auto">
            <a:xfrm>
              <a:off x="2646" y="2737"/>
              <a:ext cx="259" cy="317"/>
              <a:chOff x="2005" y="1073"/>
              <a:chExt cx="349" cy="387"/>
            </a:xfrm>
          </p:grpSpPr>
          <p:sp>
            <p:nvSpPr>
              <p:cNvPr id="57384" name="Line 63"/>
              <p:cNvSpPr>
                <a:spLocks noChangeShapeType="1"/>
              </p:cNvSpPr>
              <p:nvPr/>
            </p:nvSpPr>
            <p:spPr bwMode="auto">
              <a:xfrm>
                <a:off x="2005" y="1073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85" name="Line 64"/>
              <p:cNvSpPr>
                <a:spLocks noChangeShapeType="1"/>
              </p:cNvSpPr>
              <p:nvPr/>
            </p:nvSpPr>
            <p:spPr bwMode="auto">
              <a:xfrm>
                <a:off x="2005" y="1460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7362" name="Rectangle 65"/>
            <p:cNvSpPr>
              <a:spLocks noChangeArrowheads="1"/>
            </p:cNvSpPr>
            <p:nvPr/>
          </p:nvSpPr>
          <p:spPr bwMode="auto">
            <a:xfrm>
              <a:off x="2938" y="2600"/>
              <a:ext cx="27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b="1"/>
                <a:t>&amp;</a:t>
              </a:r>
              <a:endParaRPr lang="ru-RU" sz="2800" b="1"/>
            </a:p>
          </p:txBody>
        </p:sp>
        <p:sp>
          <p:nvSpPr>
            <p:cNvPr id="57363" name="Rectangle 79"/>
            <p:cNvSpPr>
              <a:spLocks noChangeArrowheads="1"/>
            </p:cNvSpPr>
            <p:nvPr/>
          </p:nvSpPr>
          <p:spPr bwMode="auto">
            <a:xfrm>
              <a:off x="2908" y="3260"/>
              <a:ext cx="402" cy="613"/>
            </a:xfrm>
            <a:prstGeom prst="rect">
              <a:avLst/>
            </a:prstGeom>
            <a:solidFill>
              <a:srgbClr val="E6E6E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7364" name="Group 80"/>
            <p:cNvGrpSpPr>
              <a:grpSpLocks/>
            </p:cNvGrpSpPr>
            <p:nvPr/>
          </p:nvGrpSpPr>
          <p:grpSpPr bwMode="auto">
            <a:xfrm>
              <a:off x="2645" y="3408"/>
              <a:ext cx="259" cy="317"/>
              <a:chOff x="2005" y="1073"/>
              <a:chExt cx="349" cy="387"/>
            </a:xfrm>
          </p:grpSpPr>
          <p:sp>
            <p:nvSpPr>
              <p:cNvPr id="57382" name="Line 81"/>
              <p:cNvSpPr>
                <a:spLocks noChangeShapeType="1"/>
              </p:cNvSpPr>
              <p:nvPr/>
            </p:nvSpPr>
            <p:spPr bwMode="auto">
              <a:xfrm>
                <a:off x="2005" y="1073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83" name="Line 82"/>
              <p:cNvSpPr>
                <a:spLocks noChangeShapeType="1"/>
              </p:cNvSpPr>
              <p:nvPr/>
            </p:nvSpPr>
            <p:spPr bwMode="auto">
              <a:xfrm>
                <a:off x="2005" y="1460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7365" name="Rectangle 83"/>
            <p:cNvSpPr>
              <a:spLocks noChangeArrowheads="1"/>
            </p:cNvSpPr>
            <p:nvPr/>
          </p:nvSpPr>
          <p:spPr bwMode="auto">
            <a:xfrm>
              <a:off x="2937" y="3271"/>
              <a:ext cx="27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b="1"/>
                <a:t>&amp;</a:t>
              </a:r>
              <a:endParaRPr lang="ru-RU" sz="2800" b="1"/>
            </a:p>
          </p:txBody>
        </p:sp>
        <p:sp>
          <p:nvSpPr>
            <p:cNvPr id="57366" name="Line 85"/>
            <p:cNvSpPr>
              <a:spLocks noChangeShapeType="1"/>
            </p:cNvSpPr>
            <p:nvPr/>
          </p:nvSpPr>
          <p:spPr bwMode="auto">
            <a:xfrm>
              <a:off x="2650" y="2732"/>
              <a:ext cx="0" cy="31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367" name="Oval 86"/>
            <p:cNvSpPr>
              <a:spLocks noChangeArrowheads="1"/>
            </p:cNvSpPr>
            <p:nvPr/>
          </p:nvSpPr>
          <p:spPr bwMode="auto">
            <a:xfrm>
              <a:off x="2626" y="2863"/>
              <a:ext cx="48" cy="47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368" name="Line 87"/>
            <p:cNvSpPr>
              <a:spLocks noChangeShapeType="1"/>
            </p:cNvSpPr>
            <p:nvPr/>
          </p:nvSpPr>
          <p:spPr bwMode="auto">
            <a:xfrm>
              <a:off x="2653" y="3404"/>
              <a:ext cx="0" cy="31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369" name="Oval 88"/>
            <p:cNvSpPr>
              <a:spLocks noChangeArrowheads="1"/>
            </p:cNvSpPr>
            <p:nvPr/>
          </p:nvSpPr>
          <p:spPr bwMode="auto">
            <a:xfrm>
              <a:off x="2629" y="3538"/>
              <a:ext cx="48" cy="47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370" name="Line 89"/>
            <p:cNvSpPr>
              <a:spLocks noChangeShapeType="1"/>
            </p:cNvSpPr>
            <p:nvPr/>
          </p:nvSpPr>
          <p:spPr bwMode="auto">
            <a:xfrm>
              <a:off x="2180" y="2890"/>
              <a:ext cx="44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371" name="Line 90"/>
            <p:cNvSpPr>
              <a:spLocks noChangeShapeType="1"/>
            </p:cNvSpPr>
            <p:nvPr/>
          </p:nvSpPr>
          <p:spPr bwMode="auto">
            <a:xfrm>
              <a:off x="2189" y="3559"/>
              <a:ext cx="44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372" name="Line 92"/>
            <p:cNvSpPr>
              <a:spLocks noChangeShapeType="1"/>
            </p:cNvSpPr>
            <p:nvPr/>
          </p:nvSpPr>
          <p:spPr bwMode="auto">
            <a:xfrm>
              <a:off x="4320" y="3261"/>
              <a:ext cx="39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373" name="Rectangle 93"/>
            <p:cNvSpPr>
              <a:spLocks noChangeArrowheads="1"/>
            </p:cNvSpPr>
            <p:nvPr/>
          </p:nvSpPr>
          <p:spPr bwMode="auto">
            <a:xfrm>
              <a:off x="3917" y="2951"/>
              <a:ext cx="402" cy="613"/>
            </a:xfrm>
            <a:prstGeom prst="rect">
              <a:avLst/>
            </a:prstGeom>
            <a:solidFill>
              <a:srgbClr val="E6E6E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374" name="Rectangle 97"/>
            <p:cNvSpPr>
              <a:spLocks noChangeArrowheads="1"/>
            </p:cNvSpPr>
            <p:nvPr/>
          </p:nvSpPr>
          <p:spPr bwMode="auto">
            <a:xfrm>
              <a:off x="3946" y="2962"/>
              <a:ext cx="27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b="1"/>
                <a:t>&amp;</a:t>
              </a:r>
              <a:endParaRPr lang="ru-RU" sz="2800" b="1"/>
            </a:p>
          </p:txBody>
        </p:sp>
        <p:sp>
          <p:nvSpPr>
            <p:cNvPr id="57375" name="Oval 98"/>
            <p:cNvSpPr>
              <a:spLocks noChangeArrowheads="1"/>
            </p:cNvSpPr>
            <p:nvPr/>
          </p:nvSpPr>
          <p:spPr bwMode="auto">
            <a:xfrm>
              <a:off x="4280" y="3222"/>
              <a:ext cx="63" cy="7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376" name="Freeform 103"/>
            <p:cNvSpPr>
              <a:spLocks/>
            </p:cNvSpPr>
            <p:nvPr/>
          </p:nvSpPr>
          <p:spPr bwMode="auto">
            <a:xfrm>
              <a:off x="3308" y="2899"/>
              <a:ext cx="602" cy="186"/>
            </a:xfrm>
            <a:custGeom>
              <a:avLst/>
              <a:gdLst>
                <a:gd name="T0" fmla="*/ 0 w 1142"/>
                <a:gd name="T1" fmla="*/ 0 h 185"/>
                <a:gd name="T2" fmla="*/ 16 w 1142"/>
                <a:gd name="T3" fmla="*/ 0 h 185"/>
                <a:gd name="T4" fmla="*/ 16 w 1142"/>
                <a:gd name="T5" fmla="*/ 190 h 185"/>
                <a:gd name="T6" fmla="*/ 46 w 1142"/>
                <a:gd name="T7" fmla="*/ 190 h 18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42"/>
                <a:gd name="T13" fmla="*/ 0 h 185"/>
                <a:gd name="T14" fmla="*/ 1142 w 1142"/>
                <a:gd name="T15" fmla="*/ 185 h 18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42" h="185">
                  <a:moveTo>
                    <a:pt x="0" y="0"/>
                  </a:moveTo>
                  <a:lnTo>
                    <a:pt x="405" y="0"/>
                  </a:lnTo>
                  <a:lnTo>
                    <a:pt x="405" y="185"/>
                  </a:lnTo>
                  <a:lnTo>
                    <a:pt x="1142" y="185"/>
                  </a:ln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377" name="Oval 66"/>
            <p:cNvSpPr>
              <a:spLocks noChangeArrowheads="1"/>
            </p:cNvSpPr>
            <p:nvPr/>
          </p:nvSpPr>
          <p:spPr bwMode="auto">
            <a:xfrm>
              <a:off x="3272" y="2860"/>
              <a:ext cx="63" cy="7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378" name="Freeform 104"/>
            <p:cNvSpPr>
              <a:spLocks/>
            </p:cNvSpPr>
            <p:nvPr/>
          </p:nvSpPr>
          <p:spPr bwMode="auto">
            <a:xfrm>
              <a:off x="3308" y="3402"/>
              <a:ext cx="603" cy="164"/>
            </a:xfrm>
            <a:custGeom>
              <a:avLst/>
              <a:gdLst>
                <a:gd name="T0" fmla="*/ 0 w 1143"/>
                <a:gd name="T1" fmla="*/ 164 h 164"/>
                <a:gd name="T2" fmla="*/ 17 w 1143"/>
                <a:gd name="T3" fmla="*/ 164 h 164"/>
                <a:gd name="T4" fmla="*/ 16 w 1143"/>
                <a:gd name="T5" fmla="*/ 0 h 164"/>
                <a:gd name="T6" fmla="*/ 47 w 1143"/>
                <a:gd name="T7" fmla="*/ 0 h 1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43"/>
                <a:gd name="T13" fmla="*/ 0 h 164"/>
                <a:gd name="T14" fmla="*/ 1143 w 1143"/>
                <a:gd name="T15" fmla="*/ 164 h 1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43" h="164">
                  <a:moveTo>
                    <a:pt x="0" y="164"/>
                  </a:moveTo>
                  <a:lnTo>
                    <a:pt x="405" y="164"/>
                  </a:lnTo>
                  <a:lnTo>
                    <a:pt x="404" y="0"/>
                  </a:lnTo>
                  <a:lnTo>
                    <a:pt x="1143" y="0"/>
                  </a:ln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379" name="Oval 84"/>
            <p:cNvSpPr>
              <a:spLocks noChangeArrowheads="1"/>
            </p:cNvSpPr>
            <p:nvPr/>
          </p:nvSpPr>
          <p:spPr bwMode="auto">
            <a:xfrm>
              <a:off x="3271" y="3531"/>
              <a:ext cx="63" cy="7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57380" name="Object 106"/>
            <p:cNvGraphicFramePr>
              <a:graphicFrameLocks noChangeAspect="1"/>
            </p:cNvGraphicFramePr>
            <p:nvPr/>
          </p:nvGraphicFramePr>
          <p:xfrm>
            <a:off x="3415" y="2610"/>
            <a:ext cx="219" cy="249"/>
          </p:xfrm>
          <a:graphic>
            <a:graphicData uri="http://schemas.openxmlformats.org/presentationml/2006/ole">
              <p:oleObj spid="_x0000_s57380" name="Формула" r:id="rId16" imgW="164957" imgH="190335" progId="Equation.3">
                <p:embed/>
              </p:oleObj>
            </a:graphicData>
          </a:graphic>
        </p:graphicFrame>
        <p:graphicFrame>
          <p:nvGraphicFramePr>
            <p:cNvPr id="57381" name="Object 107"/>
            <p:cNvGraphicFramePr>
              <a:graphicFrameLocks noChangeAspect="1"/>
            </p:cNvGraphicFramePr>
            <p:nvPr/>
          </p:nvGraphicFramePr>
          <p:xfrm>
            <a:off x="3430" y="3578"/>
            <a:ext cx="218" cy="249"/>
          </p:xfrm>
          <a:graphic>
            <a:graphicData uri="http://schemas.openxmlformats.org/presentationml/2006/ole">
              <p:oleObj spid="_x0000_s57381" name="Формула" r:id="rId17" imgW="164957" imgH="190335" progId="Equation.3">
                <p:embed/>
              </p:oleObj>
            </a:graphicData>
          </a:graphic>
        </p:graphicFrame>
      </p:grp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9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9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9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59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59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59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59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8" grpId="0" build="allAtOnce"/>
      <p:bldP spid="159779" grpId="0"/>
      <p:bldP spid="159781" grpId="0"/>
      <p:bldP spid="15979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017" name="Line 81"/>
          <p:cNvSpPr>
            <a:spLocks noChangeShapeType="1"/>
          </p:cNvSpPr>
          <p:nvPr/>
        </p:nvSpPr>
        <p:spPr bwMode="auto">
          <a:xfrm>
            <a:off x="3209925" y="5148263"/>
            <a:ext cx="609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67992" name="Freeform 56"/>
          <p:cNvSpPr>
            <a:spLocks/>
          </p:cNvSpPr>
          <p:nvPr/>
        </p:nvSpPr>
        <p:spPr bwMode="auto">
          <a:xfrm>
            <a:off x="4659313" y="5338763"/>
            <a:ext cx="527050" cy="514350"/>
          </a:xfrm>
          <a:custGeom>
            <a:avLst/>
            <a:gdLst>
              <a:gd name="T0" fmla="*/ 0 w 348"/>
              <a:gd name="T1" fmla="*/ 2147483647 h 320"/>
              <a:gd name="T2" fmla="*/ 2147483647 w 348"/>
              <a:gd name="T3" fmla="*/ 2147483647 h 320"/>
              <a:gd name="T4" fmla="*/ 2147483647 w 348"/>
              <a:gd name="T5" fmla="*/ 0 h 320"/>
              <a:gd name="T6" fmla="*/ 0 60000 65536"/>
              <a:gd name="T7" fmla="*/ 0 60000 65536"/>
              <a:gd name="T8" fmla="*/ 0 60000 65536"/>
              <a:gd name="T9" fmla="*/ 0 w 348"/>
              <a:gd name="T10" fmla="*/ 0 h 320"/>
              <a:gd name="T11" fmla="*/ 348 w 348"/>
              <a:gd name="T12" fmla="*/ 320 h 32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48" h="320">
                <a:moveTo>
                  <a:pt x="0" y="320"/>
                </a:moveTo>
                <a:lnTo>
                  <a:pt x="348" y="320"/>
                </a:lnTo>
                <a:lnTo>
                  <a:pt x="348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58372" name="Text Box 3"/>
          <p:cNvSpPr txBox="1">
            <a:spLocks noChangeArrowheads="1"/>
          </p:cNvSpPr>
          <p:nvPr/>
        </p:nvSpPr>
        <p:spPr bwMode="auto">
          <a:xfrm>
            <a:off x="450850" y="409575"/>
            <a:ext cx="8140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2800" b="1">
                <a:solidFill>
                  <a:srgbClr val="FF0000"/>
                </a:solidFill>
              </a:rPr>
              <a:t>Составление схем</a:t>
            </a:r>
          </a:p>
        </p:txBody>
      </p:sp>
      <p:grpSp>
        <p:nvGrpSpPr>
          <p:cNvPr id="2" name="Group 75"/>
          <p:cNvGrpSpPr>
            <a:grpSpLocks/>
          </p:cNvGrpSpPr>
          <p:nvPr/>
        </p:nvGrpSpPr>
        <p:grpSpPr bwMode="auto">
          <a:xfrm>
            <a:off x="2833688" y="1693863"/>
            <a:ext cx="3284537" cy="631825"/>
            <a:chOff x="1785" y="1067"/>
            <a:chExt cx="2069" cy="398"/>
          </a:xfrm>
        </p:grpSpPr>
        <p:sp>
          <p:nvSpPr>
            <p:cNvPr id="58432" name="AutoShape 74"/>
            <p:cNvSpPr>
              <a:spLocks noChangeArrowheads="1"/>
            </p:cNvSpPr>
            <p:nvPr/>
          </p:nvSpPr>
          <p:spPr bwMode="auto">
            <a:xfrm>
              <a:off x="1785" y="1067"/>
              <a:ext cx="2069" cy="398"/>
            </a:xfrm>
            <a:prstGeom prst="roundRect">
              <a:avLst>
                <a:gd name="adj" fmla="val 16667"/>
              </a:avLst>
            </a:prstGeom>
            <a:solidFill>
              <a:srgbClr val="FFFFC1"/>
            </a:solidFill>
            <a:ln w="12700">
              <a:solidFill>
                <a:srgbClr val="FF0000"/>
              </a:solidFill>
              <a:round/>
              <a:headEnd/>
              <a:tailEnd type="none" w="lg" len="lg"/>
            </a:ln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58433" name="Object 4"/>
            <p:cNvGraphicFramePr>
              <a:graphicFrameLocks noChangeAspect="1"/>
            </p:cNvGraphicFramePr>
            <p:nvPr/>
          </p:nvGraphicFramePr>
          <p:xfrm>
            <a:off x="1935" y="1098"/>
            <a:ext cx="1771" cy="311"/>
          </p:xfrm>
          <a:graphic>
            <a:graphicData uri="http://schemas.openxmlformats.org/presentationml/2006/ole">
              <p:oleObj spid="_x0000_s58433" name="Формула" r:id="rId4" imgW="1205977" imgH="215806" progId="Equation.3">
                <p:embed/>
              </p:oleObj>
            </a:graphicData>
          </a:graphic>
        </p:graphicFrame>
      </p:grpSp>
      <p:sp>
        <p:nvSpPr>
          <p:cNvPr id="167941" name="AutoShape 5"/>
          <p:cNvSpPr>
            <a:spLocks noChangeArrowheads="1"/>
          </p:cNvSpPr>
          <p:nvPr/>
        </p:nvSpPr>
        <p:spPr bwMode="auto">
          <a:xfrm>
            <a:off x="4240213" y="933450"/>
            <a:ext cx="4333875" cy="539750"/>
          </a:xfrm>
          <a:prstGeom prst="wedgeRoundRectCallout">
            <a:avLst>
              <a:gd name="adj1" fmla="val -43519"/>
              <a:gd name="adj2" fmla="val 127352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ru-RU" sz="2000">
                <a:latin typeface="Arial" charset="0"/>
                <a:cs typeface="Arial" charset="0"/>
              </a:rPr>
              <a:t>последняя операция - ИЛИ</a:t>
            </a:r>
            <a:endParaRPr lang="ru-RU" sz="2000">
              <a:latin typeface="Arial" charset="0"/>
              <a:cs typeface="Arial" charset="0"/>
              <a:sym typeface="Symbol" pitchFamily="18" charset="2"/>
            </a:endParaRPr>
          </a:p>
        </p:txBody>
      </p:sp>
      <p:graphicFrame>
        <p:nvGraphicFramePr>
          <p:cNvPr id="167949" name="Object 13"/>
          <p:cNvGraphicFramePr>
            <a:graphicFrameLocks noChangeAspect="1"/>
          </p:cNvGraphicFramePr>
          <p:nvPr/>
        </p:nvGraphicFramePr>
        <p:xfrm>
          <a:off x="6076950" y="3275013"/>
          <a:ext cx="695325" cy="396875"/>
        </p:xfrm>
        <a:graphic>
          <a:graphicData uri="http://schemas.openxmlformats.org/presentationml/2006/ole">
            <p:oleObj spid="_x0000_s58375" name="Формула" r:id="rId5" imgW="330057" imgH="190417" progId="Equation.3">
              <p:embed/>
            </p:oleObj>
          </a:graphicData>
        </a:graphic>
      </p:graphicFrame>
      <p:graphicFrame>
        <p:nvGraphicFramePr>
          <p:cNvPr id="167950" name="Object 14"/>
          <p:cNvGraphicFramePr>
            <a:graphicFrameLocks noChangeAspect="1"/>
          </p:cNvGraphicFramePr>
          <p:nvPr/>
        </p:nvGraphicFramePr>
        <p:xfrm>
          <a:off x="5405438" y="3838575"/>
          <a:ext cx="1120775" cy="449263"/>
        </p:xfrm>
        <a:graphic>
          <a:graphicData uri="http://schemas.openxmlformats.org/presentationml/2006/ole">
            <p:oleObj spid="_x0000_s58376" name="Формула" r:id="rId6" imgW="532937" imgH="215713" progId="Equation.3">
              <p:embed/>
            </p:oleObj>
          </a:graphicData>
        </a:graphic>
      </p:graphicFrame>
      <p:graphicFrame>
        <p:nvGraphicFramePr>
          <p:cNvPr id="167952" name="Object 16"/>
          <p:cNvGraphicFramePr>
            <a:graphicFrameLocks noChangeAspect="1"/>
          </p:cNvGraphicFramePr>
          <p:nvPr/>
        </p:nvGraphicFramePr>
        <p:xfrm>
          <a:off x="7985125" y="3797300"/>
          <a:ext cx="319088" cy="342900"/>
        </p:xfrm>
        <a:graphic>
          <a:graphicData uri="http://schemas.openxmlformats.org/presentationml/2006/ole">
            <p:oleObj spid="_x0000_s58377" name="Формула" r:id="rId7" imgW="152268" imgH="164957" progId="Equation.3">
              <p:embed/>
            </p:oleObj>
          </a:graphicData>
        </a:graphic>
      </p:graphicFrame>
      <p:grpSp>
        <p:nvGrpSpPr>
          <p:cNvPr id="3" name="Group 31"/>
          <p:cNvGrpSpPr>
            <a:grpSpLocks/>
          </p:cNvGrpSpPr>
          <p:nvPr/>
        </p:nvGrpSpPr>
        <p:grpSpPr bwMode="auto">
          <a:xfrm>
            <a:off x="3759200" y="3313113"/>
            <a:ext cx="2894013" cy="849312"/>
            <a:chOff x="1821" y="1764"/>
            <a:chExt cx="1823" cy="535"/>
          </a:xfrm>
        </p:grpSpPr>
        <p:sp>
          <p:nvSpPr>
            <p:cNvPr id="58426" name="Rectangle 18"/>
            <p:cNvSpPr>
              <a:spLocks noChangeArrowheads="1"/>
            </p:cNvSpPr>
            <p:nvPr/>
          </p:nvSpPr>
          <p:spPr bwMode="auto">
            <a:xfrm>
              <a:off x="2074" y="1764"/>
              <a:ext cx="388" cy="535"/>
            </a:xfrm>
            <a:prstGeom prst="rect">
              <a:avLst/>
            </a:prstGeom>
            <a:solidFill>
              <a:srgbClr val="E6E6E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8427" name="Group 19"/>
            <p:cNvGrpSpPr>
              <a:grpSpLocks/>
            </p:cNvGrpSpPr>
            <p:nvPr/>
          </p:nvGrpSpPr>
          <p:grpSpPr bwMode="auto">
            <a:xfrm>
              <a:off x="1821" y="1893"/>
              <a:ext cx="250" cy="277"/>
              <a:chOff x="2005" y="1073"/>
              <a:chExt cx="349" cy="387"/>
            </a:xfrm>
          </p:grpSpPr>
          <p:sp>
            <p:nvSpPr>
              <p:cNvPr id="58430" name="Line 20"/>
              <p:cNvSpPr>
                <a:spLocks noChangeShapeType="1"/>
              </p:cNvSpPr>
              <p:nvPr/>
            </p:nvSpPr>
            <p:spPr bwMode="auto">
              <a:xfrm>
                <a:off x="2005" y="1073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8431" name="Line 21"/>
              <p:cNvSpPr>
                <a:spLocks noChangeShapeType="1"/>
              </p:cNvSpPr>
              <p:nvPr/>
            </p:nvSpPr>
            <p:spPr bwMode="auto">
              <a:xfrm>
                <a:off x="2005" y="1460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8428" name="Line 22"/>
            <p:cNvSpPr>
              <a:spLocks noChangeShapeType="1"/>
            </p:cNvSpPr>
            <p:nvPr/>
          </p:nvSpPr>
          <p:spPr bwMode="auto">
            <a:xfrm>
              <a:off x="2462" y="2032"/>
              <a:ext cx="118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29" name="Rectangle 23"/>
            <p:cNvSpPr>
              <a:spLocks noChangeArrowheads="1"/>
            </p:cNvSpPr>
            <p:nvPr/>
          </p:nvSpPr>
          <p:spPr bwMode="auto">
            <a:xfrm>
              <a:off x="2103" y="1774"/>
              <a:ext cx="27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b="1"/>
                <a:t>&amp;</a:t>
              </a:r>
              <a:endParaRPr lang="ru-RU" sz="2800" b="1"/>
            </a:p>
          </p:txBody>
        </p:sp>
      </p:grpSp>
      <p:grpSp>
        <p:nvGrpSpPr>
          <p:cNvPr id="5" name="Group 24"/>
          <p:cNvGrpSpPr>
            <a:grpSpLocks/>
          </p:cNvGrpSpPr>
          <p:nvPr/>
        </p:nvGrpSpPr>
        <p:grpSpPr bwMode="auto">
          <a:xfrm>
            <a:off x="6524625" y="3533775"/>
            <a:ext cx="1414463" cy="849313"/>
            <a:chOff x="2005" y="901"/>
            <a:chExt cx="1246" cy="748"/>
          </a:xfrm>
        </p:grpSpPr>
        <p:sp>
          <p:nvSpPr>
            <p:cNvPr id="58420" name="Rectangle 25"/>
            <p:cNvSpPr>
              <a:spLocks noChangeArrowheads="1"/>
            </p:cNvSpPr>
            <p:nvPr/>
          </p:nvSpPr>
          <p:spPr bwMode="auto">
            <a:xfrm>
              <a:off x="2359" y="901"/>
              <a:ext cx="542" cy="748"/>
            </a:xfrm>
            <a:prstGeom prst="rect">
              <a:avLst/>
            </a:prstGeom>
            <a:solidFill>
              <a:srgbClr val="E6E6E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8421" name="Group 26"/>
            <p:cNvGrpSpPr>
              <a:grpSpLocks/>
            </p:cNvGrpSpPr>
            <p:nvPr/>
          </p:nvGrpSpPr>
          <p:grpSpPr bwMode="auto">
            <a:xfrm>
              <a:off x="2005" y="1081"/>
              <a:ext cx="349" cy="387"/>
              <a:chOff x="2005" y="1073"/>
              <a:chExt cx="349" cy="387"/>
            </a:xfrm>
          </p:grpSpPr>
          <p:sp>
            <p:nvSpPr>
              <p:cNvPr id="58424" name="Line 27"/>
              <p:cNvSpPr>
                <a:spLocks noChangeShapeType="1"/>
              </p:cNvSpPr>
              <p:nvPr/>
            </p:nvSpPr>
            <p:spPr bwMode="auto">
              <a:xfrm>
                <a:off x="2005" y="1073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8425" name="Line 28"/>
              <p:cNvSpPr>
                <a:spLocks noChangeShapeType="1"/>
              </p:cNvSpPr>
              <p:nvPr/>
            </p:nvSpPr>
            <p:spPr bwMode="auto">
              <a:xfrm>
                <a:off x="2005" y="1460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8422" name="Line 29"/>
            <p:cNvSpPr>
              <a:spLocks noChangeShapeType="1"/>
            </p:cNvSpPr>
            <p:nvPr/>
          </p:nvSpPr>
          <p:spPr bwMode="auto">
            <a:xfrm>
              <a:off x="2902" y="1275"/>
              <a:ext cx="3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23" name="Rectangle 30"/>
            <p:cNvSpPr>
              <a:spLocks noChangeArrowheads="1"/>
            </p:cNvSpPr>
            <p:nvPr/>
          </p:nvSpPr>
          <p:spPr bwMode="auto">
            <a:xfrm>
              <a:off x="2399" y="915"/>
              <a:ext cx="337" cy="4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800" b="1"/>
                <a:t>1</a:t>
              </a:r>
            </a:p>
          </p:txBody>
        </p:sp>
      </p:grpSp>
      <p:sp>
        <p:nvSpPr>
          <p:cNvPr id="167969" name="Rectangle 33"/>
          <p:cNvSpPr>
            <a:spLocks noChangeArrowheads="1"/>
          </p:cNvSpPr>
          <p:nvPr/>
        </p:nvSpPr>
        <p:spPr bwMode="auto">
          <a:xfrm>
            <a:off x="5583238" y="4702175"/>
            <a:ext cx="615950" cy="849313"/>
          </a:xfrm>
          <a:prstGeom prst="rect">
            <a:avLst/>
          </a:prstGeom>
          <a:solidFill>
            <a:srgbClr val="E6E6E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7" name="Group 34"/>
          <p:cNvGrpSpPr>
            <a:grpSpLocks/>
          </p:cNvGrpSpPr>
          <p:nvPr/>
        </p:nvGrpSpPr>
        <p:grpSpPr bwMode="auto">
          <a:xfrm>
            <a:off x="5181600" y="4906963"/>
            <a:ext cx="396875" cy="439737"/>
            <a:chOff x="2005" y="1073"/>
            <a:chExt cx="349" cy="387"/>
          </a:xfrm>
        </p:grpSpPr>
        <p:sp>
          <p:nvSpPr>
            <p:cNvPr id="58418" name="Line 35"/>
            <p:cNvSpPr>
              <a:spLocks noChangeShapeType="1"/>
            </p:cNvSpPr>
            <p:nvPr/>
          </p:nvSpPr>
          <p:spPr bwMode="auto">
            <a:xfrm>
              <a:off x="2005" y="1073"/>
              <a:ext cx="3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19" name="Line 36"/>
            <p:cNvSpPr>
              <a:spLocks noChangeShapeType="1"/>
            </p:cNvSpPr>
            <p:nvPr/>
          </p:nvSpPr>
          <p:spPr bwMode="auto">
            <a:xfrm>
              <a:off x="2005" y="1460"/>
              <a:ext cx="3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67974" name="Rectangle 38"/>
          <p:cNvSpPr>
            <a:spLocks noChangeArrowheads="1"/>
          </p:cNvSpPr>
          <p:nvPr/>
        </p:nvSpPr>
        <p:spPr bwMode="auto">
          <a:xfrm>
            <a:off x="5629275" y="4718050"/>
            <a:ext cx="441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/>
              <a:t>&amp;</a:t>
            </a:r>
            <a:endParaRPr lang="ru-RU" sz="2800" b="1"/>
          </a:p>
        </p:txBody>
      </p:sp>
      <p:sp>
        <p:nvSpPr>
          <p:cNvPr id="167975" name="Freeform 39"/>
          <p:cNvSpPr>
            <a:spLocks/>
          </p:cNvSpPr>
          <p:nvPr/>
        </p:nvSpPr>
        <p:spPr bwMode="auto">
          <a:xfrm>
            <a:off x="6196013" y="4181475"/>
            <a:ext cx="344487" cy="939800"/>
          </a:xfrm>
          <a:custGeom>
            <a:avLst/>
            <a:gdLst>
              <a:gd name="T0" fmla="*/ 0 w 228"/>
              <a:gd name="T1" fmla="*/ 2147483647 h 792"/>
              <a:gd name="T2" fmla="*/ 2147483647 w 228"/>
              <a:gd name="T3" fmla="*/ 2147483647 h 792"/>
              <a:gd name="T4" fmla="*/ 2147483647 w 228"/>
              <a:gd name="T5" fmla="*/ 0 h 792"/>
              <a:gd name="T6" fmla="*/ 0 60000 65536"/>
              <a:gd name="T7" fmla="*/ 0 60000 65536"/>
              <a:gd name="T8" fmla="*/ 0 60000 65536"/>
              <a:gd name="T9" fmla="*/ 0 w 228"/>
              <a:gd name="T10" fmla="*/ 0 h 792"/>
              <a:gd name="T11" fmla="*/ 228 w 228"/>
              <a:gd name="T12" fmla="*/ 792 h 79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28" h="792">
                <a:moveTo>
                  <a:pt x="0" y="792"/>
                </a:moveTo>
                <a:lnTo>
                  <a:pt x="228" y="792"/>
                </a:lnTo>
                <a:lnTo>
                  <a:pt x="228" y="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endParaRPr lang="ru-RU"/>
          </a:p>
        </p:txBody>
      </p:sp>
      <p:grpSp>
        <p:nvGrpSpPr>
          <p:cNvPr id="8" name="Group 78"/>
          <p:cNvGrpSpPr>
            <a:grpSpLocks/>
          </p:cNvGrpSpPr>
          <p:nvPr/>
        </p:nvGrpSpPr>
        <p:grpSpPr bwMode="auto">
          <a:xfrm>
            <a:off x="3787775" y="4505325"/>
            <a:ext cx="1420813" cy="849313"/>
            <a:chOff x="2329" y="2646"/>
            <a:chExt cx="895" cy="535"/>
          </a:xfrm>
        </p:grpSpPr>
        <p:sp>
          <p:nvSpPr>
            <p:cNvPr id="58412" name="Rectangle 42"/>
            <p:cNvSpPr>
              <a:spLocks noChangeArrowheads="1"/>
            </p:cNvSpPr>
            <p:nvPr/>
          </p:nvSpPr>
          <p:spPr bwMode="auto">
            <a:xfrm>
              <a:off x="2582" y="2646"/>
              <a:ext cx="388" cy="535"/>
            </a:xfrm>
            <a:prstGeom prst="rect">
              <a:avLst/>
            </a:prstGeom>
            <a:solidFill>
              <a:srgbClr val="E6E6E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8413" name="Group 43"/>
            <p:cNvGrpSpPr>
              <a:grpSpLocks/>
            </p:cNvGrpSpPr>
            <p:nvPr/>
          </p:nvGrpSpPr>
          <p:grpSpPr bwMode="auto">
            <a:xfrm>
              <a:off x="2329" y="2775"/>
              <a:ext cx="250" cy="277"/>
              <a:chOff x="2005" y="1073"/>
              <a:chExt cx="349" cy="387"/>
            </a:xfrm>
          </p:grpSpPr>
          <p:sp>
            <p:nvSpPr>
              <p:cNvPr id="58416" name="Line 44"/>
              <p:cNvSpPr>
                <a:spLocks noChangeShapeType="1"/>
              </p:cNvSpPr>
              <p:nvPr/>
            </p:nvSpPr>
            <p:spPr bwMode="auto">
              <a:xfrm>
                <a:off x="2005" y="1073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8417" name="Line 45"/>
              <p:cNvSpPr>
                <a:spLocks noChangeShapeType="1"/>
              </p:cNvSpPr>
              <p:nvPr/>
            </p:nvSpPr>
            <p:spPr bwMode="auto">
              <a:xfrm>
                <a:off x="2005" y="1460"/>
                <a:ext cx="349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8414" name="Line 46"/>
            <p:cNvSpPr>
              <a:spLocks noChangeShapeType="1"/>
            </p:cNvSpPr>
            <p:nvPr/>
          </p:nvSpPr>
          <p:spPr bwMode="auto">
            <a:xfrm>
              <a:off x="2972" y="2898"/>
              <a:ext cx="25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415" name="Rectangle 47"/>
            <p:cNvSpPr>
              <a:spLocks noChangeArrowheads="1"/>
            </p:cNvSpPr>
            <p:nvPr/>
          </p:nvSpPr>
          <p:spPr bwMode="auto">
            <a:xfrm>
              <a:off x="2611" y="2656"/>
              <a:ext cx="27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b="1"/>
                <a:t>&amp;</a:t>
              </a:r>
              <a:endParaRPr lang="ru-RU" sz="2800" b="1"/>
            </a:p>
          </p:txBody>
        </p:sp>
      </p:grpSp>
      <p:graphicFrame>
        <p:nvGraphicFramePr>
          <p:cNvPr id="167984" name="Object 48"/>
          <p:cNvGraphicFramePr>
            <a:graphicFrameLocks noChangeAspect="1"/>
          </p:cNvGraphicFramePr>
          <p:nvPr/>
        </p:nvGraphicFramePr>
        <p:xfrm>
          <a:off x="4837113" y="4440238"/>
          <a:ext cx="720725" cy="396875"/>
        </p:xfrm>
        <a:graphic>
          <a:graphicData uri="http://schemas.openxmlformats.org/presentationml/2006/ole">
            <p:oleObj spid="_x0000_s58385" name="Формула" r:id="rId8" imgW="342751" imgH="190417" progId="Equation.3">
              <p:embed/>
            </p:oleObj>
          </a:graphicData>
        </a:graphic>
      </p:graphicFrame>
      <p:graphicFrame>
        <p:nvGraphicFramePr>
          <p:cNvPr id="167985" name="Object 49"/>
          <p:cNvGraphicFramePr>
            <a:graphicFrameLocks noChangeAspect="1"/>
          </p:cNvGraphicFramePr>
          <p:nvPr/>
        </p:nvGraphicFramePr>
        <p:xfrm>
          <a:off x="5087938" y="4876800"/>
          <a:ext cx="347662" cy="449263"/>
        </p:xfrm>
        <a:graphic>
          <a:graphicData uri="http://schemas.openxmlformats.org/presentationml/2006/ole">
            <p:oleObj spid="_x0000_s58386" name="Формула" r:id="rId9" imgW="164885" imgH="215619" progId="Equation.3">
              <p:embed/>
            </p:oleObj>
          </a:graphicData>
        </a:graphic>
      </p:graphicFrame>
      <p:sp>
        <p:nvSpPr>
          <p:cNvPr id="167987" name="Line 51"/>
          <p:cNvSpPr>
            <a:spLocks noChangeShapeType="1"/>
          </p:cNvSpPr>
          <p:nvPr/>
        </p:nvSpPr>
        <p:spPr bwMode="auto">
          <a:xfrm>
            <a:off x="1905000" y="5848350"/>
            <a:ext cx="24669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grpSp>
        <p:nvGrpSpPr>
          <p:cNvPr id="10" name="Group 53"/>
          <p:cNvGrpSpPr>
            <a:grpSpLocks/>
          </p:cNvGrpSpPr>
          <p:nvPr/>
        </p:nvGrpSpPr>
        <p:grpSpPr bwMode="auto">
          <a:xfrm>
            <a:off x="4371975" y="5643563"/>
            <a:ext cx="336550" cy="407987"/>
            <a:chOff x="775" y="1066"/>
            <a:chExt cx="321" cy="392"/>
          </a:xfrm>
        </p:grpSpPr>
        <p:sp>
          <p:nvSpPr>
            <p:cNvPr id="58410" name="Rectangle 54"/>
            <p:cNvSpPr>
              <a:spLocks noChangeArrowheads="1"/>
            </p:cNvSpPr>
            <p:nvPr/>
          </p:nvSpPr>
          <p:spPr bwMode="auto">
            <a:xfrm>
              <a:off x="775" y="1066"/>
              <a:ext cx="284" cy="392"/>
            </a:xfrm>
            <a:prstGeom prst="rect">
              <a:avLst/>
            </a:prstGeom>
            <a:solidFill>
              <a:srgbClr val="E6E6E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411" name="Oval 55"/>
            <p:cNvSpPr>
              <a:spLocks noChangeArrowheads="1"/>
            </p:cNvSpPr>
            <p:nvPr/>
          </p:nvSpPr>
          <p:spPr bwMode="auto">
            <a:xfrm>
              <a:off x="1011" y="1220"/>
              <a:ext cx="85" cy="8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" name="Group 60"/>
          <p:cNvGrpSpPr>
            <a:grpSpLocks/>
          </p:cNvGrpSpPr>
          <p:nvPr/>
        </p:nvGrpSpPr>
        <p:grpSpPr bwMode="auto">
          <a:xfrm>
            <a:off x="2917825" y="4953000"/>
            <a:ext cx="336550" cy="407988"/>
            <a:chOff x="775" y="1066"/>
            <a:chExt cx="321" cy="392"/>
          </a:xfrm>
        </p:grpSpPr>
        <p:sp>
          <p:nvSpPr>
            <p:cNvPr id="58408" name="Rectangle 61"/>
            <p:cNvSpPr>
              <a:spLocks noChangeArrowheads="1"/>
            </p:cNvSpPr>
            <p:nvPr/>
          </p:nvSpPr>
          <p:spPr bwMode="auto">
            <a:xfrm>
              <a:off x="775" y="1066"/>
              <a:ext cx="284" cy="392"/>
            </a:xfrm>
            <a:prstGeom prst="rect">
              <a:avLst/>
            </a:prstGeom>
            <a:solidFill>
              <a:srgbClr val="E6E6E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409" name="Oval 62"/>
            <p:cNvSpPr>
              <a:spLocks noChangeArrowheads="1"/>
            </p:cNvSpPr>
            <p:nvPr/>
          </p:nvSpPr>
          <p:spPr bwMode="auto">
            <a:xfrm>
              <a:off x="1011" y="1220"/>
              <a:ext cx="85" cy="8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aphicFrame>
        <p:nvGraphicFramePr>
          <p:cNvPr id="167999" name="Object 63"/>
          <p:cNvGraphicFramePr>
            <a:graphicFrameLocks noChangeAspect="1"/>
          </p:cNvGraphicFramePr>
          <p:nvPr/>
        </p:nvGraphicFramePr>
        <p:xfrm>
          <a:off x="3525838" y="3070225"/>
          <a:ext cx="346075" cy="396875"/>
        </p:xfrm>
        <a:graphic>
          <a:graphicData uri="http://schemas.openxmlformats.org/presentationml/2006/ole">
            <p:oleObj spid="_x0000_s58390" name="Формула" r:id="rId10" imgW="164957" imgH="190335" progId="Equation.3">
              <p:embed/>
            </p:oleObj>
          </a:graphicData>
        </a:graphic>
      </p:graphicFrame>
      <p:sp>
        <p:nvSpPr>
          <p:cNvPr id="168000" name="Line 64"/>
          <p:cNvSpPr>
            <a:spLocks noChangeShapeType="1"/>
          </p:cNvSpPr>
          <p:nvPr/>
        </p:nvSpPr>
        <p:spPr bwMode="auto">
          <a:xfrm flipH="1">
            <a:off x="3221038" y="3516313"/>
            <a:ext cx="5524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endParaRPr lang="ru-RU"/>
          </a:p>
        </p:txBody>
      </p:sp>
      <p:grpSp>
        <p:nvGrpSpPr>
          <p:cNvPr id="12" name="Group 57"/>
          <p:cNvGrpSpPr>
            <a:grpSpLocks/>
          </p:cNvGrpSpPr>
          <p:nvPr/>
        </p:nvGrpSpPr>
        <p:grpSpPr bwMode="auto">
          <a:xfrm>
            <a:off x="2901950" y="3306763"/>
            <a:ext cx="336550" cy="407987"/>
            <a:chOff x="775" y="1066"/>
            <a:chExt cx="321" cy="392"/>
          </a:xfrm>
        </p:grpSpPr>
        <p:sp>
          <p:nvSpPr>
            <p:cNvPr id="58406" name="Rectangle 58"/>
            <p:cNvSpPr>
              <a:spLocks noChangeArrowheads="1"/>
            </p:cNvSpPr>
            <p:nvPr/>
          </p:nvSpPr>
          <p:spPr bwMode="auto">
            <a:xfrm>
              <a:off x="775" y="1066"/>
              <a:ext cx="284" cy="392"/>
            </a:xfrm>
            <a:prstGeom prst="rect">
              <a:avLst/>
            </a:prstGeom>
            <a:solidFill>
              <a:srgbClr val="E6E6E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407" name="Oval 59"/>
            <p:cNvSpPr>
              <a:spLocks noChangeArrowheads="1"/>
            </p:cNvSpPr>
            <p:nvPr/>
          </p:nvSpPr>
          <p:spPr bwMode="auto">
            <a:xfrm>
              <a:off x="1011" y="1220"/>
              <a:ext cx="85" cy="8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68001" name="Line 65"/>
          <p:cNvSpPr>
            <a:spLocks noChangeShapeType="1"/>
          </p:cNvSpPr>
          <p:nvPr/>
        </p:nvSpPr>
        <p:spPr bwMode="auto">
          <a:xfrm>
            <a:off x="1782763" y="3500438"/>
            <a:ext cx="1117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68002" name="Line 66"/>
          <p:cNvSpPr>
            <a:spLocks noChangeShapeType="1"/>
          </p:cNvSpPr>
          <p:nvPr/>
        </p:nvSpPr>
        <p:spPr bwMode="auto">
          <a:xfrm>
            <a:off x="1793875" y="3956050"/>
            <a:ext cx="20558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68003" name="Oval 67"/>
          <p:cNvSpPr>
            <a:spLocks noChangeArrowheads="1"/>
          </p:cNvSpPr>
          <p:nvPr/>
        </p:nvSpPr>
        <p:spPr bwMode="auto">
          <a:xfrm>
            <a:off x="2538413" y="3463925"/>
            <a:ext cx="71437" cy="71438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8004" name="Freeform 68"/>
          <p:cNvSpPr>
            <a:spLocks/>
          </p:cNvSpPr>
          <p:nvPr/>
        </p:nvSpPr>
        <p:spPr bwMode="auto">
          <a:xfrm>
            <a:off x="2570163" y="3490913"/>
            <a:ext cx="1343025" cy="1219200"/>
          </a:xfrm>
          <a:custGeom>
            <a:avLst/>
            <a:gdLst>
              <a:gd name="T0" fmla="*/ 0 w 998"/>
              <a:gd name="T1" fmla="*/ 0 h 750"/>
              <a:gd name="T2" fmla="*/ 0 w 998"/>
              <a:gd name="T3" fmla="*/ 2147483647 h 750"/>
              <a:gd name="T4" fmla="*/ 2147483647 w 998"/>
              <a:gd name="T5" fmla="*/ 2147483647 h 750"/>
              <a:gd name="T6" fmla="*/ 0 60000 65536"/>
              <a:gd name="T7" fmla="*/ 0 60000 65536"/>
              <a:gd name="T8" fmla="*/ 0 60000 65536"/>
              <a:gd name="T9" fmla="*/ 0 w 998"/>
              <a:gd name="T10" fmla="*/ 0 h 750"/>
              <a:gd name="T11" fmla="*/ 998 w 998"/>
              <a:gd name="T12" fmla="*/ 750 h 7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98" h="750">
                <a:moveTo>
                  <a:pt x="0" y="0"/>
                </a:moveTo>
                <a:lnTo>
                  <a:pt x="0" y="750"/>
                </a:lnTo>
                <a:lnTo>
                  <a:pt x="998" y="75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68005" name="Oval 69"/>
          <p:cNvSpPr>
            <a:spLocks noChangeArrowheads="1"/>
          </p:cNvSpPr>
          <p:nvPr/>
        </p:nvSpPr>
        <p:spPr bwMode="auto">
          <a:xfrm>
            <a:off x="2147888" y="3914775"/>
            <a:ext cx="71437" cy="71438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8006" name="Freeform 70"/>
          <p:cNvSpPr>
            <a:spLocks/>
          </p:cNvSpPr>
          <p:nvPr/>
        </p:nvSpPr>
        <p:spPr bwMode="auto">
          <a:xfrm>
            <a:off x="2182813" y="3954463"/>
            <a:ext cx="747712" cy="1203325"/>
          </a:xfrm>
          <a:custGeom>
            <a:avLst/>
            <a:gdLst>
              <a:gd name="T0" fmla="*/ 0 w 998"/>
              <a:gd name="T1" fmla="*/ 0 h 750"/>
              <a:gd name="T2" fmla="*/ 0 w 998"/>
              <a:gd name="T3" fmla="*/ 2147483647 h 750"/>
              <a:gd name="T4" fmla="*/ 2147483647 w 998"/>
              <a:gd name="T5" fmla="*/ 2147483647 h 750"/>
              <a:gd name="T6" fmla="*/ 0 60000 65536"/>
              <a:gd name="T7" fmla="*/ 0 60000 65536"/>
              <a:gd name="T8" fmla="*/ 0 60000 65536"/>
              <a:gd name="T9" fmla="*/ 0 w 998"/>
              <a:gd name="T10" fmla="*/ 0 h 750"/>
              <a:gd name="T11" fmla="*/ 998 w 998"/>
              <a:gd name="T12" fmla="*/ 750 h 7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98" h="750">
                <a:moveTo>
                  <a:pt x="0" y="0"/>
                </a:moveTo>
                <a:lnTo>
                  <a:pt x="0" y="750"/>
                </a:lnTo>
                <a:lnTo>
                  <a:pt x="998" y="750"/>
                </a:ln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168007" name="Object 71"/>
          <p:cNvGraphicFramePr>
            <a:graphicFrameLocks noChangeAspect="1"/>
          </p:cNvGraphicFramePr>
          <p:nvPr/>
        </p:nvGraphicFramePr>
        <p:xfrm>
          <a:off x="1522413" y="5640388"/>
          <a:ext cx="320675" cy="369887"/>
        </p:xfrm>
        <a:graphic>
          <a:graphicData uri="http://schemas.openxmlformats.org/presentationml/2006/ole">
            <p:oleObj spid="_x0000_s58399" name="Формула" r:id="rId11" imgW="152202" imgH="177569" progId="Equation.3">
              <p:embed/>
            </p:oleObj>
          </a:graphicData>
        </a:graphic>
      </p:graphicFrame>
      <p:graphicFrame>
        <p:nvGraphicFramePr>
          <p:cNvPr id="168008" name="Object 72"/>
          <p:cNvGraphicFramePr>
            <a:graphicFrameLocks noChangeAspect="1"/>
          </p:cNvGraphicFramePr>
          <p:nvPr/>
        </p:nvGraphicFramePr>
        <p:xfrm>
          <a:off x="1433513" y="3778250"/>
          <a:ext cx="293687" cy="342900"/>
        </p:xfrm>
        <a:graphic>
          <a:graphicData uri="http://schemas.openxmlformats.org/presentationml/2006/ole">
            <p:oleObj spid="_x0000_s58400" name="Формула" r:id="rId12" imgW="139579" imgH="164957" progId="Equation.3">
              <p:embed/>
            </p:oleObj>
          </a:graphicData>
        </a:graphic>
      </p:graphicFrame>
      <p:graphicFrame>
        <p:nvGraphicFramePr>
          <p:cNvPr id="168009" name="Object 73"/>
          <p:cNvGraphicFramePr>
            <a:graphicFrameLocks noChangeAspect="1"/>
          </p:cNvGraphicFramePr>
          <p:nvPr/>
        </p:nvGraphicFramePr>
        <p:xfrm>
          <a:off x="1408113" y="3270250"/>
          <a:ext cx="346075" cy="342900"/>
        </p:xfrm>
        <a:graphic>
          <a:graphicData uri="http://schemas.openxmlformats.org/presentationml/2006/ole">
            <p:oleObj spid="_x0000_s58401" name="Формула" r:id="rId13" imgW="164885" imgH="164885" progId="Equation.3">
              <p:embed/>
            </p:oleObj>
          </a:graphicData>
        </a:graphic>
      </p:graphicFrame>
      <p:sp>
        <p:nvSpPr>
          <p:cNvPr id="168012" name="AutoShape 76"/>
          <p:cNvSpPr>
            <a:spLocks noChangeArrowheads="1"/>
          </p:cNvSpPr>
          <p:nvPr/>
        </p:nvSpPr>
        <p:spPr bwMode="auto">
          <a:xfrm>
            <a:off x="6415088" y="2728913"/>
            <a:ext cx="517525" cy="393700"/>
          </a:xfrm>
          <a:prstGeom prst="wedgeRoundRectCallout">
            <a:avLst>
              <a:gd name="adj1" fmla="val -48468"/>
              <a:gd name="adj2" fmla="val 138708"/>
              <a:gd name="adj3" fmla="val 16667"/>
            </a:avLst>
          </a:prstGeom>
          <a:solidFill>
            <a:srgbClr val="E6E6E6"/>
          </a:solidFill>
          <a:ln w="12700">
            <a:noFill/>
            <a:miter lim="800000"/>
            <a:headEnd/>
            <a:tailEnd type="none" w="lg" len="lg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pPr algn="ctr"/>
            <a:r>
              <a:rPr lang="ru-RU" sz="2000">
                <a:latin typeface="Arial" charset="0"/>
                <a:cs typeface="Arial" charset="0"/>
              </a:rPr>
              <a:t>И</a:t>
            </a:r>
            <a:endParaRPr lang="ru-RU" sz="2000">
              <a:latin typeface="Arial" charset="0"/>
              <a:cs typeface="Arial" charset="0"/>
              <a:sym typeface="Symbol" pitchFamily="18" charset="2"/>
            </a:endParaRPr>
          </a:p>
        </p:txBody>
      </p:sp>
      <p:graphicFrame>
        <p:nvGraphicFramePr>
          <p:cNvPr id="168013" name="Object 77"/>
          <p:cNvGraphicFramePr>
            <a:graphicFrameLocks noChangeAspect="1"/>
          </p:cNvGraphicFramePr>
          <p:nvPr/>
        </p:nvGraphicFramePr>
        <p:xfrm>
          <a:off x="3567113" y="3563938"/>
          <a:ext cx="293687" cy="342900"/>
        </p:xfrm>
        <a:graphic>
          <a:graphicData uri="http://schemas.openxmlformats.org/presentationml/2006/ole">
            <p:oleObj spid="_x0000_s58403" name="Формула" r:id="rId14" imgW="139579" imgH="164957" progId="Equation.3">
              <p:embed/>
            </p:oleObj>
          </a:graphicData>
        </a:graphic>
      </p:graphicFrame>
      <p:graphicFrame>
        <p:nvGraphicFramePr>
          <p:cNvPr id="168015" name="Object 79"/>
          <p:cNvGraphicFramePr>
            <a:graphicFrameLocks noChangeAspect="1"/>
          </p:cNvGraphicFramePr>
          <p:nvPr/>
        </p:nvGraphicFramePr>
        <p:xfrm>
          <a:off x="3603625" y="4354513"/>
          <a:ext cx="346075" cy="342900"/>
        </p:xfrm>
        <a:graphic>
          <a:graphicData uri="http://schemas.openxmlformats.org/presentationml/2006/ole">
            <p:oleObj spid="_x0000_s58404" name="Формула" r:id="rId15" imgW="164885" imgH="164885" progId="Equation.3">
              <p:embed/>
            </p:oleObj>
          </a:graphicData>
        </a:graphic>
      </p:graphicFrame>
      <p:graphicFrame>
        <p:nvGraphicFramePr>
          <p:cNvPr id="168016" name="Object 80"/>
          <p:cNvGraphicFramePr>
            <a:graphicFrameLocks noChangeAspect="1"/>
          </p:cNvGraphicFramePr>
          <p:nvPr/>
        </p:nvGraphicFramePr>
        <p:xfrm>
          <a:off x="3622675" y="4748213"/>
          <a:ext cx="346075" cy="395287"/>
        </p:xfrm>
        <a:graphic>
          <a:graphicData uri="http://schemas.openxmlformats.org/presentationml/2006/ole">
            <p:oleObj spid="_x0000_s58405" name="Формула" r:id="rId16" imgW="164957" imgH="190335" progId="Equation.3">
              <p:embed/>
            </p:oleObj>
          </a:graphicData>
        </a:graphic>
      </p:graphicFrame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7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7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7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67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68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67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68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68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68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68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68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68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67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67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67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67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167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67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67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168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168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168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168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168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168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5" dur="500"/>
                                        <p:tgtEl>
                                          <p:spTgt spid="168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168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017" grpId="0" animBg="1"/>
      <p:bldP spid="167992" grpId="0" animBg="1"/>
      <p:bldP spid="167941" grpId="0" animBg="1"/>
      <p:bldP spid="167969" grpId="0" animBg="1"/>
      <p:bldP spid="167974" grpId="0"/>
      <p:bldP spid="167975" grpId="0" animBg="1"/>
      <p:bldP spid="167987" grpId="0" animBg="1"/>
      <p:bldP spid="168000" grpId="0" animBg="1"/>
      <p:bldP spid="168001" grpId="0" animBg="1"/>
      <p:bldP spid="168002" grpId="0" animBg="1"/>
      <p:bldP spid="168003" grpId="0" animBg="1"/>
      <p:bldP spid="168004" grpId="0" animBg="1"/>
      <p:bldP spid="168005" grpId="0" animBg="1"/>
      <p:bldP spid="168006" grpId="0" animBg="1"/>
      <p:bldP spid="1680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Д.з. № 1</a:t>
            </a:r>
          </a:p>
        </p:txBody>
      </p:sp>
      <p:sp>
        <p:nvSpPr>
          <p:cNvPr id="101379" name="Rectangle 3"/>
          <p:cNvSpPr>
            <a:spLocks noGrp="1"/>
          </p:cNvSpPr>
          <p:nvPr>
            <p:ph type="body" idx="1"/>
          </p:nvPr>
        </p:nvSpPr>
        <p:spPr>
          <a:xfrm>
            <a:off x="1476375" y="1844675"/>
            <a:ext cx="6551613" cy="3603625"/>
          </a:xfrm>
        </p:spPr>
        <p:txBody>
          <a:bodyPr/>
          <a:lstStyle/>
          <a:p>
            <a:pPr>
              <a:buFont typeface="Brush Script MT" pitchFamily="66" charset="0"/>
              <a:buNone/>
            </a:pPr>
            <a:r>
              <a:rPr lang="ru-RU" sz="2000" smtClean="0"/>
              <a:t>   а) Составить в тетради конспект по презентации.  б) По указанным логическим формулам составить таблицы истинности. Для 1-го пункта дополнительно сделать логическую схему.</a:t>
            </a:r>
          </a:p>
          <a:p>
            <a:pPr>
              <a:buFont typeface="Brush Script MT" pitchFamily="66" charset="0"/>
              <a:buNone/>
            </a:pPr>
            <a:r>
              <a:rPr lang="ru-RU" sz="2000" smtClean="0"/>
              <a:t>   (знак </a:t>
            </a:r>
            <a:r>
              <a:rPr lang="ru-RU" sz="2000" smtClean="0">
                <a:sym typeface="Symbol" pitchFamily="18" charset="2"/>
              </a:rPr>
              <a:t> - это </a:t>
            </a:r>
            <a:r>
              <a:rPr lang="ru-RU" sz="2000" smtClean="0">
                <a:cs typeface="Arial" charset="0"/>
                <a:sym typeface="Symbol" pitchFamily="18" charset="2"/>
              </a:rPr>
              <a:t>•; </a:t>
            </a:r>
            <a:r>
              <a:rPr lang="ru-RU" sz="2000" smtClean="0">
                <a:sym typeface="Symbol" pitchFamily="18" charset="2"/>
              </a:rPr>
              <a:t></a:t>
            </a:r>
            <a:r>
              <a:rPr lang="ru-RU" sz="2000" smtClean="0">
                <a:cs typeface="Arial" charset="0"/>
                <a:sym typeface="Symbol" pitchFamily="18" charset="2"/>
              </a:rPr>
              <a:t> - это </a:t>
            </a:r>
            <a:r>
              <a:rPr lang="ru-RU" sz="2000" smtClean="0"/>
              <a:t>=</a:t>
            </a:r>
            <a:r>
              <a:rPr lang="en-US" sz="2000" smtClean="0">
                <a:latin typeface="Arial" charset="0"/>
              </a:rPr>
              <a:t>&gt;</a:t>
            </a:r>
            <a:r>
              <a:rPr lang="ru-RU" sz="2000" smtClean="0"/>
              <a:t>; </a:t>
            </a:r>
            <a:r>
              <a:rPr lang="ru-RU" sz="2000" smtClean="0">
                <a:sym typeface="Symbol" pitchFamily="18" charset="2"/>
              </a:rPr>
              <a:t> - это </a:t>
            </a:r>
            <a:r>
              <a:rPr lang="en-US" sz="2000" smtClean="0">
                <a:latin typeface="Arial" charset="0"/>
                <a:sym typeface="Wingdings" pitchFamily="2" charset="2"/>
              </a:rPr>
              <a:t></a:t>
            </a:r>
            <a:r>
              <a:rPr lang="ru-RU" sz="2000" smtClean="0">
                <a:sym typeface="Wingdings" pitchFamily="2" charset="2"/>
              </a:rPr>
              <a:t>)</a:t>
            </a:r>
            <a:endParaRPr lang="ru-RU" sz="2000" smtClean="0">
              <a:cs typeface="Arial" charset="0"/>
            </a:endParaRPr>
          </a:p>
          <a:p>
            <a:pPr>
              <a:buFont typeface="Brush Script MT" pitchFamily="66" charset="0"/>
              <a:buNone/>
            </a:pPr>
            <a:r>
              <a:rPr lang="ru-RU" sz="2000" smtClean="0"/>
              <a:t>   </a:t>
            </a:r>
          </a:p>
          <a:p>
            <a:pPr>
              <a:buFont typeface="Brush Script MT" pitchFamily="66" charset="0"/>
              <a:buNone/>
            </a:pPr>
            <a:r>
              <a:rPr lang="ru-RU" sz="2000" smtClean="0"/>
              <a:t>   1) С</a:t>
            </a:r>
            <a:r>
              <a:rPr lang="ru-RU" sz="2000" smtClean="0">
                <a:sym typeface="Symbol" pitchFamily="18" charset="2"/>
              </a:rPr>
              <a:t></a:t>
            </a:r>
            <a:r>
              <a:rPr lang="ru-RU" sz="2000" smtClean="0"/>
              <a:t>А</a:t>
            </a:r>
            <a:r>
              <a:rPr lang="ru-RU" sz="2000" smtClean="0">
                <a:sym typeface="Symbol" pitchFamily="18" charset="2"/>
              </a:rPr>
              <a:t></a:t>
            </a:r>
            <a:r>
              <a:rPr lang="ru-RU" sz="2000" smtClean="0"/>
              <a:t>В  (здесь инверсия работает как скобка)  </a:t>
            </a:r>
          </a:p>
          <a:p>
            <a:pPr>
              <a:buFont typeface="Brush Script MT" pitchFamily="66" charset="0"/>
              <a:buNone/>
            </a:pPr>
            <a:r>
              <a:rPr lang="ru-RU" sz="2000" smtClean="0"/>
              <a:t>   2) (А</a:t>
            </a:r>
            <a:r>
              <a:rPr lang="ru-RU" sz="2000" smtClean="0">
                <a:sym typeface="Symbol" pitchFamily="18" charset="2"/>
              </a:rPr>
              <a:t></a:t>
            </a:r>
            <a:r>
              <a:rPr lang="ru-RU" sz="2000" smtClean="0"/>
              <a:t>В</a:t>
            </a:r>
            <a:r>
              <a:rPr lang="ru-RU" sz="2000" smtClean="0">
                <a:sym typeface="Symbol" pitchFamily="18" charset="2"/>
              </a:rPr>
              <a:t></a:t>
            </a:r>
            <a:r>
              <a:rPr lang="ru-RU" sz="2000" smtClean="0"/>
              <a:t>С) </a:t>
            </a:r>
            <a:r>
              <a:rPr lang="ru-RU" sz="2000" smtClean="0">
                <a:sym typeface="Symbol" pitchFamily="18" charset="2"/>
              </a:rPr>
              <a:t></a:t>
            </a:r>
            <a:r>
              <a:rPr lang="ru-RU" sz="2000" smtClean="0"/>
              <a:t> С; </a:t>
            </a:r>
          </a:p>
          <a:p>
            <a:pPr>
              <a:buFont typeface="Brush Script MT" pitchFamily="66" charset="0"/>
              <a:buNone/>
            </a:pPr>
            <a:r>
              <a:rPr lang="ru-RU" sz="2000" smtClean="0"/>
              <a:t>   3) </a:t>
            </a:r>
            <a:r>
              <a:rPr lang="en-US" sz="2000" smtClean="0">
                <a:latin typeface="Arial" charset="0"/>
              </a:rPr>
              <a:t>X</a:t>
            </a:r>
            <a:r>
              <a:rPr lang="ru-RU" sz="2000" smtClean="0">
                <a:sym typeface="Symbol" pitchFamily="18" charset="2"/>
              </a:rPr>
              <a:t></a:t>
            </a:r>
            <a:r>
              <a:rPr lang="en-US" sz="2000" smtClean="0">
                <a:latin typeface="Arial" charset="0"/>
              </a:rPr>
              <a:t>Y</a:t>
            </a:r>
            <a:r>
              <a:rPr lang="ru-RU" sz="2000" smtClean="0">
                <a:sym typeface="Symbol" pitchFamily="18" charset="2"/>
              </a:rPr>
              <a:t></a:t>
            </a:r>
            <a:r>
              <a:rPr lang="en-US" sz="2000" smtClean="0">
                <a:latin typeface="Arial" charset="0"/>
              </a:rPr>
              <a:t>Z</a:t>
            </a:r>
            <a:r>
              <a:rPr lang="ru-RU" sz="2000" smtClean="0"/>
              <a:t> </a:t>
            </a:r>
            <a:r>
              <a:rPr lang="ru-RU" sz="2000" smtClean="0">
                <a:sym typeface="Symbol" pitchFamily="18" charset="2"/>
              </a:rPr>
              <a:t></a:t>
            </a:r>
            <a:r>
              <a:rPr lang="en-US" sz="2000" smtClean="0">
                <a:latin typeface="Arial" charset="0"/>
              </a:rPr>
              <a:t>A</a:t>
            </a:r>
            <a:endParaRPr lang="ru-RU" sz="2000" smtClean="0"/>
          </a:p>
          <a:p>
            <a:pPr>
              <a:buFont typeface="Brush Script MT" pitchFamily="66" charset="0"/>
              <a:buNone/>
            </a:pPr>
            <a:r>
              <a:rPr lang="ru-RU" sz="2000" smtClean="0"/>
              <a:t>   </a:t>
            </a:r>
          </a:p>
        </p:txBody>
      </p:sp>
      <p:sp>
        <p:nvSpPr>
          <p:cNvPr id="101380" name="Line 4"/>
          <p:cNvSpPr>
            <a:spLocks noChangeShapeType="1"/>
          </p:cNvSpPr>
          <p:nvPr/>
        </p:nvSpPr>
        <p:spPr bwMode="auto">
          <a:xfrm>
            <a:off x="2484438" y="3933825"/>
            <a:ext cx="503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1381" name="Line 5"/>
          <p:cNvSpPr>
            <a:spLocks noChangeShapeType="1"/>
          </p:cNvSpPr>
          <p:nvPr/>
        </p:nvSpPr>
        <p:spPr bwMode="auto">
          <a:xfrm>
            <a:off x="2195513" y="4292600"/>
            <a:ext cx="86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1382" name="Line 6"/>
          <p:cNvSpPr>
            <a:spLocks noChangeShapeType="1"/>
          </p:cNvSpPr>
          <p:nvPr/>
        </p:nvSpPr>
        <p:spPr bwMode="auto">
          <a:xfrm>
            <a:off x="2843213" y="4652963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1027</TotalTime>
  <Words>1476</Words>
  <Application>Microsoft Office PowerPoint</Application>
  <PresentationFormat>Экран (4:3)</PresentationFormat>
  <Paragraphs>434</Paragraphs>
  <Slides>49</Slides>
  <Notes>14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11</vt:i4>
      </vt:variant>
      <vt:variant>
        <vt:lpstr>Шаблон оформления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65" baseType="lpstr">
      <vt:lpstr>Comic Sans MS</vt:lpstr>
      <vt:lpstr>Arial</vt:lpstr>
      <vt:lpstr>Constantia</vt:lpstr>
      <vt:lpstr>Brush Script MT</vt:lpstr>
      <vt:lpstr>Calibri</vt:lpstr>
      <vt:lpstr>Franklin Gothic Book</vt:lpstr>
      <vt:lpstr>Rage Italic</vt:lpstr>
      <vt:lpstr>Wingdings</vt:lpstr>
      <vt:lpstr>Times New Roman</vt:lpstr>
      <vt:lpstr>Symbol</vt:lpstr>
      <vt:lpstr>Arial Black</vt:lpstr>
      <vt:lpstr>Кнопка</vt:lpstr>
      <vt:lpstr>1_Кнопка</vt:lpstr>
      <vt:lpstr>2_Кнопка</vt:lpstr>
      <vt:lpstr>3_Кнопка</vt:lpstr>
      <vt:lpstr>Microsoft Equation 3.0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Логические выражения и их таблицы истинности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Д.з. № 1</vt:lpstr>
    </vt:vector>
  </TitlesOfParts>
  <Company>PTPL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Учитель</cp:lastModifiedBy>
  <cp:revision>67</cp:revision>
  <dcterms:created xsi:type="dcterms:W3CDTF">2004-04-15T09:39:46Z</dcterms:created>
  <dcterms:modified xsi:type="dcterms:W3CDTF">2020-11-11T07:21:10Z</dcterms:modified>
</cp:coreProperties>
</file>