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4" r:id="rId5"/>
    <p:sldId id="263" r:id="rId6"/>
    <p:sldId id="258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59" r:id="rId20"/>
    <p:sldId id="257" r:id="rId21"/>
    <p:sldId id="26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71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369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01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0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24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57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787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134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657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71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435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221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234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940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413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973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2085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5085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147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025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759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353535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353535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03337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2222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353535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353535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25841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9818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843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38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2FE30-9A1F-4740-B5E7-42771EC731A7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99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 defTabSz="457200"/>
              <a:t>5/18/2020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D57F1E4F-1CFF-5643-939E-217C01CDF565}" type="slidenum">
              <a:rPr lang="en-US" dirty="0"/>
              <a:pPr defTabSz="45720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13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Модификационная  изменчивость.</a:t>
            </a:r>
            <a:br>
              <a:rPr lang="ru-RU" dirty="0" smtClean="0"/>
            </a:br>
            <a:r>
              <a:rPr lang="ru-RU" dirty="0" smtClean="0"/>
              <a:t>Наследственная изменчивость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379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603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Виды изменчивости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042" y="951157"/>
            <a:ext cx="8075107" cy="555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41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Модификационная изменчивость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Модификационная изменчивость – изменчивость, которая возникает у организмов под влиянием условий среды, но не приводит к изменению генотипа, а способствует формированию разных фенотипов.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125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Модификационная изменчивость </a:t>
            </a:r>
            <a:r>
              <a:rPr lang="ru-RU" dirty="0" smtClean="0"/>
              <a:t>у гималайского кролика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377503"/>
            <a:ext cx="10515600" cy="17994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У горностаевого кролика на лапках, кончике носа, хвосте и ушах шерсть чёрная, остальные участки тела окрашены в белый цвет.</a:t>
            </a:r>
          </a:p>
          <a:p>
            <a:pPr marL="0" indent="0">
              <a:buNone/>
            </a:pPr>
            <a:r>
              <a:rPr lang="ru-RU" dirty="0" smtClean="0"/>
              <a:t>У горностаевых кроликов </a:t>
            </a:r>
            <a:r>
              <a:rPr lang="ru-RU" dirty="0"/>
              <a:t>выщипывали шерсть </a:t>
            </a:r>
            <a:r>
              <a:rPr lang="ru-RU" dirty="0" smtClean="0"/>
              <a:t>на спине и </a:t>
            </a:r>
            <a:r>
              <a:rPr lang="ru-RU" dirty="0"/>
              <a:t>прикладывали к оголённому участку кожи мешок со льдом. На оголённом участке выросла чёрная шерсть</a:t>
            </a:r>
            <a:r>
              <a:rPr lang="ru-RU" dirty="0" smtClean="0"/>
              <a:t>.  Так выясняли </a:t>
            </a:r>
            <a:r>
              <a:rPr lang="ru-RU" dirty="0"/>
              <a:t>зависимость выработки пигмента окраски шерсти от температуры, </a:t>
            </a:r>
            <a:r>
              <a:rPr lang="ru-RU" dirty="0" smtClean="0"/>
              <a:t>понижая </a:t>
            </a:r>
            <a:r>
              <a:rPr lang="ru-RU" dirty="0"/>
              <a:t>температуру внешней среды</a:t>
            </a:r>
            <a:r>
              <a:rPr lang="ru-RU" dirty="0" smtClean="0"/>
              <a:t>. </a:t>
            </a:r>
            <a:r>
              <a:rPr lang="ru-RU" dirty="0"/>
              <a:t>П</a:t>
            </a:r>
            <a:r>
              <a:rPr lang="ru-RU" dirty="0" smtClean="0"/>
              <a:t>ризнак </a:t>
            </a:r>
            <a:r>
              <a:rPr lang="ru-RU" dirty="0"/>
              <a:t>проявляется в зависимости от температуры, т. е. от условий внешней среды, и является </a:t>
            </a:r>
            <a:r>
              <a:rPr lang="ru-RU" dirty="0" err="1"/>
              <a:t>модификационным</a:t>
            </a:r>
            <a:r>
              <a:rPr lang="ru-RU" dirty="0"/>
              <a:t> изменением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353" y="1825625"/>
            <a:ext cx="10524835" cy="241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007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10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Модификационная изменчивость у стрелолиста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2224" y="1825625"/>
            <a:ext cx="618157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Разнообразие </a:t>
            </a:r>
            <a:r>
              <a:rPr lang="ru-RU" dirty="0"/>
              <a:t>форм листьев у одного растения — это </a:t>
            </a:r>
            <a:r>
              <a:rPr lang="ru-RU" dirty="0" err="1"/>
              <a:t>модификационная</a:t>
            </a:r>
            <a:r>
              <a:rPr lang="ru-RU" dirty="0"/>
              <a:t> </a:t>
            </a:r>
            <a:r>
              <a:rPr lang="ru-RU" dirty="0" smtClean="0"/>
              <a:t>изменчивость.</a:t>
            </a:r>
          </a:p>
          <a:p>
            <a:pPr marL="0" indent="0">
              <a:buNone/>
            </a:pPr>
            <a:r>
              <a:rPr lang="ru-RU" dirty="0"/>
              <a:t>Л</a:t>
            </a:r>
            <a:r>
              <a:rPr lang="ru-RU" dirty="0" smtClean="0"/>
              <a:t>истья </a:t>
            </a:r>
            <a:r>
              <a:rPr lang="ru-RU" dirty="0"/>
              <a:t>растения развивались в разных средах и условиях жизни, поэтому у него сформировались листья разных </a:t>
            </a:r>
            <a:r>
              <a:rPr lang="ru-RU" dirty="0" smtClean="0"/>
              <a:t>форм: подводные лентовидные, плавающие, надводные стреловидные.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60" y="1672994"/>
            <a:ext cx="4092164" cy="465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94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Характеристика </a:t>
            </a:r>
            <a:r>
              <a:rPr lang="ru-RU" dirty="0" err="1" smtClean="0"/>
              <a:t>модификационной</a:t>
            </a:r>
            <a:r>
              <a:rPr lang="ru-RU" dirty="0" smtClean="0"/>
              <a:t> изменчивости: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Изменения не наследуются и носят фенотипический характер.</a:t>
            </a:r>
          </a:p>
          <a:p>
            <a:pPr marL="514350" indent="-514350">
              <a:buAutoNum type="arabicPeriod"/>
            </a:pPr>
            <a:r>
              <a:rPr lang="ru-RU" dirty="0" smtClean="0"/>
              <a:t>Изменения носят массовый характер (проявляются у многих особей).</a:t>
            </a:r>
          </a:p>
          <a:p>
            <a:pPr marL="514350" indent="-514350">
              <a:buAutoNum type="arabicPeriod"/>
            </a:pPr>
            <a:r>
              <a:rPr lang="ru-RU" dirty="0" smtClean="0"/>
              <a:t>Изменения носят постепенный характер.</a:t>
            </a:r>
          </a:p>
          <a:p>
            <a:pPr marL="514350" indent="-514350">
              <a:buAutoNum type="arabicPeriod"/>
            </a:pPr>
            <a:r>
              <a:rPr lang="ru-RU" dirty="0" smtClean="0"/>
              <a:t>Изменения имеют приспособительное значение, способствуют выживанию особей.</a:t>
            </a:r>
          </a:p>
          <a:p>
            <a:pPr marL="514350" indent="-514350">
              <a:buAutoNum type="arabicPeriod"/>
            </a:pPr>
            <a:r>
              <a:rPr lang="ru-RU" dirty="0" smtClean="0"/>
              <a:t>Модификации образуют вариационный ряд изменчивости признака в пределах нормы реакции – от наименьшей до наибольшей величины.</a:t>
            </a:r>
          </a:p>
        </p:txBody>
      </p:sp>
    </p:spTree>
    <p:extLst>
      <p:ext uri="{BB962C8B-B14F-4D97-AF65-F5344CB8AC3E}">
        <p14:creationId xmlns:p14="http://schemas.microsoft.com/office/powerpoint/2010/main" val="1520353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Наследственная изменчивость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Наследственная </a:t>
            </a:r>
            <a:r>
              <a:rPr lang="ru-RU" dirty="0" smtClean="0"/>
              <a:t>изменчивость – изменчивость, затрагивающая генотип и передающаяся по наследству.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Бывает 2 видов:</a:t>
            </a:r>
          </a:p>
          <a:p>
            <a:pPr marL="514350" indent="-514350">
              <a:buAutoNum type="arabicPeriod"/>
            </a:pPr>
            <a:r>
              <a:rPr lang="ru-RU" dirty="0" smtClean="0"/>
              <a:t>Комбинативная.</a:t>
            </a:r>
          </a:p>
          <a:p>
            <a:pPr marL="514350" indent="-514350">
              <a:buAutoNum type="arabicPeriod"/>
            </a:pPr>
            <a:r>
              <a:rPr lang="ru-RU" dirty="0" smtClean="0"/>
              <a:t>Мутационная.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3650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9162"/>
          </a:xfrm>
        </p:spPr>
        <p:txBody>
          <a:bodyPr>
            <a:normAutofit fontScale="90000"/>
          </a:bodyPr>
          <a:lstStyle/>
          <a:p>
            <a:r>
              <a:rPr lang="ru-RU" dirty="0"/>
              <a:t>Наследственная </a:t>
            </a:r>
            <a:r>
              <a:rPr lang="ru-RU" dirty="0" smtClean="0"/>
              <a:t>изменчивость.</a:t>
            </a:r>
            <a:br>
              <a:rPr lang="ru-RU" dirty="0" smtClean="0"/>
            </a:br>
            <a:r>
              <a:rPr lang="ru-RU" dirty="0" smtClean="0"/>
              <a:t>Комбинативная изменчивость.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995711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Комбинативная изменчивость </a:t>
            </a:r>
            <a:r>
              <a:rPr lang="ru-RU" dirty="0" smtClean="0"/>
              <a:t>- изменчивость</a:t>
            </a:r>
            <a:r>
              <a:rPr lang="ru-RU" dirty="0"/>
              <a:t>, которая возникает вследствие рекомбинации </a:t>
            </a:r>
            <a:r>
              <a:rPr lang="ru-RU" dirty="0" smtClean="0"/>
              <a:t>генов.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Пример: появление зелёных гладких и жёлтых морщинистых семян у гороха посевного при скрещивании дигетерозиготных растений с жёлтыми гладкими семенами.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2249" r="46841"/>
          <a:stretch/>
        </p:blipFill>
        <p:spPr>
          <a:xfrm>
            <a:off x="7447403" y="1299459"/>
            <a:ext cx="4364703" cy="540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32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4528"/>
          </a:xfrm>
        </p:spPr>
        <p:txBody>
          <a:bodyPr/>
          <a:lstStyle/>
          <a:p>
            <a:r>
              <a:rPr lang="ru-RU" dirty="0" smtClean="0"/>
              <a:t>Причины комбинативной изменчивости: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64613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Случайная комбинация негомологичных хромосом в мейозе и независимое наследование признаков.</a:t>
            </a:r>
          </a:p>
          <a:p>
            <a:pPr marL="514350" indent="-514350">
              <a:buAutoNum type="arabicPeriod"/>
            </a:pPr>
            <a:r>
              <a:rPr lang="ru-RU" dirty="0" smtClean="0"/>
              <a:t>Рекомбинация генов в результате кроссинговера в профазе мейоза </a:t>
            </a:r>
            <a:r>
              <a:rPr lang="en-US" dirty="0" smtClean="0"/>
              <a:t>I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Половой процесс, приводящий к случайному сочетанию отцовских и материнских генов.</a:t>
            </a:r>
            <a:endParaRPr lang="en-US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89" t="38314" r="-289" b="14996"/>
          <a:stretch/>
        </p:blipFill>
        <p:spPr>
          <a:xfrm>
            <a:off x="2374135" y="4021156"/>
            <a:ext cx="7620000" cy="245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84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Наследственная изменчивость.</a:t>
            </a:r>
            <a:br>
              <a:rPr lang="ru-RU" dirty="0"/>
            </a:br>
            <a:r>
              <a:rPr lang="ru-RU" dirty="0" smtClean="0"/>
              <a:t>Мутационная </a:t>
            </a:r>
            <a:r>
              <a:rPr lang="ru-RU" dirty="0"/>
              <a:t>изменчивость.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Мутации были открыты голландским ученым Гуго де Фризом.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Мутации – внезапные скачкообразные изменения наследственного материала клетки. Мутации наследуются и связаны с изменением генотипа.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Мутационная </a:t>
            </a:r>
            <a:r>
              <a:rPr lang="ru-RU" dirty="0" smtClean="0"/>
              <a:t>изменчивость = это наследственные изменения генотипического материала (хромосом и генов).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4569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мутаций у </a:t>
            </a:r>
            <a:r>
              <a:rPr lang="ru-RU" dirty="0" err="1" smtClean="0"/>
              <a:t>дрозофиллы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209" y="1825625"/>
            <a:ext cx="7785196" cy="45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557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Характеристика </a:t>
            </a:r>
            <a:r>
              <a:rPr lang="ru-RU" dirty="0" smtClean="0"/>
              <a:t>мутационной изменчивости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Изменения </a:t>
            </a:r>
            <a:r>
              <a:rPr lang="ru-RU" dirty="0" smtClean="0"/>
              <a:t>затрагивают генотип и наследуются.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Изменения </a:t>
            </a:r>
            <a:r>
              <a:rPr lang="ru-RU" dirty="0" smtClean="0"/>
              <a:t>индивидуальны  и возникают у единичных особей.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Изменения носят </a:t>
            </a:r>
            <a:r>
              <a:rPr lang="ru-RU" dirty="0" smtClean="0"/>
              <a:t>скачкообразный характер</a:t>
            </a:r>
            <a:r>
              <a:rPr lang="ru-RU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Изменения </a:t>
            </a:r>
            <a:r>
              <a:rPr lang="ru-RU" dirty="0" smtClean="0"/>
              <a:t>носят независимый характер, могут быть нейтральными, полезными, но чаще являются вредными.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Мутации могут привести к образованию новых признаков у организма или к его гибели.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6700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Классификации мутаций: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 algn="ctr">
              <a:buAutoNum type="arabicPeriod"/>
            </a:pPr>
            <a:r>
              <a:rPr lang="ru-RU" b="1" dirty="0" smtClean="0"/>
              <a:t>По характеру изменения фенотипа:</a:t>
            </a:r>
          </a:p>
          <a:p>
            <a:pPr marL="514350" indent="-514350">
              <a:buAutoNum type="arabicParenR"/>
            </a:pPr>
            <a:r>
              <a:rPr lang="ru-RU" b="1" dirty="0" smtClean="0"/>
              <a:t>Биохимические</a:t>
            </a:r>
            <a:r>
              <a:rPr lang="ru-RU" dirty="0" smtClean="0"/>
              <a:t> – изменению подвергаются белки-ферменты, которые ускоряют или прекращают синтез структурных белков. Пример: альбинизм – мутация, связанная с отсутствием фермента, ответственного за синтез пигмента меланина.</a:t>
            </a:r>
          </a:p>
          <a:p>
            <a:pPr marL="514350" indent="-514350">
              <a:buAutoNum type="arabicParenR"/>
            </a:pPr>
            <a:r>
              <a:rPr lang="ru-RU" b="1" dirty="0" smtClean="0"/>
              <a:t>Анатомо-морфологические</a:t>
            </a:r>
            <a:r>
              <a:rPr lang="ru-RU" dirty="0" smtClean="0"/>
              <a:t> – аномалии в формировании органов или систем органов. </a:t>
            </a:r>
          </a:p>
          <a:p>
            <a:pPr marL="0" indent="0">
              <a:buNone/>
            </a:pPr>
            <a:r>
              <a:rPr lang="ru-RU" dirty="0" smtClean="0"/>
              <a:t>Пример: короткие крылья у дрозофилы.</a:t>
            </a:r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) </a:t>
            </a:r>
            <a:r>
              <a:rPr lang="ru-RU" b="1" dirty="0"/>
              <a:t>Физиологические</a:t>
            </a:r>
            <a:r>
              <a:rPr lang="ru-RU" dirty="0"/>
              <a:t> - вызывают изменения физиологических </a:t>
            </a:r>
            <a:r>
              <a:rPr lang="ru-RU" dirty="0" smtClean="0"/>
              <a:t>процессов. Пример</a:t>
            </a:r>
            <a:r>
              <a:rPr lang="ru-RU" dirty="0"/>
              <a:t>: сахарный диабет (вызывается рецессивной мутацией) характеризуется повышением концентрации сахара в крови вследствие отсутствия инсулина. </a:t>
            </a:r>
          </a:p>
        </p:txBody>
      </p:sp>
    </p:spTree>
    <p:extLst>
      <p:ext uri="{BB962C8B-B14F-4D97-AF65-F5344CB8AC3E}">
        <p14:creationId xmlns:p14="http://schemas.microsoft.com/office/powerpoint/2010/main" val="4122996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Классификации мутаций: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/>
              <a:t>2. По способу возникновения:</a:t>
            </a:r>
          </a:p>
          <a:p>
            <a:pPr marL="514350" indent="-514350">
              <a:buAutoNum type="arabicParenR"/>
            </a:pPr>
            <a:r>
              <a:rPr lang="ru-RU" b="1" dirty="0" smtClean="0"/>
              <a:t>Спонтанные</a:t>
            </a:r>
            <a:r>
              <a:rPr lang="ru-RU" dirty="0" smtClean="0"/>
              <a:t> – происходят в природе самопроизвольно.</a:t>
            </a:r>
          </a:p>
          <a:p>
            <a:pPr marL="514350" indent="-514350">
              <a:buAutoNum type="arabicParenR"/>
            </a:pPr>
            <a:r>
              <a:rPr lang="ru-RU" b="1" dirty="0" smtClean="0"/>
              <a:t>Индуцированные</a:t>
            </a:r>
            <a:r>
              <a:rPr lang="ru-RU" dirty="0" smtClean="0"/>
              <a:t> – возникают при воздействии на организмы мутагенов – факторов, вызывающих мутации (радиация, температура, ультрафиолетовое излучение, химические вещества, вирусы).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0112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Классификации мутаций: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/>
              <a:t>3. По локализации в клетке:</a:t>
            </a:r>
          </a:p>
          <a:p>
            <a:pPr marL="0" indent="0">
              <a:buNone/>
            </a:pPr>
            <a:r>
              <a:rPr lang="ru-RU" b="1" dirty="0" smtClean="0"/>
              <a:t>1) </a:t>
            </a:r>
            <a:r>
              <a:rPr lang="ru-RU" b="1" dirty="0"/>
              <a:t>Цитоплазматические мутации</a:t>
            </a:r>
            <a:r>
              <a:rPr lang="ru-RU" dirty="0"/>
              <a:t> – изменения в ДНК митохондрий и пластид. Передаются только по женской линии, т.к. митохондрии и пластиды из сперматозоидов в зиготу не попадают. Пример у растений – </a:t>
            </a:r>
            <a:r>
              <a:rPr lang="ru-RU" dirty="0" err="1"/>
              <a:t>пестролистность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2) </a:t>
            </a:r>
            <a:r>
              <a:rPr lang="ru-RU" b="1" dirty="0" smtClean="0"/>
              <a:t>Ядерные </a:t>
            </a:r>
            <a:r>
              <a:rPr lang="ru-RU" dirty="0" smtClean="0"/>
              <a:t>– связаны с аномалиями в хромосомном аппарате ядер и передаются по наследству.</a:t>
            </a:r>
            <a:endParaRPr lang="ru-RU" dirty="0"/>
          </a:p>
          <a:p>
            <a:pPr marL="0" indent="0" algn="just"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475711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Классификации мутаций: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/>
              <a:t>4. В зависимости от типа клеток:</a:t>
            </a:r>
          </a:p>
          <a:p>
            <a:pPr marL="0" indent="0">
              <a:buNone/>
            </a:pPr>
            <a:r>
              <a:rPr lang="ru-RU" b="1" dirty="0" smtClean="0"/>
              <a:t>1) Половые -</a:t>
            </a:r>
            <a:r>
              <a:rPr lang="ru-RU" dirty="0"/>
              <a:t> </a:t>
            </a:r>
            <a:r>
              <a:rPr lang="ru-RU" dirty="0" smtClean="0"/>
              <a:t>мутации</a:t>
            </a:r>
            <a:r>
              <a:rPr lang="ru-RU" dirty="0"/>
              <a:t>, происходящие в половых клетках, изменяют только геномы потомков.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2) </a:t>
            </a:r>
            <a:r>
              <a:rPr lang="ru-RU" b="1" dirty="0" smtClean="0"/>
              <a:t>Соматические</a:t>
            </a:r>
            <a:r>
              <a:rPr lang="ru-RU" dirty="0"/>
              <a:t> – мутации в соматических клетках (клетках тела; могут быть четырех вышеназванных видов). При половом размножении по наследству не передаются. Передаются при вегетативном размножении у растений, при почковании и фрагментации у кишечнополостных (у гидры).</a:t>
            </a:r>
          </a:p>
          <a:p>
            <a:pPr marL="0" indent="0" algn="just"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352819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Классификации мутаций: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5. По характеру изменения генотипа:</a:t>
            </a:r>
            <a:endParaRPr lang="ru-RU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Генные </a:t>
            </a:r>
            <a:r>
              <a:rPr lang="ru-RU" b="1" dirty="0"/>
              <a:t>мутации</a:t>
            </a:r>
            <a:r>
              <a:rPr lang="ru-RU" dirty="0"/>
              <a:t> – изменение строения одного гена. Это изменение в последовательности нуклеотидов: выпадение, вставка, замена и т.п. Например, замена А на Т. Причины – нарушения при удвоении (репликации) ДНК. Примеры: </a:t>
            </a:r>
            <a:r>
              <a:rPr lang="ru-RU" dirty="0" err="1"/>
              <a:t>серповидноклеточная</a:t>
            </a:r>
            <a:r>
              <a:rPr lang="ru-RU" dirty="0"/>
              <a:t> анемия, </a:t>
            </a:r>
            <a:r>
              <a:rPr lang="ru-RU" dirty="0" err="1"/>
              <a:t>фенилкетонурия</a:t>
            </a:r>
            <a:r>
              <a:rPr lang="ru-RU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Хромосомные мутации</a:t>
            </a:r>
            <a:r>
              <a:rPr lang="ru-RU" dirty="0"/>
              <a:t> – изменение строения хромосом: выпадение участка, удвоение участка, поворот участка на 180 градусов, перенос участка на другую (негомологичную) хромосому и т.п. Причины – нарушения при кроссинговере. Пример: синдром кошачьего крика.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Геномные мутации</a:t>
            </a:r>
            <a:r>
              <a:rPr lang="ru-RU" dirty="0"/>
              <a:t> – изменение количества хромосом. Причины – нарушения при расхождении хромосом.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0818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049" y="0"/>
            <a:ext cx="1049540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45725" y="4682168"/>
            <a:ext cx="299658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имеют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приспособительное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</a:t>
            </a:r>
            <a:endParaRPr lang="en-US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200"/>
            <a:endParaRPr lang="ru-RU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9085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9318353"/>
              </p:ext>
            </p:extLst>
          </p:nvPr>
        </p:nvGraphicFramePr>
        <p:xfrm>
          <a:off x="838200" y="407625"/>
          <a:ext cx="10515600" cy="56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6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9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597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809">
                <a:tc>
                  <a:txBody>
                    <a:bodyPr/>
                    <a:lstStyle/>
                    <a:p>
                      <a:pPr algn="ctr"/>
                      <a:r>
                        <a:rPr lang="en-US" b="0" i="0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N </a:t>
                      </a:r>
                      <a:r>
                        <a:rPr lang="ru-RU" b="0" i="0" dirty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п/п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Признак классификации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Название мутаций</a:t>
                      </a: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I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мутировавшим клеткам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1. Генеративные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2. Соматические</a:t>
                      </a: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II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характеру изменения генотипа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1. Генные (точковые)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2. Хромосомные перестройки (дефишенсы, делеции, дупликации и инверсии)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3. Межхромосомные перестройки (транслокации)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4. Геномные мутации (полиплоидия, анеуплоидия)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5. Цитоплазматические мутации</a:t>
                      </a: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III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адаптивному значению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1. Полезные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2. Вредные (полулетальные, летальные)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3. Нейтральные</a:t>
                      </a: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IY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причине, вызвавшей мутацию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1. Спонтанные</a:t>
                      </a:r>
                    </a:p>
                    <a:p>
                      <a:r>
                        <a:rPr lang="ru-RU" b="0" i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2. Индуцированные</a:t>
                      </a: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характеру изменения фенотипа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Биохимические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Физиологические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Анатомо-морфологические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VI</a:t>
                      </a:r>
                      <a:endParaRPr lang="en-US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По локализации</a:t>
                      </a:r>
                      <a:r>
                        <a:rPr lang="ru-RU" b="0" i="0" baseline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 в клетке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Ядерные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0" i="0" dirty="0" smtClean="0">
                          <a:solidFill>
                            <a:srgbClr val="333333"/>
                          </a:solidFill>
                          <a:effectLst/>
                          <a:latin typeface="Arial" panose="020B0604020202020204" pitchFamily="34" charset="0"/>
                        </a:rPr>
                        <a:t>Цитоплазматические</a:t>
                      </a:r>
                      <a:endParaRPr lang="ru-RU" b="0" i="0" dirty="0"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9050" marR="19050" marT="19050" marB="1905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9798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7127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698</Words>
  <Application>Microsoft Office PowerPoint</Application>
  <PresentationFormat>Широкоэкранный</PresentationFormat>
  <Paragraphs>99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Wingdings 3</vt:lpstr>
      <vt:lpstr>Тема Office</vt:lpstr>
      <vt:lpstr>Легкий дым</vt:lpstr>
      <vt:lpstr>Модификационная  изменчивость. Наследственная изменчивость</vt:lpstr>
      <vt:lpstr>Виды изменчивости</vt:lpstr>
      <vt:lpstr>Модификационная изменчивость</vt:lpstr>
      <vt:lpstr>Модификационная изменчивость у гималайского кролика</vt:lpstr>
      <vt:lpstr>Модификационная изменчивость у стрелолиста</vt:lpstr>
      <vt:lpstr>Характеристика модификационной изменчивости:</vt:lpstr>
      <vt:lpstr>Наследственная изменчивость</vt:lpstr>
      <vt:lpstr>Наследственная изменчивость. Комбинативная изменчивость.</vt:lpstr>
      <vt:lpstr>Причины комбинативной изменчивости:</vt:lpstr>
      <vt:lpstr>Наследственная изменчивость. Мутационная изменчивость.</vt:lpstr>
      <vt:lpstr>Примеры мутаций у дрозофиллы.</vt:lpstr>
      <vt:lpstr>Характеристика мутационной изменчивости:</vt:lpstr>
      <vt:lpstr>Классификации мутаций:</vt:lpstr>
      <vt:lpstr>Классификации мутаций:</vt:lpstr>
      <vt:lpstr>Классификации мутаций:</vt:lpstr>
      <vt:lpstr>Классификации мутаций:</vt:lpstr>
      <vt:lpstr>Классификации мутаций: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Дина</dc:creator>
  <cp:lastModifiedBy>RePack by Diakov</cp:lastModifiedBy>
  <cp:revision>25</cp:revision>
  <dcterms:created xsi:type="dcterms:W3CDTF">2015-04-21T18:27:07Z</dcterms:created>
  <dcterms:modified xsi:type="dcterms:W3CDTF">2020-05-18T07:43:06Z</dcterms:modified>
</cp:coreProperties>
</file>