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0"/>
  </p:notesMasterIdLst>
  <p:sldIdLst>
    <p:sldId id="256" r:id="rId3"/>
    <p:sldId id="272" r:id="rId4"/>
    <p:sldId id="279" r:id="rId5"/>
    <p:sldId id="258" r:id="rId6"/>
    <p:sldId id="259" r:id="rId7"/>
    <p:sldId id="273" r:id="rId8"/>
    <p:sldId id="261" r:id="rId9"/>
    <p:sldId id="262" r:id="rId10"/>
    <p:sldId id="275" r:id="rId11"/>
    <p:sldId id="276" r:id="rId12"/>
    <p:sldId id="277" r:id="rId13"/>
    <p:sldId id="278" r:id="rId14"/>
    <p:sldId id="267" r:id="rId15"/>
    <p:sldId id="268" r:id="rId16"/>
    <p:sldId id="274" r:id="rId17"/>
    <p:sldId id="264" r:id="rId18"/>
    <p:sldId id="269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C6FA9A-ADFE-4AEC-9541-4454FDC3080B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22087-4582-43D0-97C9-640E567E42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65299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237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228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90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494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539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1683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0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6145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298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968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907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C28287-B27A-4C73-8C77-E5625FA7AD70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816552"/>
      </p:ext>
    </p:extLst>
  </p:cSld>
  <p:clrMapOvr>
    <a:masterClrMapping/>
  </p:clrMapOvr>
  <p:transition spd="slow"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9CA303-1F74-4718-B9F5-9526F09C3137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625941"/>
      </p:ext>
    </p:extLst>
  </p:cSld>
  <p:clrMapOvr>
    <a:masterClrMapping/>
  </p:clrMapOvr>
  <p:transition spd="slow">
    <p:spli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A9C6F98-7304-45B1-B872-80465F88B610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925575"/>
      </p:ext>
    </p:extLst>
  </p:cSld>
  <p:clrMapOvr>
    <a:masterClrMapping/>
  </p:clrMapOvr>
  <p:transition spd="slow">
    <p:spli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6E9F7C-3575-418F-AD8F-14D72A6A97C9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145894"/>
      </p:ext>
    </p:extLst>
  </p:cSld>
  <p:clrMapOvr>
    <a:masterClrMapping/>
  </p:clrMapOvr>
  <p:transition spd="slow">
    <p:spli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CDF60B7-511C-476E-AB94-4ECB5CFDE09B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856125"/>
      </p:ext>
    </p:extLst>
  </p:cSld>
  <p:clrMapOvr>
    <a:masterClrMapping/>
  </p:clrMapOvr>
  <p:transition spd="slow">
    <p:spli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6586BE-8920-47C6-BA4B-19336DB60E60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382299"/>
      </p:ext>
    </p:extLst>
  </p:cSld>
  <p:clrMapOvr>
    <a:masterClrMapping/>
  </p:clrMapOvr>
  <p:transition spd="slow">
    <p:spli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A1E4AF0-7A9B-49C3-B70C-CCB0C2349862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697026"/>
      </p:ext>
    </p:extLst>
  </p:cSld>
  <p:clrMapOvr>
    <a:masterClrMapping/>
  </p:clrMapOvr>
  <p:transition spd="slow">
    <p:spli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ECAD33-A790-4FA8-940F-5FA2F10B8517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054583"/>
      </p:ext>
    </p:extLst>
  </p:cSld>
  <p:clrMapOvr>
    <a:masterClrMapping/>
  </p:clrMapOvr>
  <p:transition spd="slow">
    <p:spli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8258D9-FDD7-48DF-ACA1-516A23CD0B5E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988695"/>
      </p:ext>
    </p:extLst>
  </p:cSld>
  <p:clrMapOvr>
    <a:masterClrMapping/>
  </p:clrMapOvr>
  <p:transition spd="slow">
    <p:spli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AFE6ED-E2E5-4B2A-9F1C-0C57F6A599DE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703187"/>
      </p:ext>
    </p:extLst>
  </p:cSld>
  <p:clrMapOvr>
    <a:masterClrMapping/>
  </p:clrMapOvr>
  <p:transition spd="slow">
    <p:spli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6CE9CE7-C5B5-4385-9CB5-8E4BD61F3C17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300022"/>
      </p:ext>
    </p:extLst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E4345-5647-4064-A4F5-C44E03E9F709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1506A8-29E4-4BC7-8F0B-6475708A4B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184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B8D9C3-9C94-489C-87B4-6C16F3EAE1C8}" type="slidenum">
              <a:rPr lang="ru-RU" altLang="ru-RU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3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plit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Причины устойчивости и смены экосистем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0506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dirty="0" smtClean="0"/>
              <a:t>Экосистема?</a:t>
            </a:r>
            <a:endParaRPr lang="en-US" sz="4000" dirty="0" smtClean="0"/>
          </a:p>
          <a:p>
            <a:pPr marL="0" indent="0" algn="ctr">
              <a:buNone/>
            </a:pPr>
            <a:endParaRPr lang="en-US" sz="4000" dirty="0"/>
          </a:p>
          <a:p>
            <a:pPr marL="0" indent="0" algn="ctr">
              <a:buNone/>
            </a:pPr>
            <a:r>
              <a:rPr lang="ru-RU" sz="4000" b="1" dirty="0">
                <a:solidFill>
                  <a:srgbClr val="333333"/>
                </a:solidFill>
                <a:latin typeface="Arial" panose="020B0604020202020204" pitchFamily="34" charset="0"/>
              </a:rPr>
              <a:t>Экосистема</a:t>
            </a:r>
            <a:r>
              <a:rPr lang="ru-RU" sz="4000" dirty="0">
                <a:solidFill>
                  <a:srgbClr val="333333"/>
                </a:solidFill>
                <a:latin typeface="Arial" panose="020B0604020202020204" pitchFamily="34" charset="0"/>
              </a:rPr>
              <a:t> включает в себя все живые организмы, которые </a:t>
            </a:r>
            <a:r>
              <a:rPr lang="ru-RU" sz="4000" dirty="0" smtClean="0">
                <a:solidFill>
                  <a:srgbClr val="333333"/>
                </a:solidFill>
                <a:latin typeface="Arial" panose="020B0604020202020204" pitchFamily="34" charset="0"/>
              </a:rPr>
              <a:t>взаимодействуют </a:t>
            </a:r>
            <a:r>
              <a:rPr lang="ru-RU" sz="4000" dirty="0">
                <a:solidFill>
                  <a:srgbClr val="333333"/>
                </a:solidFill>
                <a:latin typeface="Arial" panose="020B0604020202020204" pitchFamily="34" charset="0"/>
              </a:rPr>
              <a:t>друг с другом и окружающей их неживой средой.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416297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Структура экосистем?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439797" y="2732182"/>
            <a:ext cx="4142343" cy="3745735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>
                <a:solidFill>
                  <a:schemeClr val="tx1"/>
                </a:solidFill>
              </a:rPr>
              <a:t>Редуценты</a:t>
            </a:r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  <a:p>
            <a:pPr algn="ctr"/>
            <a:r>
              <a:rPr lang="ru-RU" sz="2000" dirty="0" err="1" smtClean="0">
                <a:solidFill>
                  <a:schemeClr val="tx1"/>
                </a:solidFill>
              </a:rPr>
              <a:t>Консументы</a:t>
            </a:r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Продуценты</a:t>
            </a:r>
            <a:endParaRPr lang="ru-RU" sz="2000" dirty="0">
              <a:solidFill>
                <a:schemeClr val="tx1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4858439" y="5772839"/>
            <a:ext cx="3327094" cy="22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266063" y="5012674"/>
            <a:ext cx="252286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252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Каждый вид в составе экосистемы представлен популяцией.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Популяция?</a:t>
            </a:r>
          </a:p>
          <a:p>
            <a:pPr marL="0" indent="0">
              <a:buNone/>
            </a:pPr>
            <a:r>
              <a:rPr lang="ru-RU" b="1" dirty="0"/>
              <a:t>Популяция</a:t>
            </a:r>
            <a:r>
              <a:rPr lang="ru-RU" dirty="0"/>
              <a:t> - </a:t>
            </a:r>
            <a:r>
              <a:rPr lang="ru-RU" dirty="0" smtClean="0"/>
              <a:t>группа</a:t>
            </a:r>
            <a:r>
              <a:rPr lang="ru-RU" dirty="0"/>
              <a:t> особей одного </a:t>
            </a:r>
            <a:r>
              <a:rPr lang="ru-RU" dirty="0" smtClean="0"/>
              <a:t>вида, в течение длительного периода времени </a:t>
            </a:r>
            <a:r>
              <a:rPr lang="ru-RU" dirty="0">
                <a:solidFill>
                  <a:prstClr val="black"/>
                </a:solidFill>
              </a:rPr>
              <a:t>занимающих определенный ареал </a:t>
            </a:r>
            <a:r>
              <a:rPr lang="ru-RU" dirty="0" smtClean="0">
                <a:solidFill>
                  <a:prstClr val="black"/>
                </a:solidFill>
              </a:rPr>
              <a:t>обитания, </a:t>
            </a:r>
            <a:r>
              <a:rPr lang="ru-RU" dirty="0" smtClean="0"/>
              <a:t>свободно </a:t>
            </a:r>
            <a:r>
              <a:rPr lang="ru-RU" dirty="0"/>
              <a:t>скрещивающихся между </a:t>
            </a:r>
            <a:r>
              <a:rPr lang="ru-RU" dirty="0" smtClean="0"/>
              <a:t>собой и дающих плодовитое потомство, относительно </a:t>
            </a:r>
            <a:r>
              <a:rPr lang="ru-RU" dirty="0"/>
              <a:t>изолированных от других популяций.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altLang="ru-RU" dirty="0" smtClean="0"/>
              <a:t>Стабильное существование экосистемы определяется стабильным существованием входящих в неё популяций.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896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 счёт чего поддерживается устойчивость экосистемы?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1)видовое разнообразие; </a:t>
            </a:r>
            <a:r>
              <a:rPr lang="ru-RU" dirty="0"/>
              <a:t>образование ярусов леса;</a:t>
            </a:r>
          </a:p>
          <a:p>
            <a:r>
              <a:rPr lang="ru-RU" dirty="0"/>
              <a:t>2) высокая биологическая </a:t>
            </a:r>
            <a:r>
              <a:rPr lang="ru-RU" dirty="0" smtClean="0"/>
              <a:t>продуктивность;</a:t>
            </a:r>
            <a:endParaRPr lang="ru-RU" dirty="0"/>
          </a:p>
          <a:p>
            <a:r>
              <a:rPr lang="ru-RU" dirty="0"/>
              <a:t>3) разветвлённые цепи и сети питания: богатство и разнообразие растений является причиной развития многочисленных потребителей из мира животных (растительноядные, плотоядные). Все виды служат источником питания и средой обитания для многочисленных паразитических организмов (наружных и внутренних). Выпадение какого-то одного вида животного существенно не нарушает всю систему;</a:t>
            </a:r>
          </a:p>
          <a:p>
            <a:r>
              <a:rPr lang="ru-RU" dirty="0"/>
              <a:t>4) замкнутый круговорот веществ: высокая продуктивность растений приводит к образованию листового </a:t>
            </a:r>
            <a:r>
              <a:rPr lang="ru-RU" dirty="0" err="1"/>
              <a:t>опада</a:t>
            </a:r>
            <a:r>
              <a:rPr lang="ru-RU" dirty="0"/>
              <a:t>. С </a:t>
            </a:r>
            <a:r>
              <a:rPr lang="ru-RU" dirty="0" err="1"/>
              <a:t>опадом</a:t>
            </a:r>
            <a:r>
              <a:rPr lang="ru-RU" dirty="0"/>
              <a:t> в почву возвращается большая часть потреблённых растениями минеральных веществ и азота.</a:t>
            </a:r>
          </a:p>
        </p:txBody>
      </p:sp>
    </p:spTree>
    <p:extLst>
      <p:ext uri="{BB962C8B-B14F-4D97-AF65-F5344CB8AC3E}">
        <p14:creationId xmlns:p14="http://schemas.microsoft.com/office/powerpoint/2010/main" val="17385925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034" y="0"/>
            <a:ext cx="8804163" cy="683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4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Если численность какого-либо вида начинает возрастать – </a:t>
            </a:r>
          </a:p>
          <a:p>
            <a:pPr marL="0" indent="0">
              <a:buNone/>
            </a:pPr>
            <a:r>
              <a:rPr lang="ru-RU" dirty="0" smtClean="0"/>
              <a:t>возрастает численность хищников и паразитов, питающихся за его счет, а снижение численности приведет к снижению численности популяций тех видов, для которых он является основным пищевым ресурсом.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2246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1313" lvl="0" indent="-339725" algn="ctr" defTabSz="449263" fontAlgn="base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tabLst>
                <a:tab pos="341313" algn="l"/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ru-RU" altLang="ru-RU" sz="3600" b="1" dirty="0">
                <a:solidFill>
                  <a:srgbClr val="008000"/>
                </a:solidFill>
                <a:latin typeface="Cambria"/>
                <a:ea typeface="Microsoft YaHei"/>
                <a:cs typeface="+mn-cs"/>
              </a:rPr>
              <a:t>Закономерная смена экосистем </a:t>
            </a:r>
            <a:br>
              <a:rPr lang="ru-RU" altLang="ru-RU" sz="3600" b="1" dirty="0">
                <a:solidFill>
                  <a:srgbClr val="008000"/>
                </a:solidFill>
                <a:latin typeface="Cambria"/>
                <a:ea typeface="Microsoft YaHei"/>
                <a:cs typeface="+mn-cs"/>
              </a:rPr>
            </a:br>
            <a:r>
              <a:rPr lang="ru-RU" altLang="ru-RU" sz="3600" b="1" dirty="0">
                <a:solidFill>
                  <a:srgbClr val="008000"/>
                </a:solidFill>
                <a:latin typeface="Cambria"/>
                <a:ea typeface="Microsoft YaHei"/>
                <a:cs typeface="+mn-cs"/>
              </a:rPr>
              <a:t>в природе</a:t>
            </a:r>
            <a:br>
              <a:rPr lang="ru-RU" altLang="ru-RU" sz="3600" b="1" dirty="0">
                <a:solidFill>
                  <a:srgbClr val="008000"/>
                </a:solidFill>
                <a:latin typeface="Cambria"/>
                <a:ea typeface="Microsoft YaHei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80" y="1368877"/>
            <a:ext cx="10421039" cy="526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66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Смена экосистем. Первичная сукцессия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Сукцессия - последовательная </a:t>
            </a:r>
            <a:r>
              <a:rPr lang="ru-RU" dirty="0"/>
              <a:t>закономерная смена одного биологического сообщества </a:t>
            </a:r>
            <a:r>
              <a:rPr lang="ru-RU" dirty="0" smtClean="0"/>
              <a:t>другим.</a:t>
            </a:r>
          </a:p>
          <a:p>
            <a:endParaRPr lang="ru-RU" dirty="0"/>
          </a:p>
          <a:p>
            <a:r>
              <a:rPr lang="ru-RU" dirty="0" smtClean="0"/>
              <a:t>Первичная сукцессия возникает на безжизненном субстрате (на голой скале).</a:t>
            </a:r>
          </a:p>
          <a:p>
            <a:r>
              <a:rPr lang="ru-RU" dirty="0" smtClean="0"/>
              <a:t>Стадии: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5854" y="4737249"/>
            <a:ext cx="1210937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Скала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20266" y="4660130"/>
            <a:ext cx="1697516" cy="1211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Появление лишайников, накопление веществ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61935" y="4759284"/>
            <a:ext cx="1422094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Мхи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87213" y="4759280"/>
            <a:ext cx="1354156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Травы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843959" y="4759273"/>
            <a:ext cx="1384452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Кустарники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883344" y="4759267"/>
            <a:ext cx="1210937" cy="8593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Деревья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696712" y="5155887"/>
            <a:ext cx="671110" cy="1762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>
            <a:off x="4198230" y="5100806"/>
            <a:ext cx="637371" cy="1762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6305598" y="5100806"/>
            <a:ext cx="567024" cy="1762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8309904" y="5067756"/>
            <a:ext cx="465520" cy="1983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10344839" y="5100806"/>
            <a:ext cx="451691" cy="881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2313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Смена экосистем. </a:t>
            </a:r>
            <a:r>
              <a:rPr lang="ru-RU" dirty="0" smtClean="0">
                <a:solidFill>
                  <a:prstClr val="black"/>
                </a:solidFill>
              </a:rPr>
              <a:t>Вторичная </a:t>
            </a:r>
            <a:r>
              <a:rPr lang="ru-RU" dirty="0">
                <a:solidFill>
                  <a:prstClr val="black"/>
                </a:solidFill>
              </a:rPr>
              <a:t>сукцессия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Вторичная </a:t>
            </a:r>
            <a:r>
              <a:rPr lang="ru-RU" sz="44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сукцессия появляется на месте нарушенных или разрушенных экосистем (после пожара, вырубки деревьев, на месте заброшенного поля).</a:t>
            </a:r>
          </a:p>
          <a:p>
            <a:r>
              <a:rPr lang="ru-RU" sz="44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Протекает быстрее, чем первичная. т.к. сохранены ресурсы.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9094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570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Сукцессии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Виды </a:t>
            </a:r>
            <a:r>
              <a:rPr lang="ru-RU" altLang="ru-RU" sz="2400" dirty="0">
                <a:solidFill>
                  <a:prstClr val="black"/>
                </a:solidFill>
              </a:rPr>
              <a:t>растений и животных в процессе сукцессии непрерывно сменяются.</a:t>
            </a:r>
            <a:r>
              <a:rPr lang="en-US" altLang="ru-RU" sz="2400" dirty="0">
                <a:solidFill>
                  <a:prstClr val="black"/>
                </a:solidFill>
              </a:rPr>
              <a:t> </a:t>
            </a:r>
            <a:endParaRPr lang="ru-RU" altLang="ru-RU" sz="2400" dirty="0" smtClean="0">
              <a:solidFill>
                <a:prstClr val="black"/>
              </a:solidFill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Сукцессионные </a:t>
            </a:r>
            <a:r>
              <a:rPr lang="ru-RU" altLang="ru-RU" sz="2400" dirty="0">
                <a:solidFill>
                  <a:prstClr val="black"/>
                </a:solidFill>
              </a:rPr>
              <a:t>изменения всегда сопровождаются повышением видового </a:t>
            </a:r>
            <a:r>
              <a:rPr lang="ru-RU" altLang="ru-RU" sz="2400" dirty="0" smtClean="0">
                <a:solidFill>
                  <a:prstClr val="black"/>
                </a:solidFill>
              </a:rPr>
              <a:t>разнообразия организмов.</a:t>
            </a: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Происходит </a:t>
            </a:r>
            <a:r>
              <a:rPr lang="ru-RU" altLang="ru-RU" sz="2400" dirty="0">
                <a:solidFill>
                  <a:prstClr val="black"/>
                </a:solidFill>
              </a:rPr>
              <a:t>увеличение биомассы органического вещества. </a:t>
            </a:r>
            <a:endParaRPr lang="ru-RU" altLang="ru-RU" sz="2400" dirty="0" smtClean="0">
              <a:solidFill>
                <a:prstClr val="black"/>
              </a:solidFill>
            </a:endParaRPr>
          </a:p>
          <a:p>
            <a:pPr marL="342900" lvl="0" indent="-34290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altLang="ru-RU" sz="2400" dirty="0" smtClean="0">
                <a:solidFill>
                  <a:prstClr val="black"/>
                </a:solidFill>
              </a:rPr>
              <a:t>На </a:t>
            </a:r>
            <a:r>
              <a:rPr lang="ru-RU" altLang="ru-RU" sz="2400" dirty="0">
                <a:solidFill>
                  <a:prstClr val="black"/>
                </a:solidFill>
              </a:rPr>
              <a:t>ранних стадиях первичной сукцессии скорость прироста биомассы растениями высока, но на последующих стадиях она падает.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875478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Влияние человека на экосистемы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519505"/>
      </p:ext>
    </p:extLst>
  </p:cSld>
  <p:clrMapOvr>
    <a:masterClrMapping/>
  </p:clrMapOvr>
  <p:transition spd="slow">
    <p:spli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473725"/>
            <a:ext cx="10972800" cy="565243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Внезапные изменения в естественных экосистемах, которые вызывают резкое увеличение численности популяции одних видов и гибель других, называют экологическим нарушением.</a:t>
            </a:r>
          </a:p>
          <a:p>
            <a:pPr marL="0" indent="0">
              <a:buNone/>
            </a:pPr>
            <a:r>
              <a:rPr lang="ru-RU" dirty="0" smtClean="0"/>
              <a:t>Примеры: распахивание степей, сброс сточных вод, виды-переселенцы.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144073" y="4234434"/>
            <a:ext cx="3188091" cy="21253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1688" y="4518145"/>
            <a:ext cx="5034947" cy="20517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3545530"/>
            <a:ext cx="21806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Колорадский жук, завезенный в Европу, не встретил конкурентов и естественных врагов, в результате чего является широко распространенным вредителем культурных растений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32164" y="4395850"/>
            <a:ext cx="16895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Кролики, завезенные в Австралию, расплодились и уничтожили растительность пастбищ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9014658"/>
      </p:ext>
    </p:extLst>
  </p:cSld>
  <p:clrMapOvr>
    <a:masterClrMapping/>
  </p:clrMapOvr>
  <p:transition spd="slow">
    <p:spli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prstClr val="black"/>
                </a:solidFill>
                <a:ea typeface="+mn-ea"/>
                <a:cs typeface="+mn-cs"/>
              </a:rPr>
              <a:t>Виды-переселенцы</a:t>
            </a: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00201"/>
            <a:ext cx="5635128" cy="42263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10159" y="6048260"/>
            <a:ext cx="25118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Лиана пуэрария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8189" y="2107368"/>
            <a:ext cx="5852712" cy="35116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66043" y="5826547"/>
            <a:ext cx="2996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Водный гиацинт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811474"/>
      </p:ext>
    </p:extLst>
  </p:cSld>
  <p:clrMapOvr>
    <a:masterClrMapping/>
  </p:clrMapOvr>
  <p:transition spd="slow">
    <p:spli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Агроценозы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 smtClean="0"/>
              <a:t>Агроценозы</a:t>
            </a:r>
            <a:r>
              <a:rPr lang="ru-RU" dirty="0" smtClean="0"/>
              <a:t>- искусственные экосистемы (пастбища, поля, парки, сады, теплицы).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0612" y="3210652"/>
            <a:ext cx="9144000" cy="310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814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94" y="376143"/>
            <a:ext cx="10515600" cy="50520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/>
              <a:t>Сравнительная характеристика природных экосистем и </a:t>
            </a:r>
            <a:r>
              <a:rPr lang="ru-RU" sz="2400" dirty="0" err="1" smtClean="0"/>
              <a:t>агроценозов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3495365"/>
              </p:ext>
            </p:extLst>
          </p:nvPr>
        </p:nvGraphicFramePr>
        <p:xfrm>
          <a:off x="838200" y="1023938"/>
          <a:ext cx="11203236" cy="5554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412">
                  <a:extLst>
                    <a:ext uri="{9D8B030D-6E8A-4147-A177-3AD203B41FA5}">
                      <a16:colId xmlns:a16="http://schemas.microsoft.com/office/drawing/2014/main" val="1920657462"/>
                    </a:ext>
                  </a:extLst>
                </a:gridCol>
                <a:gridCol w="3734412">
                  <a:extLst>
                    <a:ext uri="{9D8B030D-6E8A-4147-A177-3AD203B41FA5}">
                      <a16:colId xmlns:a16="http://schemas.microsoft.com/office/drawing/2014/main" val="3908924320"/>
                    </a:ext>
                  </a:extLst>
                </a:gridCol>
                <a:gridCol w="3734412">
                  <a:extLst>
                    <a:ext uri="{9D8B030D-6E8A-4147-A177-3AD203B41FA5}">
                      <a16:colId xmlns:a16="http://schemas.microsoft.com/office/drawing/2014/main" val="25308660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</a:rPr>
                        <a:t>Характеристики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</a:rPr>
                        <a:t>Природная экосистема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err="1">
                          <a:solidFill>
                            <a:srgbClr val="000000"/>
                          </a:solidFill>
                          <a:effectLst/>
                        </a:rPr>
                        <a:t>Агроценоз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408977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1. Видовое разнообразие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Много видов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Малое видовое разнообразие, вид - доминант определяет человек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951851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2. Пищевые цепи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Разветвленные пищевые цепи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Короткие цепи питания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2023513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3. Круговорот веществ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Полный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</a:rPr>
                        <a:t>Неполный, часть элементов забирает </a:t>
                      </a:r>
                      <a:r>
                        <a:rPr lang="ru-RU" dirty="0" smtClean="0">
                          <a:solidFill>
                            <a:srgbClr val="000000"/>
                          </a:solidFill>
                          <a:effectLst/>
                        </a:rPr>
                        <a:t>человек вместе с урожаем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180090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4. Необходимость поступления веществ в экосистему извне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Отсутствует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rgbClr val="000000"/>
                          </a:solidFill>
                          <a:effectLst/>
                        </a:rPr>
                        <a:t>Есть</a:t>
                      </a:r>
                      <a:r>
                        <a:rPr lang="ru-RU" baseline="0" dirty="0" smtClean="0">
                          <a:solidFill>
                            <a:srgbClr val="000000"/>
                          </a:solidFill>
                          <a:effectLst/>
                        </a:rPr>
                        <a:t> (вносятся удобрения)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175158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5. Продуктивность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Зависит от природных условий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Высокая, благодаря человеку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4278653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6. Действие отбора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Естественный отбор, остаются более устойчивые особи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Искусственный отбор, остаются ценные для человека особи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37980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7. Саморегуляция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>
                          <a:solidFill>
                            <a:srgbClr val="000000"/>
                          </a:solidFill>
                          <a:effectLst/>
                        </a:rPr>
                        <a:t>+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solidFill>
                            <a:srgbClr val="000000"/>
                          </a:solidFill>
                          <a:effectLst/>
                        </a:rPr>
                        <a:t>-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9649299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rgbClr val="000000"/>
                          </a:solidFill>
                          <a:effectLst/>
                        </a:rPr>
                        <a:t>8. Устойчивость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rgbClr val="000000"/>
                          </a:solidFill>
                          <a:effectLst/>
                        </a:rPr>
                        <a:t>+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 smtClean="0">
                          <a:solidFill>
                            <a:srgbClr val="000000"/>
                          </a:solidFill>
                          <a:effectLst/>
                        </a:rPr>
                        <a:t>Не</a:t>
                      </a:r>
                      <a:r>
                        <a:rPr lang="ru-RU" baseline="0" dirty="0" smtClean="0">
                          <a:solidFill>
                            <a:srgbClr val="000000"/>
                          </a:solidFill>
                          <a:effectLst/>
                        </a:rPr>
                        <a:t> могут существовать без человека</a:t>
                      </a:r>
                      <a:endParaRPr lang="ru-RU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9228407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80744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471</Words>
  <Application>Microsoft Office PowerPoint</Application>
  <PresentationFormat>Широкоэкранный</PresentationFormat>
  <Paragraphs>83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Microsoft YaHei</vt:lpstr>
      <vt:lpstr>Arial</vt:lpstr>
      <vt:lpstr>Calibri</vt:lpstr>
      <vt:lpstr>Calibri Light</vt:lpstr>
      <vt:lpstr>Cambria</vt:lpstr>
      <vt:lpstr>Тема Office</vt:lpstr>
      <vt:lpstr>2_Тема Office</vt:lpstr>
      <vt:lpstr>Причины устойчивости и смены экосистем </vt:lpstr>
      <vt:lpstr>Презентация PowerPoint</vt:lpstr>
      <vt:lpstr>Презентация PowerPoint</vt:lpstr>
      <vt:lpstr>Презентация PowerPoint</vt:lpstr>
      <vt:lpstr>За счёт чего поддерживается устойчивость экосистемы?</vt:lpstr>
      <vt:lpstr>Презентация PowerPoint</vt:lpstr>
      <vt:lpstr>Презентация PowerPoint</vt:lpstr>
      <vt:lpstr>Закономерная смена экосистем  в природе </vt:lpstr>
      <vt:lpstr>Смена экосистем. Первичная сукцессия</vt:lpstr>
      <vt:lpstr>Смена экосистем. Вторичная сукцессия</vt:lpstr>
      <vt:lpstr>Презентация PowerPoint</vt:lpstr>
      <vt:lpstr>Сукцессии</vt:lpstr>
      <vt:lpstr>Влияние человека на экосистемы</vt:lpstr>
      <vt:lpstr>Презентация PowerPoint</vt:lpstr>
      <vt:lpstr>Виды-переселенцы.</vt:lpstr>
      <vt:lpstr>Агроценозы</vt:lpstr>
      <vt:lpstr>Сравнительная характеристика природных экосистем и агроценозов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Причины устойчивости и смены экосистем</dc:title>
  <dc:creator>RePack by Diakov</dc:creator>
  <cp:lastModifiedBy>RePack by Diakov</cp:lastModifiedBy>
  <cp:revision>18</cp:revision>
  <dcterms:created xsi:type="dcterms:W3CDTF">2020-04-07T20:24:57Z</dcterms:created>
  <dcterms:modified xsi:type="dcterms:W3CDTF">2020-04-10T12:36:40Z</dcterms:modified>
</cp:coreProperties>
</file>