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0" r:id="rId7"/>
    <p:sldId id="270" r:id="rId8"/>
    <p:sldId id="271" r:id="rId9"/>
    <p:sldId id="272" r:id="rId10"/>
    <p:sldId id="262" r:id="rId11"/>
    <p:sldId id="263" r:id="rId12"/>
    <p:sldId id="264" r:id="rId13"/>
    <p:sldId id="265" r:id="rId14"/>
    <p:sldId id="266" r:id="rId15"/>
    <p:sldId id="267" r:id="rId16"/>
    <p:sldId id="268" r:id="rId17"/>
    <p:sldId id="269"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7" d="100"/>
          <a:sy n="87" d="100"/>
        </p:scale>
        <p:origin x="120"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B85A0F9-DF7E-4C55-8C38-A739523B3351}" type="datetimeFigureOut">
              <a:rPr lang="ru-RU" smtClean="0"/>
              <a:t>20.04.2020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221244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85A0F9-DF7E-4C55-8C38-A739523B3351}" type="datetimeFigureOut">
              <a:rPr lang="ru-RU" smtClean="0"/>
              <a:t>20.04.2020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1946779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B85A0F9-DF7E-4C55-8C38-A739523B3351}" type="datetimeFigureOut">
              <a:rPr lang="ru-RU" smtClean="0"/>
              <a:t>20.04.2020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2742381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B85A0F9-DF7E-4C55-8C38-A739523B3351}" type="datetimeFigureOut">
              <a:rPr lang="ru-RU" smtClean="0"/>
              <a:t>20.04.2020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19158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B85A0F9-DF7E-4C55-8C38-A739523B3351}" type="datetimeFigureOut">
              <a:rPr lang="ru-RU" smtClean="0"/>
              <a:t>20.04.2020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397931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B85A0F9-DF7E-4C55-8C38-A739523B3351}" type="datetimeFigureOut">
              <a:rPr lang="ru-RU" smtClean="0"/>
              <a:t>20.04.2020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2302085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B85A0F9-DF7E-4C55-8C38-A739523B3351}" type="datetimeFigureOut">
              <a:rPr lang="ru-RU" smtClean="0"/>
              <a:t>20.04.2020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1191386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B85A0F9-DF7E-4C55-8C38-A739523B3351}" type="datetimeFigureOut">
              <a:rPr lang="ru-RU" smtClean="0"/>
              <a:t>20.04.2020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4130935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B85A0F9-DF7E-4C55-8C38-A739523B3351}" type="datetimeFigureOut">
              <a:rPr lang="ru-RU" smtClean="0"/>
              <a:t>20.04.2020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28323107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85A0F9-DF7E-4C55-8C38-A739523B3351}" type="datetimeFigureOut">
              <a:rPr lang="ru-RU" smtClean="0"/>
              <a:t>20.04.2020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2314737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85A0F9-DF7E-4C55-8C38-A739523B3351}" type="datetimeFigureOut">
              <a:rPr lang="ru-RU" smtClean="0"/>
              <a:t>20.04.2020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E4B6C62-4D7D-4516-B550-0A9E791EC531}" type="slidenum">
              <a:rPr lang="ru-RU" smtClean="0"/>
              <a:t>‹#›</a:t>
            </a:fld>
            <a:endParaRPr lang="ru-RU"/>
          </a:p>
        </p:txBody>
      </p:sp>
    </p:spTree>
    <p:extLst>
      <p:ext uri="{BB962C8B-B14F-4D97-AF65-F5344CB8AC3E}">
        <p14:creationId xmlns:p14="http://schemas.microsoft.com/office/powerpoint/2010/main" val="267132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85A0F9-DF7E-4C55-8C38-A739523B3351}" type="datetimeFigureOut">
              <a:rPr lang="ru-RU" smtClean="0"/>
              <a:t>20.04.2020</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4B6C62-4D7D-4516-B550-0A9E791EC531}" type="slidenum">
              <a:rPr lang="ru-RU" smtClean="0"/>
              <a:t>‹#›</a:t>
            </a:fld>
            <a:endParaRPr lang="ru-RU"/>
          </a:p>
        </p:txBody>
      </p:sp>
    </p:spTree>
    <p:extLst>
      <p:ext uri="{BB962C8B-B14F-4D97-AF65-F5344CB8AC3E}">
        <p14:creationId xmlns:p14="http://schemas.microsoft.com/office/powerpoint/2010/main" val="13472400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Экосистемы</a:t>
            </a:r>
            <a:endParaRPr lang="ru-RU" dirty="0"/>
          </a:p>
        </p:txBody>
      </p:sp>
      <p:sp>
        <p:nvSpPr>
          <p:cNvPr id="3" name="Подзаголовок 2"/>
          <p:cNvSpPr>
            <a:spLocks noGrp="1"/>
          </p:cNvSpPr>
          <p:nvPr>
            <p:ph type="subTitle" idx="1"/>
          </p:nvPr>
        </p:nvSpPr>
        <p:spPr/>
        <p:txBody>
          <a:bodyPr/>
          <a:lstStyle/>
          <a:p>
            <a:endParaRPr lang="ru-RU"/>
          </a:p>
        </p:txBody>
      </p:sp>
    </p:spTree>
    <p:extLst>
      <p:ext uri="{BB962C8B-B14F-4D97-AF65-F5344CB8AC3E}">
        <p14:creationId xmlns:p14="http://schemas.microsoft.com/office/powerpoint/2010/main" val="552117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ru-RU" b="1" dirty="0" smtClean="0"/>
              <a:t>Экосистема – совокупность совместно обитающих организмов и неорганических </a:t>
            </a:r>
            <a:r>
              <a:rPr lang="ru-RU" b="1" dirty="0" err="1" smtClean="0"/>
              <a:t>компоненотов</a:t>
            </a:r>
            <a:r>
              <a:rPr lang="ru-RU" b="1" dirty="0" smtClean="0"/>
              <a:t>.</a:t>
            </a:r>
          </a:p>
          <a:p>
            <a:pPr marL="0" indent="0">
              <a:buNone/>
            </a:pPr>
            <a:r>
              <a:rPr lang="ru-RU" dirty="0" smtClean="0"/>
              <a:t>Термин экосистема ввел Артур </a:t>
            </a:r>
            <a:r>
              <a:rPr lang="ru-RU" dirty="0" err="1" smtClean="0"/>
              <a:t>Тенсли</a:t>
            </a:r>
            <a:r>
              <a:rPr lang="ru-RU" dirty="0" smtClean="0"/>
              <a:t> в 1935 г.</a:t>
            </a:r>
          </a:p>
          <a:p>
            <a:pPr marL="0" indent="0">
              <a:buNone/>
            </a:pPr>
            <a:endParaRPr lang="ru-RU" dirty="0"/>
          </a:p>
          <a:p>
            <a:pPr marL="0" indent="0">
              <a:buNone/>
            </a:pPr>
            <a:r>
              <a:rPr lang="ru-RU" b="1" dirty="0" smtClean="0"/>
              <a:t>Биогеоценоз - </a:t>
            </a:r>
            <a:r>
              <a:rPr lang="ru-RU" b="1" dirty="0"/>
              <a:t>исторически сложившаяся совокупность живых организмов (биоценоз) и абиотической среды вместе с </a:t>
            </a:r>
            <a:r>
              <a:rPr lang="ru-RU" b="1" dirty="0" smtClean="0"/>
              <a:t>занимаемым </a:t>
            </a:r>
            <a:r>
              <a:rPr lang="ru-RU" b="1" dirty="0"/>
              <a:t>ими участком земной поверхности (биотопом). </a:t>
            </a:r>
            <a:endParaRPr lang="ru-RU" b="1" dirty="0" smtClean="0"/>
          </a:p>
          <a:p>
            <a:pPr marL="0" indent="0">
              <a:buNone/>
            </a:pPr>
            <a:r>
              <a:rPr lang="ru-RU" dirty="0">
                <a:solidFill>
                  <a:prstClr val="black"/>
                </a:solidFill>
              </a:rPr>
              <a:t>Термин </a:t>
            </a:r>
            <a:r>
              <a:rPr lang="ru-RU" dirty="0" smtClean="0">
                <a:solidFill>
                  <a:prstClr val="black"/>
                </a:solidFill>
              </a:rPr>
              <a:t>биогеоценоз ввел В.Н. </a:t>
            </a:r>
            <a:r>
              <a:rPr lang="ru-RU" dirty="0" err="1" smtClean="0">
                <a:solidFill>
                  <a:prstClr val="black"/>
                </a:solidFill>
              </a:rPr>
              <a:t>Сукачёв</a:t>
            </a:r>
            <a:r>
              <a:rPr lang="ru-RU" dirty="0" smtClean="0">
                <a:solidFill>
                  <a:prstClr val="black"/>
                </a:solidFill>
              </a:rPr>
              <a:t> в 1940 г.</a:t>
            </a:r>
            <a:endParaRPr lang="ru-RU" dirty="0" smtClean="0"/>
          </a:p>
        </p:txBody>
      </p:sp>
    </p:spTree>
    <p:extLst>
      <p:ext uri="{BB962C8B-B14F-4D97-AF65-F5344CB8AC3E}">
        <p14:creationId xmlns:p14="http://schemas.microsoft.com/office/powerpoint/2010/main" val="7204001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Экосистема и биогеоценоз</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836704118"/>
              </p:ext>
            </p:extLst>
          </p:nvPr>
        </p:nvGraphicFramePr>
        <p:xfrm>
          <a:off x="661931" y="1384950"/>
          <a:ext cx="10515600" cy="5577840"/>
        </p:xfrm>
        <a:graphic>
          <a:graphicData uri="http://schemas.openxmlformats.org/drawingml/2006/table">
            <a:tbl>
              <a:tblPr firstRow="1" bandRow="1">
                <a:tableStyleId>{5940675A-B579-460E-94D1-54222C63F5DA}</a:tableStyleId>
              </a:tblPr>
              <a:tblGrid>
                <a:gridCol w="5257800">
                  <a:extLst>
                    <a:ext uri="{9D8B030D-6E8A-4147-A177-3AD203B41FA5}">
                      <a16:colId xmlns:a16="http://schemas.microsoft.com/office/drawing/2014/main" val="1843021522"/>
                    </a:ext>
                  </a:extLst>
                </a:gridCol>
                <a:gridCol w="5257800">
                  <a:extLst>
                    <a:ext uri="{9D8B030D-6E8A-4147-A177-3AD203B41FA5}">
                      <a16:colId xmlns:a16="http://schemas.microsoft.com/office/drawing/2014/main" val="3554602027"/>
                    </a:ext>
                  </a:extLst>
                </a:gridCol>
              </a:tblGrid>
              <a:tr h="370840">
                <a:tc>
                  <a:txBody>
                    <a:bodyPr/>
                    <a:lstStyle/>
                    <a:p>
                      <a:pPr algn="ctr"/>
                      <a:r>
                        <a:rPr lang="ru-RU" sz="4000" b="1" dirty="0" smtClean="0"/>
                        <a:t>Экосистема</a:t>
                      </a:r>
                    </a:p>
                    <a:p>
                      <a:pPr algn="ctr"/>
                      <a:endParaRPr lang="ru-RU" sz="3200" dirty="0" smtClean="0"/>
                    </a:p>
                    <a:p>
                      <a:pPr algn="just"/>
                      <a:r>
                        <a:rPr lang="ru-RU" sz="3200" dirty="0" smtClean="0"/>
                        <a:t>Более</a:t>
                      </a:r>
                      <a:r>
                        <a:rPr lang="ru-RU" sz="3200" baseline="0" dirty="0" smtClean="0"/>
                        <a:t> широкое понятие.</a:t>
                      </a:r>
                    </a:p>
                    <a:p>
                      <a:pPr algn="just"/>
                      <a:r>
                        <a:rPr lang="ru-RU" sz="3200" baseline="0" dirty="0" smtClean="0"/>
                        <a:t>Могут быть как естественными, так и искусственными.</a:t>
                      </a:r>
                    </a:p>
                    <a:p>
                      <a:pPr algn="just"/>
                      <a:endParaRPr lang="ru-RU" sz="3200" baseline="0" dirty="0" smtClean="0"/>
                    </a:p>
                    <a:p>
                      <a:pPr algn="just"/>
                      <a:r>
                        <a:rPr lang="ru-RU" sz="3200" baseline="0" dirty="0" smtClean="0"/>
                        <a:t>Могут быть наземными и водными.</a:t>
                      </a:r>
                    </a:p>
                    <a:p>
                      <a:pPr algn="just"/>
                      <a:endParaRPr lang="ru-RU" sz="3200" baseline="0" dirty="0" smtClean="0"/>
                    </a:p>
                    <a:p>
                      <a:pPr algn="just"/>
                      <a:endParaRPr lang="ru-RU" sz="3200" dirty="0" smtClean="0"/>
                    </a:p>
                  </a:txBody>
                  <a:tcPr/>
                </a:tc>
                <a:tc>
                  <a:txBody>
                    <a:bodyPr/>
                    <a:lstStyle/>
                    <a:p>
                      <a:pPr algn="ctr"/>
                      <a:r>
                        <a:rPr lang="ru-RU" sz="4000" b="1" dirty="0" smtClean="0"/>
                        <a:t>Биогеоценоз</a:t>
                      </a:r>
                    </a:p>
                    <a:p>
                      <a:pPr algn="ctr"/>
                      <a:endParaRPr lang="ru-RU" sz="3200" dirty="0" smtClean="0"/>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ru-RU" sz="3200" b="0" i="0" u="none" strike="noStrike" kern="1200" cap="none" spc="0" normalizeH="0" baseline="0" noProof="0" dirty="0" smtClean="0">
                          <a:ln>
                            <a:noFill/>
                          </a:ln>
                          <a:solidFill>
                            <a:prstClr val="black"/>
                          </a:solidFill>
                          <a:effectLst/>
                          <a:uLnTx/>
                          <a:uFillTx/>
                          <a:latin typeface="+mn-lt"/>
                          <a:ea typeface="+mn-ea"/>
                          <a:cs typeface="+mn-cs"/>
                        </a:rPr>
                        <a:t>Могут быть только естественными.</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ru-RU" sz="3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ru-RU" sz="3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ru-RU" sz="3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ru-RU" sz="3200" b="0" i="0" u="none" strike="noStrike" kern="1200" cap="none" spc="0" normalizeH="0" baseline="0" noProof="0" dirty="0" smtClean="0">
                          <a:ln>
                            <a:noFill/>
                          </a:ln>
                          <a:solidFill>
                            <a:prstClr val="black"/>
                          </a:solidFill>
                          <a:effectLst/>
                          <a:uLnTx/>
                          <a:uFillTx/>
                          <a:latin typeface="+mn-lt"/>
                          <a:ea typeface="+mn-ea"/>
                          <a:cs typeface="+mn-cs"/>
                        </a:rPr>
                        <a:t>Могут быть только наземными.</a:t>
                      </a:r>
                      <a:endParaRPr lang="ru-RU" sz="3200" dirty="0"/>
                    </a:p>
                  </a:txBody>
                  <a:tcPr/>
                </a:tc>
                <a:extLst>
                  <a:ext uri="{0D108BD9-81ED-4DB2-BD59-A6C34878D82A}">
                    <a16:rowId xmlns:a16="http://schemas.microsoft.com/office/drawing/2014/main" val="2455750907"/>
                  </a:ext>
                </a:extLst>
              </a:tr>
            </a:tbl>
          </a:graphicData>
        </a:graphic>
      </p:graphicFrame>
    </p:spTree>
    <p:extLst>
      <p:ext uri="{BB962C8B-B14F-4D97-AF65-F5344CB8AC3E}">
        <p14:creationId xmlns:p14="http://schemas.microsoft.com/office/powerpoint/2010/main" val="763309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Структура экосистем</a:t>
            </a:r>
            <a:endParaRPr lang="ru-RU" dirty="0"/>
          </a:p>
        </p:txBody>
      </p:sp>
      <p:sp>
        <p:nvSpPr>
          <p:cNvPr id="3" name="Объект 2"/>
          <p:cNvSpPr>
            <a:spLocks noGrp="1"/>
          </p:cNvSpPr>
          <p:nvPr>
            <p:ph idx="1"/>
          </p:nvPr>
        </p:nvSpPr>
        <p:spPr/>
        <p:txBody>
          <a:bodyPr/>
          <a:lstStyle/>
          <a:p>
            <a:pPr marL="0" indent="0" algn="ctr">
              <a:buNone/>
            </a:pPr>
            <a:r>
              <a:rPr lang="ru-RU" sz="3600" dirty="0" smtClean="0"/>
              <a:t>Экосистема=абиотическая </a:t>
            </a:r>
            <a:r>
              <a:rPr lang="ru-RU" sz="3600" dirty="0" err="1" smtClean="0"/>
              <a:t>среда+биоценоз</a:t>
            </a:r>
            <a:endParaRPr lang="ru-RU" sz="3600" dirty="0" smtClean="0"/>
          </a:p>
          <a:p>
            <a:pPr marL="0" indent="0" algn="ctr">
              <a:buNone/>
            </a:pPr>
            <a:endParaRPr lang="ru-RU" dirty="0" smtClean="0"/>
          </a:p>
          <a:p>
            <a:pPr marL="0" indent="0" algn="just">
              <a:buNone/>
            </a:pPr>
            <a:r>
              <a:rPr lang="ru-RU" dirty="0" smtClean="0"/>
              <a:t>Абиотическая среда (</a:t>
            </a:r>
            <a:r>
              <a:rPr lang="ru-RU" dirty="0" err="1" smtClean="0"/>
              <a:t>экотоп</a:t>
            </a:r>
            <a:r>
              <a:rPr lang="ru-RU" dirty="0" smtClean="0"/>
              <a:t>) - свет, температура, влага, воздух, почва.</a:t>
            </a:r>
          </a:p>
          <a:p>
            <a:pPr marL="0" indent="0" algn="just">
              <a:buNone/>
            </a:pPr>
            <a:endParaRPr lang="ru-RU" dirty="0"/>
          </a:p>
          <a:p>
            <a:pPr marL="0" indent="0" algn="just">
              <a:buNone/>
            </a:pPr>
            <a:r>
              <a:rPr lang="ru-RU" dirty="0" smtClean="0"/>
              <a:t>Биоценоз – продуценты, </a:t>
            </a:r>
            <a:r>
              <a:rPr lang="ru-RU" dirty="0" err="1" smtClean="0"/>
              <a:t>консументы</a:t>
            </a:r>
            <a:r>
              <a:rPr lang="ru-RU" dirty="0" smtClean="0"/>
              <a:t>, </a:t>
            </a:r>
            <a:r>
              <a:rPr lang="ru-RU" dirty="0" err="1" smtClean="0"/>
              <a:t>редуценты</a:t>
            </a:r>
            <a:r>
              <a:rPr lang="ru-RU" dirty="0" smtClean="0"/>
              <a:t>. </a:t>
            </a:r>
            <a:endParaRPr lang="ru-RU" dirty="0"/>
          </a:p>
          <a:p>
            <a:pPr marL="0" indent="0" algn="ctr">
              <a:buNone/>
            </a:pPr>
            <a:endParaRPr lang="ru-RU" dirty="0"/>
          </a:p>
        </p:txBody>
      </p:sp>
    </p:spTree>
    <p:extLst>
      <p:ext uri="{BB962C8B-B14F-4D97-AF65-F5344CB8AC3E}">
        <p14:creationId xmlns:p14="http://schemas.microsoft.com/office/powerpoint/2010/main" val="907489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1026" name="Picture 2" descr="http://zodorov.ru/kurs-lekcij-po-discipline-ekologicheskie-osnovi-prirodopolezov/105564_html_7c86efdf.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9676" y="365125"/>
            <a:ext cx="9292647" cy="607139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06767" y="2853369"/>
            <a:ext cx="2743200" cy="461665"/>
          </a:xfrm>
          <a:prstGeom prst="rect">
            <a:avLst/>
          </a:prstGeom>
          <a:noFill/>
        </p:spPr>
        <p:txBody>
          <a:bodyPr wrap="square" rtlCol="0">
            <a:spAutoFit/>
          </a:bodyPr>
          <a:lstStyle/>
          <a:p>
            <a:r>
              <a:rPr lang="ru-RU" sz="2400" b="1" dirty="0" smtClean="0"/>
              <a:t>производители</a:t>
            </a:r>
            <a:endParaRPr lang="ru-RU" sz="2400" b="1" dirty="0"/>
          </a:p>
        </p:txBody>
      </p:sp>
      <p:sp>
        <p:nvSpPr>
          <p:cNvPr id="6" name="TextBox 5"/>
          <p:cNvSpPr txBox="1"/>
          <p:nvPr/>
        </p:nvSpPr>
        <p:spPr>
          <a:xfrm>
            <a:off x="4999822" y="2853369"/>
            <a:ext cx="2743200" cy="461665"/>
          </a:xfrm>
          <a:prstGeom prst="rect">
            <a:avLst/>
          </a:prstGeom>
          <a:noFill/>
        </p:spPr>
        <p:txBody>
          <a:bodyPr wrap="square" rtlCol="0">
            <a:spAutoFit/>
          </a:bodyPr>
          <a:lstStyle/>
          <a:p>
            <a:r>
              <a:rPr lang="ru-RU" sz="2400" b="1" dirty="0" smtClean="0"/>
              <a:t>потребители</a:t>
            </a:r>
            <a:endParaRPr lang="ru-RU" sz="2400" b="1" dirty="0"/>
          </a:p>
        </p:txBody>
      </p:sp>
      <p:sp>
        <p:nvSpPr>
          <p:cNvPr id="7" name="TextBox 6"/>
          <p:cNvSpPr txBox="1"/>
          <p:nvPr/>
        </p:nvSpPr>
        <p:spPr>
          <a:xfrm>
            <a:off x="8502624" y="2853368"/>
            <a:ext cx="2239699" cy="461665"/>
          </a:xfrm>
          <a:prstGeom prst="rect">
            <a:avLst/>
          </a:prstGeom>
          <a:noFill/>
        </p:spPr>
        <p:txBody>
          <a:bodyPr wrap="square" rtlCol="0">
            <a:spAutoFit/>
          </a:bodyPr>
          <a:lstStyle/>
          <a:p>
            <a:r>
              <a:rPr lang="ru-RU" sz="2400" b="1" dirty="0" err="1" smtClean="0"/>
              <a:t>разлагатели</a:t>
            </a:r>
            <a:endParaRPr lang="ru-RU" sz="2400" b="1" dirty="0"/>
          </a:p>
        </p:txBody>
      </p:sp>
      <p:sp>
        <p:nvSpPr>
          <p:cNvPr id="8" name="TextBox 7"/>
          <p:cNvSpPr txBox="1"/>
          <p:nvPr/>
        </p:nvSpPr>
        <p:spPr>
          <a:xfrm>
            <a:off x="1628660" y="5974854"/>
            <a:ext cx="2743200" cy="461665"/>
          </a:xfrm>
          <a:prstGeom prst="rect">
            <a:avLst/>
          </a:prstGeom>
          <a:noFill/>
        </p:spPr>
        <p:txBody>
          <a:bodyPr wrap="square" rtlCol="0">
            <a:spAutoFit/>
          </a:bodyPr>
          <a:lstStyle/>
          <a:p>
            <a:r>
              <a:rPr lang="ru-RU" sz="2400" dirty="0" smtClean="0"/>
              <a:t>и </a:t>
            </a:r>
            <a:r>
              <a:rPr lang="ru-RU" sz="2400" dirty="0" err="1" smtClean="0"/>
              <a:t>цианобактерии</a:t>
            </a:r>
            <a:endParaRPr lang="ru-RU" sz="2400" dirty="0"/>
          </a:p>
        </p:txBody>
      </p:sp>
      <p:sp>
        <p:nvSpPr>
          <p:cNvPr id="9" name="TextBox 8"/>
          <p:cNvSpPr txBox="1"/>
          <p:nvPr/>
        </p:nvSpPr>
        <p:spPr>
          <a:xfrm>
            <a:off x="4471011" y="6311900"/>
            <a:ext cx="3494184" cy="461665"/>
          </a:xfrm>
          <a:prstGeom prst="rect">
            <a:avLst/>
          </a:prstGeom>
          <a:noFill/>
        </p:spPr>
        <p:txBody>
          <a:bodyPr wrap="square" rtlCol="0">
            <a:spAutoFit/>
          </a:bodyPr>
          <a:lstStyle/>
          <a:p>
            <a:r>
              <a:rPr lang="ru-RU" sz="2400" dirty="0" smtClean="0"/>
              <a:t>гетеротрофов (паразиты)</a:t>
            </a:r>
            <a:endParaRPr lang="ru-RU" sz="2400" dirty="0"/>
          </a:p>
        </p:txBody>
      </p:sp>
    </p:spTree>
    <p:extLst>
      <p:ext uri="{BB962C8B-B14F-4D97-AF65-F5344CB8AC3E}">
        <p14:creationId xmlns:p14="http://schemas.microsoft.com/office/powerpoint/2010/main" val="95860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Трофические уровни</a:t>
            </a:r>
            <a:endParaRPr lang="ru-RU" dirty="0"/>
          </a:p>
        </p:txBody>
      </p:sp>
      <p:pic>
        <p:nvPicPr>
          <p:cNvPr id="4" name="Рисунок 3"/>
          <p:cNvPicPr>
            <a:picLocks noChangeAspect="1"/>
          </p:cNvPicPr>
          <p:nvPr/>
        </p:nvPicPr>
        <p:blipFill rotWithShape="1">
          <a:blip r:embed="rId2"/>
          <a:srcRect l="8032" t="28618" r="3776" b="12665"/>
          <a:stretch/>
        </p:blipFill>
        <p:spPr>
          <a:xfrm>
            <a:off x="16458" y="1690688"/>
            <a:ext cx="8064347" cy="4313505"/>
          </a:xfrm>
          <a:prstGeom prst="rect">
            <a:avLst/>
          </a:prstGeom>
        </p:spPr>
      </p:pic>
      <p:sp>
        <p:nvSpPr>
          <p:cNvPr id="5" name="TextBox 4"/>
          <p:cNvSpPr txBox="1"/>
          <p:nvPr/>
        </p:nvSpPr>
        <p:spPr>
          <a:xfrm>
            <a:off x="7910537" y="4294472"/>
            <a:ext cx="3613532" cy="707886"/>
          </a:xfrm>
          <a:prstGeom prst="rect">
            <a:avLst/>
          </a:prstGeom>
          <a:noFill/>
        </p:spPr>
        <p:txBody>
          <a:bodyPr wrap="square" rtlCol="0">
            <a:spAutoFit/>
          </a:bodyPr>
          <a:lstStyle/>
          <a:p>
            <a:pPr algn="ctr"/>
            <a:r>
              <a:rPr lang="ru-RU" sz="2000" dirty="0" smtClean="0"/>
              <a:t>Растительноядные организмы (заяц, косуля, карп, гусеница)</a:t>
            </a:r>
            <a:endParaRPr lang="ru-RU" sz="2000" dirty="0"/>
          </a:p>
        </p:txBody>
      </p:sp>
      <p:sp>
        <p:nvSpPr>
          <p:cNvPr id="6" name="TextBox 5"/>
          <p:cNvSpPr txBox="1"/>
          <p:nvPr/>
        </p:nvSpPr>
        <p:spPr>
          <a:xfrm>
            <a:off x="7783416" y="3278809"/>
            <a:ext cx="4408584" cy="1015663"/>
          </a:xfrm>
          <a:prstGeom prst="rect">
            <a:avLst/>
          </a:prstGeom>
          <a:noFill/>
        </p:spPr>
        <p:txBody>
          <a:bodyPr wrap="square" rtlCol="0">
            <a:spAutoFit/>
          </a:bodyPr>
          <a:lstStyle/>
          <a:p>
            <a:r>
              <a:rPr lang="ru-RU" sz="2000" dirty="0" smtClean="0"/>
              <a:t>Мелкие хищники, питающиеся растительноядными организмами (щука, окунь, лиса)</a:t>
            </a:r>
            <a:endParaRPr lang="ru-RU" sz="2000" dirty="0"/>
          </a:p>
        </p:txBody>
      </p:sp>
      <p:sp>
        <p:nvSpPr>
          <p:cNvPr id="7" name="TextBox 6"/>
          <p:cNvSpPr txBox="1"/>
          <p:nvPr/>
        </p:nvSpPr>
        <p:spPr>
          <a:xfrm>
            <a:off x="7652448" y="2570923"/>
            <a:ext cx="4460729" cy="707886"/>
          </a:xfrm>
          <a:prstGeom prst="rect">
            <a:avLst/>
          </a:prstGeom>
          <a:noFill/>
        </p:spPr>
        <p:txBody>
          <a:bodyPr wrap="square" rtlCol="0">
            <a:spAutoFit/>
          </a:bodyPr>
          <a:lstStyle/>
          <a:p>
            <a:r>
              <a:rPr lang="ru-RU" sz="2000" dirty="0" smtClean="0">
                <a:solidFill>
                  <a:prstClr val="black"/>
                </a:solidFill>
              </a:rPr>
              <a:t>Хищники</a:t>
            </a:r>
            <a:r>
              <a:rPr lang="ru-RU" sz="2000" dirty="0">
                <a:solidFill>
                  <a:prstClr val="black"/>
                </a:solidFill>
              </a:rPr>
              <a:t>, </a:t>
            </a:r>
            <a:r>
              <a:rPr lang="ru-RU" sz="2000" dirty="0" smtClean="0">
                <a:solidFill>
                  <a:prstClr val="black"/>
                </a:solidFill>
              </a:rPr>
              <a:t>питающиеся </a:t>
            </a:r>
            <a:r>
              <a:rPr lang="ru-RU" sz="2000" dirty="0">
                <a:solidFill>
                  <a:prstClr val="black"/>
                </a:solidFill>
              </a:rPr>
              <a:t>консументами </a:t>
            </a:r>
            <a:r>
              <a:rPr lang="ru-RU" sz="2000" dirty="0" smtClean="0">
                <a:solidFill>
                  <a:prstClr val="black"/>
                </a:solidFill>
              </a:rPr>
              <a:t>2 </a:t>
            </a:r>
            <a:r>
              <a:rPr lang="ru-RU" sz="2000" dirty="0">
                <a:solidFill>
                  <a:prstClr val="black"/>
                </a:solidFill>
              </a:rPr>
              <a:t>порядка</a:t>
            </a:r>
            <a:r>
              <a:rPr lang="ru-RU" sz="2000" dirty="0" smtClean="0">
                <a:solidFill>
                  <a:prstClr val="black"/>
                </a:solidFill>
              </a:rPr>
              <a:t>(волк, тигр) </a:t>
            </a:r>
            <a:endParaRPr lang="ru-RU" sz="2000" dirty="0"/>
          </a:p>
        </p:txBody>
      </p:sp>
      <p:sp>
        <p:nvSpPr>
          <p:cNvPr id="8" name="Прямоугольник 7"/>
          <p:cNvSpPr/>
          <p:nvPr/>
        </p:nvSpPr>
        <p:spPr>
          <a:xfrm>
            <a:off x="7620001" y="1698913"/>
            <a:ext cx="4525624" cy="1015663"/>
          </a:xfrm>
          <a:prstGeom prst="rect">
            <a:avLst/>
          </a:prstGeom>
        </p:spPr>
        <p:txBody>
          <a:bodyPr wrap="square">
            <a:spAutoFit/>
          </a:bodyPr>
          <a:lstStyle/>
          <a:p>
            <a:r>
              <a:rPr lang="ru-RU" sz="2000" dirty="0" smtClean="0"/>
              <a:t>Крупные хищники</a:t>
            </a:r>
            <a:r>
              <a:rPr lang="ru-RU" sz="2000" dirty="0"/>
              <a:t>, </a:t>
            </a:r>
            <a:endParaRPr lang="ru-RU" sz="2000" dirty="0" smtClean="0"/>
          </a:p>
          <a:p>
            <a:r>
              <a:rPr lang="ru-RU" sz="2000" dirty="0" smtClean="0"/>
              <a:t>питающиеся консументами 3 порядка (медведь)</a:t>
            </a:r>
            <a:r>
              <a:rPr lang="ru-RU" dirty="0" smtClean="0"/>
              <a:t> </a:t>
            </a:r>
            <a:endParaRPr lang="ru-RU" dirty="0"/>
          </a:p>
        </p:txBody>
      </p:sp>
    </p:spTree>
    <p:extLst>
      <p:ext uri="{BB962C8B-B14F-4D97-AF65-F5344CB8AC3E}">
        <p14:creationId xmlns:p14="http://schemas.microsoft.com/office/powerpoint/2010/main" val="3114956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Пищевые цепи и сеть</a:t>
            </a:r>
            <a:endParaRPr lang="ru-RU" dirty="0"/>
          </a:p>
        </p:txBody>
      </p:sp>
      <p:sp>
        <p:nvSpPr>
          <p:cNvPr id="3" name="Объект 2"/>
          <p:cNvSpPr>
            <a:spLocks noGrp="1"/>
          </p:cNvSpPr>
          <p:nvPr>
            <p:ph idx="1"/>
          </p:nvPr>
        </p:nvSpPr>
        <p:spPr>
          <a:xfrm>
            <a:off x="838200" y="1605288"/>
            <a:ext cx="10515600" cy="4351338"/>
          </a:xfrm>
        </p:spPr>
        <p:txBody>
          <a:bodyPr>
            <a:normAutofit fontScale="92500" lnSpcReduction="20000"/>
          </a:bodyPr>
          <a:lstStyle/>
          <a:p>
            <a:pPr marL="0" indent="0">
              <a:buNone/>
            </a:pPr>
            <a:r>
              <a:rPr lang="ru-RU" b="1" dirty="0" smtClean="0">
                <a:solidFill>
                  <a:srgbClr val="333333"/>
                </a:solidFill>
                <a:latin typeface="Arial" panose="020B0604020202020204" pitchFamily="34" charset="0"/>
              </a:rPr>
              <a:t>Пищевая</a:t>
            </a:r>
            <a:r>
              <a:rPr lang="ru-RU" dirty="0">
                <a:solidFill>
                  <a:srgbClr val="333333"/>
                </a:solidFill>
                <a:latin typeface="Arial" panose="020B0604020202020204" pitchFamily="34" charset="0"/>
              </a:rPr>
              <a:t> (</a:t>
            </a:r>
            <a:r>
              <a:rPr lang="ru-RU" dirty="0" smtClean="0">
                <a:solidFill>
                  <a:srgbClr val="333333"/>
                </a:solidFill>
                <a:latin typeface="Arial" panose="020B0604020202020204" pitchFamily="34" charset="0"/>
              </a:rPr>
              <a:t>трофическая</a:t>
            </a:r>
            <a:r>
              <a:rPr lang="ru-RU" dirty="0">
                <a:solidFill>
                  <a:srgbClr val="333333"/>
                </a:solidFill>
                <a:latin typeface="Arial" panose="020B0604020202020204" pitchFamily="34" charset="0"/>
              </a:rPr>
              <a:t>) </a:t>
            </a:r>
            <a:r>
              <a:rPr lang="ru-RU" b="1" dirty="0">
                <a:solidFill>
                  <a:srgbClr val="333333"/>
                </a:solidFill>
                <a:latin typeface="Arial" panose="020B0604020202020204" pitchFamily="34" charset="0"/>
              </a:rPr>
              <a:t>цепь</a:t>
            </a:r>
            <a:r>
              <a:rPr lang="ru-RU" dirty="0">
                <a:solidFill>
                  <a:srgbClr val="333333"/>
                </a:solidFill>
                <a:latin typeface="Arial" panose="020B0604020202020204" pitchFamily="34" charset="0"/>
              </a:rPr>
              <a:t> — ряд взаимоотношений между группами организмов (растений, животных, грибов и микроорганизмов), при котором происходит перенос вещества и энергии путём поедания одних особей другими</a:t>
            </a:r>
            <a:r>
              <a:rPr lang="ru-RU" dirty="0" smtClean="0">
                <a:solidFill>
                  <a:srgbClr val="333333"/>
                </a:solidFill>
                <a:latin typeface="Arial" panose="020B0604020202020204" pitchFamily="34" charset="0"/>
              </a:rPr>
              <a:t>.</a:t>
            </a:r>
          </a:p>
          <a:p>
            <a:pPr marL="0" indent="0">
              <a:buNone/>
            </a:pPr>
            <a:endParaRPr lang="ru-RU" dirty="0">
              <a:solidFill>
                <a:srgbClr val="333333"/>
              </a:solidFill>
              <a:latin typeface="Arial" panose="020B0604020202020204" pitchFamily="34" charset="0"/>
            </a:endParaRPr>
          </a:p>
          <a:p>
            <a:pPr marL="0" indent="0">
              <a:buNone/>
            </a:pPr>
            <a:endParaRPr lang="ru-RU" dirty="0" smtClean="0">
              <a:solidFill>
                <a:srgbClr val="333333"/>
              </a:solidFill>
              <a:latin typeface="Arial" panose="020B0604020202020204" pitchFamily="34" charset="0"/>
            </a:endParaRPr>
          </a:p>
          <a:p>
            <a:r>
              <a:rPr lang="ru-RU" dirty="0"/>
              <a:t>Пищевая </a:t>
            </a:r>
            <a:r>
              <a:rPr lang="ru-RU" b="1" dirty="0"/>
              <a:t>сеть</a:t>
            </a:r>
            <a:r>
              <a:rPr lang="ru-RU" dirty="0"/>
              <a:t> обычно состоит из нескольких </a:t>
            </a:r>
            <a:r>
              <a:rPr lang="ru-RU" b="1" dirty="0"/>
              <a:t>пищевых (трофических) цепей</a:t>
            </a:r>
            <a:r>
              <a:rPr lang="ru-RU" dirty="0"/>
              <a:t>, каждая из которых является как бы отдельным каналом, по которому передаются вещество и энергия.</a:t>
            </a:r>
          </a:p>
          <a:p>
            <a:r>
              <a:rPr lang="ru-RU" dirty="0"/>
              <a:t> </a:t>
            </a:r>
          </a:p>
          <a:p>
            <a:r>
              <a:rPr lang="ru-RU" dirty="0"/>
              <a:t>В каждой цепи осуществляется однонаправленный поток вещества и энергии от одной группы организмов к другой</a:t>
            </a:r>
          </a:p>
          <a:p>
            <a:pPr marL="0" indent="0">
              <a:buNone/>
            </a:pPr>
            <a:endParaRPr lang="ru-RU" dirty="0"/>
          </a:p>
        </p:txBody>
      </p:sp>
    </p:spTree>
    <p:extLst>
      <p:ext uri="{BB962C8B-B14F-4D97-AF65-F5344CB8AC3E}">
        <p14:creationId xmlns:p14="http://schemas.microsoft.com/office/powerpoint/2010/main" val="2082668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838200" y="5003799"/>
            <a:ext cx="10515600" cy="1173163"/>
          </a:xfrm>
        </p:spPr>
        <p:txBody>
          <a:bodyPr/>
          <a:lstStyle/>
          <a:p>
            <a:pPr marL="0" indent="0">
              <a:buNone/>
            </a:pPr>
            <a:r>
              <a:rPr lang="ru-RU" dirty="0" smtClean="0"/>
              <a:t>Значение </a:t>
            </a:r>
            <a:r>
              <a:rPr lang="ru-RU" dirty="0" err="1" smtClean="0"/>
              <a:t>детритных</a:t>
            </a:r>
            <a:r>
              <a:rPr lang="ru-RU" dirty="0" smtClean="0"/>
              <a:t> пищевых цепей: используются при переработке органических (пищевых) отходов, для очистки воды.</a:t>
            </a:r>
            <a:endParaRPr lang="ru-RU" dirty="0"/>
          </a:p>
        </p:txBody>
      </p:sp>
      <p:pic>
        <p:nvPicPr>
          <p:cNvPr id="4" name="Рисунок 3"/>
          <p:cNvPicPr>
            <a:picLocks noChangeAspect="1"/>
          </p:cNvPicPr>
          <p:nvPr/>
        </p:nvPicPr>
        <p:blipFill>
          <a:blip r:embed="rId2"/>
          <a:stretch>
            <a:fillRect/>
          </a:stretch>
        </p:blipFill>
        <p:spPr>
          <a:xfrm>
            <a:off x="1658727" y="172197"/>
            <a:ext cx="8191500" cy="4638675"/>
          </a:xfrm>
          <a:prstGeom prst="rect">
            <a:avLst/>
          </a:prstGeom>
        </p:spPr>
      </p:pic>
    </p:spTree>
    <p:extLst>
      <p:ext uri="{BB962C8B-B14F-4D97-AF65-F5344CB8AC3E}">
        <p14:creationId xmlns:p14="http://schemas.microsoft.com/office/powerpoint/2010/main" val="2603395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a:blip r:embed="rId2"/>
          <a:stretch>
            <a:fillRect/>
          </a:stretch>
        </p:blipFill>
        <p:spPr>
          <a:xfrm>
            <a:off x="1613971" y="165941"/>
            <a:ext cx="8995272" cy="6611525"/>
          </a:xfrm>
          <a:prstGeom prst="rect">
            <a:avLst/>
          </a:prstGeom>
        </p:spPr>
      </p:pic>
    </p:spTree>
    <p:extLst>
      <p:ext uri="{BB962C8B-B14F-4D97-AF65-F5344CB8AC3E}">
        <p14:creationId xmlns:p14="http://schemas.microsoft.com/office/powerpoint/2010/main" val="1417960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Правило 10 % (правило </a:t>
            </a:r>
            <a:r>
              <a:rPr lang="ru-RU" dirty="0" err="1" smtClean="0"/>
              <a:t>Линдемана</a:t>
            </a:r>
            <a:r>
              <a:rPr lang="ru-RU" dirty="0" smtClean="0"/>
              <a:t>)</a:t>
            </a:r>
            <a:endParaRPr lang="ru-RU" dirty="0"/>
          </a:p>
        </p:txBody>
      </p:sp>
      <p:sp>
        <p:nvSpPr>
          <p:cNvPr id="4" name="Прямоугольник 3"/>
          <p:cNvSpPr/>
          <p:nvPr/>
        </p:nvSpPr>
        <p:spPr>
          <a:xfrm>
            <a:off x="838200" y="1829444"/>
            <a:ext cx="10872730" cy="5262979"/>
          </a:xfrm>
          <a:prstGeom prst="rect">
            <a:avLst/>
          </a:prstGeom>
        </p:spPr>
        <p:txBody>
          <a:bodyPr wrap="square">
            <a:spAutoFit/>
          </a:bodyPr>
          <a:lstStyle/>
          <a:p>
            <a:r>
              <a:rPr lang="ru-RU" sz="2800" b="0" i="0" dirty="0" smtClean="0">
                <a:solidFill>
                  <a:srgbClr val="000000"/>
                </a:solidFill>
                <a:effectLst/>
                <a:latin typeface="Open Sans"/>
              </a:rPr>
              <a:t>Р. </a:t>
            </a:r>
            <a:r>
              <a:rPr lang="ru-RU" sz="2800" b="0" i="0" dirty="0" err="1" smtClean="0">
                <a:solidFill>
                  <a:srgbClr val="000000"/>
                </a:solidFill>
                <a:effectLst/>
                <a:latin typeface="Open Sans"/>
              </a:rPr>
              <a:t>Линдеман</a:t>
            </a:r>
            <a:r>
              <a:rPr lang="ru-RU" sz="2800" b="0" i="0" dirty="0" smtClean="0">
                <a:solidFill>
                  <a:srgbClr val="000000"/>
                </a:solidFill>
                <a:effectLst/>
                <a:latin typeface="Open Sans"/>
              </a:rPr>
              <a:t> (1942) сформулировал закон пирамиды энергий, или правило 10%: с одного трофического уровня экологической пирамиды переходит на другой, более высокий ее уровень, в среднем около 10% энергии, поступившей на предыдущий уровень экологической пирамиды.</a:t>
            </a:r>
          </a:p>
          <a:p>
            <a:endParaRPr lang="ru-RU" sz="2400" dirty="0" smtClean="0">
              <a:solidFill>
                <a:srgbClr val="000000"/>
              </a:solidFill>
              <a:latin typeface="Open Sans"/>
            </a:endParaRPr>
          </a:p>
          <a:p>
            <a:r>
              <a:rPr lang="ru-RU" sz="2400" dirty="0" smtClean="0">
                <a:solidFill>
                  <a:srgbClr val="000000"/>
                </a:solidFill>
                <a:latin typeface="Open Sans"/>
              </a:rPr>
              <a:t>Объяснение:</a:t>
            </a:r>
            <a:endParaRPr lang="ru-RU" sz="2400" dirty="0">
              <a:solidFill>
                <a:srgbClr val="000000"/>
              </a:solidFill>
              <a:latin typeface="Open Sans"/>
            </a:endParaRPr>
          </a:p>
          <a:p>
            <a:r>
              <a:rPr lang="ru-RU" sz="2400" b="0" i="0" dirty="0" smtClean="0">
                <a:solidFill>
                  <a:srgbClr val="333333"/>
                </a:solidFill>
                <a:effectLst/>
                <a:latin typeface="Arial" panose="020B0604020202020204" pitchFamily="34" charset="0"/>
              </a:rPr>
              <a:t>1) Часть энергии выделяется в форме тепла и рассеивается (при дыхании, потоотделении). </a:t>
            </a:r>
          </a:p>
          <a:p>
            <a:r>
              <a:rPr lang="ru-RU" sz="2400" b="0" i="0" dirty="0" smtClean="0">
                <a:solidFill>
                  <a:srgbClr val="333333"/>
                </a:solidFill>
                <a:effectLst/>
                <a:latin typeface="Arial" panose="020B0604020202020204" pitchFamily="34" charset="0"/>
              </a:rPr>
              <a:t>2) Часть энергии тратится на жизнедеятельность (дыхание, движение, пищеварение и т.п.) </a:t>
            </a:r>
          </a:p>
          <a:p>
            <a:r>
              <a:rPr lang="ru-RU" sz="2400" b="0" i="0" dirty="0" smtClean="0">
                <a:solidFill>
                  <a:srgbClr val="333333"/>
                </a:solidFill>
                <a:effectLst/>
                <a:latin typeface="Arial" panose="020B0604020202020204" pitchFamily="34" charset="0"/>
              </a:rPr>
              <a:t>5) Часть пищи не переваривается и удаляется с экскрементами.</a:t>
            </a:r>
            <a:endParaRPr lang="ru-RU" sz="2400" dirty="0" smtClean="0">
              <a:solidFill>
                <a:srgbClr val="000000"/>
              </a:solidFill>
              <a:latin typeface="Open Sans"/>
            </a:endParaRPr>
          </a:p>
          <a:p>
            <a:endParaRPr lang="ru-RU" sz="2800" dirty="0"/>
          </a:p>
        </p:txBody>
      </p:sp>
    </p:spTree>
    <p:extLst>
      <p:ext uri="{BB962C8B-B14F-4D97-AF65-F5344CB8AC3E}">
        <p14:creationId xmlns:p14="http://schemas.microsoft.com/office/powerpoint/2010/main" val="2725392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Задание</a:t>
            </a:r>
            <a:endParaRPr lang="ru-RU" dirty="0"/>
          </a:p>
        </p:txBody>
      </p:sp>
      <p:sp>
        <p:nvSpPr>
          <p:cNvPr id="3" name="Объект 2"/>
          <p:cNvSpPr>
            <a:spLocks noGrp="1"/>
          </p:cNvSpPr>
          <p:nvPr>
            <p:ph idx="1"/>
          </p:nvPr>
        </p:nvSpPr>
        <p:spPr/>
        <p:txBody>
          <a:bodyPr/>
          <a:lstStyle/>
          <a:p>
            <a:r>
              <a:rPr lang="ru-RU" b="0" i="0" dirty="0" smtClean="0">
                <a:solidFill>
                  <a:srgbClr val="000000"/>
                </a:solidFill>
                <a:effectLst/>
                <a:latin typeface="Verdana" panose="020B0604030504040204" pitchFamily="34" charset="0"/>
              </a:rPr>
              <a:t>Зная правило 10 процентов (правило экологической пирамиды), рассчитайте сколько понадобится фитопланктона, чтобы вырос один кит весом 150тонн? </a:t>
            </a:r>
          </a:p>
          <a:p>
            <a:r>
              <a:rPr lang="ru-RU" b="0" i="0" dirty="0" smtClean="0">
                <a:solidFill>
                  <a:srgbClr val="000000"/>
                </a:solidFill>
                <a:effectLst/>
                <a:latin typeface="Verdana" panose="020B0604030504040204" pitchFamily="34" charset="0"/>
              </a:rPr>
              <a:t>(пищевая цепь: фитопланктон</a:t>
            </a:r>
            <a:r>
              <a:rPr lang="ru-RU" b="0" i="0" dirty="0" smtClean="0">
                <a:solidFill>
                  <a:srgbClr val="000000"/>
                </a:solidFill>
                <a:effectLst/>
                <a:latin typeface="Times New Roman" panose="02020603050405020304" pitchFamily="18" charset="0"/>
                <a:cs typeface="Times New Roman" panose="02020603050405020304" pitchFamily="18" charset="0"/>
              </a:rPr>
              <a:t>→</a:t>
            </a:r>
            <a:r>
              <a:rPr lang="ru-RU" b="0" i="0" dirty="0" smtClean="0">
                <a:solidFill>
                  <a:srgbClr val="000000"/>
                </a:solidFill>
                <a:effectLst/>
                <a:latin typeface="Verdana" panose="020B0604030504040204" pitchFamily="34" charset="0"/>
              </a:rPr>
              <a:t>зоопланктон</a:t>
            </a:r>
            <a:r>
              <a:rPr lang="ru-RU" dirty="0">
                <a:solidFill>
                  <a:srgbClr val="000000"/>
                </a:solidFill>
                <a:latin typeface="Times New Roman" panose="02020603050405020304" pitchFamily="18" charset="0"/>
                <a:cs typeface="Times New Roman" panose="02020603050405020304" pitchFamily="18" charset="0"/>
              </a:rPr>
              <a:t> → </a:t>
            </a:r>
            <a:r>
              <a:rPr lang="ru-RU" b="0" i="0" dirty="0" smtClean="0">
                <a:solidFill>
                  <a:srgbClr val="000000"/>
                </a:solidFill>
                <a:effectLst/>
                <a:latin typeface="Verdana" panose="020B0604030504040204" pitchFamily="34" charset="0"/>
              </a:rPr>
              <a:t>кит)</a:t>
            </a:r>
          </a:p>
          <a:p>
            <a:endParaRPr lang="ru-RU" dirty="0">
              <a:solidFill>
                <a:srgbClr val="000000"/>
              </a:solidFill>
              <a:latin typeface="Verdana" panose="020B0604030504040204" pitchFamily="34" charset="0"/>
            </a:endParaRPr>
          </a:p>
          <a:p>
            <a:r>
              <a:rPr lang="ru-RU" b="0" i="0" dirty="0" smtClean="0">
                <a:solidFill>
                  <a:srgbClr val="000000"/>
                </a:solidFill>
                <a:effectLst/>
                <a:latin typeface="Verdana" panose="020B0604030504040204" pitchFamily="34" charset="0"/>
              </a:rPr>
              <a:t>150 000 х 10 х 10= 15 000 000 кг (15 000 тонн)</a:t>
            </a:r>
            <a:endParaRPr lang="ru-RU" dirty="0"/>
          </a:p>
        </p:txBody>
      </p:sp>
    </p:spTree>
    <p:extLst>
      <p:ext uri="{BB962C8B-B14F-4D97-AF65-F5344CB8AC3E}">
        <p14:creationId xmlns:p14="http://schemas.microsoft.com/office/powerpoint/2010/main" val="17285769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Показатели экосистем</a:t>
            </a:r>
            <a:endParaRPr lang="ru-RU" dirty="0"/>
          </a:p>
        </p:txBody>
      </p:sp>
      <p:sp>
        <p:nvSpPr>
          <p:cNvPr id="3" name="Объект 2"/>
          <p:cNvSpPr>
            <a:spLocks noGrp="1"/>
          </p:cNvSpPr>
          <p:nvPr>
            <p:ph idx="1"/>
          </p:nvPr>
        </p:nvSpPr>
        <p:spPr/>
        <p:txBody>
          <a:bodyPr/>
          <a:lstStyle/>
          <a:p>
            <a:pPr marL="0" indent="0">
              <a:buNone/>
            </a:pPr>
            <a:r>
              <a:rPr lang="ru-RU" dirty="0" smtClean="0"/>
              <a:t>Биомасса – суммарная масса всех организмов экосистемы или её отдельных трофических уровней.</a:t>
            </a:r>
          </a:p>
          <a:p>
            <a:pPr marL="0" indent="0">
              <a:buNone/>
            </a:pPr>
            <a:endParaRPr lang="ru-RU" dirty="0"/>
          </a:p>
          <a:p>
            <a:pPr marL="0" indent="0">
              <a:buNone/>
            </a:pPr>
            <a:r>
              <a:rPr lang="ru-RU" dirty="0" smtClean="0"/>
              <a:t>Продукция – прирост биомассы в определённый момент времени.</a:t>
            </a:r>
          </a:p>
          <a:p>
            <a:pPr marL="0" indent="0">
              <a:buNone/>
            </a:pPr>
            <a:endParaRPr lang="ru-RU" dirty="0"/>
          </a:p>
          <a:p>
            <a:pPr marL="0" indent="0">
              <a:buNone/>
            </a:pPr>
            <a:endParaRPr lang="ru-RU" dirty="0" smtClean="0"/>
          </a:p>
          <a:p>
            <a:pPr marL="0" indent="0">
              <a:buNone/>
            </a:pPr>
            <a:endParaRPr lang="ru-RU" dirty="0"/>
          </a:p>
        </p:txBody>
      </p:sp>
    </p:spTree>
    <p:extLst>
      <p:ext uri="{BB962C8B-B14F-4D97-AF65-F5344CB8AC3E}">
        <p14:creationId xmlns:p14="http://schemas.microsoft.com/office/powerpoint/2010/main" val="9288537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Экологические пирамиды</a:t>
            </a:r>
            <a:endParaRPr lang="ru-RU" dirty="0"/>
          </a:p>
        </p:txBody>
      </p:sp>
      <p:sp>
        <p:nvSpPr>
          <p:cNvPr id="3" name="Объект 2"/>
          <p:cNvSpPr>
            <a:spLocks noGrp="1"/>
          </p:cNvSpPr>
          <p:nvPr>
            <p:ph idx="1"/>
          </p:nvPr>
        </p:nvSpPr>
        <p:spPr/>
        <p:txBody>
          <a:bodyPr/>
          <a:lstStyle/>
          <a:p>
            <a:pPr marL="0" indent="0">
              <a:buNone/>
            </a:pPr>
            <a:r>
              <a:rPr lang="ru-RU" b="1" i="0" dirty="0" smtClean="0">
                <a:solidFill>
                  <a:srgbClr val="333333"/>
                </a:solidFill>
                <a:effectLst/>
                <a:latin typeface="Arial" panose="020B0604020202020204" pitchFamily="34" charset="0"/>
              </a:rPr>
              <a:t>Экологическая</a:t>
            </a:r>
            <a:r>
              <a:rPr lang="ru-RU" b="0" i="0" dirty="0" smtClean="0">
                <a:solidFill>
                  <a:srgbClr val="333333"/>
                </a:solidFill>
                <a:effectLst/>
                <a:latin typeface="Arial" panose="020B0604020202020204" pitchFamily="34" charset="0"/>
              </a:rPr>
              <a:t> </a:t>
            </a:r>
            <a:r>
              <a:rPr lang="ru-RU" b="1" i="0" dirty="0" smtClean="0">
                <a:solidFill>
                  <a:srgbClr val="333333"/>
                </a:solidFill>
                <a:effectLst/>
                <a:latin typeface="Arial" panose="020B0604020202020204" pitchFamily="34" charset="0"/>
              </a:rPr>
              <a:t>пирамида</a:t>
            </a:r>
            <a:r>
              <a:rPr lang="ru-RU" b="0" i="0" dirty="0" smtClean="0">
                <a:solidFill>
                  <a:srgbClr val="333333"/>
                </a:solidFill>
                <a:effectLst/>
                <a:latin typeface="Arial" panose="020B0604020202020204" pitchFamily="34" charset="0"/>
              </a:rPr>
              <a:t> — графическое изображение соотношения между продуцентами и консументами всех уровней в экосистеме.</a:t>
            </a:r>
            <a:endParaRPr lang="ru-RU" dirty="0" smtClean="0"/>
          </a:p>
          <a:p>
            <a:endParaRPr lang="ru-RU" dirty="0"/>
          </a:p>
          <a:p>
            <a:endParaRPr lang="ru-RU" dirty="0" smtClean="0"/>
          </a:p>
          <a:p>
            <a:r>
              <a:rPr lang="ru-RU" dirty="0" smtClean="0"/>
              <a:t>Пирамида чисел.</a:t>
            </a:r>
          </a:p>
          <a:p>
            <a:r>
              <a:rPr lang="ru-RU" dirty="0" smtClean="0"/>
              <a:t>Пирамида биомассы.</a:t>
            </a:r>
          </a:p>
          <a:p>
            <a:r>
              <a:rPr lang="ru-RU" dirty="0" smtClean="0"/>
              <a:t>Пирамида энергии.</a:t>
            </a:r>
          </a:p>
          <a:p>
            <a:endParaRPr lang="ru-RU" dirty="0"/>
          </a:p>
          <a:p>
            <a:endParaRPr lang="ru-RU" dirty="0"/>
          </a:p>
        </p:txBody>
      </p:sp>
    </p:spTree>
    <p:extLst>
      <p:ext uri="{BB962C8B-B14F-4D97-AF65-F5344CB8AC3E}">
        <p14:creationId xmlns:p14="http://schemas.microsoft.com/office/powerpoint/2010/main" val="2200659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3636575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022" y="0"/>
            <a:ext cx="10515600" cy="775053"/>
          </a:xfrm>
        </p:spPr>
        <p:txBody>
          <a:bodyPr/>
          <a:lstStyle/>
          <a:p>
            <a:pPr algn="ctr"/>
            <a:r>
              <a:rPr lang="ru-RU" dirty="0" smtClean="0"/>
              <a:t>Пирамида биомассы</a:t>
            </a:r>
            <a:endParaRPr lang="ru-RU" dirty="0"/>
          </a:p>
        </p:txBody>
      </p:sp>
      <p:pic>
        <p:nvPicPr>
          <p:cNvPr id="4" name="Рисунок 3"/>
          <p:cNvPicPr>
            <a:picLocks noChangeAspect="1"/>
          </p:cNvPicPr>
          <p:nvPr/>
        </p:nvPicPr>
        <p:blipFill rotWithShape="1">
          <a:blip r:embed="rId2"/>
          <a:srcRect l="2635" t="21739" r="21913" b="9440"/>
          <a:stretch/>
        </p:blipFill>
        <p:spPr>
          <a:xfrm>
            <a:off x="714022" y="612184"/>
            <a:ext cx="8640455" cy="4417766"/>
          </a:xfrm>
          <a:prstGeom prst="rect">
            <a:avLst/>
          </a:prstGeom>
        </p:spPr>
      </p:pic>
      <p:sp>
        <p:nvSpPr>
          <p:cNvPr id="5" name="Прямоугольник 4"/>
          <p:cNvSpPr/>
          <p:nvPr/>
        </p:nvSpPr>
        <p:spPr>
          <a:xfrm>
            <a:off x="0" y="4869979"/>
            <a:ext cx="12552020" cy="2031325"/>
          </a:xfrm>
          <a:prstGeom prst="rect">
            <a:avLst/>
          </a:prstGeom>
        </p:spPr>
        <p:txBody>
          <a:bodyPr wrap="square">
            <a:spAutoFit/>
          </a:bodyPr>
          <a:lstStyle/>
          <a:p>
            <a:r>
              <a:rPr lang="ru-RU" b="1" i="0" dirty="0" smtClean="0">
                <a:solidFill>
                  <a:srgbClr val="555555"/>
                </a:solidFill>
                <a:effectLst/>
                <a:latin typeface="Roboto"/>
              </a:rPr>
              <a:t>Пирамида биомасс показывает количество живого вещества, или биомассы, на каждом трофическом уровне.</a:t>
            </a:r>
            <a:r>
              <a:rPr lang="ru-RU" b="0" i="0" dirty="0" smtClean="0">
                <a:solidFill>
                  <a:srgbClr val="555555"/>
                </a:solidFill>
                <a:effectLst/>
                <a:latin typeface="Roboto"/>
              </a:rPr>
              <a:t> В большинстве наземных экосистем биомасса продуцентов, т. е. суммарная масса растений наибольшая, а биомасса организмов каждого последующего трофического уровня меньше предыдущего. </a:t>
            </a:r>
          </a:p>
          <a:p>
            <a:r>
              <a:rPr lang="ru-RU" b="0" i="0" dirty="0" smtClean="0">
                <a:solidFill>
                  <a:srgbClr val="555555"/>
                </a:solidFill>
                <a:effectLst/>
                <a:latin typeface="Roboto"/>
              </a:rPr>
              <a:t>Перевёрнутая пирамида биомасс свойственна морским экосистемам, где первичные продуценты (одноклеточные водоросли) очень быстро размножаются. Потребители фитопланктона гораздо крупнее, но размножаются значительно медленнее. За то время, пока хищные рыбы (а тем более моржи и киты) накопят свою биомассу, сменится множество поколений фитопланктона, суммарная биомасса которых намного больше.</a:t>
            </a:r>
          </a:p>
        </p:txBody>
      </p:sp>
    </p:spTree>
    <p:extLst>
      <p:ext uri="{BB962C8B-B14F-4D97-AF65-F5344CB8AC3E}">
        <p14:creationId xmlns:p14="http://schemas.microsoft.com/office/powerpoint/2010/main" val="18360785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0" y="5572526"/>
            <a:ext cx="12426108" cy="1285474"/>
          </a:xfrm>
        </p:spPr>
        <p:txBody>
          <a:bodyPr>
            <a:normAutofit lnSpcReduction="10000"/>
          </a:bodyPr>
          <a:lstStyle/>
          <a:p>
            <a:pPr marL="0" indent="0">
              <a:buNone/>
            </a:pPr>
            <a:r>
              <a:rPr lang="ru-RU" sz="2000" b="1" i="0" dirty="0" smtClean="0">
                <a:solidFill>
                  <a:srgbClr val="333333"/>
                </a:solidFill>
                <a:effectLst/>
                <a:latin typeface="Arial" panose="020B0604020202020204" pitchFamily="34" charset="0"/>
              </a:rPr>
              <a:t>Пирамида</a:t>
            </a:r>
            <a:r>
              <a:rPr lang="ru-RU" sz="2000" b="0" i="0" dirty="0" smtClean="0">
                <a:solidFill>
                  <a:srgbClr val="333333"/>
                </a:solidFill>
                <a:effectLst/>
                <a:latin typeface="Arial" panose="020B0604020202020204" pitchFamily="34" charset="0"/>
              </a:rPr>
              <a:t> </a:t>
            </a:r>
            <a:r>
              <a:rPr lang="ru-RU" sz="2000" b="1" i="0" dirty="0" smtClean="0">
                <a:solidFill>
                  <a:srgbClr val="333333"/>
                </a:solidFill>
                <a:effectLst/>
                <a:latin typeface="Arial" panose="020B0604020202020204" pitchFamily="34" charset="0"/>
              </a:rPr>
              <a:t>энергии</a:t>
            </a:r>
            <a:r>
              <a:rPr lang="ru-RU" sz="2000" b="0" i="0" dirty="0" smtClean="0">
                <a:solidFill>
                  <a:srgbClr val="333333"/>
                </a:solidFill>
                <a:effectLst/>
                <a:latin typeface="Arial" panose="020B0604020202020204" pitchFamily="34" charset="0"/>
              </a:rPr>
              <a:t> отражает количество </a:t>
            </a:r>
            <a:r>
              <a:rPr lang="ru-RU" sz="2000" b="1" i="0" dirty="0" smtClean="0">
                <a:solidFill>
                  <a:srgbClr val="333333"/>
                </a:solidFill>
                <a:effectLst/>
                <a:latin typeface="Arial" panose="020B0604020202020204" pitchFamily="34" charset="0"/>
              </a:rPr>
              <a:t>энергии</a:t>
            </a:r>
            <a:r>
              <a:rPr lang="ru-RU" sz="2000" b="0" i="0" dirty="0" smtClean="0">
                <a:solidFill>
                  <a:srgbClr val="333333"/>
                </a:solidFill>
                <a:effectLst/>
                <a:latin typeface="Arial" panose="020B0604020202020204" pitchFamily="34" charset="0"/>
              </a:rPr>
              <a:t>, содержащейся в пище на каждом трофическом уровне.</a:t>
            </a:r>
          </a:p>
          <a:p>
            <a:pPr marL="0" indent="0">
              <a:buNone/>
            </a:pPr>
            <a:r>
              <a:rPr lang="ru-RU" sz="2000" dirty="0" smtClean="0">
                <a:solidFill>
                  <a:srgbClr val="333333"/>
                </a:solidFill>
                <a:latin typeface="Arial" panose="020B0604020202020204" pitchFamily="34" charset="0"/>
              </a:rPr>
              <a:t>Даёт наиболее полное представление об организации экосистемы, имеет типичный вид (не бывает перевёрнутой)</a:t>
            </a:r>
            <a:endParaRPr lang="ru-RU" sz="2000" dirty="0"/>
          </a:p>
        </p:txBody>
      </p:sp>
      <p:pic>
        <p:nvPicPr>
          <p:cNvPr id="4" name="Рисунок 3"/>
          <p:cNvPicPr>
            <a:picLocks noChangeAspect="1"/>
          </p:cNvPicPr>
          <p:nvPr/>
        </p:nvPicPr>
        <p:blipFill rotWithShape="1">
          <a:blip r:embed="rId2"/>
          <a:srcRect t="6644" b="20331"/>
          <a:stretch/>
        </p:blipFill>
        <p:spPr>
          <a:xfrm>
            <a:off x="90311" y="0"/>
            <a:ext cx="9753600" cy="5334984"/>
          </a:xfrm>
          <a:prstGeom prst="rect">
            <a:avLst/>
          </a:prstGeom>
        </p:spPr>
      </p:pic>
    </p:spTree>
    <p:extLst>
      <p:ext uri="{BB962C8B-B14F-4D97-AF65-F5344CB8AC3E}">
        <p14:creationId xmlns:p14="http://schemas.microsoft.com/office/powerpoint/2010/main" val="4236065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195526493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371</Words>
  <Application>Microsoft Office PowerPoint</Application>
  <PresentationFormat>Широкоэкранный</PresentationFormat>
  <Paragraphs>74</Paragraphs>
  <Slides>17</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17</vt:i4>
      </vt:variant>
    </vt:vector>
  </HeadingPairs>
  <TitlesOfParts>
    <vt:vector size="25" baseType="lpstr">
      <vt:lpstr>Arial</vt:lpstr>
      <vt:lpstr>Calibri</vt:lpstr>
      <vt:lpstr>Calibri Light</vt:lpstr>
      <vt:lpstr>Open Sans</vt:lpstr>
      <vt:lpstr>Roboto</vt:lpstr>
      <vt:lpstr>Times New Roman</vt:lpstr>
      <vt:lpstr>Verdana</vt:lpstr>
      <vt:lpstr>Тема Office</vt:lpstr>
      <vt:lpstr>Экосистемы</vt:lpstr>
      <vt:lpstr>Презентация PowerPoint</vt:lpstr>
      <vt:lpstr>Экосистема и биогеоценоз</vt:lpstr>
      <vt:lpstr>Структура экосистем</vt:lpstr>
      <vt:lpstr>Презентация PowerPoint</vt:lpstr>
      <vt:lpstr>Трофические уровни</vt:lpstr>
      <vt:lpstr>Пищевые цепи и сеть</vt:lpstr>
      <vt:lpstr>Презентация PowerPoint</vt:lpstr>
      <vt:lpstr>Презентация PowerPoint</vt:lpstr>
      <vt:lpstr>Правило 10 % (правило Линдемана)</vt:lpstr>
      <vt:lpstr>Задание</vt:lpstr>
      <vt:lpstr>Показатели экосистем</vt:lpstr>
      <vt:lpstr>Экологические пирамиды</vt:lpstr>
      <vt:lpstr>Презентация PowerPoint</vt:lpstr>
      <vt:lpstr>Пирамида биомассы</vt:lpstr>
      <vt:lpstr>Презентация PowerPoint</vt:lpstr>
      <vt:lpstr>Презентация PowerPoint</vt:lpstr>
    </vt:vector>
  </TitlesOfParts>
  <Company>diakov.net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Экосистемы</dc:title>
  <dc:creator>RePack by Diakov</dc:creator>
  <cp:lastModifiedBy>RePack by Diakov</cp:lastModifiedBy>
  <cp:revision>10</cp:revision>
  <dcterms:created xsi:type="dcterms:W3CDTF">2020-04-19T11:25:32Z</dcterms:created>
  <dcterms:modified xsi:type="dcterms:W3CDTF">2020-04-20T06:50:29Z</dcterms:modified>
</cp:coreProperties>
</file>