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4" r:id="rId3"/>
    <p:sldId id="272" r:id="rId4"/>
    <p:sldId id="271" r:id="rId5"/>
    <p:sldId id="273" r:id="rId6"/>
    <p:sldId id="274" r:id="rId7"/>
    <p:sldId id="275" r:id="rId8"/>
    <p:sldId id="276" r:id="rId9"/>
    <p:sldId id="277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7525-3772-403E-9F30-DE6C40375032}" type="datetimeFigureOut">
              <a:rPr lang="ru-RU" smtClean="0"/>
              <a:pPr/>
              <a:t>02.06.2020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45FF-90C0-4350-88E4-69CFF3264C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7525-3772-403E-9F30-DE6C40375032}" type="datetimeFigureOut">
              <a:rPr lang="ru-RU" smtClean="0"/>
              <a:pPr/>
              <a:t>02.06.2020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45FF-90C0-4350-88E4-69CFF3264C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7525-3772-403E-9F30-DE6C40375032}" type="datetimeFigureOut">
              <a:rPr lang="ru-RU" smtClean="0"/>
              <a:pPr/>
              <a:t>02.06.2020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45FF-90C0-4350-88E4-69CFF3264C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7525-3772-403E-9F30-DE6C40375032}" type="datetimeFigureOut">
              <a:rPr lang="ru-RU" smtClean="0"/>
              <a:pPr/>
              <a:t>02.06.2020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45FF-90C0-4350-88E4-69CFF3264C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7525-3772-403E-9F30-DE6C40375032}" type="datetimeFigureOut">
              <a:rPr lang="ru-RU" smtClean="0"/>
              <a:pPr/>
              <a:t>02.06.2020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45FF-90C0-4350-88E4-69CFF3264C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7525-3772-403E-9F30-DE6C40375032}" type="datetimeFigureOut">
              <a:rPr lang="ru-RU" smtClean="0"/>
              <a:pPr/>
              <a:t>02.06.2020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45FF-90C0-4350-88E4-69CFF3264C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7525-3772-403E-9F30-DE6C40375032}" type="datetimeFigureOut">
              <a:rPr lang="ru-RU" smtClean="0"/>
              <a:pPr/>
              <a:t>02.06.2020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45FF-90C0-4350-88E4-69CFF3264C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7525-3772-403E-9F30-DE6C40375032}" type="datetimeFigureOut">
              <a:rPr lang="ru-RU" smtClean="0"/>
              <a:pPr/>
              <a:t>02.06.2020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45FF-90C0-4350-88E4-69CFF3264C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7525-3772-403E-9F30-DE6C40375032}" type="datetimeFigureOut">
              <a:rPr lang="ru-RU" smtClean="0"/>
              <a:pPr/>
              <a:t>02.06.2020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45FF-90C0-4350-88E4-69CFF3264C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7525-3772-403E-9F30-DE6C40375032}" type="datetimeFigureOut">
              <a:rPr lang="ru-RU" smtClean="0"/>
              <a:pPr/>
              <a:t>02.06.2020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45FF-90C0-4350-88E4-69CFF3264C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7525-3772-403E-9F30-DE6C40375032}" type="datetimeFigureOut">
              <a:rPr lang="ru-RU" smtClean="0"/>
              <a:pPr/>
              <a:t>02.06.2020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45FF-90C0-4350-88E4-69CFF3264C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E7525-3772-403E-9F30-DE6C40375032}" type="datetimeFigureOut">
              <a:rPr lang="ru-RU" smtClean="0"/>
              <a:pPr/>
              <a:t>02.06.2020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E45FF-90C0-4350-88E4-69CFF3264CD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donald-mickey-memorie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0694" y="4857760"/>
            <a:ext cx="2397820" cy="16983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72386" y="-24"/>
            <a:ext cx="558569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800" b="1" dirty="0" smtClean="0">
                <a:solidFill>
                  <a:schemeClr val="accent2">
                    <a:lumMod val="75000"/>
                  </a:schemeClr>
                </a:solidFill>
              </a:rPr>
              <a:t>Past Simple</a:t>
            </a:r>
            <a:endParaRPr lang="ru-RU" sz="8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071538" y="1214422"/>
            <a:ext cx="6929486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Candara" pitchFamily="34" charset="0"/>
              </a:rPr>
              <a:t>Прошедшее простое время часть 2.</a:t>
            </a:r>
          </a:p>
          <a:p>
            <a:pPr algn="ctr"/>
            <a:endParaRPr lang="ru-RU" b="1" dirty="0" smtClean="0">
              <a:latin typeface="Candara" pitchFamily="34" charset="0"/>
            </a:endParaRPr>
          </a:p>
          <a:p>
            <a:pPr algn="ctr"/>
            <a:r>
              <a:rPr lang="ru-RU" b="1" dirty="0" smtClean="0">
                <a:latin typeface="Candara" pitchFamily="34" charset="0"/>
              </a:rPr>
              <a:t>В английском языке, простое прошедшее время используется когда мы </a:t>
            </a:r>
            <a:r>
              <a:rPr lang="ru-RU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 charset="0"/>
              </a:rPr>
              <a:t>говорим о действиях, которые произошли в неопределенное время в прошлом.</a:t>
            </a:r>
          </a:p>
          <a:p>
            <a:pPr algn="ctr"/>
            <a:endParaRPr lang="ru-RU" b="1" dirty="0" smtClean="0">
              <a:latin typeface="Candara" pitchFamily="34" charset="0"/>
            </a:endParaRPr>
          </a:p>
          <a:p>
            <a:pPr algn="ctr"/>
            <a:r>
              <a:rPr lang="ru-RU" sz="1600" b="1" dirty="0" smtClean="0">
                <a:latin typeface="Candara" pitchFamily="34" charset="0"/>
              </a:rPr>
              <a:t>Слова, которые указывают на прошедшее время: </a:t>
            </a:r>
            <a:r>
              <a:rPr lang="en-US" sz="16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 charset="0"/>
              </a:rPr>
              <a:t>yesterday, …ago, last…</a:t>
            </a:r>
            <a:endParaRPr lang="ru-RU" sz="1600" b="1" u="sng" dirty="0">
              <a:solidFill>
                <a:schemeClr val="tx2">
                  <a:lumMod val="60000"/>
                  <a:lumOff val="40000"/>
                </a:schemeClr>
              </a:solidFill>
              <a:latin typeface="Candara" pitchFamily="34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5929322" y="4572008"/>
            <a:ext cx="785818" cy="500066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2214546" y="3948131"/>
            <a:ext cx="257175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6600" b="1" dirty="0">
                <a:latin typeface="Calisto MT" pitchFamily="18" charset="0"/>
              </a:rPr>
              <a:t>look </a:t>
            </a:r>
            <a:br>
              <a:rPr lang="en-US" sz="6600" b="1" dirty="0">
                <a:latin typeface="Calisto MT" pitchFamily="18" charset="0"/>
              </a:rPr>
            </a:br>
            <a:endParaRPr lang="ru-RU" sz="6600" b="1" dirty="0">
              <a:latin typeface="Calisto MT" pitchFamily="18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500416" y="3948136"/>
            <a:ext cx="2571768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66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sto MT" pitchFamily="18" charset="0"/>
              </a:rPr>
              <a:t>ed</a:t>
            </a:r>
            <a:r>
              <a:rPr lang="en-US" sz="6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sto MT" pitchFamily="18" charset="0"/>
              </a:rPr>
              <a:t> </a:t>
            </a:r>
            <a:br>
              <a:rPr lang="en-US" sz="6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sto MT" pitchFamily="18" charset="0"/>
              </a:rPr>
            </a:b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sto MT" pitchFamily="18" charset="0"/>
            </a:endParaRPr>
          </a:p>
        </p:txBody>
      </p:sp>
      <p:pic>
        <p:nvPicPr>
          <p:cNvPr id="4101" name="Рисунок 5" descr="mickey-astronau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3590941"/>
            <a:ext cx="1500207" cy="1971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14282" y="445827"/>
            <a:ext cx="85725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rebuchet MS" pitchFamily="34" charset="0"/>
              </a:rPr>
              <a:t>На прошлом уроке, мы с вами разобрали </a:t>
            </a:r>
            <a:r>
              <a:rPr lang="ru-RU" sz="3200" b="1" dirty="0" smtClean="0">
                <a:latin typeface="Trebuchet MS" pitchFamily="34" charset="0"/>
              </a:rPr>
              <a:t>прошедшее время </a:t>
            </a:r>
            <a:r>
              <a:rPr lang="ru-RU" sz="3200" dirty="0" smtClean="0">
                <a:latin typeface="Trebuchet MS" pitchFamily="34" charset="0"/>
              </a:rPr>
              <a:t>и что же такое </a:t>
            </a:r>
            <a:r>
              <a:rPr lang="ru-RU" sz="3200" b="1" dirty="0" smtClean="0">
                <a:latin typeface="Trebuchet MS" pitchFamily="34" charset="0"/>
              </a:rPr>
              <a:t>«правильные глаголы»</a:t>
            </a:r>
            <a:r>
              <a:rPr lang="ru-RU" sz="3200" dirty="0" smtClean="0">
                <a:latin typeface="Trebuchet MS" pitchFamily="34" charset="0"/>
              </a:rPr>
              <a:t>, но раз есть правильные – есть и </a:t>
            </a: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rebuchet MS" pitchFamily="34" charset="0"/>
              </a:rPr>
              <a:t>неправильные глаголы</a:t>
            </a:r>
            <a:r>
              <a:rPr lang="ru-RU" sz="3200" dirty="0" smtClean="0">
                <a:latin typeface="Trebuchet MS" pitchFamily="34" charset="0"/>
              </a:rPr>
              <a:t>. О них мы и поговорим далее.</a:t>
            </a:r>
            <a:endParaRPr lang="ru-RU" sz="3200" b="1" dirty="0">
              <a:latin typeface="Trebuchet MS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282" y="5786454"/>
            <a:ext cx="34291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rebuchet MS" pitchFamily="34" charset="0"/>
              </a:rPr>
              <a:t>А это </a:t>
            </a:r>
            <a:r>
              <a:rPr lang="ru-RU" sz="1600" dirty="0" err="1" smtClean="0">
                <a:latin typeface="Trebuchet MS" pitchFamily="34" charset="0"/>
              </a:rPr>
              <a:t>напоминалка</a:t>
            </a:r>
            <a:r>
              <a:rPr lang="ru-RU" sz="1600" dirty="0" smtClean="0">
                <a:latin typeface="Trebuchet MS" pitchFamily="34" charset="0"/>
              </a:rPr>
              <a:t>, как меняются</a:t>
            </a:r>
            <a:br>
              <a:rPr lang="ru-RU" sz="1600" dirty="0" smtClean="0">
                <a:latin typeface="Trebuchet MS" pitchFamily="34" charset="0"/>
              </a:rPr>
            </a:br>
            <a:r>
              <a:rPr lang="ru-RU" sz="1600" dirty="0" smtClean="0">
                <a:latin typeface="Trebuchet MS" pitchFamily="34" charset="0"/>
              </a:rPr>
              <a:t>правильные глаголы в</a:t>
            </a:r>
            <a:br>
              <a:rPr lang="ru-RU" sz="1600" dirty="0" smtClean="0">
                <a:latin typeface="Trebuchet MS" pitchFamily="34" charset="0"/>
              </a:rPr>
            </a:br>
            <a:r>
              <a:rPr lang="ru-RU" sz="1600" dirty="0" smtClean="0">
                <a:latin typeface="Trebuchet MS" pitchFamily="34" charset="0"/>
              </a:rPr>
              <a:t>прошедшем времени!</a:t>
            </a:r>
            <a:endParaRPr lang="ru-RU" sz="1600" dirty="0">
              <a:latin typeface="Trebuchet MS" pitchFamily="34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rot="5400000" flipH="1" flipV="1">
            <a:off x="2071670" y="5000636"/>
            <a:ext cx="714380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786" y="228407"/>
            <a:ext cx="74443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Итак, взгляни на эти глаголы. Некоторые зеленые</a:t>
            </a:r>
            <a:b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глаголы похожи на фиолетовые! Попробуй </a:t>
            </a:r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подобрать</a:t>
            </a:r>
            <a:b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пару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каждому глаголу из одной колонки в другой.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1785926"/>
            <a:ext cx="16129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3">
                    <a:lumMod val="75000"/>
                  </a:schemeClr>
                </a:solidFill>
              </a:rPr>
              <a:t>buy</a:t>
            </a:r>
            <a:endParaRPr lang="ru-RU" sz="7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2442985"/>
            <a:ext cx="13915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3">
                    <a:lumMod val="75000"/>
                  </a:schemeClr>
                </a:solidFill>
              </a:rPr>
              <a:t>get</a:t>
            </a:r>
            <a:endParaRPr lang="ru-RU" sz="7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4414" y="3228803"/>
            <a:ext cx="22737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3">
                    <a:lumMod val="75000"/>
                  </a:schemeClr>
                </a:solidFill>
              </a:rPr>
              <a:t>make</a:t>
            </a:r>
            <a:endParaRPr lang="ru-RU" sz="7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3943183"/>
            <a:ext cx="22143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3">
                    <a:lumMod val="75000"/>
                  </a:schemeClr>
                </a:solidFill>
              </a:rPr>
              <a:t>swim</a:t>
            </a:r>
            <a:endParaRPr lang="ru-RU" sz="7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44546" y="4786322"/>
            <a:ext cx="21285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3">
                    <a:lumMod val="75000"/>
                  </a:schemeClr>
                </a:solidFill>
              </a:rPr>
              <a:t>drive</a:t>
            </a:r>
            <a:endParaRPr lang="ru-RU" sz="7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24534" y="1800043"/>
            <a:ext cx="243368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4">
                    <a:lumMod val="75000"/>
                  </a:schemeClr>
                </a:solidFill>
              </a:rPr>
              <a:t>swam</a:t>
            </a:r>
            <a:endParaRPr lang="ru-RU" sz="72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86314" y="2457102"/>
            <a:ext cx="23854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4">
                    <a:lumMod val="75000"/>
                  </a:schemeClr>
                </a:solidFill>
              </a:rPr>
              <a:t>drove</a:t>
            </a:r>
            <a:endParaRPr lang="ru-RU" sz="72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43570" y="3242920"/>
            <a:ext cx="29172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4">
                    <a:lumMod val="75000"/>
                  </a:schemeClr>
                </a:solidFill>
              </a:rPr>
              <a:t>bought</a:t>
            </a:r>
            <a:endParaRPr lang="ru-RU" sz="72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628" y="3957300"/>
            <a:ext cx="14307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4">
                    <a:lumMod val="75000"/>
                  </a:schemeClr>
                </a:solidFill>
              </a:rPr>
              <a:t>got</a:t>
            </a:r>
            <a:endParaRPr lang="ru-RU" sz="72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73702" y="4800439"/>
            <a:ext cx="235192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4">
                    <a:lumMod val="75000"/>
                  </a:schemeClr>
                </a:solidFill>
              </a:rPr>
              <a:t>made</a:t>
            </a:r>
            <a:endParaRPr lang="ru-RU" sz="72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4005" y="258055"/>
            <a:ext cx="774564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Вот такие пары должны получиться. Глаголы </a:t>
            </a:r>
            <a:b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фиолетового цвета и есть наши </a:t>
            </a:r>
            <a:r>
              <a:rPr lang="ru-RU" sz="2800" b="1" u="sng" dirty="0" smtClean="0">
                <a:solidFill>
                  <a:srgbClr val="00B050"/>
                </a:solidFill>
              </a:rPr>
              <a:t>НЕПРАВИЛЬНЫЕ</a:t>
            </a:r>
            <a:br>
              <a:rPr lang="ru-RU" sz="2800" b="1" u="sng" dirty="0" smtClean="0">
                <a:solidFill>
                  <a:srgbClr val="00B050"/>
                </a:solidFill>
              </a:rPr>
            </a:br>
            <a:r>
              <a:rPr lang="ru-RU" sz="2800" b="1" u="sng" dirty="0" smtClean="0">
                <a:solidFill>
                  <a:srgbClr val="00B050"/>
                </a:solidFill>
              </a:rPr>
              <a:t>глаголы в прошедшем времени!</a:t>
            </a:r>
            <a:endParaRPr lang="ru-RU" sz="2800" b="1" u="sng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1857364"/>
            <a:ext cx="16129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3">
                    <a:lumMod val="75000"/>
                  </a:schemeClr>
                </a:solidFill>
              </a:rPr>
              <a:t>buy</a:t>
            </a:r>
            <a:endParaRPr lang="ru-RU" sz="7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2514423"/>
            <a:ext cx="13915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3">
                    <a:lumMod val="75000"/>
                  </a:schemeClr>
                </a:solidFill>
              </a:rPr>
              <a:t>get</a:t>
            </a:r>
            <a:endParaRPr lang="ru-RU" sz="7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4414" y="3300241"/>
            <a:ext cx="22737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3">
                    <a:lumMod val="75000"/>
                  </a:schemeClr>
                </a:solidFill>
              </a:rPr>
              <a:t>make</a:t>
            </a:r>
            <a:endParaRPr lang="ru-RU" sz="7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4014621"/>
            <a:ext cx="22143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3">
                    <a:lumMod val="75000"/>
                  </a:schemeClr>
                </a:solidFill>
              </a:rPr>
              <a:t>swim</a:t>
            </a:r>
            <a:endParaRPr lang="ru-RU" sz="7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44546" y="4857760"/>
            <a:ext cx="21285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chemeClr val="accent3">
                    <a:lumMod val="75000"/>
                  </a:schemeClr>
                </a:solidFill>
              </a:rPr>
              <a:t>drive</a:t>
            </a:r>
            <a:endParaRPr lang="ru-RU" sz="7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24534" y="1871481"/>
            <a:ext cx="243368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rgbClr val="7030A0"/>
                </a:solidFill>
              </a:rPr>
              <a:t>swam</a:t>
            </a:r>
            <a:endParaRPr lang="ru-RU" sz="7200" b="1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86314" y="2528540"/>
            <a:ext cx="23854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rgbClr val="7030A0"/>
                </a:solidFill>
              </a:rPr>
              <a:t>drove</a:t>
            </a:r>
            <a:endParaRPr lang="ru-RU" sz="7200" b="1" dirty="0">
              <a:solidFill>
                <a:srgbClr val="7030A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43570" y="3314358"/>
            <a:ext cx="29172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rgbClr val="7030A0"/>
                </a:solidFill>
              </a:rPr>
              <a:t>bought</a:t>
            </a:r>
            <a:endParaRPr lang="ru-RU" sz="7200" b="1" dirty="0">
              <a:solidFill>
                <a:srgbClr val="7030A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628" y="4028738"/>
            <a:ext cx="14307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rgbClr val="7030A0"/>
                </a:solidFill>
              </a:rPr>
              <a:t>got</a:t>
            </a:r>
            <a:endParaRPr lang="ru-RU" sz="7200" b="1" dirty="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73702" y="4871877"/>
            <a:ext cx="235192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rgbClr val="7030A0"/>
                </a:solidFill>
              </a:rPr>
              <a:t>made</a:t>
            </a:r>
            <a:endParaRPr lang="ru-RU" sz="7200" b="1" dirty="0">
              <a:solidFill>
                <a:srgbClr val="7030A0"/>
              </a:solidFill>
            </a:endParaRPr>
          </a:p>
        </p:txBody>
      </p:sp>
      <p:sp>
        <p:nvSpPr>
          <p:cNvPr id="15" name="Полилиния 14"/>
          <p:cNvSpPr/>
          <p:nvPr/>
        </p:nvSpPr>
        <p:spPr>
          <a:xfrm>
            <a:off x="2714612" y="2591754"/>
            <a:ext cx="2999232" cy="1499616"/>
          </a:xfrm>
          <a:custGeom>
            <a:avLst/>
            <a:gdLst>
              <a:gd name="connsiteX0" fmla="*/ 0 w 2999232"/>
              <a:gd name="connsiteY0" fmla="*/ 0 h 1499616"/>
              <a:gd name="connsiteX1" fmla="*/ 1179576 w 2999232"/>
              <a:gd name="connsiteY1" fmla="*/ 356616 h 1499616"/>
              <a:gd name="connsiteX2" fmla="*/ 1911096 w 2999232"/>
              <a:gd name="connsiteY2" fmla="*/ 1325880 h 1499616"/>
              <a:gd name="connsiteX3" fmla="*/ 2999232 w 2999232"/>
              <a:gd name="connsiteY3" fmla="*/ 1399032 h 1499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99232" h="1499616">
                <a:moveTo>
                  <a:pt x="0" y="0"/>
                </a:moveTo>
                <a:cubicBezTo>
                  <a:pt x="430530" y="67818"/>
                  <a:pt x="861060" y="135636"/>
                  <a:pt x="1179576" y="356616"/>
                </a:cubicBezTo>
                <a:cubicBezTo>
                  <a:pt x="1498092" y="577596"/>
                  <a:pt x="1607820" y="1152144"/>
                  <a:pt x="1911096" y="1325880"/>
                </a:cubicBezTo>
                <a:cubicBezTo>
                  <a:pt x="2214372" y="1499616"/>
                  <a:pt x="2606802" y="1449324"/>
                  <a:pt x="2999232" y="1399032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2005964" y="3151062"/>
            <a:ext cx="3008376" cy="1578864"/>
          </a:xfrm>
          <a:custGeom>
            <a:avLst/>
            <a:gdLst>
              <a:gd name="connsiteX0" fmla="*/ 0 w 3008376"/>
              <a:gd name="connsiteY0" fmla="*/ 53340 h 1578864"/>
              <a:gd name="connsiteX1" fmla="*/ 1261872 w 3008376"/>
              <a:gd name="connsiteY1" fmla="*/ 108204 h 1578864"/>
              <a:gd name="connsiteX2" fmla="*/ 1911096 w 3008376"/>
              <a:gd name="connsiteY2" fmla="*/ 702564 h 1578864"/>
              <a:gd name="connsiteX3" fmla="*/ 2487168 w 3008376"/>
              <a:gd name="connsiteY3" fmla="*/ 1434084 h 1578864"/>
              <a:gd name="connsiteX4" fmla="*/ 3008376 w 3008376"/>
              <a:gd name="connsiteY4" fmla="*/ 1571244 h 1578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8376" h="1578864">
                <a:moveTo>
                  <a:pt x="0" y="53340"/>
                </a:moveTo>
                <a:cubicBezTo>
                  <a:pt x="471678" y="26670"/>
                  <a:pt x="943356" y="0"/>
                  <a:pt x="1261872" y="108204"/>
                </a:cubicBezTo>
                <a:cubicBezTo>
                  <a:pt x="1580388" y="216408"/>
                  <a:pt x="1706880" y="481584"/>
                  <a:pt x="1911096" y="702564"/>
                </a:cubicBezTo>
                <a:cubicBezTo>
                  <a:pt x="2115312" y="923544"/>
                  <a:pt x="2304288" y="1289304"/>
                  <a:pt x="2487168" y="1434084"/>
                </a:cubicBezTo>
                <a:cubicBezTo>
                  <a:pt x="2670048" y="1578864"/>
                  <a:pt x="2839212" y="1575054"/>
                  <a:pt x="3008376" y="1571244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3450716" y="4018218"/>
            <a:ext cx="2240280" cy="1658112"/>
          </a:xfrm>
          <a:custGeom>
            <a:avLst/>
            <a:gdLst>
              <a:gd name="connsiteX0" fmla="*/ 0 w 2240280"/>
              <a:gd name="connsiteY0" fmla="*/ 0 h 1658112"/>
              <a:gd name="connsiteX1" fmla="*/ 539496 w 2240280"/>
              <a:gd name="connsiteY1" fmla="*/ 1060704 h 1658112"/>
              <a:gd name="connsiteX2" fmla="*/ 1691640 w 2240280"/>
              <a:gd name="connsiteY2" fmla="*/ 1572768 h 1658112"/>
              <a:gd name="connsiteX3" fmla="*/ 2240280 w 2240280"/>
              <a:gd name="connsiteY3" fmla="*/ 1572768 h 1658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40280" h="1658112">
                <a:moveTo>
                  <a:pt x="0" y="0"/>
                </a:moveTo>
                <a:cubicBezTo>
                  <a:pt x="128778" y="399288"/>
                  <a:pt x="257556" y="798576"/>
                  <a:pt x="539496" y="1060704"/>
                </a:cubicBezTo>
                <a:cubicBezTo>
                  <a:pt x="821436" y="1322832"/>
                  <a:pt x="1408176" y="1487424"/>
                  <a:pt x="1691640" y="1572768"/>
                </a:cubicBezTo>
                <a:cubicBezTo>
                  <a:pt x="1975104" y="1658112"/>
                  <a:pt x="2107692" y="1615440"/>
                  <a:pt x="2240280" y="157276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2847212" y="2361630"/>
            <a:ext cx="3090672" cy="2429256"/>
          </a:xfrm>
          <a:custGeom>
            <a:avLst/>
            <a:gdLst>
              <a:gd name="connsiteX0" fmla="*/ 0 w 3090672"/>
              <a:gd name="connsiteY0" fmla="*/ 2333244 h 2429256"/>
              <a:gd name="connsiteX1" fmla="*/ 722376 w 3090672"/>
              <a:gd name="connsiteY1" fmla="*/ 2296668 h 2429256"/>
              <a:gd name="connsiteX2" fmla="*/ 1353312 w 3090672"/>
              <a:gd name="connsiteY2" fmla="*/ 1537716 h 2429256"/>
              <a:gd name="connsiteX3" fmla="*/ 1508760 w 3090672"/>
              <a:gd name="connsiteY3" fmla="*/ 595884 h 2429256"/>
              <a:gd name="connsiteX4" fmla="*/ 2084832 w 3090672"/>
              <a:gd name="connsiteY4" fmla="*/ 74676 h 2429256"/>
              <a:gd name="connsiteX5" fmla="*/ 3090672 w 3090672"/>
              <a:gd name="connsiteY5" fmla="*/ 147828 h 2429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90672" h="2429256">
                <a:moveTo>
                  <a:pt x="0" y="2333244"/>
                </a:moveTo>
                <a:cubicBezTo>
                  <a:pt x="248412" y="2381250"/>
                  <a:pt x="496824" y="2429256"/>
                  <a:pt x="722376" y="2296668"/>
                </a:cubicBezTo>
                <a:cubicBezTo>
                  <a:pt x="947928" y="2164080"/>
                  <a:pt x="1222248" y="1821180"/>
                  <a:pt x="1353312" y="1537716"/>
                </a:cubicBezTo>
                <a:cubicBezTo>
                  <a:pt x="1484376" y="1254252"/>
                  <a:pt x="1386840" y="839724"/>
                  <a:pt x="1508760" y="595884"/>
                </a:cubicBezTo>
                <a:cubicBezTo>
                  <a:pt x="1630680" y="352044"/>
                  <a:pt x="1821180" y="149352"/>
                  <a:pt x="2084832" y="74676"/>
                </a:cubicBezTo>
                <a:cubicBezTo>
                  <a:pt x="2348484" y="0"/>
                  <a:pt x="2719578" y="73914"/>
                  <a:pt x="3090672" y="14782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>
            <a:off x="3359276" y="3460434"/>
            <a:ext cx="1563624" cy="2093976"/>
          </a:xfrm>
          <a:custGeom>
            <a:avLst/>
            <a:gdLst>
              <a:gd name="connsiteX0" fmla="*/ 0 w 1563624"/>
              <a:gd name="connsiteY0" fmla="*/ 2093976 h 2093976"/>
              <a:gd name="connsiteX1" fmla="*/ 548640 w 1563624"/>
              <a:gd name="connsiteY1" fmla="*/ 1801368 h 2093976"/>
              <a:gd name="connsiteX2" fmla="*/ 1325880 w 1563624"/>
              <a:gd name="connsiteY2" fmla="*/ 960120 h 2093976"/>
              <a:gd name="connsiteX3" fmla="*/ 1426464 w 1563624"/>
              <a:gd name="connsiteY3" fmla="*/ 301752 h 2093976"/>
              <a:gd name="connsiteX4" fmla="*/ 1563624 w 1563624"/>
              <a:gd name="connsiteY4" fmla="*/ 0 h 2093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63624" h="2093976">
                <a:moveTo>
                  <a:pt x="0" y="2093976"/>
                </a:moveTo>
                <a:cubicBezTo>
                  <a:pt x="163830" y="2042160"/>
                  <a:pt x="327660" y="1990344"/>
                  <a:pt x="548640" y="1801368"/>
                </a:cubicBezTo>
                <a:cubicBezTo>
                  <a:pt x="769620" y="1612392"/>
                  <a:pt x="1179576" y="1210056"/>
                  <a:pt x="1325880" y="960120"/>
                </a:cubicBezTo>
                <a:cubicBezTo>
                  <a:pt x="1472184" y="710184"/>
                  <a:pt x="1386840" y="461772"/>
                  <a:pt x="1426464" y="301752"/>
                </a:cubicBezTo>
                <a:cubicBezTo>
                  <a:pt x="1466088" y="141732"/>
                  <a:pt x="1514856" y="70866"/>
                  <a:pt x="1563624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8712" y="202710"/>
            <a:ext cx="7678064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Что важно знать о неправильных глаголах!</a:t>
            </a:r>
          </a:p>
          <a:p>
            <a:pPr algn="ctr"/>
            <a:endParaRPr lang="ru-RU" sz="24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1) Написание глаголов может в корне отличаться:</a:t>
            </a:r>
            <a:b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пример 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</a:rPr>
              <a:t>go - </a:t>
            </a:r>
            <a:r>
              <a:rPr lang="en-US" sz="2400" b="1" i="1" dirty="0" smtClean="0">
                <a:solidFill>
                  <a:srgbClr val="00B050"/>
                </a:solidFill>
              </a:rPr>
              <a:t>went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Написание может совпадать:</a:t>
            </a:r>
            <a:b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пример 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</a:rPr>
              <a:t>cut – </a:t>
            </a:r>
            <a:r>
              <a:rPr lang="en-US" sz="2400" b="1" i="1" dirty="0" smtClean="0">
                <a:solidFill>
                  <a:srgbClr val="00B050"/>
                </a:solidFill>
              </a:rPr>
              <a:t>cut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</a:rPr>
              <a:t>, put – </a:t>
            </a:r>
            <a:r>
              <a:rPr lang="en-US" sz="2400" b="1" i="1" dirty="0" smtClean="0">
                <a:solidFill>
                  <a:srgbClr val="00B050"/>
                </a:solidFill>
              </a:rPr>
              <a:t>put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Написание может отличаться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одной-двумя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буквами:</a:t>
            </a:r>
          </a:p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пример: 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</a:rPr>
              <a:t>take – </a:t>
            </a:r>
            <a:r>
              <a:rPr lang="en-US" sz="2400" b="1" i="1" dirty="0" smtClean="0">
                <a:solidFill>
                  <a:srgbClr val="00B050"/>
                </a:solidFill>
              </a:rPr>
              <a:t>took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</a:rPr>
              <a:t>, see – </a:t>
            </a:r>
            <a:r>
              <a:rPr lang="en-US" sz="2400" b="1" i="1" dirty="0" smtClean="0">
                <a:solidFill>
                  <a:srgbClr val="00B050"/>
                </a:solidFill>
              </a:rPr>
              <a:t>saw</a:t>
            </a:r>
          </a:p>
          <a:p>
            <a:pPr algn="ctr"/>
            <a:endParaRPr lang="en-US" sz="24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2)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Их надо учить </a:t>
            </a:r>
            <a:r>
              <a:rPr lang="ru-RU" sz="2400" b="1" u="sng" dirty="0" smtClean="0">
                <a:solidFill>
                  <a:srgbClr val="00B050"/>
                </a:solidFill>
              </a:rPr>
              <a:t>наизусть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!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Найти неправильные глаголы можно в конце учебника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1643042" y="4558356"/>
            <a:ext cx="5786478" cy="2299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Прямая со стрелкой 6"/>
          <p:cNvCxnSpPr/>
          <p:nvPr/>
        </p:nvCxnSpPr>
        <p:spPr>
          <a:xfrm rot="5400000">
            <a:off x="6572264" y="4643446"/>
            <a:ext cx="1357322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mickey_goofy_donal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00438"/>
            <a:ext cx="2809882" cy="3111575"/>
          </a:xfrm>
          <a:prstGeom prst="rect">
            <a:avLst/>
          </a:prstGeom>
        </p:spPr>
      </p:pic>
      <p:sp>
        <p:nvSpPr>
          <p:cNvPr id="7" name="Выноска 2 (с границей) 6"/>
          <p:cNvSpPr/>
          <p:nvPr/>
        </p:nvSpPr>
        <p:spPr>
          <a:xfrm>
            <a:off x="4786314" y="428604"/>
            <a:ext cx="3714776" cy="2428892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30947"/>
              <a:gd name="adj6" fmla="val -8137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mickey-donald-goofy-safari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214290"/>
            <a:ext cx="3900042" cy="328614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28992" y="3929066"/>
            <a:ext cx="53559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 smtClean="0">
                <a:solidFill>
                  <a:schemeClr val="accent2">
                    <a:lumMod val="75000"/>
                  </a:schemeClr>
                </a:solidFill>
              </a:rPr>
              <a:t>They          a rhino.</a:t>
            </a:r>
            <a:endParaRPr lang="ru-RU" sz="5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3979" y="642918"/>
            <a:ext cx="23106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chemeClr val="accent4">
                    <a:lumMod val="75000"/>
                  </a:schemeClr>
                </a:solidFill>
              </a:rPr>
              <a:t>to see – </a:t>
            </a:r>
          </a:p>
          <a:p>
            <a:r>
              <a:rPr lang="ru-RU" sz="4800" b="1" dirty="0" smtClean="0">
                <a:solidFill>
                  <a:schemeClr val="accent4">
                    <a:lumMod val="75000"/>
                  </a:schemeClr>
                </a:solidFill>
              </a:rPr>
              <a:t>видеть</a:t>
            </a:r>
            <a:endParaRPr lang="ru-RU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16040" y="3934430"/>
            <a:ext cx="13126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 smtClean="0">
                <a:solidFill>
                  <a:schemeClr val="accent5">
                    <a:lumMod val="75000"/>
                  </a:schemeClr>
                </a:solidFill>
              </a:rPr>
              <a:t>saw</a:t>
            </a:r>
            <a:endParaRPr lang="ru-RU" sz="5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mickey-friends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4572008"/>
            <a:ext cx="3325199" cy="1961867"/>
          </a:xfrm>
          <a:prstGeom prst="rect">
            <a:avLst/>
          </a:prstGeom>
        </p:spPr>
      </p:pic>
      <p:sp>
        <p:nvSpPr>
          <p:cNvPr id="6" name="Выноска 2 (с границей) 5"/>
          <p:cNvSpPr/>
          <p:nvPr/>
        </p:nvSpPr>
        <p:spPr>
          <a:xfrm>
            <a:off x="4786314" y="428604"/>
            <a:ext cx="3714776" cy="2428892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71982"/>
              <a:gd name="adj6" fmla="val -6389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aug28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714356"/>
            <a:ext cx="3786214" cy="205717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00562" y="3214686"/>
            <a:ext cx="426751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 smtClean="0">
                <a:solidFill>
                  <a:schemeClr val="accent2">
                    <a:lumMod val="75000"/>
                  </a:schemeClr>
                </a:solidFill>
              </a:rPr>
              <a:t>They              a </a:t>
            </a:r>
            <a:br>
              <a:rPr lang="en-US" sz="54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sz="5400" b="1" dirty="0" smtClean="0">
                <a:solidFill>
                  <a:schemeClr val="accent2">
                    <a:lumMod val="75000"/>
                  </a:schemeClr>
                </a:solidFill>
              </a:rPr>
              <a:t>sandcastle.</a:t>
            </a:r>
            <a:endParaRPr lang="ru-RU" sz="5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1073522"/>
            <a:ext cx="233794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chemeClr val="accent4">
                    <a:lumMod val="75000"/>
                  </a:schemeClr>
                </a:solidFill>
              </a:rPr>
              <a:t>to make</a:t>
            </a:r>
            <a:endParaRPr lang="ru-RU" sz="4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ru-RU" sz="4800" b="1" dirty="0" smtClean="0">
                <a:solidFill>
                  <a:schemeClr val="accent4">
                    <a:lumMod val="75000"/>
                  </a:schemeClr>
                </a:solidFill>
              </a:rPr>
              <a:t>- делать</a:t>
            </a:r>
            <a:endParaRPr lang="en-US" sz="4800" b="1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92516" y="3214686"/>
            <a:ext cx="18085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5">
                    <a:lumMod val="75000"/>
                  </a:schemeClr>
                </a:solidFill>
              </a:rPr>
              <a:t>m</a:t>
            </a:r>
            <a:r>
              <a:rPr lang="en-US" sz="5400" b="1" dirty="0" smtClean="0">
                <a:solidFill>
                  <a:schemeClr val="accent5">
                    <a:lumMod val="75000"/>
                  </a:schemeClr>
                </a:solidFill>
              </a:rPr>
              <a:t>ade</a:t>
            </a:r>
            <a:endParaRPr lang="ru-RU" sz="5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goofydonaldpicnic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214290"/>
            <a:ext cx="3957357" cy="2357454"/>
          </a:xfrm>
          <a:prstGeom prst="rect">
            <a:avLst/>
          </a:prstGeom>
        </p:spPr>
      </p:pic>
      <p:pic>
        <p:nvPicPr>
          <p:cNvPr id="5" name="Рисунок 4" descr="mickeydonaldfishing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2214554"/>
            <a:ext cx="3429024" cy="2697499"/>
          </a:xfrm>
          <a:prstGeom prst="rect">
            <a:avLst/>
          </a:prstGeom>
        </p:spPr>
      </p:pic>
      <p:pic>
        <p:nvPicPr>
          <p:cNvPr id="6" name="Рисунок 5" descr="mickey-goofy-donald-safari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285727"/>
            <a:ext cx="2357454" cy="33337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9313" y="3571876"/>
            <a:ext cx="26981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</a:rPr>
              <a:t>take photos</a:t>
            </a:r>
            <a:endParaRPr lang="ru-RU" sz="4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68513" y="4578502"/>
            <a:ext cx="23182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</a:rPr>
              <a:t>go fishing</a:t>
            </a:r>
            <a:endParaRPr lang="ru-RU" sz="4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61075" y="149346"/>
            <a:ext cx="29683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</a:rPr>
              <a:t>have a picnic</a:t>
            </a:r>
            <a:endParaRPr lang="ru-RU" sz="4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01485" y="5572140"/>
            <a:ext cx="738529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А теперь сам напиши в тетради, что делали друзья,</a:t>
            </a:r>
            <a:b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переделав неправильные глаголы</a:t>
            </a:r>
            <a:b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в прошедшее время, </a:t>
            </a:r>
            <a:r>
              <a:rPr lang="ru-RU" sz="2000" b="1" dirty="0" smtClean="0">
                <a:solidFill>
                  <a:schemeClr val="accent2"/>
                </a:solidFill>
              </a:rPr>
              <a:t>на основе примеров, приведенных ранее!</a:t>
            </a:r>
            <a:endParaRPr lang="ru-RU" sz="2000" b="1" u="sng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april-2020-calendar.png"/>
          <p:cNvPicPr>
            <a:picLocks noChangeAspect="1"/>
          </p:cNvPicPr>
          <p:nvPr/>
        </p:nvPicPr>
        <p:blipFill>
          <a:blip r:embed="rId2"/>
          <a:srcRect l="1953" t="6007" r="3125" b="7524"/>
          <a:stretch>
            <a:fillRect/>
          </a:stretch>
        </p:blipFill>
        <p:spPr>
          <a:xfrm>
            <a:off x="3714744" y="142852"/>
            <a:ext cx="5075858" cy="35719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14282" y="785794"/>
            <a:ext cx="324800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rebuchet MS" pitchFamily="34" charset="0"/>
              </a:rPr>
              <a:t>Простое прошедшее</a:t>
            </a:r>
            <a:b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rebuchet MS" pitchFamily="34" charset="0"/>
              </a:rPr>
            </a:br>
            <a: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rebuchet MS" pitchFamily="34" charset="0"/>
              </a:rPr>
              <a:t>время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зачастую</a:t>
            </a:r>
            <a:b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</a:b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употребляется со</a:t>
            </a:r>
            <a:b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</a:b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следующими</a:t>
            </a:r>
            <a:b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</a:b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словами: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3643314"/>
            <a:ext cx="25378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yesterday</a:t>
            </a:r>
            <a:endParaRPr lang="ru-RU" sz="4000" b="1" dirty="0">
              <a:solidFill>
                <a:schemeClr val="accent5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06478" y="3253087"/>
            <a:ext cx="7084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</a:rPr>
              <a:t>сегодня</a:t>
            </a:r>
            <a:br>
              <a:rPr lang="ru-RU" sz="1200" b="1" dirty="0" smtClean="0">
                <a:solidFill>
                  <a:srgbClr val="FF0000"/>
                </a:solidFill>
              </a:rPr>
            </a:br>
            <a:r>
              <a:rPr lang="en-US" sz="1200" b="1" dirty="0" smtClean="0">
                <a:solidFill>
                  <a:srgbClr val="FF0000"/>
                </a:solidFill>
              </a:rPr>
              <a:t>today</a:t>
            </a:r>
            <a:endParaRPr lang="ru-RU" sz="1200" b="1" dirty="0">
              <a:solidFill>
                <a:srgbClr val="FF0000"/>
              </a:solidFill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 flipV="1">
            <a:off x="2857488" y="3500438"/>
            <a:ext cx="1143008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071670" y="4714884"/>
            <a:ext cx="26805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3 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days ago</a:t>
            </a:r>
            <a:endParaRPr lang="ru-RU" sz="4000" b="1" dirty="0">
              <a:solidFill>
                <a:schemeClr val="accent5">
                  <a:lumMod val="75000"/>
                </a:schemeClr>
              </a:solidFill>
              <a:latin typeface="Trebuchet MS" pitchFamily="34" charset="0"/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 flipV="1">
            <a:off x="4500562" y="2928934"/>
            <a:ext cx="3143272" cy="19288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857752" y="5572140"/>
            <a:ext cx="30652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rebuchet MS" pitchFamily="34" charset="0"/>
              </a:rPr>
              <a:t>last Monday</a:t>
            </a:r>
            <a:endParaRPr lang="ru-RU" sz="4000" b="1" dirty="0">
              <a:solidFill>
                <a:schemeClr val="accent5">
                  <a:lumMod val="75000"/>
                </a:schemeClr>
              </a:solidFill>
              <a:latin typeface="Trebuchet MS" pitchFamily="34" charset="0"/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 rot="16200000" flipV="1">
            <a:off x="4500562" y="3286124"/>
            <a:ext cx="2786082" cy="19288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071538" y="4131238"/>
            <a:ext cx="763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chemeClr val="accent3">
                    <a:lumMod val="75000"/>
                  </a:schemeClr>
                </a:solidFill>
              </a:rPr>
              <a:t>вчера</a:t>
            </a:r>
            <a:endParaRPr lang="ru-RU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857620" y="5274246"/>
            <a:ext cx="771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chemeClr val="accent3">
                    <a:lumMod val="75000"/>
                  </a:schemeClr>
                </a:solidFill>
              </a:rPr>
              <a:t>назад</a:t>
            </a:r>
            <a:endParaRPr lang="ru-RU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57752" y="6072206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chemeClr val="accent3">
                    <a:lumMod val="75000"/>
                  </a:schemeClr>
                </a:solidFill>
              </a:rPr>
              <a:t>прошлый</a:t>
            </a:r>
            <a:endParaRPr lang="ru-RU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186</Words>
  <Application>Microsoft Office PowerPoint</Application>
  <PresentationFormat>Экран (4:3)</PresentationFormat>
  <Paragraphs>61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Zacharynator</dc:creator>
  <cp:lastModifiedBy>Zacharynator</cp:lastModifiedBy>
  <cp:revision>22</cp:revision>
  <dcterms:created xsi:type="dcterms:W3CDTF">2020-02-28T15:35:09Z</dcterms:created>
  <dcterms:modified xsi:type="dcterms:W3CDTF">2020-06-02T13:27:17Z</dcterms:modified>
</cp:coreProperties>
</file>