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7" r:id="rId2"/>
    <p:sldId id="257" r:id="rId3"/>
    <p:sldId id="269" r:id="rId4"/>
    <p:sldId id="270" r:id="rId5"/>
    <p:sldId id="271" r:id="rId6"/>
    <p:sldId id="258" r:id="rId7"/>
    <p:sldId id="288" r:id="rId8"/>
    <p:sldId id="259" r:id="rId9"/>
    <p:sldId id="272" r:id="rId10"/>
    <p:sldId id="256" r:id="rId11"/>
    <p:sldId id="262" r:id="rId12"/>
    <p:sldId id="263" r:id="rId13"/>
    <p:sldId id="261" r:id="rId14"/>
    <p:sldId id="290" r:id="rId15"/>
    <p:sldId id="291" r:id="rId16"/>
    <p:sldId id="293" r:id="rId17"/>
    <p:sldId id="274" r:id="rId18"/>
    <p:sldId id="275" r:id="rId19"/>
    <p:sldId id="276" r:id="rId20"/>
    <p:sldId id="277" r:id="rId21"/>
    <p:sldId id="284" r:id="rId22"/>
    <p:sldId id="285" r:id="rId23"/>
    <p:sldId id="295" r:id="rId24"/>
    <p:sldId id="296" r:id="rId25"/>
    <p:sldId id="294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D7F8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image" Target="../media/image2.e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image" Target="../media/image19.emf"/><Relationship Id="rId1" Type="http://schemas.openxmlformats.org/officeDocument/2006/relationships/image" Target="../media/image18.wmf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emf"/><Relationship Id="rId1" Type="http://schemas.openxmlformats.org/officeDocument/2006/relationships/image" Target="../media/image43.emf"/><Relationship Id="rId4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9ECEE5-E8F8-424A-86A9-72EF056A0CDA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8A4CD8-8D84-4E3E-BC74-88CB576293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93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010112-8C8D-425A-B782-A888C9ECD19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DA0E-854C-46B2-B831-13F03BD98D02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94D4EB7-C09D-437F-8CBB-AE01DAF3E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914A5-B6B9-4BC7-A47C-F7C03A8C1C4B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9D655-8D6A-4DF8-B663-926990AFA8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987D4-81D5-4518-A4B9-ED9617068BE4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3294C-04AD-4975-8F27-9AF8A9E471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C6292-E1B3-424D-ACC0-C0E2CD972587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CA554-B871-41BB-8656-96CF9BA68D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56A3-8C2D-4C46-994B-654FE7749933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DB8A6-E996-4B38-8609-B3F526A364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D1641-568F-44A5-BCCD-5C6074454ECD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FE25B-6808-4CAD-95A5-67648E04E3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45144-BF99-4609-A200-0BEB7C3D91CE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74CAE-8B8C-4FD1-BDAB-0FAAA18F0F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Скругленный прямоугольник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A3EA6-4C81-4CB0-A364-B556EA79116D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F1D8F-7977-4E82-A3EC-8AA7AD4281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ACE27-7556-4CDF-A91E-14ABE5A91FE4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C27A6-267F-4814-9A36-3EA62AC293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15AAC-F650-415D-9684-88304A318B7C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15E14-A8E0-472B-B144-27C73FEFC7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9A83-4BDD-4D7D-BA71-9507B5087C00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7C045-A874-4B93-B594-CFEFD6E5F7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2780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30663"/>
            <a:ext cx="4038600" cy="2278062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6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D1900-914B-4222-9330-2556AD4A3139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7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3F876-EFB3-4DE7-B9C5-3333F59685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4996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4997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988C2-9E82-453E-BB64-D34482947E8A}" type="datetimeFigureOut">
              <a:rPr lang="ru-RU"/>
              <a:pPr>
                <a:defRPr/>
              </a:pPr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57D03A5-632F-4359-85A6-785C2F743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4" r:id="rId3"/>
    <p:sldLayoutId id="2147483671" r:id="rId4"/>
    <p:sldLayoutId id="2147483670" r:id="rId5"/>
    <p:sldLayoutId id="2147483669" r:id="rId6"/>
    <p:sldLayoutId id="2147483668" r:id="rId7"/>
    <p:sldLayoutId id="2147483675" r:id="rId8"/>
    <p:sldLayoutId id="2147483676" r:id="rId9"/>
    <p:sldLayoutId id="2147483667" r:id="rId10"/>
    <p:sldLayoutId id="2147483666" r:id="rId11"/>
    <p:sldLayoutId id="214748366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B2C1D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9BBB5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9BBB5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5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3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40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3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5" Type="http://schemas.openxmlformats.org/officeDocument/2006/relationships/oleObject" Target="../embeddings/oleObject42.bin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oleObject" Target="../embeddings/oleObject41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9.bin"/><Relationship Id="rId5" Type="http://schemas.openxmlformats.org/officeDocument/2006/relationships/oleObject" Target="../embeddings/oleObject48.bin"/><Relationship Id="rId4" Type="http://schemas.openxmlformats.org/officeDocument/2006/relationships/oleObject" Target="../embeddings/oleObject47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3730" name="Презентация" r:id="rId3" imgW="4572049" imgH="3429015" progId="PowerPoint.Show.8">
              <p:embed/>
            </p:oleObj>
          </a:graphicData>
        </a:graphic>
      </p:graphicFrame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4978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+mn-cs"/>
              </a:rPr>
              <a:t>Используя формулы и правила дифференцирования, найдите производные следующих функций:</a:t>
            </a:r>
          </a:p>
        </p:txBody>
      </p:sp>
      <p:sp>
        <p:nvSpPr>
          <p:cNvPr id="73744" name="Rectangle 7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26" name="Object 2"/>
          <p:cNvGraphicFramePr>
            <a:graphicFrameLocks noChangeAspect="1"/>
          </p:cNvGraphicFramePr>
          <p:nvPr/>
        </p:nvGraphicFramePr>
        <p:xfrm>
          <a:off x="684213" y="1844675"/>
          <a:ext cx="1717675" cy="504825"/>
        </p:xfrm>
        <a:graphic>
          <a:graphicData uri="http://schemas.openxmlformats.org/presentationml/2006/ole">
            <p:oleObj spid="_x0000_s73731" name="Формула" r:id="rId4" imgW="685800" imgH="228600" progId="Equation.3">
              <p:embed/>
            </p:oleObj>
          </a:graphicData>
        </a:graphic>
      </p:graphicFrame>
      <p:sp>
        <p:nvSpPr>
          <p:cNvPr id="73745" name="Text Box 8"/>
          <p:cNvSpPr txBox="1">
            <a:spLocks noChangeArrowheads="1"/>
          </p:cNvSpPr>
          <p:nvPr/>
        </p:nvSpPr>
        <p:spPr bwMode="auto">
          <a:xfrm>
            <a:off x="3852863" y="2060575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b="1">
              <a:latin typeface="Cambria" pitchFamily="18" charset="0"/>
            </a:endParaRPr>
          </a:p>
        </p:txBody>
      </p:sp>
      <p:sp>
        <p:nvSpPr>
          <p:cNvPr id="737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29" name="Object 3"/>
          <p:cNvGraphicFramePr>
            <a:graphicFrameLocks noChangeAspect="1"/>
          </p:cNvGraphicFramePr>
          <p:nvPr/>
        </p:nvGraphicFramePr>
        <p:xfrm>
          <a:off x="5292725" y="1844675"/>
          <a:ext cx="1223963" cy="504825"/>
        </p:xfrm>
        <a:graphic>
          <a:graphicData uri="http://schemas.openxmlformats.org/presentationml/2006/ole">
            <p:oleObj spid="_x0000_s73732" name="Формула" r:id="rId5" imgW="622030" imgH="228501" progId="Equation.3">
              <p:embed/>
            </p:oleObj>
          </a:graphicData>
        </a:graphic>
      </p:graphicFrame>
      <p:sp>
        <p:nvSpPr>
          <p:cNvPr id="73747" name="Rectangle 12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1" name="Object 4"/>
          <p:cNvGraphicFramePr>
            <a:graphicFrameLocks noChangeAspect="1"/>
          </p:cNvGraphicFramePr>
          <p:nvPr/>
        </p:nvGraphicFramePr>
        <p:xfrm>
          <a:off x="684213" y="2492375"/>
          <a:ext cx="1570037" cy="474663"/>
        </p:xfrm>
        <a:graphic>
          <a:graphicData uri="http://schemas.openxmlformats.org/presentationml/2006/ole">
            <p:oleObj spid="_x0000_s73733" name="Формула" r:id="rId6" imgW="787320" imgH="241200" progId="Equation.3">
              <p:embed/>
            </p:oleObj>
          </a:graphicData>
        </a:graphic>
      </p:graphicFrame>
      <p:sp>
        <p:nvSpPr>
          <p:cNvPr id="73748" name="Rectangle 14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3" name="Object 5"/>
          <p:cNvGraphicFramePr>
            <a:graphicFrameLocks noChangeAspect="1"/>
          </p:cNvGraphicFramePr>
          <p:nvPr/>
        </p:nvGraphicFramePr>
        <p:xfrm>
          <a:off x="5292725" y="2349500"/>
          <a:ext cx="1368425" cy="863600"/>
        </p:xfrm>
        <a:graphic>
          <a:graphicData uri="http://schemas.openxmlformats.org/presentationml/2006/ole">
            <p:oleObj spid="_x0000_s73734" name="Формула" r:id="rId7" imgW="558800" imgH="419100" progId="Equation.3">
              <p:embed/>
            </p:oleObj>
          </a:graphicData>
        </a:graphic>
      </p:graphicFrame>
      <p:sp>
        <p:nvSpPr>
          <p:cNvPr id="73749" name="Rectangle 16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5" name="Object 6"/>
          <p:cNvGraphicFramePr>
            <a:graphicFrameLocks noChangeAspect="1"/>
          </p:cNvGraphicFramePr>
          <p:nvPr/>
        </p:nvGraphicFramePr>
        <p:xfrm>
          <a:off x="684213" y="3141663"/>
          <a:ext cx="1800225" cy="425450"/>
        </p:xfrm>
        <a:graphic>
          <a:graphicData uri="http://schemas.openxmlformats.org/presentationml/2006/ole">
            <p:oleObj spid="_x0000_s73735" name="Формула" r:id="rId8" imgW="850531" imgH="203112" progId="Equation.3">
              <p:embed/>
            </p:oleObj>
          </a:graphicData>
        </a:graphic>
      </p:graphicFrame>
      <p:sp>
        <p:nvSpPr>
          <p:cNvPr id="73750" name="Rectangle 18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7" name="Object 7"/>
          <p:cNvGraphicFramePr>
            <a:graphicFrameLocks noChangeAspect="1"/>
          </p:cNvGraphicFramePr>
          <p:nvPr/>
        </p:nvGraphicFramePr>
        <p:xfrm>
          <a:off x="5292725" y="3068638"/>
          <a:ext cx="936625" cy="457200"/>
        </p:xfrm>
        <a:graphic>
          <a:graphicData uri="http://schemas.openxmlformats.org/presentationml/2006/ole">
            <p:oleObj spid="_x0000_s73736" name="Формула" r:id="rId9" imgW="406048" imgH="203024" progId="Equation.3">
              <p:embed/>
            </p:oleObj>
          </a:graphicData>
        </a:graphic>
      </p:graphicFrame>
      <p:graphicFrame>
        <p:nvGraphicFramePr>
          <p:cNvPr id="5139" name="Object 8"/>
          <p:cNvGraphicFramePr>
            <a:graphicFrameLocks noChangeAspect="1"/>
          </p:cNvGraphicFramePr>
          <p:nvPr/>
        </p:nvGraphicFramePr>
        <p:xfrm>
          <a:off x="684213" y="3644900"/>
          <a:ext cx="2278062" cy="819150"/>
        </p:xfrm>
        <a:graphic>
          <a:graphicData uri="http://schemas.openxmlformats.org/presentationml/2006/ole">
            <p:oleObj spid="_x0000_s73737" name="Формула" r:id="rId10" imgW="863280" imgH="393480" progId="Equation.3">
              <p:embed/>
            </p:oleObj>
          </a:graphicData>
        </a:graphic>
      </p:graphicFrame>
      <p:sp>
        <p:nvSpPr>
          <p:cNvPr id="73751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1" name="Object 9"/>
          <p:cNvGraphicFramePr>
            <a:graphicFrameLocks noChangeAspect="1"/>
          </p:cNvGraphicFramePr>
          <p:nvPr/>
        </p:nvGraphicFramePr>
        <p:xfrm>
          <a:off x="5292725" y="3573463"/>
          <a:ext cx="2016125" cy="792162"/>
        </p:xfrm>
        <a:graphic>
          <a:graphicData uri="http://schemas.openxmlformats.org/presentationml/2006/ole">
            <p:oleObj spid="_x0000_s73738" name="Формула" r:id="rId11" imgW="1066337" imgH="393529" progId="Equation.3">
              <p:embed/>
            </p:oleObj>
          </a:graphicData>
        </a:graphic>
      </p:graphicFrame>
      <p:sp>
        <p:nvSpPr>
          <p:cNvPr id="73752" name="Rectangle 2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3" name="Object 10"/>
          <p:cNvGraphicFramePr>
            <a:graphicFrameLocks noChangeAspect="1"/>
          </p:cNvGraphicFramePr>
          <p:nvPr/>
        </p:nvGraphicFramePr>
        <p:xfrm>
          <a:off x="684213" y="4508500"/>
          <a:ext cx="2232025" cy="496888"/>
        </p:xfrm>
        <a:graphic>
          <a:graphicData uri="http://schemas.openxmlformats.org/presentationml/2006/ole">
            <p:oleObj spid="_x0000_s73739" name="Формула" r:id="rId12" imgW="977900" imgH="228600" progId="Equation.3">
              <p:embed/>
            </p:oleObj>
          </a:graphicData>
        </a:graphic>
      </p:graphicFrame>
      <p:sp>
        <p:nvSpPr>
          <p:cNvPr id="73753" name="Rectangle 26"/>
          <p:cNvSpPr>
            <a:spLocks noChangeArrowheads="1"/>
          </p:cNvSpPr>
          <p:nvPr/>
        </p:nvSpPr>
        <p:spPr bwMode="auto">
          <a:xfrm>
            <a:off x="0" y="3101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5" name="Object 11"/>
          <p:cNvGraphicFramePr>
            <a:graphicFrameLocks noChangeAspect="1"/>
          </p:cNvGraphicFramePr>
          <p:nvPr/>
        </p:nvGraphicFramePr>
        <p:xfrm>
          <a:off x="5292725" y="4508500"/>
          <a:ext cx="3260725" cy="504825"/>
        </p:xfrm>
        <a:graphic>
          <a:graphicData uri="http://schemas.openxmlformats.org/presentationml/2006/ole">
            <p:oleObj spid="_x0000_s73740" name="Формула" r:id="rId13" imgW="1625400" imgH="228600" progId="Equation.3">
              <p:embed/>
            </p:oleObj>
          </a:graphicData>
        </a:graphic>
      </p:graphicFrame>
      <p:sp>
        <p:nvSpPr>
          <p:cNvPr id="73754" name="Rectangle 28"/>
          <p:cNvSpPr>
            <a:spLocks noChangeArrowheads="1"/>
          </p:cNvSpPr>
          <p:nvPr/>
        </p:nvSpPr>
        <p:spPr bwMode="auto">
          <a:xfrm>
            <a:off x="0" y="3030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7" name="Object 12"/>
          <p:cNvGraphicFramePr>
            <a:graphicFrameLocks noChangeAspect="1"/>
          </p:cNvGraphicFramePr>
          <p:nvPr/>
        </p:nvGraphicFramePr>
        <p:xfrm>
          <a:off x="684213" y="5157788"/>
          <a:ext cx="2811462" cy="863600"/>
        </p:xfrm>
        <a:graphic>
          <a:graphicData uri="http://schemas.openxmlformats.org/presentationml/2006/ole">
            <p:oleObj spid="_x0000_s73741" name="Формула" r:id="rId14" imgW="863280" imgH="419040" progId="Equation.3">
              <p:embed/>
            </p:oleObj>
          </a:graphicData>
        </a:graphic>
      </p:graphicFrame>
      <p:graphicFrame>
        <p:nvGraphicFramePr>
          <p:cNvPr id="5149" name="Object 13"/>
          <p:cNvGraphicFramePr>
            <a:graphicFrameLocks noChangeAspect="1"/>
          </p:cNvGraphicFramePr>
          <p:nvPr/>
        </p:nvGraphicFramePr>
        <p:xfrm>
          <a:off x="5292725" y="5013325"/>
          <a:ext cx="2376488" cy="935038"/>
        </p:xfrm>
        <a:graphic>
          <a:graphicData uri="http://schemas.openxmlformats.org/presentationml/2006/ole">
            <p:oleObj spid="_x0000_s73742" name="Формула" r:id="rId15" imgW="8890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8733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Геометрический смысл производной</a:t>
            </a:r>
            <a:endParaRPr lang="ru-RU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714875" y="3284538"/>
            <a:ext cx="3386138" cy="2938462"/>
            <a:chOff x="2409" y="164"/>
            <a:chExt cx="3223" cy="3065"/>
          </a:xfrm>
        </p:grpSpPr>
        <p:grpSp>
          <p:nvGrpSpPr>
            <p:cNvPr id="28687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28690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1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2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3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694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5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6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7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8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9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0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1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2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3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4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5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6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7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8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9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0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1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2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28688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28689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1" name="Прямая со стрелкой 30"/>
          <p:cNvCxnSpPr/>
          <p:nvPr/>
        </p:nvCxnSpPr>
        <p:spPr>
          <a:xfrm>
            <a:off x="4643438" y="5143500"/>
            <a:ext cx="3143250" cy="158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5400000" flipH="1" flipV="1">
            <a:off x="5072856" y="5144294"/>
            <a:ext cx="2143125" cy="158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33"/>
          <p:cNvSpPr/>
          <p:nvPr/>
        </p:nvSpPr>
        <p:spPr>
          <a:xfrm>
            <a:off x="4940300" y="4259263"/>
            <a:ext cx="2560638" cy="1427162"/>
          </a:xfrm>
          <a:custGeom>
            <a:avLst/>
            <a:gdLst>
              <a:gd name="connsiteX0" fmla="*/ 0 w 2453269"/>
              <a:gd name="connsiteY0" fmla="*/ 1405054 h 1427356"/>
              <a:gd name="connsiteX1" fmla="*/ 423747 w 2453269"/>
              <a:gd name="connsiteY1" fmla="*/ 289932 h 1427356"/>
              <a:gd name="connsiteX2" fmla="*/ 869795 w 2453269"/>
              <a:gd name="connsiteY2" fmla="*/ 1360449 h 1427356"/>
              <a:gd name="connsiteX3" fmla="*/ 1572322 w 2453269"/>
              <a:gd name="connsiteY3" fmla="*/ 11151 h 1427356"/>
              <a:gd name="connsiteX4" fmla="*/ 2453269 w 2453269"/>
              <a:gd name="connsiteY4" fmla="*/ 1427356 h 1427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3269" h="1427356">
                <a:moveTo>
                  <a:pt x="0" y="1405054"/>
                </a:moveTo>
                <a:cubicBezTo>
                  <a:pt x="139390" y="851210"/>
                  <a:pt x="278781" y="297366"/>
                  <a:pt x="423747" y="289932"/>
                </a:cubicBezTo>
                <a:cubicBezTo>
                  <a:pt x="568713" y="282498"/>
                  <a:pt x="678366" y="1406913"/>
                  <a:pt x="869795" y="1360449"/>
                </a:cubicBezTo>
                <a:cubicBezTo>
                  <a:pt x="1061224" y="1313986"/>
                  <a:pt x="1308410" y="0"/>
                  <a:pt x="1572322" y="11151"/>
                </a:cubicBezTo>
                <a:cubicBezTo>
                  <a:pt x="1836234" y="22302"/>
                  <a:pt x="2144751" y="724829"/>
                  <a:pt x="2453269" y="1427356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rot="5400000">
            <a:off x="5107782" y="4536281"/>
            <a:ext cx="1928812" cy="1000125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6286500" y="43576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6" name="Прямая соединительная линия 45"/>
          <p:cNvCxnSpPr>
            <a:stCxn id="38" idx="5"/>
          </p:cNvCxnSpPr>
          <p:nvPr/>
        </p:nvCxnSpPr>
        <p:spPr>
          <a:xfrm rot="16200000" flipH="1">
            <a:off x="6087269" y="4801394"/>
            <a:ext cx="663575" cy="20637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Object 5"/>
          <p:cNvGraphicFramePr>
            <a:graphicFrameLocks noChangeAspect="1"/>
          </p:cNvGraphicFramePr>
          <p:nvPr/>
        </p:nvGraphicFramePr>
        <p:xfrm>
          <a:off x="6286500" y="5143500"/>
          <a:ext cx="368300" cy="328613"/>
        </p:xfrm>
        <a:graphic>
          <a:graphicData uri="http://schemas.openxmlformats.org/presentationml/2006/ole">
            <p:oleObj spid="_x0000_s28677" name="Формула" r:id="rId3" imgW="165028" imgH="228501" progId="Equation.3">
              <p:embed/>
            </p:oleObj>
          </a:graphicData>
        </a:graphic>
      </p:graphicFrame>
      <p:graphicFrame>
        <p:nvGraphicFramePr>
          <p:cNvPr id="49" name="Object 6"/>
          <p:cNvGraphicFramePr>
            <a:graphicFrameLocks noChangeAspect="1"/>
          </p:cNvGraphicFramePr>
          <p:nvPr/>
        </p:nvGraphicFramePr>
        <p:xfrm>
          <a:off x="4786313" y="4143375"/>
          <a:ext cx="1071562" cy="346075"/>
        </p:xfrm>
        <a:graphic>
          <a:graphicData uri="http://schemas.openxmlformats.org/presentationml/2006/ole">
            <p:oleObj spid="_x0000_s28678" name="Формула" r:id="rId4" imgW="583947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ый треугольник 2"/>
          <p:cNvSpPr/>
          <p:nvPr/>
        </p:nvSpPr>
        <p:spPr>
          <a:xfrm>
            <a:off x="714375" y="500063"/>
            <a:ext cx="3643313" cy="178593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481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4475" y="1870075"/>
            <a:ext cx="3984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429125" y="1928813"/>
            <a:ext cx="458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14938" y="357188"/>
            <a:ext cx="14620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tg A-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3500" y="1143000"/>
            <a:ext cx="1609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tg 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4313" y="12144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43125" y="23574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1" name="Прямоугольный треугольник 10"/>
          <p:cNvSpPr/>
          <p:nvPr/>
        </p:nvSpPr>
        <p:spPr>
          <a:xfrm>
            <a:off x="714375" y="3000375"/>
            <a:ext cx="3000375" cy="1857375"/>
          </a:xfrm>
          <a:prstGeom prst="rt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14313" y="2428875"/>
            <a:ext cx="481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3714750" y="4429125"/>
            <a:ext cx="458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14313" y="4429125"/>
            <a:ext cx="458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14313" y="5572125"/>
            <a:ext cx="48926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Найдите  градусную меру </a:t>
            </a:r>
            <a:r>
              <a:rPr lang="en-US" b="1" i="1">
                <a:solidFill>
                  <a:srgbClr val="7030A0"/>
                </a:solidFill>
                <a:sym typeface="Symbol" pitchFamily="18" charset="2"/>
              </a:rPr>
              <a:t></a:t>
            </a:r>
            <a:r>
              <a:rPr lang="ru-RU"/>
              <a:t> </a:t>
            </a:r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В.</a:t>
            </a:r>
          </a:p>
        </p:txBody>
      </p:sp>
      <p:graphicFrame>
        <p:nvGraphicFramePr>
          <p:cNvPr id="21" name="Object 4"/>
          <p:cNvGraphicFramePr>
            <a:graphicFrameLocks noChangeAspect="1"/>
          </p:cNvGraphicFramePr>
          <p:nvPr/>
        </p:nvGraphicFramePr>
        <p:xfrm>
          <a:off x="214313" y="3643313"/>
          <a:ext cx="400050" cy="500062"/>
        </p:xfrm>
        <a:graphic>
          <a:graphicData uri="http://schemas.openxmlformats.org/presentationml/2006/ole">
            <p:oleObj spid="_x0000_s49156" name="Формула" r:id="rId3" imgW="228600" imgH="228600" progId="Equation.3">
              <p:embed/>
            </p:oleObj>
          </a:graphicData>
        </a:graphic>
      </p:graphicFrame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071688" y="4786313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85750" y="6072188"/>
            <a:ext cx="4892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Найдите  градусную меру </a:t>
            </a:r>
            <a:r>
              <a:rPr lang="en-US" b="1" i="1">
                <a:solidFill>
                  <a:srgbClr val="7030A0"/>
                </a:solidFill>
                <a:sym typeface="Symbol" pitchFamily="18" charset="2"/>
              </a:rPr>
              <a:t></a:t>
            </a:r>
            <a:r>
              <a:rPr lang="ru-RU"/>
              <a:t> </a:t>
            </a:r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А.</a:t>
            </a:r>
          </a:p>
        </p:txBody>
      </p:sp>
      <p:sp>
        <p:nvSpPr>
          <p:cNvPr id="49172" name="TextBox 23"/>
          <p:cNvSpPr txBox="1">
            <a:spLocks noChangeArrowheads="1"/>
          </p:cNvSpPr>
          <p:nvPr/>
        </p:nvSpPr>
        <p:spPr bwMode="auto">
          <a:xfrm>
            <a:off x="1500188" y="142875"/>
            <a:ext cx="36433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устно.</a:t>
            </a:r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5572125" y="2786063"/>
            <a:ext cx="2857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Вычислите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tg</a:t>
            </a:r>
            <a:r>
              <a:rPr lang="el-GR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endParaRPr lang="en-US" sz="3600" b="1" i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l-GR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= 135°, 120°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150°.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5" grpId="0"/>
      <p:bldP spid="16" grpId="1"/>
      <p:bldP spid="18" grpId="0"/>
      <p:bldP spid="19" grpId="0"/>
      <p:bldP spid="22" grpId="0"/>
      <p:bldP spid="23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1485900" y="2857500"/>
            <a:ext cx="4724400" cy="76200"/>
          </a:xfrm>
          <a:prstGeom prst="line">
            <a:avLst/>
          </a:prstGeom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09800" y="3429000"/>
            <a:ext cx="4876800" cy="1588"/>
          </a:xfrm>
          <a:prstGeom prst="line">
            <a:avLst/>
          </a:prstGeom>
          <a:ln w="762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2057400" y="1143000"/>
            <a:ext cx="4495800" cy="34290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303713" y="2628900"/>
            <a:ext cx="1601788" cy="158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 rot="-2726743">
            <a:off x="4315619" y="1359694"/>
            <a:ext cx="1066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y=kx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04800" y="5715000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  =                  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47800" y="6096000"/>
            <a:ext cx="9413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447800" y="5334000"/>
            <a:ext cx="8874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1219200" y="6019800"/>
            <a:ext cx="73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2057400" y="5715000"/>
            <a:ext cx="1011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3200" b="1" i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2514600" y="6019800"/>
            <a:ext cx="4724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514600" y="5334000"/>
            <a:ext cx="6813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противолежащий катет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667000" y="6019800"/>
            <a:ext cx="6813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прилежащий  катет</a:t>
            </a: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7239000" y="5715000"/>
            <a:ext cx="53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3200" b="1" i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696200" y="5638800"/>
            <a:ext cx="2209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tg a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4343400" y="27432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5562600" y="22860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4343400" y="38100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Дуга 30"/>
          <p:cNvSpPr/>
          <p:nvPr/>
        </p:nvSpPr>
        <p:spPr>
          <a:xfrm>
            <a:off x="4038600" y="3048000"/>
            <a:ext cx="381000" cy="762000"/>
          </a:xfrm>
          <a:prstGeom prst="arc">
            <a:avLst>
              <a:gd name="adj1" fmla="val 1562836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ямоугольник 34"/>
          <p:cNvSpPr>
            <a:spLocks noChangeArrowheads="1"/>
          </p:cNvSpPr>
          <p:nvPr/>
        </p:nvSpPr>
        <p:spPr bwMode="auto">
          <a:xfrm>
            <a:off x="3124200" y="3810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>
            <a:spLocks noChangeArrowheads="1"/>
          </p:cNvSpPr>
          <p:nvPr/>
        </p:nvSpPr>
        <p:spPr bwMode="auto">
          <a:xfrm>
            <a:off x="6858000" y="3581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авая фигурная скобка 41"/>
          <p:cNvSpPr/>
          <p:nvPr/>
        </p:nvSpPr>
        <p:spPr>
          <a:xfrm>
            <a:off x="5181600" y="1828800"/>
            <a:ext cx="457200" cy="1600200"/>
          </a:xfrm>
          <a:prstGeom prst="rightBrace">
            <a:avLst>
              <a:gd name="adj1" fmla="val 49808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авая фигурная скобка 42"/>
          <p:cNvSpPr/>
          <p:nvPr/>
        </p:nvSpPr>
        <p:spPr>
          <a:xfrm rot="5400000">
            <a:off x="4343400" y="3124200"/>
            <a:ext cx="304800" cy="1219200"/>
          </a:xfrm>
          <a:prstGeom prst="rightBrace">
            <a:avLst>
              <a:gd name="adj1" fmla="val 49808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276600" y="34290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9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 animBg="1"/>
      <p:bldP spid="35" grpId="0"/>
      <p:bldP spid="36" grpId="0"/>
      <p:bldP spid="42" grpId="0" animBg="1"/>
      <p:bldP spid="43" grpId="0" animBg="1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7400" y="609600"/>
            <a:ext cx="4876800" cy="1143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90800" y="609600"/>
            <a:ext cx="3429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b="1" i="1">
                <a:latin typeface="Times New Roman" pitchFamily="18" charset="0"/>
                <a:cs typeface="Times New Roman" pitchFamily="18" charset="0"/>
              </a:rPr>
              <a:t>k   =                  </a:t>
            </a:r>
            <a:endParaRPr lang="ru-RU" sz="6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72000" y="533400"/>
            <a:ext cx="1752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b="1" i="1">
                <a:latin typeface="Times New Roman" pitchFamily="18" charset="0"/>
                <a:cs typeface="Times New Roman" pitchFamily="18" charset="0"/>
              </a:rPr>
              <a:t>tg a</a:t>
            </a:r>
            <a:endParaRPr lang="ru-RU" sz="6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19200" y="1828800"/>
            <a:ext cx="6400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– 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угловой коэффициент прямой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5800" y="2362200"/>
            <a:ext cx="868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b="1" i="1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угол между прямой и положительным направлением оси абсцисс</a:t>
            </a:r>
            <a:r>
              <a:rPr lang="en-US" sz="2000" b="1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16200000" flipH="1">
            <a:off x="2247900" y="4610100"/>
            <a:ext cx="3352800" cy="76200"/>
          </a:xfrm>
          <a:prstGeom prst="line">
            <a:avLst/>
          </a:prstGeom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828800" y="5029200"/>
            <a:ext cx="4876800" cy="1588"/>
          </a:xfrm>
          <a:prstGeom prst="line">
            <a:avLst/>
          </a:prstGeom>
          <a:ln w="762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2781300" y="3467100"/>
            <a:ext cx="3048000" cy="25146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419600" y="4343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15" name="Дуга 14"/>
          <p:cNvSpPr/>
          <p:nvPr/>
        </p:nvSpPr>
        <p:spPr>
          <a:xfrm>
            <a:off x="4114800" y="4648200"/>
            <a:ext cx="381000" cy="762000"/>
          </a:xfrm>
          <a:prstGeom prst="arc">
            <a:avLst>
              <a:gd name="adj1" fmla="val 16766914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6324600" y="51816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52800" y="50292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rot="10800000">
            <a:off x="1905000" y="3276600"/>
            <a:ext cx="3048000" cy="29718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Дуга 26"/>
          <p:cNvSpPr/>
          <p:nvPr/>
        </p:nvSpPr>
        <p:spPr>
          <a:xfrm>
            <a:off x="2971800" y="4495800"/>
            <a:ext cx="1219200" cy="1066800"/>
          </a:xfrm>
          <a:prstGeom prst="arc">
            <a:avLst>
              <a:gd name="adj1" fmla="val 14318770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3429000" y="3962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33" name="Прямоугольник 32"/>
          <p:cNvSpPr>
            <a:spLocks noChangeArrowheads="1"/>
          </p:cNvSpPr>
          <p:nvPr/>
        </p:nvSpPr>
        <p:spPr bwMode="auto">
          <a:xfrm>
            <a:off x="3352800" y="28956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80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4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40"/>
                            </p:stCondLst>
                            <p:childTnLst>
                              <p:par>
                                <p:cTn id="4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74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4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5" grpId="0"/>
      <p:bldP spid="6" grpId="0"/>
      <p:bldP spid="12" grpId="0"/>
      <p:bldP spid="12" grpId="1"/>
      <p:bldP spid="15" grpId="0" animBg="1"/>
      <p:bldP spid="15" grpId="1" animBg="1"/>
      <p:bldP spid="17" grpId="0"/>
      <p:bldP spid="20" grpId="0"/>
      <p:bldP spid="27" grpId="0" animBg="1"/>
      <p:bldP spid="28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 стрелкой 3"/>
          <p:cNvCxnSpPr/>
          <p:nvPr/>
        </p:nvCxnSpPr>
        <p:spPr>
          <a:xfrm>
            <a:off x="1071563" y="3929063"/>
            <a:ext cx="5072062" cy="158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355600" y="2786063"/>
            <a:ext cx="4287837" cy="1588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олилиния 8"/>
          <p:cNvSpPr/>
          <p:nvPr/>
        </p:nvSpPr>
        <p:spPr>
          <a:xfrm>
            <a:off x="1357313" y="1785938"/>
            <a:ext cx="3714750" cy="2193925"/>
          </a:xfrm>
          <a:custGeom>
            <a:avLst/>
            <a:gdLst>
              <a:gd name="connsiteX0" fmla="*/ 0 w 2962275"/>
              <a:gd name="connsiteY0" fmla="*/ 962025 h 2836862"/>
              <a:gd name="connsiteX1" fmla="*/ 752475 w 2962275"/>
              <a:gd name="connsiteY1" fmla="*/ 2676525 h 2836862"/>
              <a:gd name="connsiteX2" fmla="*/ 2962275 w 2962275"/>
              <a:gd name="connsiteY2" fmla="*/ 0 h 2836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62275" h="2836862">
                <a:moveTo>
                  <a:pt x="0" y="962025"/>
                </a:moveTo>
                <a:cubicBezTo>
                  <a:pt x="129381" y="1899443"/>
                  <a:pt x="258763" y="2836862"/>
                  <a:pt x="752475" y="2676525"/>
                </a:cubicBezTo>
                <a:cubicBezTo>
                  <a:pt x="1246187" y="2516188"/>
                  <a:pt x="2104231" y="1258094"/>
                  <a:pt x="2962275" y="0"/>
                </a:cubicBez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2071688" y="2071688"/>
            <a:ext cx="2857500" cy="228600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3357563" y="3143250"/>
            <a:ext cx="142875" cy="142875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500313" y="3286125"/>
            <a:ext cx="928687" cy="1588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16" idx="4"/>
          </p:cNvCxnSpPr>
          <p:nvPr/>
        </p:nvCxnSpPr>
        <p:spPr>
          <a:xfrm rot="5400000">
            <a:off x="3117057" y="3596481"/>
            <a:ext cx="622300" cy="1587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Дуга 21"/>
          <p:cNvSpPr/>
          <p:nvPr/>
        </p:nvSpPr>
        <p:spPr>
          <a:xfrm>
            <a:off x="2643188" y="3643313"/>
            <a:ext cx="571500" cy="642937"/>
          </a:xfrm>
          <a:prstGeom prst="arc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857875" y="4071938"/>
            <a:ext cx="3381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sp>
        <p:nvSpPr>
          <p:cNvPr id="14385" name="TextBox 23"/>
          <p:cNvSpPr txBox="1">
            <a:spLocks noChangeArrowheads="1"/>
          </p:cNvSpPr>
          <p:nvPr/>
        </p:nvSpPr>
        <p:spPr bwMode="auto">
          <a:xfrm>
            <a:off x="2071688" y="642938"/>
            <a:ext cx="354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4386" name="TextBox 24"/>
          <p:cNvSpPr txBox="1">
            <a:spLocks noChangeArrowheads="1"/>
          </p:cNvSpPr>
          <p:nvPr/>
        </p:nvSpPr>
        <p:spPr bwMode="auto">
          <a:xfrm>
            <a:off x="2500313" y="39290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 rot="-2260729">
            <a:off x="3584575" y="2536825"/>
            <a:ext cx="19161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касательная</a:t>
            </a:r>
          </a:p>
        </p:txBody>
      </p:sp>
      <p:graphicFrame>
        <p:nvGraphicFramePr>
          <p:cNvPr id="27" name="Object 32"/>
          <p:cNvGraphicFramePr>
            <a:graphicFrameLocks noChangeAspect="1"/>
          </p:cNvGraphicFramePr>
          <p:nvPr/>
        </p:nvGraphicFramePr>
        <p:xfrm>
          <a:off x="3214688" y="3929063"/>
          <a:ext cx="428625" cy="500062"/>
        </p:xfrm>
        <a:graphic>
          <a:graphicData uri="http://schemas.openxmlformats.org/presentationml/2006/ole">
            <p:oleObj spid="_x0000_s14368" name="Формула" r:id="rId3" imgW="165028" imgH="228501" progId="Equation.3">
              <p:embed/>
            </p:oleObj>
          </a:graphicData>
        </a:graphic>
      </p:graphicFrame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071813" y="3357563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800" b="1" i="1">
                <a:latin typeface="Times New Roman" pitchFamily="18" charset="0"/>
                <a:cs typeface="Times New Roman" pitchFamily="18" charset="0"/>
              </a:rPr>
              <a:t>α</a:t>
            </a:r>
            <a:endParaRPr lang="ru-RU" sz="28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5000625" y="1071563"/>
            <a:ext cx="36433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угловой коэффициент прямой (</a:t>
            </a:r>
            <a:r>
              <a:rPr lang="ru-RU" sz="2400" b="1" i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касательной</a:t>
            </a:r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85750" y="5000625"/>
            <a:ext cx="641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Геометрический смысл производной:</a:t>
            </a:r>
          </a:p>
          <a:p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выражает угловой коэффициент касательной, т.е. </a:t>
            </a:r>
          </a:p>
        </p:txBody>
      </p:sp>
      <p:graphicFrame>
        <p:nvGraphicFramePr>
          <p:cNvPr id="14346" name="Object 33"/>
          <p:cNvGraphicFramePr>
            <a:graphicFrameLocks noChangeAspect="1"/>
          </p:cNvGraphicFramePr>
          <p:nvPr/>
        </p:nvGraphicFramePr>
        <p:xfrm>
          <a:off x="4318000" y="88900"/>
          <a:ext cx="4541838" cy="979488"/>
        </p:xfrm>
        <a:graphic>
          <a:graphicData uri="http://schemas.openxmlformats.org/presentationml/2006/ole">
            <p:oleObj spid="_x0000_s14369" name="Формула" r:id="rId4" imgW="23848920" imgH="5229000" progId="Equation.3">
              <p:embed/>
            </p:oleObj>
          </a:graphicData>
        </a:graphic>
      </p:graphicFrame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7188" y="6072188"/>
            <a:ext cx="6143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Поскольку                               , то верно равенство </a:t>
            </a:r>
            <a:r>
              <a:rPr lang="ru-RU" b="1" i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14348" name="Object 34"/>
          <p:cNvGraphicFramePr>
            <a:graphicFrameLocks noChangeAspect="1"/>
          </p:cNvGraphicFramePr>
          <p:nvPr/>
        </p:nvGraphicFramePr>
        <p:xfrm>
          <a:off x="5334000" y="5892800"/>
          <a:ext cx="2286000" cy="647700"/>
        </p:xfrm>
        <a:graphic>
          <a:graphicData uri="http://schemas.openxmlformats.org/presentationml/2006/ole">
            <p:oleObj spid="_x0000_s14370" name="Формула" r:id="rId5" imgW="18611640" imgH="5229000" progId="Equation.3">
              <p:embed/>
            </p:oleObj>
          </a:graphicData>
        </a:graphic>
      </p:graphicFrame>
      <p:graphicFrame>
        <p:nvGraphicFramePr>
          <p:cNvPr id="14349" name="Object 35"/>
          <p:cNvGraphicFramePr>
            <a:graphicFrameLocks noChangeAspect="1"/>
          </p:cNvGraphicFramePr>
          <p:nvPr/>
        </p:nvGraphicFramePr>
        <p:xfrm>
          <a:off x="1714500" y="5929313"/>
          <a:ext cx="1428750" cy="584200"/>
        </p:xfrm>
        <a:graphic>
          <a:graphicData uri="http://schemas.openxmlformats.org/presentationml/2006/ole">
            <p:oleObj spid="_x0000_s14371" name="Формула" r:id="rId6" imgW="11629080" imgH="4646880" progId="Equation.3">
              <p:embed/>
            </p:oleObj>
          </a:graphicData>
        </a:graphic>
      </p:graphicFrame>
      <p:graphicFrame>
        <p:nvGraphicFramePr>
          <p:cNvPr id="14350" name="Object 36"/>
          <p:cNvGraphicFramePr>
            <a:graphicFrameLocks noChangeAspect="1"/>
          </p:cNvGraphicFramePr>
          <p:nvPr/>
        </p:nvGraphicFramePr>
        <p:xfrm>
          <a:off x="6643688" y="5286375"/>
          <a:ext cx="1857375" cy="657225"/>
        </p:xfrm>
        <a:graphic>
          <a:graphicData uri="http://schemas.openxmlformats.org/presentationml/2006/ole">
            <p:oleObj spid="_x0000_s14372" name="Формула" r:id="rId7" imgW="15120360" imgH="5229000" progId="Equation.3">
              <p:embed/>
            </p:oleObj>
          </a:graphicData>
        </a:graphic>
      </p:graphicFrame>
      <p:graphicFrame>
        <p:nvGraphicFramePr>
          <p:cNvPr id="14373" name="Object 37"/>
          <p:cNvGraphicFramePr>
            <a:graphicFrameLocks noChangeAspect="1"/>
          </p:cNvGraphicFramePr>
          <p:nvPr/>
        </p:nvGraphicFramePr>
        <p:xfrm>
          <a:off x="2500313" y="1500188"/>
          <a:ext cx="2071687" cy="712787"/>
        </p:xfrm>
        <a:graphic>
          <a:graphicData uri="http://schemas.openxmlformats.org/presentationml/2006/ole">
            <p:oleObj spid="_x0000_s14373" name="Формула" r:id="rId8" imgW="13374720" imgH="4646880" progId="Equation.3">
              <p:embed/>
            </p:oleObj>
          </a:graphicData>
        </a:graphic>
      </p:graphicFrame>
      <p:graphicFrame>
        <p:nvGraphicFramePr>
          <p:cNvPr id="14356" name="Object 38"/>
          <p:cNvGraphicFramePr>
            <a:graphicFrameLocks noChangeAspect="1"/>
          </p:cNvGraphicFramePr>
          <p:nvPr/>
        </p:nvGraphicFramePr>
        <p:xfrm>
          <a:off x="4714875" y="2786063"/>
          <a:ext cx="2019300" cy="600075"/>
        </p:xfrm>
        <a:graphic>
          <a:graphicData uri="http://schemas.openxmlformats.org/presentationml/2006/ole">
            <p:oleObj spid="_x0000_s14374" name="Формула" r:id="rId9" imgW="15411240" imgH="4646880" progId="Equation.3">
              <p:embed/>
            </p:oleObj>
          </a:graphicData>
        </a:graphic>
      </p:graphicFrame>
      <p:graphicFrame>
        <p:nvGraphicFramePr>
          <p:cNvPr id="14357" name="Object 39"/>
          <p:cNvGraphicFramePr>
            <a:graphicFrameLocks noChangeAspect="1"/>
          </p:cNvGraphicFramePr>
          <p:nvPr/>
        </p:nvGraphicFramePr>
        <p:xfrm>
          <a:off x="428625" y="5500688"/>
          <a:ext cx="754063" cy="527050"/>
        </p:xfrm>
        <a:graphic>
          <a:graphicData uri="http://schemas.openxmlformats.org/presentationml/2006/ole">
            <p:oleObj spid="_x0000_s14375" name="Формула" r:id="rId10" imgW="9883440" imgH="5229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3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26" grpId="0"/>
      <p:bldP spid="29" grpId="0"/>
      <p:bldP spid="29" grpId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6156325"/>
          </a:xfrm>
          <a:prstGeom prst="verticalScroll">
            <a:avLst>
              <a:gd name="adj" fmla="val 7097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vert="eaVert" wrap="none" anchor="ctr"/>
          <a:lstStyle/>
          <a:p>
            <a:pPr algn="ctr"/>
            <a:endParaRPr lang="ru-RU" sz="2400">
              <a:latin typeface="Calibri" pitchFamily="34" charset="0"/>
            </a:endParaRP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792163" y="152400"/>
            <a:ext cx="8351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>
                <a:latin typeface="Calibri" pitchFamily="34" charset="0"/>
              </a:rPr>
              <a:t>для дифференцируемых функций </a:t>
            </a:r>
            <a:r>
              <a:rPr lang="ru-RU" sz="2400" b="1">
                <a:latin typeface="Calibri" pitchFamily="34" charset="0"/>
              </a:rPr>
              <a:t>: 0</a:t>
            </a:r>
            <a:r>
              <a:rPr lang="en-US" sz="2400" b="1">
                <a:latin typeface="Calibri" pitchFamily="34" charset="0"/>
              </a:rPr>
              <a:t>°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n-US" sz="2400" b="1">
                <a:latin typeface="Calibri" pitchFamily="34" charset="0"/>
              </a:rPr>
              <a:t>≤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l-GR" sz="2400" b="1">
                <a:latin typeface="Calibri" pitchFamily="34" charset="0"/>
              </a:rPr>
              <a:t>α </a:t>
            </a:r>
            <a:r>
              <a:rPr lang="en-US" b="1">
                <a:latin typeface="Perpetua" pitchFamily="18" charset="0"/>
              </a:rPr>
              <a:t>≤</a:t>
            </a:r>
            <a:r>
              <a:rPr lang="ru-RU" sz="2400" b="1">
                <a:latin typeface="Calibri" pitchFamily="34" charset="0"/>
              </a:rPr>
              <a:t> 180</a:t>
            </a:r>
            <a:r>
              <a:rPr lang="en-US" sz="2400" b="1">
                <a:latin typeface="Calibri" pitchFamily="34" charset="0"/>
              </a:rPr>
              <a:t>°</a:t>
            </a:r>
            <a:r>
              <a:rPr lang="ru-RU" sz="2400" b="1">
                <a:latin typeface="Calibri" pitchFamily="34" charset="0"/>
              </a:rPr>
              <a:t>,</a:t>
            </a:r>
            <a:r>
              <a:rPr lang="el-GR" sz="2400" b="1">
                <a:latin typeface="Calibri" pitchFamily="34" charset="0"/>
              </a:rPr>
              <a:t> α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l-GR" sz="2400" b="1">
                <a:latin typeface="Calibri" pitchFamily="34" charset="0"/>
              </a:rPr>
              <a:t>≠</a:t>
            </a:r>
            <a:r>
              <a:rPr lang="ru-RU" sz="2400" b="1">
                <a:latin typeface="Calibri" pitchFamily="34" charset="0"/>
              </a:rPr>
              <a:t> 90</a:t>
            </a:r>
            <a:r>
              <a:rPr lang="en-US" sz="2400" b="1">
                <a:latin typeface="Calibri" pitchFamily="34" charset="0"/>
              </a:rPr>
              <a:t>°</a:t>
            </a:r>
            <a:endParaRPr lang="ru-RU" sz="2400" b="1">
              <a:latin typeface="Calibri" pitchFamily="34" charset="0"/>
            </a:endParaRPr>
          </a:p>
        </p:txBody>
      </p:sp>
      <p:pic>
        <p:nvPicPr>
          <p:cNvPr id="80899" name="Picture 15" descr="граф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850" y="663575"/>
            <a:ext cx="7988300" cy="553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2195513" y="2097088"/>
            <a:ext cx="1584325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0066CC"/>
                </a:solidFill>
                <a:latin typeface="Calibri" pitchFamily="34" charset="0"/>
              </a:rPr>
              <a:t>α - тупой</a:t>
            </a:r>
            <a:r>
              <a:rPr lang="ru-RU" sz="2400">
                <a:solidFill>
                  <a:srgbClr val="0066CC"/>
                </a:solidFill>
                <a:latin typeface="Calibri" pitchFamily="34" charset="0"/>
              </a:rPr>
              <a:t>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66CC"/>
                </a:solidFill>
                <a:latin typeface="Calibri" pitchFamily="34" charset="0"/>
              </a:rPr>
              <a:t>tg α  &lt; 0</a:t>
            </a:r>
            <a:endParaRPr lang="ru-RU" sz="2400" b="1">
              <a:solidFill>
                <a:srgbClr val="0066CC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66CC"/>
                </a:solidFill>
                <a:latin typeface="Calibri" pitchFamily="34" charset="0"/>
              </a:rPr>
              <a:t>f ´(x₀) &lt; 0</a:t>
            </a:r>
            <a:endParaRPr lang="ru-RU" sz="2400" b="1">
              <a:solidFill>
                <a:srgbClr val="0066CC"/>
              </a:solidFill>
              <a:latin typeface="Calibri" pitchFamily="34" charset="0"/>
            </a:endParaRPr>
          </a:p>
        </p:txBody>
      </p:sp>
      <p:sp>
        <p:nvSpPr>
          <p:cNvPr id="80901" name="Text Box 17"/>
          <p:cNvSpPr txBox="1">
            <a:spLocks noChangeArrowheads="1"/>
          </p:cNvSpPr>
          <p:nvPr/>
        </p:nvSpPr>
        <p:spPr bwMode="auto">
          <a:xfrm>
            <a:off x="6840538" y="1376363"/>
            <a:ext cx="1692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>
              <a:latin typeface="Calibri" pitchFamily="34" charset="0"/>
            </a:endParaRPr>
          </a:p>
        </p:txBody>
      </p:sp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6659563" y="3573463"/>
            <a:ext cx="1944687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α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 – острый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tg α &gt;0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) &gt;0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6644" name="Text Box 20"/>
          <p:cNvSpPr txBox="1">
            <a:spLocks noChangeArrowheads="1"/>
          </p:cNvSpPr>
          <p:nvPr/>
        </p:nvSpPr>
        <p:spPr bwMode="auto">
          <a:xfrm>
            <a:off x="4859338" y="836613"/>
            <a:ext cx="2303462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положение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касательной не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определено</a:t>
            </a:r>
            <a:r>
              <a:rPr lang="en-US" sz="1600">
                <a:solidFill>
                  <a:srgbClr val="FFCC00"/>
                </a:solidFill>
                <a:latin typeface="Calibri" pitchFamily="34" charset="0"/>
              </a:rPr>
              <a:t> </a:t>
            </a:r>
            <a:endParaRPr lang="ru-RU" sz="1600">
              <a:solidFill>
                <a:srgbClr val="FFCC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tg α </a:t>
            </a:r>
            <a:r>
              <a:rPr lang="ru-RU" sz="2400" b="1">
                <a:solidFill>
                  <a:srgbClr val="FFCC00"/>
                </a:solidFill>
                <a:latin typeface="Calibri" pitchFamily="34" charset="0"/>
              </a:rPr>
              <a:t> не сущ.</a:t>
            </a:r>
            <a:endParaRPr lang="ru-RU" sz="2400">
              <a:solidFill>
                <a:srgbClr val="FFCC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FFCC00"/>
                </a:solidFill>
                <a:latin typeface="Calibri" pitchFamily="34" charset="0"/>
              </a:rPr>
              <a:t>3</a:t>
            </a: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)</a:t>
            </a:r>
            <a:r>
              <a:rPr lang="ru-RU" sz="2400" b="1">
                <a:solidFill>
                  <a:srgbClr val="FFCC00"/>
                </a:solidFill>
                <a:latin typeface="Calibri" pitchFamily="34" charset="0"/>
              </a:rPr>
              <a:t> не сущ.</a:t>
            </a:r>
            <a:r>
              <a:rPr lang="ru-RU" sz="2400" b="1">
                <a:latin typeface="Calibri" pitchFamily="34" charset="0"/>
              </a:rPr>
              <a:t> 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1008063" y="4689475"/>
            <a:ext cx="14398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993300"/>
                </a:solidFill>
                <a:latin typeface="Calibri" pitchFamily="34" charset="0"/>
              </a:rPr>
              <a:t>α</a:t>
            </a: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 = 0</a:t>
            </a:r>
            <a:r>
              <a:rPr lang="en-US" sz="2400">
                <a:solidFill>
                  <a:srgbClr val="993300"/>
                </a:solidFill>
                <a:latin typeface="Calibri" pitchFamily="34" charset="0"/>
              </a:rPr>
              <a:t>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tg α =0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993300"/>
                </a:solidFill>
                <a:latin typeface="Calibri" pitchFamily="34" charset="0"/>
              </a:rPr>
              <a:t>2</a:t>
            </a: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) = 0</a:t>
            </a:r>
            <a:endParaRPr lang="ru-RU" sz="2400" b="1">
              <a:solidFill>
                <a:srgbClr val="9933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1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7" grpId="0"/>
      <p:bldP spid="26637" grpId="1"/>
      <p:bldP spid="26640" grpId="0"/>
      <p:bldP spid="26640" grpId="1"/>
      <p:bldP spid="26643" grpId="0"/>
      <p:bldP spid="26643" grpId="1"/>
      <p:bldP spid="26644" grpId="0"/>
      <p:bldP spid="26644" grpId="1"/>
      <p:bldP spid="26645" grpId="0"/>
      <p:bldP spid="2664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74" name="Group 7"/>
          <p:cNvGrpSpPr>
            <a:grpSpLocks/>
          </p:cNvGrpSpPr>
          <p:nvPr/>
        </p:nvGrpSpPr>
        <p:grpSpPr bwMode="auto">
          <a:xfrm>
            <a:off x="1714500" y="928688"/>
            <a:ext cx="5116513" cy="4865687"/>
            <a:chOff x="2409" y="164"/>
            <a:chExt cx="3223" cy="3065"/>
          </a:xfrm>
        </p:grpSpPr>
        <p:grpSp>
          <p:nvGrpSpPr>
            <p:cNvPr id="15393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5396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7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8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9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400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1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2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3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4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5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6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7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8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9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0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1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2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3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4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5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6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7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8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5394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5395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0" name="Прямая со стрелкой 29"/>
          <p:cNvCxnSpPr/>
          <p:nvPr/>
        </p:nvCxnSpPr>
        <p:spPr>
          <a:xfrm>
            <a:off x="1643063" y="3357563"/>
            <a:ext cx="5286375" cy="158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 flipH="1" flipV="1">
            <a:off x="1784350" y="3357563"/>
            <a:ext cx="4859337" cy="1588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32"/>
          <p:cNvSpPr/>
          <p:nvPr/>
        </p:nvSpPr>
        <p:spPr>
          <a:xfrm>
            <a:off x="2143125" y="1714500"/>
            <a:ext cx="3743325" cy="2897188"/>
          </a:xfrm>
          <a:custGeom>
            <a:avLst/>
            <a:gdLst>
              <a:gd name="connsiteX0" fmla="*/ 0 w 3743325"/>
              <a:gd name="connsiteY0" fmla="*/ 2006600 h 2897188"/>
              <a:gd name="connsiteX1" fmla="*/ 828675 w 3743325"/>
              <a:gd name="connsiteY1" fmla="*/ 139700 h 2897188"/>
              <a:gd name="connsiteX2" fmla="*/ 2095500 w 3743325"/>
              <a:gd name="connsiteY2" fmla="*/ 2844800 h 2897188"/>
              <a:gd name="connsiteX3" fmla="*/ 3409950 w 3743325"/>
              <a:gd name="connsiteY3" fmla="*/ 454025 h 2897188"/>
              <a:gd name="connsiteX4" fmla="*/ 3743325 w 3743325"/>
              <a:gd name="connsiteY4" fmla="*/ 282575 h 2897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3325" h="2897188">
                <a:moveTo>
                  <a:pt x="0" y="2006600"/>
                </a:moveTo>
                <a:cubicBezTo>
                  <a:pt x="239712" y="1003300"/>
                  <a:pt x="479425" y="0"/>
                  <a:pt x="828675" y="139700"/>
                </a:cubicBezTo>
                <a:cubicBezTo>
                  <a:pt x="1177925" y="279400"/>
                  <a:pt x="1665288" y="2792413"/>
                  <a:pt x="2095500" y="2844800"/>
                </a:cubicBezTo>
                <a:cubicBezTo>
                  <a:pt x="2525713" y="2897188"/>
                  <a:pt x="3135313" y="881063"/>
                  <a:pt x="3409950" y="454025"/>
                </a:cubicBezTo>
                <a:cubicBezTo>
                  <a:pt x="3684588" y="26988"/>
                  <a:pt x="3713956" y="154781"/>
                  <a:pt x="3743325" y="282575"/>
                </a:cubicBez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1428750" y="1785938"/>
            <a:ext cx="3714750" cy="1587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3321844" y="2607469"/>
            <a:ext cx="3500438" cy="171450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V="1">
            <a:off x="1964531" y="2893219"/>
            <a:ext cx="3357563" cy="100012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2786063" y="1714500"/>
            <a:ext cx="214312" cy="21431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714875" y="3786188"/>
            <a:ext cx="214313" cy="21431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429000" y="3000375"/>
            <a:ext cx="214313" cy="21431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Дуга 44"/>
          <p:cNvSpPr/>
          <p:nvPr/>
        </p:nvSpPr>
        <p:spPr>
          <a:xfrm>
            <a:off x="4929188" y="3000375"/>
            <a:ext cx="714375" cy="642938"/>
          </a:xfrm>
          <a:prstGeom prst="arc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Дуга 45"/>
          <p:cNvSpPr/>
          <p:nvPr/>
        </p:nvSpPr>
        <p:spPr>
          <a:xfrm>
            <a:off x="3143250" y="3000375"/>
            <a:ext cx="714375" cy="642938"/>
          </a:xfrm>
          <a:prstGeom prst="arc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48" name="Object 10"/>
          <p:cNvGraphicFramePr>
            <a:graphicFrameLocks noChangeAspect="1"/>
          </p:cNvGraphicFramePr>
          <p:nvPr/>
        </p:nvGraphicFramePr>
        <p:xfrm>
          <a:off x="4572000" y="2714625"/>
          <a:ext cx="428625" cy="644525"/>
        </p:xfrm>
        <a:graphic>
          <a:graphicData uri="http://schemas.openxmlformats.org/presentationml/2006/ole">
            <p:oleObj spid="_x0000_s15370" name="Формула" r:id="rId3" imgW="152268" imgH="215713" progId="Equation.3">
              <p:embed/>
            </p:oleObj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2571750" y="3214688"/>
          <a:ext cx="571500" cy="642937"/>
        </p:xfrm>
        <a:graphic>
          <a:graphicData uri="http://schemas.openxmlformats.org/presentationml/2006/ole">
            <p:oleObj spid="_x0000_s15371" name="Формула" r:id="rId4" imgW="164885" imgH="215619" progId="Equation.3">
              <p:embed/>
            </p:oleObj>
          </a:graphicData>
        </a:graphic>
      </p:graphicFrame>
      <p:graphicFrame>
        <p:nvGraphicFramePr>
          <p:cNvPr id="50" name="Object 12"/>
          <p:cNvGraphicFramePr>
            <a:graphicFrameLocks noChangeAspect="1"/>
          </p:cNvGraphicFramePr>
          <p:nvPr/>
        </p:nvGraphicFramePr>
        <p:xfrm>
          <a:off x="3214688" y="3214688"/>
          <a:ext cx="500062" cy="642937"/>
        </p:xfrm>
        <a:graphic>
          <a:graphicData uri="http://schemas.openxmlformats.org/presentationml/2006/ole">
            <p:oleObj spid="_x0000_s15372" name="Формула" r:id="rId5" imgW="165028" imgH="228501" progId="Equation.3">
              <p:embed/>
            </p:oleObj>
          </a:graphicData>
        </a:graphic>
      </p:graphicFrame>
      <p:cxnSp>
        <p:nvCxnSpPr>
          <p:cNvPr id="52" name="Прямая соединительная линия 51"/>
          <p:cNvCxnSpPr/>
          <p:nvPr/>
        </p:nvCxnSpPr>
        <p:spPr>
          <a:xfrm rot="16200000" flipH="1">
            <a:off x="2214563" y="2643188"/>
            <a:ext cx="1428750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16200000" flipH="1">
            <a:off x="4536281" y="3536157"/>
            <a:ext cx="500063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>
            <a:off x="3428206" y="3285332"/>
            <a:ext cx="142875" cy="158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214313" y="214313"/>
            <a:ext cx="420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&lt; 90°, то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&gt; 0.</a:t>
            </a:r>
            <a:endParaRPr lang="ru-RU" sz="3200" b="1" i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>
            <a:spLocks noChangeArrowheads="1"/>
          </p:cNvSpPr>
          <p:nvPr/>
        </p:nvSpPr>
        <p:spPr bwMode="auto">
          <a:xfrm>
            <a:off x="4714875" y="214313"/>
            <a:ext cx="420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90°, то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&lt; 0.</a:t>
            </a:r>
            <a:endParaRPr lang="ru-RU" sz="3200" b="1" i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Прямоугольник 60"/>
          <p:cNvSpPr>
            <a:spLocks noChangeArrowheads="1"/>
          </p:cNvSpPr>
          <p:nvPr/>
        </p:nvSpPr>
        <p:spPr bwMode="auto">
          <a:xfrm>
            <a:off x="85725" y="6000750"/>
            <a:ext cx="9058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0°, то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0. 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Касательная параллельна оси ОХ.</a:t>
            </a:r>
          </a:p>
        </p:txBody>
      </p:sp>
      <p:sp>
        <p:nvSpPr>
          <p:cNvPr id="15392" name="TextBox 61"/>
          <p:cNvSpPr txBox="1">
            <a:spLocks noChangeArrowheads="1"/>
          </p:cNvSpPr>
          <p:nvPr/>
        </p:nvSpPr>
        <p:spPr bwMode="auto">
          <a:xfrm>
            <a:off x="4214813" y="3357563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mbria" pitchFamily="18" charset="0"/>
              </a:rPr>
              <a:t>0</a:t>
            </a:r>
          </a:p>
        </p:txBody>
      </p:sp>
      <p:graphicFrame>
        <p:nvGraphicFramePr>
          <p:cNvPr id="15365" name="Object 13"/>
          <p:cNvGraphicFramePr>
            <a:graphicFrameLocks noChangeAspect="1"/>
          </p:cNvGraphicFramePr>
          <p:nvPr/>
        </p:nvGraphicFramePr>
        <p:xfrm>
          <a:off x="6286500" y="1071563"/>
          <a:ext cx="2016125" cy="700087"/>
        </p:xfrm>
        <a:graphic>
          <a:graphicData uri="http://schemas.openxmlformats.org/presentationml/2006/ole">
            <p:oleObj spid="_x0000_s15373" name="Формула" r:id="rId6" imgW="13374720" imgH="4646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13" t="62222" r="41935"/>
          <a:stretch>
            <a:fillRect/>
          </a:stretch>
        </p:blipFill>
        <p:spPr bwMode="auto">
          <a:xfrm>
            <a:off x="6019800" y="230778"/>
            <a:ext cx="2283759" cy="2131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30000" r="43548" b="35556"/>
          <a:stretch>
            <a:fillRect/>
          </a:stretch>
        </p:blipFill>
        <p:spPr bwMode="auto">
          <a:xfrm>
            <a:off x="3048000" y="2895600"/>
            <a:ext cx="2667000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3226" r="45161" b="68889"/>
          <a:stretch>
            <a:fillRect/>
          </a:stretch>
        </p:blipFill>
        <p:spPr bwMode="auto">
          <a:xfrm>
            <a:off x="533400" y="228600"/>
            <a:ext cx="24384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948" name="TextBox 35"/>
          <p:cNvSpPr txBox="1">
            <a:spLocks noChangeArrowheads="1"/>
          </p:cNvSpPr>
          <p:nvPr/>
        </p:nvSpPr>
        <p:spPr bwMode="auto">
          <a:xfrm>
            <a:off x="5638800" y="23622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&lt;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9" name="TextBox 36"/>
          <p:cNvSpPr txBox="1">
            <a:spLocks noChangeArrowheads="1"/>
          </p:cNvSpPr>
          <p:nvPr/>
        </p:nvSpPr>
        <p:spPr bwMode="auto">
          <a:xfrm>
            <a:off x="2743200" y="53340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=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37"/>
          <p:cNvSpPr txBox="1">
            <a:spLocks noChangeArrowheads="1"/>
          </p:cNvSpPr>
          <p:nvPr/>
        </p:nvSpPr>
        <p:spPr bwMode="auto">
          <a:xfrm>
            <a:off x="228600" y="23622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&gt;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1" name="Прямоугольник 38"/>
          <p:cNvSpPr>
            <a:spLocks noChangeArrowheads="1"/>
          </p:cNvSpPr>
          <p:nvPr/>
        </p:nvSpPr>
        <p:spPr bwMode="auto">
          <a:xfrm>
            <a:off x="0" y="5934075"/>
            <a:ext cx="8991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Если угол наклона прямой, то тангенс не существует, а значит, производная не существует.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8" name="Group 7"/>
          <p:cNvGrpSpPr>
            <a:grpSpLocks/>
          </p:cNvGrpSpPr>
          <p:nvPr/>
        </p:nvGrpSpPr>
        <p:grpSpPr bwMode="auto">
          <a:xfrm>
            <a:off x="1643063" y="928688"/>
            <a:ext cx="5116512" cy="4865687"/>
            <a:chOff x="2409" y="164"/>
            <a:chExt cx="3223" cy="3065"/>
          </a:xfrm>
        </p:grpSpPr>
        <p:grpSp>
          <p:nvGrpSpPr>
            <p:cNvPr id="1079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082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3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4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5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6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7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8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9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0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1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2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3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4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5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6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7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8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9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0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1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2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3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4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080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081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2" name="Прямая со стрелкой 31"/>
          <p:cNvCxnSpPr/>
          <p:nvPr/>
        </p:nvCxnSpPr>
        <p:spPr>
          <a:xfrm>
            <a:off x="1643063" y="3357563"/>
            <a:ext cx="5286375" cy="1587"/>
          </a:xfrm>
          <a:prstGeom prst="straightConnector1">
            <a:avLst/>
          </a:prstGeom>
          <a:ln w="381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5400000" flipH="1" flipV="1">
            <a:off x="1820069" y="3393281"/>
            <a:ext cx="4787900" cy="1588"/>
          </a:xfrm>
          <a:prstGeom prst="straightConnector1">
            <a:avLst/>
          </a:prstGeom>
          <a:ln w="381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1" name="TextBox 34"/>
          <p:cNvSpPr txBox="1">
            <a:spLocks noChangeArrowheads="1"/>
          </p:cNvSpPr>
          <p:nvPr/>
        </p:nvSpPr>
        <p:spPr bwMode="auto">
          <a:xfrm>
            <a:off x="4214813" y="278606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Perpetua" pitchFamily="18" charset="0"/>
              </a:rPr>
              <a:t>1</a:t>
            </a:r>
            <a:endParaRPr lang="ru-RU">
              <a:latin typeface="Cambria" pitchFamily="18" charset="0"/>
            </a:endParaRPr>
          </a:p>
        </p:txBody>
      </p:sp>
      <p:sp>
        <p:nvSpPr>
          <p:cNvPr id="1052" name="TextBox 35"/>
          <p:cNvSpPr txBox="1">
            <a:spLocks noChangeArrowheads="1"/>
          </p:cNvSpPr>
          <p:nvPr/>
        </p:nvSpPr>
        <p:spPr bwMode="auto">
          <a:xfrm>
            <a:off x="4214813" y="33575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Perpetua" pitchFamily="18" charset="0"/>
              </a:rPr>
              <a:t>0</a:t>
            </a:r>
            <a:endParaRPr lang="ru-RU">
              <a:latin typeface="Cambria" pitchFamily="18" charset="0"/>
            </a:endParaRPr>
          </a:p>
        </p:txBody>
      </p:sp>
      <p:sp>
        <p:nvSpPr>
          <p:cNvPr id="1053" name="Прямоугольник 36"/>
          <p:cNvSpPr>
            <a:spLocks noChangeArrowheads="1"/>
          </p:cNvSpPr>
          <p:nvPr/>
        </p:nvSpPr>
        <p:spPr bwMode="auto">
          <a:xfrm>
            <a:off x="4500563" y="30003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Perpetua" pitchFamily="18" charset="0"/>
              </a:rPr>
              <a:t>1</a:t>
            </a:r>
            <a:endParaRPr lang="ru-RU">
              <a:latin typeface="Cambria" pitchFamily="18" charset="0"/>
            </a:endParaRPr>
          </a:p>
        </p:txBody>
      </p:sp>
      <p:sp>
        <p:nvSpPr>
          <p:cNvPr id="38" name="Дуга 37"/>
          <p:cNvSpPr/>
          <p:nvPr/>
        </p:nvSpPr>
        <p:spPr>
          <a:xfrm rot="11628146">
            <a:off x="3587750" y="460375"/>
            <a:ext cx="4298950" cy="3651250"/>
          </a:xfrm>
          <a:prstGeom prst="arc">
            <a:avLst>
              <a:gd name="adj1" fmla="val 16200000"/>
              <a:gd name="adj2" fmla="val 282137"/>
            </a:avLst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857375" y="2000251"/>
            <a:ext cx="3857625" cy="2000250"/>
          </a:xfrm>
          <a:prstGeom prst="line">
            <a:avLst/>
          </a:prstGeom>
          <a:ln w="571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3643313" y="2857500"/>
            <a:ext cx="214312" cy="21431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143375" y="3714750"/>
            <a:ext cx="142875" cy="11747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286125" y="2071688"/>
            <a:ext cx="142875" cy="11747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 rot="5400000">
            <a:off x="2534444" y="2945606"/>
            <a:ext cx="1625600" cy="2063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endCxn id="43" idx="2"/>
          </p:cNvCxnSpPr>
          <p:nvPr/>
        </p:nvCxnSpPr>
        <p:spPr>
          <a:xfrm flipV="1">
            <a:off x="3357563" y="3773488"/>
            <a:ext cx="785812" cy="127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2857500" y="2786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Левая фигурная скобка 52"/>
          <p:cNvSpPr/>
          <p:nvPr/>
        </p:nvSpPr>
        <p:spPr>
          <a:xfrm>
            <a:off x="3071813" y="2143125"/>
            <a:ext cx="214312" cy="1643063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Левая фигурная скобка 53"/>
          <p:cNvSpPr/>
          <p:nvPr/>
        </p:nvSpPr>
        <p:spPr>
          <a:xfrm rot="16200000">
            <a:off x="3679031" y="3679032"/>
            <a:ext cx="214313" cy="571500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643313" y="4143375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Дуга 58"/>
          <p:cNvSpPr/>
          <p:nvPr/>
        </p:nvSpPr>
        <p:spPr>
          <a:xfrm rot="14748305">
            <a:off x="3998119" y="3505994"/>
            <a:ext cx="428625" cy="500063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Дуга 59"/>
          <p:cNvSpPr/>
          <p:nvPr/>
        </p:nvSpPr>
        <p:spPr>
          <a:xfrm rot="14746082">
            <a:off x="3817144" y="3048794"/>
            <a:ext cx="428625" cy="500063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61" name="Object 18"/>
          <p:cNvGraphicFramePr>
            <a:graphicFrameLocks noChangeAspect="1"/>
          </p:cNvGraphicFramePr>
          <p:nvPr/>
        </p:nvGraphicFramePr>
        <p:xfrm>
          <a:off x="3429000" y="3071813"/>
          <a:ext cx="357188" cy="282575"/>
        </p:xfrm>
        <a:graphic>
          <a:graphicData uri="http://schemas.openxmlformats.org/presentationml/2006/ole">
            <p:oleObj spid="_x0000_s1042" name="Формула" r:id="rId3" imgW="152334" imgH="139639" progId="Equation.3">
              <p:embed/>
            </p:oleObj>
          </a:graphicData>
        </a:graphic>
      </p:graphicFrame>
      <p:graphicFrame>
        <p:nvGraphicFramePr>
          <p:cNvPr id="1029" name="Object 19"/>
          <p:cNvGraphicFramePr>
            <a:graphicFrameLocks noChangeAspect="1"/>
          </p:cNvGraphicFramePr>
          <p:nvPr/>
        </p:nvGraphicFramePr>
        <p:xfrm>
          <a:off x="3643313" y="3500438"/>
          <a:ext cx="357187" cy="282575"/>
        </p:xfrm>
        <a:graphic>
          <a:graphicData uri="http://schemas.openxmlformats.org/presentationml/2006/ole">
            <p:oleObj spid="_x0000_s1043" name="Формула" r:id="rId4" imgW="152334" imgH="139639" progId="Equation.3">
              <p:embed/>
            </p:oleObj>
          </a:graphicData>
        </a:graphic>
      </p:graphicFrame>
      <p:sp>
        <p:nvSpPr>
          <p:cNvPr id="1067" name="TextBox 55"/>
          <p:cNvSpPr txBox="1">
            <a:spLocks noChangeArrowheads="1"/>
          </p:cNvSpPr>
          <p:nvPr/>
        </p:nvSpPr>
        <p:spPr bwMode="auto">
          <a:xfrm>
            <a:off x="214313" y="214313"/>
            <a:ext cx="2714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№1.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429250" y="357188"/>
            <a:ext cx="3429000" cy="283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функции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f(x)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касательная  к этому графику, проведённая в точке с абсциссой -1. Найдите значение производной функции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f(x)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точке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₀ = -1.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32" name="Object 20"/>
          <p:cNvGraphicFramePr>
            <a:graphicFrameLocks noChangeAspect="1"/>
          </p:cNvGraphicFramePr>
          <p:nvPr/>
        </p:nvGraphicFramePr>
        <p:xfrm>
          <a:off x="487363" y="5857875"/>
          <a:ext cx="2454275" cy="693738"/>
        </p:xfrm>
        <a:graphic>
          <a:graphicData uri="http://schemas.openxmlformats.org/presentationml/2006/ole">
            <p:oleObj spid="_x0000_s1044" name="Формула" r:id="rId5" imgW="18611640" imgH="5229000" progId="Equation.3">
              <p:embed/>
            </p:oleObj>
          </a:graphicData>
        </a:graphic>
      </p:graphicFrame>
      <p:graphicFrame>
        <p:nvGraphicFramePr>
          <p:cNvPr id="1033" name="Object 21"/>
          <p:cNvGraphicFramePr>
            <a:graphicFrameLocks noChangeAspect="1"/>
          </p:cNvGraphicFramePr>
          <p:nvPr/>
        </p:nvGraphicFramePr>
        <p:xfrm>
          <a:off x="3786188" y="5643563"/>
          <a:ext cx="1609725" cy="1071562"/>
        </p:xfrm>
        <a:graphic>
          <a:graphicData uri="http://schemas.openxmlformats.org/presentationml/2006/ole">
            <p:oleObj spid="_x0000_s1045" name="Формула" r:id="rId6" imgW="12210840" imgH="9011880" progId="Equation.3">
              <p:embed/>
            </p:oleObj>
          </a:graphicData>
        </a:graphic>
      </p:graphicFrame>
      <p:graphicFrame>
        <p:nvGraphicFramePr>
          <p:cNvPr id="1034" name="Object 22"/>
          <p:cNvGraphicFramePr>
            <a:graphicFrameLocks noChangeAspect="1"/>
          </p:cNvGraphicFramePr>
          <p:nvPr/>
        </p:nvGraphicFramePr>
        <p:xfrm>
          <a:off x="6072188" y="5857875"/>
          <a:ext cx="2222500" cy="693738"/>
        </p:xfrm>
        <a:graphic>
          <a:graphicData uri="http://schemas.openxmlformats.org/presentationml/2006/ole">
            <p:oleObj spid="_x0000_s1046" name="Формула" r:id="rId7" imgW="16866000" imgH="5229000" progId="Equation.3">
              <p:embed/>
            </p:oleObj>
          </a:graphicData>
        </a:graphic>
      </p:graphicFrame>
      <p:sp>
        <p:nvSpPr>
          <p:cNvPr id="64" name="Овал 63"/>
          <p:cNvSpPr/>
          <p:nvPr/>
        </p:nvSpPr>
        <p:spPr>
          <a:xfrm>
            <a:off x="2857500" y="128587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4429125" y="442912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16200000" flipH="1">
            <a:off x="1357313" y="3000375"/>
            <a:ext cx="314325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2928938" y="4537075"/>
            <a:ext cx="1643062" cy="34925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Дуга 74"/>
          <p:cNvSpPr/>
          <p:nvPr/>
        </p:nvSpPr>
        <p:spPr>
          <a:xfrm rot="14748305">
            <a:off x="4360862" y="4059238"/>
            <a:ext cx="576263" cy="693738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Левая фигурная скобка 62"/>
          <p:cNvSpPr/>
          <p:nvPr/>
        </p:nvSpPr>
        <p:spPr>
          <a:xfrm>
            <a:off x="2500313" y="1428750"/>
            <a:ext cx="298450" cy="3143250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Левая фигурная скобка 66"/>
          <p:cNvSpPr/>
          <p:nvPr/>
        </p:nvSpPr>
        <p:spPr>
          <a:xfrm rot="16200000">
            <a:off x="3679032" y="4036218"/>
            <a:ext cx="285750" cy="1643063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3643313" y="507206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2000250" y="2786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graphicFrame>
        <p:nvGraphicFramePr>
          <p:cNvPr id="1035" name="Object 23"/>
          <p:cNvGraphicFramePr>
            <a:graphicFrameLocks noChangeAspect="1"/>
          </p:cNvGraphicFramePr>
          <p:nvPr/>
        </p:nvGraphicFramePr>
        <p:xfrm>
          <a:off x="5429250" y="3714750"/>
          <a:ext cx="3603625" cy="615950"/>
        </p:xfrm>
        <a:graphic>
          <a:graphicData uri="http://schemas.openxmlformats.org/presentationml/2006/ole">
            <p:oleObj spid="_x0000_s1047" name="Формула" r:id="rId8" imgW="27340200" imgH="4646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52" grpId="0"/>
      <p:bldP spid="53" grpId="0" animBg="1"/>
      <p:bldP spid="54" grpId="0" animBg="1"/>
      <p:bldP spid="55" grpId="0"/>
      <p:bldP spid="59" grpId="0" animBg="1"/>
      <p:bldP spid="60" grpId="0" animBg="1"/>
      <p:bldP spid="62" grpId="0"/>
      <p:bldP spid="64" grpId="0" animBg="1"/>
      <p:bldP spid="66" grpId="0" animBg="1"/>
      <p:bldP spid="75" grpId="1" animBg="1"/>
      <p:bldP spid="63" grpId="0" animBg="1"/>
      <p:bldP spid="67" grpId="0" animBg="1"/>
      <p:bldP spid="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4"/>
          <p:cNvPicPr>
            <a:picLocks noChangeAspect="1" noChangeArrowheads="1"/>
          </p:cNvPicPr>
          <p:nvPr/>
        </p:nvPicPr>
        <p:blipFill>
          <a:blip r:embed="rId2"/>
          <a:srcRect b="4388"/>
          <a:stretch>
            <a:fillRect/>
          </a:stretch>
        </p:blipFill>
        <p:spPr bwMode="auto">
          <a:xfrm>
            <a:off x="642938" y="785813"/>
            <a:ext cx="6172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Прямоугольник 3"/>
          <p:cNvSpPr>
            <a:spLocks noChangeArrowheads="1"/>
          </p:cNvSpPr>
          <p:nvPr/>
        </p:nvSpPr>
        <p:spPr bwMode="auto">
          <a:xfrm>
            <a:off x="214313" y="142875"/>
            <a:ext cx="2689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№2</a:t>
            </a:r>
            <a:r>
              <a:rPr lang="ru-RU" sz="28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285875" y="1714500"/>
            <a:ext cx="4071938" cy="314325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4143375" y="2571750"/>
            <a:ext cx="142875" cy="14287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>
            <a:stCxn id="8" idx="4"/>
          </p:cNvCxnSpPr>
          <p:nvPr/>
        </p:nvCxnSpPr>
        <p:spPr>
          <a:xfrm rot="5400000">
            <a:off x="3248819" y="3679031"/>
            <a:ext cx="1930400" cy="158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571625" y="4643438"/>
            <a:ext cx="2643188" cy="1587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612747" y="5618178"/>
          <a:ext cx="6453192" cy="65659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928694"/>
                <a:gridCol w="785818"/>
                <a:gridCol w="705435"/>
                <a:gridCol w="806649"/>
                <a:gridCol w="806649"/>
                <a:gridCol w="806649"/>
                <a:gridCol w="806649"/>
                <a:gridCol w="806649"/>
              </a:tblGrid>
              <a:tr h="6565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8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,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7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5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00750" y="4572000"/>
            <a:ext cx="255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286250" y="2643188"/>
            <a:ext cx="357188" cy="2000250"/>
          </a:xfrm>
          <a:prstGeom prst="rightBrac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 rot="16200000">
            <a:off x="2750344" y="3679032"/>
            <a:ext cx="357187" cy="2571750"/>
          </a:xfrm>
          <a:prstGeom prst="leftBrac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786313" y="3429000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000375" y="5072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8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428750" y="4572000"/>
            <a:ext cx="214313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755650" y="5734050"/>
            <a:ext cx="720725" cy="503238"/>
          </a:xfrm>
          <a:prstGeom prst="rect">
            <a:avLst/>
          </a:prstGeom>
          <a:solidFill>
            <a:srgbClr val="8D7F8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/>
      <p:bldP spid="11" grpId="0" animBg="1"/>
      <p:bldP spid="13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214438"/>
            <a:ext cx="6781800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Прямоугольник 2"/>
          <p:cNvSpPr>
            <a:spLocks noChangeArrowheads="1"/>
          </p:cNvSpPr>
          <p:nvPr/>
        </p:nvSpPr>
        <p:spPr bwMode="auto">
          <a:xfrm>
            <a:off x="357188" y="357188"/>
            <a:ext cx="2714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№3.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3857625" y="3786188"/>
            <a:ext cx="1858963" cy="1587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786313" y="4714875"/>
            <a:ext cx="642937" cy="158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15922" y="5661041"/>
          <a:ext cx="6453193" cy="656591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928694"/>
                <a:gridCol w="785818"/>
                <a:gridCol w="705435"/>
                <a:gridCol w="806649"/>
                <a:gridCol w="806649"/>
                <a:gridCol w="806649"/>
                <a:gridCol w="806649"/>
                <a:gridCol w="806649"/>
              </a:tblGrid>
              <a:tr h="6565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000750" y="4572000"/>
            <a:ext cx="255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</a:p>
        </p:txBody>
      </p:sp>
      <p:sp>
        <p:nvSpPr>
          <p:cNvPr id="8" name="Овал 7"/>
          <p:cNvSpPr/>
          <p:nvPr/>
        </p:nvSpPr>
        <p:spPr>
          <a:xfrm>
            <a:off x="5357813" y="4572000"/>
            <a:ext cx="214312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714875" y="2714625"/>
            <a:ext cx="214313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050" name="Rectangle 10"/>
          <p:cNvSpPr>
            <a:spLocks noChangeArrowheads="1"/>
          </p:cNvSpPr>
          <p:nvPr/>
        </p:nvSpPr>
        <p:spPr bwMode="auto">
          <a:xfrm>
            <a:off x="755650" y="5734050"/>
            <a:ext cx="720725" cy="503238"/>
          </a:xfrm>
          <a:prstGeom prst="rect">
            <a:avLst/>
          </a:prstGeom>
          <a:solidFill>
            <a:srgbClr val="8D7F8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Box 8"/>
          <p:cNvSpPr txBox="1">
            <a:spLocks noChangeArrowheads="1"/>
          </p:cNvSpPr>
          <p:nvPr/>
        </p:nvSpPr>
        <p:spPr bwMode="auto">
          <a:xfrm>
            <a:off x="428625" y="357188"/>
            <a:ext cx="5357813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вычисления углового коэффициента касательной, где </a:t>
            </a:r>
            <a:r>
              <a:rPr lang="en-US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 = tg</a:t>
            </a:r>
            <a:r>
              <a:rPr lang="el-GR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достаточно найти </a:t>
            </a:r>
            <a:r>
              <a:rPr lang="ru-RU" sz="32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отрезок касательной с концами в вершинах клеток</a:t>
            </a:r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и, считая его гипотенузой прямоугольного треугольника, найти отношение катетов.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428625" y="5857875"/>
            <a:ext cx="1214438" cy="6429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5778" name="Презентация" r:id="rId3" imgW="4572049" imgH="3429015" progId="PowerPoint.Show.8">
              <p:embed/>
            </p:oleObj>
          </a:graphicData>
        </a:graphic>
      </p:graphicFrame>
      <p:sp>
        <p:nvSpPr>
          <p:cNvPr id="48140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765175"/>
            <a:ext cx="7499350" cy="21161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ru-RU" i="1" smtClean="0">
                <a:solidFill>
                  <a:srgbClr val="376092"/>
                </a:solidFill>
                <a:cs typeface="Times New Roman" pitchFamily="18" charset="0"/>
              </a:rPr>
              <a:t> </a:t>
            </a:r>
            <a:r>
              <a:rPr lang="ru-RU" b="1" i="1" smtClean="0">
                <a:solidFill>
                  <a:srgbClr val="376092"/>
                </a:solidFill>
                <a:cs typeface="Times New Roman" pitchFamily="18" charset="0"/>
              </a:rPr>
              <a:t>№4. Найдите угловой коэффициент касательной к кривой                                    в точке с абсциссой х</a:t>
            </a:r>
            <a:r>
              <a:rPr lang="en-US" sz="1400" b="1" i="1" smtClean="0">
                <a:solidFill>
                  <a:srgbClr val="376092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b="1" i="1" smtClean="0">
                <a:solidFill>
                  <a:srgbClr val="376092"/>
                </a:solidFill>
                <a:cs typeface="Times New Roman" pitchFamily="18" charset="0"/>
              </a:rPr>
              <a:t>= - 2.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ru-RU" b="1" i="1" smtClean="0">
              <a:solidFill>
                <a:srgbClr val="376092"/>
              </a:solidFill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ru-RU" b="1" i="1" smtClean="0">
              <a:solidFill>
                <a:schemeClr val="bg1"/>
              </a:solidFill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ru-RU" sz="2400" smtClean="0">
              <a:solidFill>
                <a:schemeClr val="bg1"/>
              </a:solidFill>
            </a:endParaRPr>
          </a:p>
        </p:txBody>
      </p:sp>
      <p:graphicFrame>
        <p:nvGraphicFramePr>
          <p:cNvPr id="75779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643438" y="1341438"/>
          <a:ext cx="1722437" cy="544512"/>
        </p:xfrm>
        <a:graphic>
          <a:graphicData uri="http://schemas.openxmlformats.org/presentationml/2006/ole">
            <p:oleObj spid="_x0000_s75779" name="Формула" r:id="rId4" imgW="723600" imgH="228600" progId="Equation.3">
              <p:embed/>
            </p:oleObj>
          </a:graphicData>
        </a:graphic>
      </p:graphicFrame>
      <p:graphicFrame>
        <p:nvGraphicFramePr>
          <p:cNvPr id="48136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2700338" y="3213100"/>
          <a:ext cx="1973262" cy="2736850"/>
        </p:xfrm>
        <a:graphic>
          <a:graphicData uri="http://schemas.openxmlformats.org/presentationml/2006/ole">
            <p:oleObj spid="_x0000_s75780" name="Формула" r:id="rId5" imgW="787320" imgH="1091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802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6802" name="Презентация" r:id="rId3" imgW="4572049" imgH="3429015" progId="PowerPoint.Show.8">
              <p:embed/>
            </p:oleObj>
          </a:graphicData>
        </a:graphic>
      </p:graphicFrame>
      <p:sp>
        <p:nvSpPr>
          <p:cNvPr id="49157" name="Rectangle 3"/>
          <p:cNvSpPr>
            <a:spLocks noGrp="1"/>
          </p:cNvSpPr>
          <p:nvPr>
            <p:ph type="body" idx="1"/>
          </p:nvPr>
        </p:nvSpPr>
        <p:spPr>
          <a:xfrm>
            <a:off x="539750" y="1052513"/>
            <a:ext cx="8229600" cy="1612900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b="1" i="1" smtClean="0">
                <a:solidFill>
                  <a:srgbClr val="376092"/>
                </a:solidFill>
              </a:rPr>
              <a:t>    №5. Укажите значение коэффициента </a:t>
            </a:r>
            <a:r>
              <a:rPr lang="en-US" b="1" i="1" smtClean="0">
                <a:solidFill>
                  <a:srgbClr val="376092"/>
                </a:solidFill>
                <a:latin typeface="Times New Roman" pitchFamily="18" charset="0"/>
              </a:rPr>
              <a:t>k</a:t>
            </a:r>
            <a:r>
              <a:rPr lang="ru-RU" b="1" i="1" smtClean="0">
                <a:solidFill>
                  <a:srgbClr val="376092"/>
                </a:solidFill>
              </a:rPr>
              <a:t> при  котором графики линейных функций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b="1" i="1" smtClean="0">
                <a:solidFill>
                  <a:srgbClr val="376092"/>
                </a:solidFill>
              </a:rPr>
              <a:t>     </a:t>
            </a:r>
            <a:r>
              <a:rPr lang="en-US" b="1" smtClean="0">
                <a:solidFill>
                  <a:srgbClr val="376092"/>
                </a:solidFill>
                <a:latin typeface="Times New Roman" pitchFamily="18" charset="0"/>
              </a:rPr>
              <a:t>y</a:t>
            </a:r>
            <a:r>
              <a:rPr lang="ru-RU" b="1" smtClean="0">
                <a:solidFill>
                  <a:srgbClr val="376092"/>
                </a:solidFill>
              </a:rPr>
              <a:t> = 8х+12    </a:t>
            </a:r>
            <a:r>
              <a:rPr lang="ru-RU" b="1" i="1" smtClean="0">
                <a:solidFill>
                  <a:srgbClr val="376092"/>
                </a:solidFill>
              </a:rPr>
              <a:t>и   </a:t>
            </a:r>
            <a:r>
              <a:rPr lang="en-US" b="1" smtClean="0">
                <a:solidFill>
                  <a:srgbClr val="376092"/>
                </a:solidFill>
                <a:latin typeface="Times New Roman" pitchFamily="18" charset="0"/>
              </a:rPr>
              <a:t>y</a:t>
            </a:r>
            <a:r>
              <a:rPr lang="ru-RU" b="1" smtClean="0">
                <a:solidFill>
                  <a:srgbClr val="376092"/>
                </a:solidFill>
              </a:rPr>
              <a:t> = </a:t>
            </a:r>
            <a:r>
              <a:rPr lang="en-US" b="1" smtClean="0">
                <a:solidFill>
                  <a:srgbClr val="376092"/>
                </a:solidFill>
                <a:latin typeface="Times New Roman" pitchFamily="18" charset="0"/>
              </a:rPr>
              <a:t>k</a:t>
            </a:r>
            <a:r>
              <a:rPr lang="ru-RU" b="1" smtClean="0">
                <a:solidFill>
                  <a:srgbClr val="376092"/>
                </a:solidFill>
              </a:rPr>
              <a:t>х – 3 </a:t>
            </a:r>
            <a:r>
              <a:rPr lang="ru-RU" b="1" i="1" smtClean="0">
                <a:solidFill>
                  <a:srgbClr val="376092"/>
                </a:solidFill>
              </a:rPr>
              <a:t>параллельны.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339975" y="3716338"/>
            <a:ext cx="2879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Ответ: 8.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50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8850" name="Презентация" r:id="rId3" imgW="4572049" imgH="3429015" progId="PowerPoint.Show.8">
              <p:embed/>
            </p:oleObj>
          </a:graphicData>
        </a:graphic>
      </p:graphicFrame>
      <p:sp>
        <p:nvSpPr>
          <p:cNvPr id="78852" name="Rectangle 2"/>
          <p:cNvSpPr>
            <a:spLocks noChangeArrowheads="1"/>
          </p:cNvSpPr>
          <p:nvPr/>
        </p:nvSpPr>
        <p:spPr bwMode="auto">
          <a:xfrm>
            <a:off x="3690938" y="2728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mbria" pitchFamily="18" charset="0"/>
            </a:endParaRPr>
          </a:p>
        </p:txBody>
      </p:sp>
      <p:graphicFrame>
        <p:nvGraphicFramePr>
          <p:cNvPr id="78851" name="Object 3"/>
          <p:cNvGraphicFramePr>
            <a:graphicFrameLocks noChangeAspect="1"/>
          </p:cNvGraphicFramePr>
          <p:nvPr/>
        </p:nvGraphicFramePr>
        <p:xfrm>
          <a:off x="611188" y="1484313"/>
          <a:ext cx="5761037" cy="4806950"/>
        </p:xfrm>
        <a:graphic>
          <a:graphicData uri="http://schemas.openxmlformats.org/presentationml/2006/ole">
            <p:oleObj spid="_x0000_s78851" name="Рисунок" r:id="rId4" imgW="1819800" imgH="1432440" progId="Word.Picture.8">
              <p:embed/>
            </p:oleObj>
          </a:graphicData>
        </a:graphic>
      </p:graphicFrame>
      <p:sp>
        <p:nvSpPr>
          <p:cNvPr id="78853" name="Oval 9"/>
          <p:cNvSpPr>
            <a:spLocks noChangeArrowheads="1"/>
          </p:cNvSpPr>
          <p:nvPr/>
        </p:nvSpPr>
        <p:spPr bwMode="auto">
          <a:xfrm>
            <a:off x="3508375" y="3605213"/>
            <a:ext cx="146050" cy="146050"/>
          </a:xfrm>
          <a:prstGeom prst="ellipse">
            <a:avLst/>
          </a:prstGeom>
          <a:solidFill>
            <a:srgbClr val="9900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54284" name="Text Box 36"/>
          <p:cNvSpPr txBox="1">
            <a:spLocks noChangeArrowheads="1"/>
          </p:cNvSpPr>
          <p:nvPr/>
        </p:nvSpPr>
        <p:spPr bwMode="auto">
          <a:xfrm>
            <a:off x="395288" y="188913"/>
            <a:ext cx="8353425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№6. На рисунке изображена прямая, которая является касательной к графику функции у = </a:t>
            </a:r>
            <a:r>
              <a:rPr lang="en-US" sz="2400" b="1" i="1">
                <a:solidFill>
                  <a:srgbClr val="376092"/>
                </a:solidFill>
                <a:latin typeface="Times New Roman" pitchFamily="18" charset="0"/>
              </a:rPr>
              <a:t>p</a:t>
            </a:r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(х) в точке (х</a:t>
            </a:r>
            <a:r>
              <a:rPr lang="ru-RU" sz="1400" b="1" i="1">
                <a:solidFill>
                  <a:srgbClr val="376092"/>
                </a:solidFill>
                <a:latin typeface="Times New Roman" pitchFamily="18" charset="0"/>
              </a:rPr>
              <a:t>0</a:t>
            </a:r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 ; </a:t>
            </a:r>
            <a:r>
              <a:rPr lang="en-US" sz="2400" b="1" i="1">
                <a:solidFill>
                  <a:srgbClr val="376092"/>
                </a:solidFill>
                <a:latin typeface="Times New Roman" pitchFamily="18" charset="0"/>
              </a:rPr>
              <a:t>p</a:t>
            </a:r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(х</a:t>
            </a:r>
            <a:r>
              <a:rPr lang="ru-RU" sz="1200" b="1" i="1">
                <a:solidFill>
                  <a:srgbClr val="376092"/>
                </a:solidFill>
                <a:latin typeface="Times New Roman" pitchFamily="18" charset="0"/>
              </a:rPr>
              <a:t>0</a:t>
            </a:r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)). Найдите значение производной </a:t>
            </a:r>
          </a:p>
          <a:p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в точке х</a:t>
            </a:r>
            <a:r>
              <a:rPr lang="ru-RU" sz="1200" b="1" i="1">
                <a:solidFill>
                  <a:srgbClr val="376092"/>
                </a:solidFill>
                <a:latin typeface="Times New Roman" pitchFamily="18" charset="0"/>
              </a:rPr>
              <a:t>0</a:t>
            </a:r>
            <a:r>
              <a:rPr lang="ru-RU" sz="2400" b="1" i="1">
                <a:solidFill>
                  <a:srgbClr val="376092"/>
                </a:solidFill>
                <a:latin typeface="Times New Roman" pitchFamily="18" charset="0"/>
              </a:rPr>
              <a:t>. </a:t>
            </a:r>
          </a:p>
          <a:p>
            <a:pPr>
              <a:spcBef>
                <a:spcPct val="50000"/>
              </a:spcBef>
            </a:pPr>
            <a:endParaRPr lang="ru-RU" sz="2400">
              <a:solidFill>
                <a:srgbClr val="376092"/>
              </a:solidFill>
              <a:latin typeface="Times New Roman" pitchFamily="18" charset="0"/>
            </a:endParaRPr>
          </a:p>
        </p:txBody>
      </p:sp>
      <p:sp>
        <p:nvSpPr>
          <p:cNvPr id="54309" name="Text Box 37"/>
          <p:cNvSpPr txBox="1">
            <a:spLocks noChangeArrowheads="1"/>
          </p:cNvSpPr>
          <p:nvPr/>
        </p:nvSpPr>
        <p:spPr bwMode="auto">
          <a:xfrm>
            <a:off x="6156325" y="5734050"/>
            <a:ext cx="2736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  <a:latin typeface="Cambria" pitchFamily="18" charset="0"/>
              </a:rPr>
              <a:t>Ответ: -0,5.</a:t>
            </a:r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6588125" y="4724400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Ответ: -0,5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6" name="Group 17"/>
          <p:cNvGrpSpPr>
            <a:grpSpLocks/>
          </p:cNvGrpSpPr>
          <p:nvPr/>
        </p:nvGrpSpPr>
        <p:grpSpPr bwMode="auto">
          <a:xfrm>
            <a:off x="-106363" y="0"/>
            <a:ext cx="9250363" cy="6961188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406" y="63"/>
              <a:ext cx="5040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Пример 1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10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73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41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0" cy="9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13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1738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grpSp>
            <p:nvGrpSpPr>
              <p:cNvPr id="21" name="Arc 25"/>
              <p:cNvGrpSpPr>
                <a:grpSpLocks/>
              </p:cNvGrpSpPr>
              <p:nvPr/>
            </p:nvGrpSpPr>
            <p:grpSpPr bwMode="auto">
              <a:xfrm>
                <a:off x="5356" y="3922"/>
                <a:ext cx="381" cy="373"/>
                <a:chOff x="8558784" y="6339840"/>
                <a:chExt cx="615696" cy="603504"/>
              </a:xfrm>
            </p:grpSpPr>
            <p:pic>
              <p:nvPicPr>
                <p:cNvPr id="71762" name="Arc 25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8558784" y="6339840"/>
                  <a:ext cx="615696" cy="603504"/>
                </a:xfrm>
                <a:prstGeom prst="rect">
                  <a:avLst/>
                </a:prstGeom>
                <a:noFill/>
              </p:spPr>
            </p:pic>
            <p:sp>
              <p:nvSpPr>
                <p:cNvPr id="71763" name="Text Box 83"/>
                <p:cNvSpPr txBox="1">
                  <a:spLocks noChangeArrowheads="1"/>
                </p:cNvSpPr>
                <p:nvPr/>
              </p:nvSpPr>
              <p:spPr bwMode="auto">
                <a:xfrm rot="16737534">
                  <a:off x="8639200" y="6353604"/>
                  <a:ext cx="536720" cy="5119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  <p:grpSp>
            <p:nvGrpSpPr>
              <p:cNvPr id="22" name="Arc 26"/>
              <p:cNvGrpSpPr>
                <a:grpSpLocks/>
              </p:cNvGrpSpPr>
              <p:nvPr/>
            </p:nvGrpSpPr>
            <p:grpSpPr bwMode="auto">
              <a:xfrm>
                <a:off x="5398" y="3952"/>
                <a:ext cx="362" cy="370"/>
                <a:chOff x="8625840" y="6388608"/>
                <a:chExt cx="585216" cy="597408"/>
              </a:xfrm>
            </p:grpSpPr>
            <p:pic>
              <p:nvPicPr>
                <p:cNvPr id="71765" name="Arc 26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625840" y="6388608"/>
                  <a:ext cx="585216" cy="597408"/>
                </a:xfrm>
                <a:prstGeom prst="rect">
                  <a:avLst/>
                </a:prstGeom>
                <a:noFill/>
              </p:spPr>
            </p:pic>
            <p:sp>
              <p:nvSpPr>
                <p:cNvPr id="71766" name="Text Box 86"/>
                <p:cNvSpPr txBox="1">
                  <a:spLocks noChangeArrowheads="1"/>
                </p:cNvSpPr>
                <p:nvPr/>
              </p:nvSpPr>
              <p:spPr bwMode="auto">
                <a:xfrm rot="16737534">
                  <a:off x="8663410" y="6434415"/>
                  <a:ext cx="564203" cy="4731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75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42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1741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grpSp>
            <p:nvGrpSpPr>
              <p:cNvPr id="19" name="Arc 30"/>
              <p:cNvGrpSpPr>
                <a:grpSpLocks/>
              </p:cNvGrpSpPr>
              <p:nvPr/>
            </p:nvGrpSpPr>
            <p:grpSpPr bwMode="auto">
              <a:xfrm flipH="1" flipV="1">
                <a:off x="5356" y="3888"/>
                <a:ext cx="381" cy="377"/>
                <a:chOff x="-60960" y="60960"/>
                <a:chExt cx="615696" cy="609600"/>
              </a:xfrm>
            </p:grpSpPr>
            <p:pic>
              <p:nvPicPr>
                <p:cNvPr id="71756" name="Arc 30"/>
                <p:cNvPicPr>
                  <a:picLocks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-60960" y="60960"/>
                  <a:ext cx="615696" cy="609600"/>
                </a:xfrm>
                <a:prstGeom prst="rect">
                  <a:avLst/>
                </a:prstGeom>
                <a:noFill/>
              </p:spPr>
            </p:pic>
            <p:sp>
              <p:nvSpPr>
                <p:cNvPr id="71757" name="Text Box 77"/>
                <p:cNvSpPr txBox="1">
                  <a:spLocks noChangeArrowheads="1"/>
                </p:cNvSpPr>
                <p:nvPr/>
              </p:nvSpPr>
              <p:spPr bwMode="auto">
                <a:xfrm rot="5937534">
                  <a:off x="-62083" y="90798"/>
                  <a:ext cx="536720" cy="5119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  <p:grpSp>
            <p:nvGrpSpPr>
              <p:cNvPr id="20" name="Arc 31"/>
              <p:cNvGrpSpPr>
                <a:grpSpLocks/>
              </p:cNvGrpSpPr>
              <p:nvPr/>
            </p:nvGrpSpPr>
            <p:grpSpPr bwMode="auto">
              <a:xfrm flipH="1" flipV="1">
                <a:off x="5398" y="3922"/>
                <a:ext cx="362" cy="370"/>
                <a:chOff x="-97536" y="18288"/>
                <a:chExt cx="585216" cy="597408"/>
              </a:xfrm>
            </p:grpSpPr>
            <p:pic>
              <p:nvPicPr>
                <p:cNvPr id="71759" name="Arc 31"/>
                <p:cNvPicPr>
                  <a:picLocks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-97536" y="18288"/>
                  <a:ext cx="585216" cy="597408"/>
                </a:xfrm>
                <a:prstGeom prst="rect">
                  <a:avLst/>
                </a:prstGeom>
                <a:noFill/>
              </p:spPr>
            </p:pic>
            <p:sp>
              <p:nvSpPr>
                <p:cNvPr id="71760" name="Text Box 80"/>
                <p:cNvSpPr txBox="1">
                  <a:spLocks noChangeArrowheads="1"/>
                </p:cNvSpPr>
                <p:nvPr/>
              </p:nvSpPr>
              <p:spPr bwMode="auto">
                <a:xfrm rot="5937534">
                  <a:off x="-113776" y="48746"/>
                  <a:ext cx="564203" cy="4731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</p:grpSp>
        <p:grpSp>
          <p:nvGrpSpPr>
            <p:cNvPr id="71742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grpSp>
            <p:nvGrpSpPr>
              <p:cNvPr id="17" name="Arc 33"/>
              <p:cNvGrpSpPr>
                <a:grpSpLocks/>
              </p:cNvGrpSpPr>
              <p:nvPr/>
            </p:nvGrpSpPr>
            <p:grpSpPr bwMode="auto">
              <a:xfrm flipV="1">
                <a:off x="5358" y="3890"/>
                <a:ext cx="381" cy="373"/>
                <a:chOff x="8558784" y="60960"/>
                <a:chExt cx="615696" cy="603504"/>
              </a:xfrm>
            </p:grpSpPr>
            <p:pic>
              <p:nvPicPr>
                <p:cNvPr id="71750" name="Arc 33"/>
                <p:cNvPicPr>
                  <a:picLocks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8558784" y="60960"/>
                  <a:ext cx="615696" cy="603504"/>
                </a:xfrm>
                <a:prstGeom prst="rect">
                  <a:avLst/>
                </a:prstGeom>
                <a:noFill/>
              </p:spPr>
            </p:pic>
            <p:sp>
              <p:nvSpPr>
                <p:cNvPr id="71751" name="Text Box 71"/>
                <p:cNvSpPr txBox="1">
                  <a:spLocks noChangeArrowheads="1"/>
                </p:cNvSpPr>
                <p:nvPr/>
              </p:nvSpPr>
              <p:spPr bwMode="auto">
                <a:xfrm rot="15662465">
                  <a:off x="8637585" y="87565"/>
                  <a:ext cx="536720" cy="5119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  <p:grpSp>
            <p:nvGrpSpPr>
              <p:cNvPr id="18" name="Arc 34"/>
              <p:cNvGrpSpPr>
                <a:grpSpLocks/>
              </p:cNvGrpSpPr>
              <p:nvPr/>
            </p:nvGrpSpPr>
            <p:grpSpPr bwMode="auto">
              <a:xfrm flipV="1">
                <a:off x="5396" y="3924"/>
                <a:ext cx="366" cy="366"/>
                <a:chOff x="8619744" y="18288"/>
                <a:chExt cx="591312" cy="591312"/>
              </a:xfrm>
            </p:grpSpPr>
            <p:pic>
              <p:nvPicPr>
                <p:cNvPr id="71753" name="Arc 34"/>
                <p:cNvPicPr>
                  <a:picLocks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8619744" y="18288"/>
                  <a:ext cx="591312" cy="591312"/>
                </a:xfrm>
                <a:prstGeom prst="rect">
                  <a:avLst/>
                </a:prstGeom>
                <a:noFill/>
              </p:spPr>
            </p:pic>
            <p:sp>
              <p:nvSpPr>
                <p:cNvPr id="71754" name="Text Box 74"/>
                <p:cNvSpPr txBox="1">
                  <a:spLocks noChangeArrowheads="1"/>
                </p:cNvSpPr>
                <p:nvPr/>
              </p:nvSpPr>
              <p:spPr bwMode="auto">
                <a:xfrm rot="15662465">
                  <a:off x="8660180" y="45513"/>
                  <a:ext cx="564203" cy="4731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</p:grpSp>
        <p:grpSp>
          <p:nvGrpSpPr>
            <p:cNvPr id="71743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grpSp>
            <p:nvGrpSpPr>
              <p:cNvPr id="15" name="Arc 36"/>
              <p:cNvGrpSpPr>
                <a:grpSpLocks/>
              </p:cNvGrpSpPr>
              <p:nvPr/>
            </p:nvGrpSpPr>
            <p:grpSpPr bwMode="auto">
              <a:xfrm flipH="1">
                <a:off x="5358" y="3920"/>
                <a:ext cx="381" cy="377"/>
                <a:chOff x="-60960" y="6345936"/>
                <a:chExt cx="615696" cy="609600"/>
              </a:xfrm>
            </p:grpSpPr>
            <p:pic>
              <p:nvPicPr>
                <p:cNvPr id="71744" name="Arc 36"/>
                <p:cNvPicPr>
                  <a:picLocks noChangeArrowheads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-60960" y="6345936"/>
                  <a:ext cx="615696" cy="609600"/>
                </a:xfrm>
                <a:prstGeom prst="rect">
                  <a:avLst/>
                </a:prstGeom>
                <a:noFill/>
              </p:spPr>
            </p:pic>
            <p:sp>
              <p:nvSpPr>
                <p:cNvPr id="71745" name="Text Box 65"/>
                <p:cNvSpPr txBox="1">
                  <a:spLocks noChangeArrowheads="1"/>
                </p:cNvSpPr>
                <p:nvPr/>
              </p:nvSpPr>
              <p:spPr bwMode="auto">
                <a:xfrm rot="4862466">
                  <a:off x="-60468" y="6361687"/>
                  <a:ext cx="536720" cy="5119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  <p:grpSp>
            <p:nvGrpSpPr>
              <p:cNvPr id="16" name="Arc 37"/>
              <p:cNvGrpSpPr>
                <a:grpSpLocks/>
              </p:cNvGrpSpPr>
              <p:nvPr/>
            </p:nvGrpSpPr>
            <p:grpSpPr bwMode="auto">
              <a:xfrm flipH="1">
                <a:off x="5396" y="3954"/>
                <a:ext cx="362" cy="370"/>
                <a:chOff x="-91440" y="6400800"/>
                <a:chExt cx="585216" cy="597408"/>
              </a:xfrm>
            </p:grpSpPr>
            <p:pic>
              <p:nvPicPr>
                <p:cNvPr id="71747" name="Arc 37"/>
                <p:cNvPicPr>
                  <a:picLocks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-91440" y="6400800"/>
                  <a:ext cx="585216" cy="597408"/>
                </a:xfrm>
                <a:prstGeom prst="rect">
                  <a:avLst/>
                </a:prstGeom>
                <a:noFill/>
              </p:spPr>
            </p:pic>
            <p:sp>
              <p:nvSpPr>
                <p:cNvPr id="71748" name="Text Box 68"/>
                <p:cNvSpPr txBox="1">
                  <a:spLocks noChangeArrowheads="1"/>
                </p:cNvSpPr>
                <p:nvPr/>
              </p:nvSpPr>
              <p:spPr bwMode="auto">
                <a:xfrm rot="4862466">
                  <a:off x="-110546" y="6442498"/>
                  <a:ext cx="564203" cy="4731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endParaRPr lang="ru-RU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ambria" pitchFamily="18" charset="0"/>
                  </a:endParaRPr>
                </a:p>
              </p:txBody>
            </p:sp>
          </p:grpSp>
        </p:grpSp>
      </p:grpSp>
      <p:grpSp>
        <p:nvGrpSpPr>
          <p:cNvPr id="71687" name="Group 7"/>
          <p:cNvGrpSpPr>
            <a:grpSpLocks/>
          </p:cNvGrpSpPr>
          <p:nvPr/>
        </p:nvGrpSpPr>
        <p:grpSpPr bwMode="auto">
          <a:xfrm>
            <a:off x="3903663" y="411163"/>
            <a:ext cx="4803775" cy="4678362"/>
            <a:chOff x="2562" y="845"/>
            <a:chExt cx="2495" cy="2316"/>
          </a:xfrm>
        </p:grpSpPr>
        <p:grpSp>
          <p:nvGrpSpPr>
            <p:cNvPr id="71710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53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4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5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6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7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8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9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0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1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2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3" name="Line 19"/>
              <p:cNvSpPr>
                <a:spLocks noChangeShapeType="1"/>
              </p:cNvSpPr>
              <p:nvPr/>
            </p:nvSpPr>
            <p:spPr bwMode="auto">
              <a:xfrm>
                <a:off x="4272" y="978"/>
                <a:ext cx="6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kern="0" dirty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4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5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6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7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8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9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0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1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2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52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2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77" name="Полилиния 76"/>
          <p:cNvSpPr/>
          <p:nvPr/>
        </p:nvSpPr>
        <p:spPr>
          <a:xfrm>
            <a:off x="3714750" y="1524000"/>
            <a:ext cx="4354513" cy="2586038"/>
          </a:xfrm>
          <a:custGeom>
            <a:avLst/>
            <a:gdLst>
              <a:gd name="connsiteX0" fmla="*/ 0 w 4435907"/>
              <a:gd name="connsiteY0" fmla="*/ 2160270 h 2738975"/>
              <a:gd name="connsiteX1" fmla="*/ 457200 w 4435907"/>
              <a:gd name="connsiteY1" fmla="*/ 839470 h 2738975"/>
              <a:gd name="connsiteX2" fmla="*/ 1435100 w 4435907"/>
              <a:gd name="connsiteY2" fmla="*/ 2731770 h 2738975"/>
              <a:gd name="connsiteX3" fmla="*/ 2794000 w 4435907"/>
              <a:gd name="connsiteY3" fmla="*/ 1270 h 2738975"/>
              <a:gd name="connsiteX4" fmla="*/ 4279900 w 4435907"/>
              <a:gd name="connsiteY4" fmla="*/ 2376170 h 2738975"/>
              <a:gd name="connsiteX5" fmla="*/ 4318000 w 4435907"/>
              <a:gd name="connsiteY5" fmla="*/ 2414270 h 2738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35907" h="2738975">
                <a:moveTo>
                  <a:pt x="0" y="2160270"/>
                </a:moveTo>
                <a:cubicBezTo>
                  <a:pt x="109008" y="1452245"/>
                  <a:pt x="218017" y="744220"/>
                  <a:pt x="457200" y="839470"/>
                </a:cubicBezTo>
                <a:cubicBezTo>
                  <a:pt x="696383" y="934720"/>
                  <a:pt x="1045633" y="2871470"/>
                  <a:pt x="1435100" y="2731770"/>
                </a:cubicBezTo>
                <a:cubicBezTo>
                  <a:pt x="1824567" y="2592070"/>
                  <a:pt x="2319867" y="60537"/>
                  <a:pt x="2794000" y="1270"/>
                </a:cubicBezTo>
                <a:cubicBezTo>
                  <a:pt x="3268133" y="-57997"/>
                  <a:pt x="4025900" y="1974003"/>
                  <a:pt x="4279900" y="2376170"/>
                </a:cubicBezTo>
                <a:cubicBezTo>
                  <a:pt x="4533900" y="2778337"/>
                  <a:pt x="4425950" y="2596303"/>
                  <a:pt x="4318000" y="241427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3" name="Прямоугольник 7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9774" y="506616"/>
            <a:ext cx="3734168" cy="3970318"/>
          </a:xfrm>
          <a:prstGeom prst="rect">
            <a:avLst/>
          </a:prstGeom>
          <a:blipFill rotWithShape="1">
            <a:blip r:embed="rId11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80" name="Прямая соединительная линия 79"/>
          <p:cNvCxnSpPr/>
          <p:nvPr/>
        </p:nvCxnSpPr>
        <p:spPr>
          <a:xfrm>
            <a:off x="6305550" y="990600"/>
            <a:ext cx="2339975" cy="3609975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6934200" y="1976438"/>
            <a:ext cx="9525" cy="1606550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Блок-схема: узел 77"/>
          <p:cNvSpPr/>
          <p:nvPr/>
        </p:nvSpPr>
        <p:spPr>
          <a:xfrm>
            <a:off x="6846888" y="1947863"/>
            <a:ext cx="193675" cy="165100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Блок-схема: узел 82"/>
          <p:cNvSpPr/>
          <p:nvPr/>
        </p:nvSpPr>
        <p:spPr>
          <a:xfrm flipH="1">
            <a:off x="6846888" y="3582988"/>
            <a:ext cx="193675" cy="46037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94" name="TextBox 85"/>
          <p:cNvSpPr txBox="1">
            <a:spLocks noChangeArrowheads="1"/>
          </p:cNvSpPr>
          <p:nvPr/>
        </p:nvSpPr>
        <p:spPr bwMode="auto">
          <a:xfrm>
            <a:off x="5765800" y="506413"/>
            <a:ext cx="525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   y</a:t>
            </a:r>
            <a:endParaRPr lang="ru-RU">
              <a:latin typeface="TruthCYR Black"/>
            </a:endParaRPr>
          </a:p>
        </p:txBody>
      </p:sp>
      <p:sp>
        <p:nvSpPr>
          <p:cNvPr id="71695" name="Прямоугольник 86"/>
          <p:cNvSpPr>
            <a:spLocks noChangeArrowheads="1"/>
          </p:cNvSpPr>
          <p:nvPr/>
        </p:nvSpPr>
        <p:spPr bwMode="auto">
          <a:xfrm>
            <a:off x="8413750" y="3602038"/>
            <a:ext cx="2936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71696" name="Прямоугольник 87"/>
          <p:cNvSpPr>
            <a:spLocks noChangeArrowheads="1"/>
          </p:cNvSpPr>
          <p:nvPr/>
        </p:nvSpPr>
        <p:spPr bwMode="auto">
          <a:xfrm>
            <a:off x="5813425" y="3651250"/>
            <a:ext cx="465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  0</a:t>
            </a:r>
            <a:endParaRPr lang="ru-RU">
              <a:latin typeface="TruthCYR Black"/>
            </a:endParaRPr>
          </a:p>
        </p:txBody>
      </p:sp>
      <p:sp>
        <p:nvSpPr>
          <p:cNvPr id="96" name="Дуга 95"/>
          <p:cNvSpPr/>
          <p:nvPr/>
        </p:nvSpPr>
        <p:spPr>
          <a:xfrm rot="20602555">
            <a:off x="7942263" y="3302000"/>
            <a:ext cx="406400" cy="388938"/>
          </a:xfrm>
          <a:prstGeom prst="arc">
            <a:avLst>
              <a:gd name="adj1" fmla="val 13595450"/>
              <a:gd name="adj2" fmla="val 3057309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C00000"/>
              </a:solidFill>
            </a:endParaRPr>
          </a:p>
        </p:txBody>
      </p:sp>
      <p:sp>
        <p:nvSpPr>
          <p:cNvPr id="97" name="TextBox 9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947633" y="3064709"/>
            <a:ext cx="1026707" cy="400110"/>
          </a:xfrm>
          <a:prstGeom prst="rect">
            <a:avLst/>
          </a:prstGeom>
          <a:blipFill rotWithShape="1">
            <a:blip r:embed="rId12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pic>
        <p:nvPicPr>
          <p:cNvPr id="5135" name="Pictur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864350" y="3798888"/>
            <a:ext cx="3540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5" name="Прямая соединительная линия 104"/>
          <p:cNvCxnSpPr/>
          <p:nvPr/>
        </p:nvCxnSpPr>
        <p:spPr>
          <a:xfrm>
            <a:off x="6734175" y="1679575"/>
            <a:ext cx="0" cy="294163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>
            <a:endCxn id="71" idx="1"/>
          </p:cNvCxnSpPr>
          <p:nvPr/>
        </p:nvCxnSpPr>
        <p:spPr>
          <a:xfrm>
            <a:off x="6734175" y="4600575"/>
            <a:ext cx="188595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Блок-схема: узел 107"/>
          <p:cNvSpPr/>
          <p:nvPr/>
        </p:nvSpPr>
        <p:spPr>
          <a:xfrm>
            <a:off x="6689725" y="1644650"/>
            <a:ext cx="120650" cy="11430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Блок-схема: узел 108"/>
          <p:cNvSpPr/>
          <p:nvPr/>
        </p:nvSpPr>
        <p:spPr>
          <a:xfrm>
            <a:off x="6689725" y="4549775"/>
            <a:ext cx="157163" cy="141288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Блок-схема: узел 109"/>
          <p:cNvSpPr/>
          <p:nvPr/>
        </p:nvSpPr>
        <p:spPr>
          <a:xfrm>
            <a:off x="8561388" y="4532313"/>
            <a:ext cx="146050" cy="15875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Левая фигурная скобка 110"/>
          <p:cNvSpPr/>
          <p:nvPr/>
        </p:nvSpPr>
        <p:spPr>
          <a:xfrm>
            <a:off x="6477000" y="1758950"/>
            <a:ext cx="212725" cy="2860675"/>
          </a:xfrm>
          <a:prstGeom prst="leftBrac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4" name="Левая фигурная скобка 113"/>
          <p:cNvSpPr/>
          <p:nvPr/>
        </p:nvSpPr>
        <p:spPr>
          <a:xfrm rot="16200000">
            <a:off x="7504907" y="3813969"/>
            <a:ext cx="457200" cy="1976437"/>
          </a:xfrm>
          <a:prstGeom prst="leftBrace">
            <a:avLst>
              <a:gd name="adj1" fmla="val 8333"/>
              <a:gd name="adj2" fmla="val 51427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Прямоугольный треугольник 114"/>
          <p:cNvSpPr/>
          <p:nvPr/>
        </p:nvSpPr>
        <p:spPr>
          <a:xfrm>
            <a:off x="6779873" y="1729753"/>
            <a:ext cx="1911512" cy="2919068"/>
          </a:xfrm>
          <a:prstGeom prst="rtTriangl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16" name="Объект 115"/>
          <p:cNvGraphicFramePr>
            <a:graphicFrameLocks noChangeAspect="1"/>
          </p:cNvGraphicFramePr>
          <p:nvPr/>
        </p:nvGraphicFramePr>
        <p:xfrm>
          <a:off x="300038" y="4532313"/>
          <a:ext cx="3603625" cy="615950"/>
        </p:xfrm>
        <a:graphic>
          <a:graphicData uri="http://schemas.openxmlformats.org/presentationml/2006/ole">
            <p:oleObj spid="_x0000_s71682" name="Формула" r:id="rId14" imgW="28754280" imgH="4886280" progId="Equation.3">
              <p:embed/>
            </p:oleObj>
          </a:graphicData>
        </a:graphic>
      </p:graphicFrame>
      <p:graphicFrame>
        <p:nvGraphicFramePr>
          <p:cNvPr id="117" name="Объект 116"/>
          <p:cNvGraphicFramePr>
            <a:graphicFrameLocks noChangeAspect="1"/>
          </p:cNvGraphicFramePr>
          <p:nvPr/>
        </p:nvGraphicFramePr>
        <p:xfrm>
          <a:off x="611188" y="5157788"/>
          <a:ext cx="2454275" cy="693737"/>
        </p:xfrm>
        <a:graphic>
          <a:graphicData uri="http://schemas.openxmlformats.org/presentationml/2006/ole">
            <p:oleObj spid="_x0000_s71683" name="Формула" r:id="rId15" imgW="19574280" imgH="5498280" progId="Equation.3">
              <p:embed/>
            </p:oleObj>
          </a:graphicData>
        </a:graphic>
      </p:graphicFrame>
      <p:graphicFrame>
        <p:nvGraphicFramePr>
          <p:cNvPr id="118" name="Объект 117"/>
          <p:cNvGraphicFramePr>
            <a:graphicFrameLocks noChangeAspect="1"/>
          </p:cNvGraphicFramePr>
          <p:nvPr/>
        </p:nvGraphicFramePr>
        <p:xfrm>
          <a:off x="509588" y="5867400"/>
          <a:ext cx="3071812" cy="850900"/>
        </p:xfrm>
        <a:graphic>
          <a:graphicData uri="http://schemas.openxmlformats.org/presentationml/2006/ole">
            <p:oleObj spid="_x0000_s71684" name="Формула" r:id="rId16" imgW="837836" imgH="393529" progId="Equation.3">
              <p:embed/>
            </p:oleObj>
          </a:graphicData>
        </a:graphic>
      </p:graphicFrame>
      <p:graphicFrame>
        <p:nvGraphicFramePr>
          <p:cNvPr id="71685" name="Объект 118"/>
          <p:cNvGraphicFramePr>
            <a:graphicFrameLocks noChangeAspect="1"/>
          </p:cNvGraphicFramePr>
          <p:nvPr/>
        </p:nvGraphicFramePr>
        <p:xfrm>
          <a:off x="4500563" y="5445125"/>
          <a:ext cx="3668712" cy="914400"/>
        </p:xfrm>
        <a:graphic>
          <a:graphicData uri="http://schemas.openxmlformats.org/presentationml/2006/ole">
            <p:oleObj spid="_x0000_s71685" name="Microsoft Equation 3.0" r:id="rId17" imgW="800100" imgH="228600" progId="Equation.3">
              <p:embed/>
            </p:oleObj>
          </a:graphicData>
        </a:graphic>
      </p:graphicFrame>
      <p:sp>
        <p:nvSpPr>
          <p:cNvPr id="71769" name="Text Box 89"/>
          <p:cNvSpPr txBox="1">
            <a:spLocks noChangeArrowheads="1"/>
          </p:cNvSpPr>
          <p:nvPr/>
        </p:nvSpPr>
        <p:spPr bwMode="auto">
          <a:xfrm>
            <a:off x="395288" y="0"/>
            <a:ext cx="2376487" cy="519113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83" grpId="0" animBg="1"/>
      <p:bldP spid="108" grpId="0" animBg="1"/>
      <p:bldP spid="109" grpId="0" animBg="1"/>
      <p:bldP spid="110" grpId="0" animBg="1"/>
      <p:bldP spid="111" grpId="0" animBg="1"/>
      <p:bldP spid="1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7" name="Group 17"/>
          <p:cNvGrpSpPr>
            <a:grpSpLocks/>
          </p:cNvGrpSpPr>
          <p:nvPr/>
        </p:nvGrpSpPr>
        <p:grpSpPr bwMode="auto">
          <a:xfrm>
            <a:off x="100013" y="41275"/>
            <a:ext cx="8947150" cy="6726238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2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3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1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5" cy="2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2764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5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2767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2768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2769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72708" name="Group 7"/>
          <p:cNvGrpSpPr>
            <a:grpSpLocks/>
          </p:cNvGrpSpPr>
          <p:nvPr/>
        </p:nvGrpSpPr>
        <p:grpSpPr bwMode="auto">
          <a:xfrm>
            <a:off x="4327525" y="311150"/>
            <a:ext cx="4608513" cy="4122738"/>
            <a:chOff x="2562" y="845"/>
            <a:chExt cx="2495" cy="2316"/>
          </a:xfrm>
        </p:grpSpPr>
        <p:grpSp>
          <p:nvGrpSpPr>
            <p:cNvPr id="72736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26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7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8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9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0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1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2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3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4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5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6" name="Line 19"/>
              <p:cNvSpPr>
                <a:spLocks noChangeShapeType="1"/>
              </p:cNvSpPr>
              <p:nvPr/>
            </p:nvSpPr>
            <p:spPr bwMode="auto">
              <a:xfrm>
                <a:off x="427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7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8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9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0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1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2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3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4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5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25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3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722595" y="264316"/>
            <a:ext cx="152157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48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4615" y="720735"/>
            <a:ext cx="3734168" cy="3970318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2711" name="Прямоугольник 47"/>
          <p:cNvSpPr>
            <a:spLocks noChangeArrowheads="1"/>
          </p:cNvSpPr>
          <p:nvPr/>
        </p:nvSpPr>
        <p:spPr bwMode="auto">
          <a:xfrm>
            <a:off x="6180138" y="288925"/>
            <a:ext cx="34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y</a:t>
            </a:r>
            <a:endParaRPr lang="ru-RU">
              <a:latin typeface="TruthCYR Black"/>
            </a:endParaRPr>
          </a:p>
        </p:txBody>
      </p:sp>
      <p:sp>
        <p:nvSpPr>
          <p:cNvPr id="72712" name="Прямоугольник 49"/>
          <p:cNvSpPr>
            <a:spLocks noChangeArrowheads="1"/>
          </p:cNvSpPr>
          <p:nvPr/>
        </p:nvSpPr>
        <p:spPr bwMode="auto">
          <a:xfrm>
            <a:off x="8507413" y="3168650"/>
            <a:ext cx="3571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72713" name="Прямоугольник 50"/>
          <p:cNvSpPr>
            <a:spLocks noChangeArrowheads="1"/>
          </p:cNvSpPr>
          <p:nvPr/>
        </p:nvSpPr>
        <p:spPr bwMode="auto">
          <a:xfrm>
            <a:off x="6259513" y="3141663"/>
            <a:ext cx="346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0</a:t>
            </a:r>
            <a:endParaRPr lang="ru-RU">
              <a:latin typeface="TruthCYR Black"/>
            </a:endParaRPr>
          </a:p>
        </p:txBody>
      </p:sp>
      <p:sp>
        <p:nvSpPr>
          <p:cNvPr id="53" name="Полилиния 52"/>
          <p:cNvSpPr/>
          <p:nvPr/>
        </p:nvSpPr>
        <p:spPr>
          <a:xfrm rot="939376">
            <a:off x="4843463" y="1617663"/>
            <a:ext cx="3635375" cy="2290762"/>
          </a:xfrm>
          <a:custGeom>
            <a:avLst/>
            <a:gdLst>
              <a:gd name="connsiteX0" fmla="*/ 0 w 3759200"/>
              <a:gd name="connsiteY0" fmla="*/ 978563 h 2234405"/>
              <a:gd name="connsiteX1" fmla="*/ 444500 w 3759200"/>
              <a:gd name="connsiteY1" fmla="*/ 2210463 h 2234405"/>
              <a:gd name="connsiteX2" fmla="*/ 1689100 w 3759200"/>
              <a:gd name="connsiteY2" fmla="*/ 663 h 2234405"/>
              <a:gd name="connsiteX3" fmla="*/ 3708400 w 3759200"/>
              <a:gd name="connsiteY3" fmla="*/ 1956463 h 2234405"/>
              <a:gd name="connsiteX4" fmla="*/ 3708400 w 3759200"/>
              <a:gd name="connsiteY4" fmla="*/ 1956463 h 2234405"/>
              <a:gd name="connsiteX5" fmla="*/ 3759200 w 3759200"/>
              <a:gd name="connsiteY5" fmla="*/ 2007263 h 223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59200" h="2234405">
                <a:moveTo>
                  <a:pt x="0" y="978563"/>
                </a:moveTo>
                <a:cubicBezTo>
                  <a:pt x="81491" y="1676004"/>
                  <a:pt x="162983" y="2373446"/>
                  <a:pt x="444500" y="2210463"/>
                </a:cubicBezTo>
                <a:cubicBezTo>
                  <a:pt x="726017" y="2047480"/>
                  <a:pt x="1145117" y="42996"/>
                  <a:pt x="1689100" y="663"/>
                </a:cubicBezTo>
                <a:cubicBezTo>
                  <a:pt x="2233083" y="-41670"/>
                  <a:pt x="3708400" y="1956463"/>
                  <a:pt x="3708400" y="1956463"/>
                </a:cubicBezTo>
                <a:lnTo>
                  <a:pt x="3708400" y="1956463"/>
                </a:lnTo>
                <a:lnTo>
                  <a:pt x="3759200" y="2007263"/>
                </a:ln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 flipV="1">
            <a:off x="4575175" y="474663"/>
            <a:ext cx="2947988" cy="3335337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Дуга 60"/>
          <p:cNvSpPr/>
          <p:nvPr/>
        </p:nvSpPr>
        <p:spPr>
          <a:xfrm rot="1402001">
            <a:off x="5275263" y="2825750"/>
            <a:ext cx="379412" cy="319088"/>
          </a:xfrm>
          <a:prstGeom prst="arc">
            <a:avLst>
              <a:gd name="adj1" fmla="val 14419999"/>
              <a:gd name="adj2" fmla="val 2580539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TextBox 6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93036" y="2672051"/>
            <a:ext cx="404278" cy="369332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13313" name="Прямая соединительная линия 13312"/>
          <p:cNvCxnSpPr/>
          <p:nvPr/>
        </p:nvCxnSpPr>
        <p:spPr>
          <a:xfrm flipH="1">
            <a:off x="6022975" y="2170113"/>
            <a:ext cx="26988" cy="998537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Блок-схема: узел 62"/>
          <p:cNvSpPr/>
          <p:nvPr/>
        </p:nvSpPr>
        <p:spPr>
          <a:xfrm>
            <a:off x="5967587" y="2088223"/>
            <a:ext cx="166954" cy="107678"/>
          </a:xfrm>
          <a:prstGeom prst="flowChartConnector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18" name="Блок-схема: узел 13317"/>
          <p:cNvSpPr/>
          <p:nvPr/>
        </p:nvSpPr>
        <p:spPr>
          <a:xfrm>
            <a:off x="5963647" y="3102053"/>
            <a:ext cx="119501" cy="131615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23" name="TextBox 1332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7477" y="3225372"/>
            <a:ext cx="646267" cy="369332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13325" name="Прямая соединительная линия 13324"/>
          <p:cNvCxnSpPr/>
          <p:nvPr/>
        </p:nvCxnSpPr>
        <p:spPr>
          <a:xfrm>
            <a:off x="7029450" y="1038225"/>
            <a:ext cx="0" cy="2595563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7" name="Прямая соединительная линия 13326"/>
          <p:cNvCxnSpPr/>
          <p:nvPr/>
        </p:nvCxnSpPr>
        <p:spPr>
          <a:xfrm>
            <a:off x="4711700" y="3594100"/>
            <a:ext cx="22606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8" name="Блок-схема: узел 13327"/>
          <p:cNvSpPr/>
          <p:nvPr/>
        </p:nvSpPr>
        <p:spPr>
          <a:xfrm>
            <a:off x="6978650" y="914400"/>
            <a:ext cx="101600" cy="169863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29" name="Блок-схема: узел 13328"/>
          <p:cNvSpPr/>
          <p:nvPr/>
        </p:nvSpPr>
        <p:spPr>
          <a:xfrm flipV="1">
            <a:off x="4711700" y="3509963"/>
            <a:ext cx="114300" cy="123825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0" name="Блок-схема: узел 13329"/>
          <p:cNvSpPr/>
          <p:nvPr/>
        </p:nvSpPr>
        <p:spPr>
          <a:xfrm>
            <a:off x="6997700" y="3527425"/>
            <a:ext cx="125413" cy="12700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3" name="Прямоугольный треугольник 13332"/>
          <p:cNvSpPr/>
          <p:nvPr/>
        </p:nvSpPr>
        <p:spPr>
          <a:xfrm>
            <a:off x="6997700" y="3594100"/>
            <a:ext cx="46038" cy="4603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4" name="Прямоугольный треугольник 13333"/>
          <p:cNvSpPr/>
          <p:nvPr/>
        </p:nvSpPr>
        <p:spPr>
          <a:xfrm rot="16200000">
            <a:off x="4689475" y="1208088"/>
            <a:ext cx="2486025" cy="2193925"/>
          </a:xfrm>
          <a:prstGeom prst="rtTriangl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336" name="Объект 13335"/>
          <p:cNvGraphicFramePr>
            <a:graphicFrameLocks noChangeAspect="1"/>
          </p:cNvGraphicFramePr>
          <p:nvPr/>
        </p:nvGraphicFramePr>
        <p:xfrm>
          <a:off x="4867275" y="5029200"/>
          <a:ext cx="3079750" cy="903288"/>
        </p:xfrm>
        <a:graphic>
          <a:graphicData uri="http://schemas.openxmlformats.org/presentationml/2006/ole">
            <p:oleObj spid="_x0000_s72706" name="Формула" r:id="rId7" imgW="990170" imgH="393529" progId="Equation.3">
              <p:embed/>
            </p:oleObj>
          </a:graphicData>
        </a:graphic>
      </p:graphicFrame>
      <p:sp>
        <p:nvSpPr>
          <p:cNvPr id="13337" name="TextBox 1333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2715" y="5029200"/>
            <a:ext cx="3998997" cy="954107"/>
          </a:xfrm>
          <a:prstGeom prst="rect">
            <a:avLst/>
          </a:prstGeom>
          <a:blipFill rotWithShape="1">
            <a:blip r:embed="rId8" cstate="print"/>
            <a:stretch>
              <a:fillRect b="-1656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7123113" y="998538"/>
            <a:ext cx="374650" cy="2571750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 rot="16200000">
            <a:off x="5684837" y="2751138"/>
            <a:ext cx="473075" cy="2279650"/>
          </a:xfrm>
          <a:prstGeom prst="leftBrac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795" name="Text Box 91"/>
          <p:cNvSpPr txBox="1">
            <a:spLocks noChangeArrowheads="1"/>
          </p:cNvSpPr>
          <p:nvPr/>
        </p:nvSpPr>
        <p:spPr bwMode="auto">
          <a:xfrm>
            <a:off x="395288" y="0"/>
            <a:ext cx="2376487" cy="519113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8" grpId="0" animBg="1"/>
      <p:bldP spid="13329" grpId="0" animBg="1"/>
      <p:bldP spid="13330" grpId="0" animBg="1"/>
      <p:bldP spid="13334" grpId="0" animBg="1"/>
      <p:bldP spid="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-66675"/>
            <a:ext cx="91059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0354" name="Group 7"/>
          <p:cNvGrpSpPr>
            <a:grpSpLocks/>
          </p:cNvGrpSpPr>
          <p:nvPr/>
        </p:nvGrpSpPr>
        <p:grpSpPr bwMode="auto">
          <a:xfrm>
            <a:off x="4067175" y="635000"/>
            <a:ext cx="4772025" cy="4408488"/>
            <a:chOff x="2562" y="845"/>
            <a:chExt cx="2495" cy="2316"/>
          </a:xfrm>
        </p:grpSpPr>
        <p:grpSp>
          <p:nvGrpSpPr>
            <p:cNvPr id="100372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6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8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9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0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1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2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3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4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5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6" name="Line 19"/>
              <p:cNvSpPr>
                <a:spLocks noChangeShapeType="1"/>
              </p:cNvSpPr>
              <p:nvPr/>
            </p:nvSpPr>
            <p:spPr bwMode="auto">
              <a:xfrm>
                <a:off x="427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7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8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9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0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1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2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3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4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5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5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3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722595" y="264316"/>
            <a:ext cx="152157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8600" y="810381"/>
            <a:ext cx="3734168" cy="3970318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0357" name="Прямоугольник 27"/>
          <p:cNvSpPr>
            <a:spLocks noChangeArrowheads="1"/>
          </p:cNvSpPr>
          <p:nvPr/>
        </p:nvSpPr>
        <p:spPr bwMode="auto">
          <a:xfrm>
            <a:off x="6007100" y="495300"/>
            <a:ext cx="34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y</a:t>
            </a:r>
            <a:endParaRPr lang="ru-RU">
              <a:latin typeface="TruthCYR Black"/>
            </a:endParaRPr>
          </a:p>
        </p:txBody>
      </p:sp>
      <p:sp>
        <p:nvSpPr>
          <p:cNvPr id="100358" name="Прямоугольник 28"/>
          <p:cNvSpPr>
            <a:spLocks noChangeArrowheads="1"/>
          </p:cNvSpPr>
          <p:nvPr/>
        </p:nvSpPr>
        <p:spPr bwMode="auto">
          <a:xfrm rot="10800000" flipV="1">
            <a:off x="8382000" y="3155950"/>
            <a:ext cx="371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100359" name="Прямоугольник 29"/>
          <p:cNvSpPr>
            <a:spLocks noChangeArrowheads="1"/>
          </p:cNvSpPr>
          <p:nvPr/>
        </p:nvSpPr>
        <p:spPr bwMode="auto">
          <a:xfrm>
            <a:off x="6096000" y="3656013"/>
            <a:ext cx="347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0</a:t>
            </a:r>
            <a:endParaRPr lang="ru-RU">
              <a:latin typeface="TruthCYR Black"/>
            </a:endParaRPr>
          </a:p>
        </p:txBody>
      </p:sp>
      <p:sp>
        <p:nvSpPr>
          <p:cNvPr id="2" name="Полилиния 1"/>
          <p:cNvSpPr/>
          <p:nvPr/>
        </p:nvSpPr>
        <p:spPr>
          <a:xfrm>
            <a:off x="4648200" y="1419225"/>
            <a:ext cx="3949700" cy="2530475"/>
          </a:xfrm>
          <a:custGeom>
            <a:avLst/>
            <a:gdLst>
              <a:gd name="connsiteX0" fmla="*/ 3949700 w 3949700"/>
              <a:gd name="connsiteY0" fmla="*/ 2530524 h 2530524"/>
              <a:gd name="connsiteX1" fmla="*/ 2933700 w 3949700"/>
              <a:gd name="connsiteY1" fmla="*/ 320724 h 2530524"/>
              <a:gd name="connsiteX2" fmla="*/ 1816100 w 3949700"/>
              <a:gd name="connsiteY2" fmla="*/ 193724 h 2530524"/>
              <a:gd name="connsiteX3" fmla="*/ 850900 w 3949700"/>
              <a:gd name="connsiteY3" fmla="*/ 2047924 h 2530524"/>
              <a:gd name="connsiteX4" fmla="*/ 0 w 3949700"/>
              <a:gd name="connsiteY4" fmla="*/ 930324 h 2530524"/>
              <a:gd name="connsiteX5" fmla="*/ 0 w 3949700"/>
              <a:gd name="connsiteY5" fmla="*/ 930324 h 2530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9700" h="2530524">
                <a:moveTo>
                  <a:pt x="3949700" y="2530524"/>
                </a:moveTo>
                <a:cubicBezTo>
                  <a:pt x="3619500" y="1620357"/>
                  <a:pt x="3289300" y="710191"/>
                  <a:pt x="2933700" y="320724"/>
                </a:cubicBezTo>
                <a:cubicBezTo>
                  <a:pt x="2578100" y="-68743"/>
                  <a:pt x="2163233" y="-94143"/>
                  <a:pt x="1816100" y="193724"/>
                </a:cubicBezTo>
                <a:cubicBezTo>
                  <a:pt x="1468967" y="481591"/>
                  <a:pt x="1153583" y="1925157"/>
                  <a:pt x="850900" y="2047924"/>
                </a:cubicBezTo>
                <a:cubicBezTo>
                  <a:pt x="548217" y="2170691"/>
                  <a:pt x="0" y="930324"/>
                  <a:pt x="0" y="930324"/>
                </a:cubicBezTo>
                <a:lnTo>
                  <a:pt x="0" y="930324"/>
                </a:ln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241" name="Прямая соединительная линия 10240"/>
          <p:cNvCxnSpPr/>
          <p:nvPr/>
        </p:nvCxnSpPr>
        <p:spPr>
          <a:xfrm>
            <a:off x="4648200" y="1419225"/>
            <a:ext cx="4214813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4" name="Прямая соединительная линия 10243"/>
          <p:cNvCxnSpPr/>
          <p:nvPr/>
        </p:nvCxnSpPr>
        <p:spPr>
          <a:xfrm>
            <a:off x="7015163" y="1498600"/>
            <a:ext cx="0" cy="2109788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Блок-схема: узел 30"/>
          <p:cNvSpPr/>
          <p:nvPr/>
        </p:nvSpPr>
        <p:spPr>
          <a:xfrm>
            <a:off x="6878750" y="1293481"/>
            <a:ext cx="273648" cy="251390"/>
          </a:xfrm>
          <a:prstGeom prst="flowChartConnector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5" name="Блок-схема: узел 10244"/>
          <p:cNvSpPr/>
          <p:nvPr/>
        </p:nvSpPr>
        <p:spPr>
          <a:xfrm>
            <a:off x="6922025" y="3576942"/>
            <a:ext cx="230373" cy="157800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6" name="TextBox 1024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878750" y="3793760"/>
            <a:ext cx="741250" cy="461665"/>
          </a:xfrm>
          <a:prstGeom prst="rect">
            <a:avLst/>
          </a:prstGeom>
          <a:blipFill rotWithShape="1">
            <a:blip r:embed="rId4" cstate="print"/>
            <a:stretch>
              <a:fillRect b="-394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247" name="Прямоугольник 1024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755" y="5131087"/>
            <a:ext cx="3284820" cy="584775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  <a:ln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248" name="Прямоугольник 1024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65646" y="5763401"/>
            <a:ext cx="3086752" cy="584775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0395" name="Text Box 43"/>
          <p:cNvSpPr txBox="1">
            <a:spLocks noChangeArrowheads="1"/>
          </p:cNvSpPr>
          <p:nvPr/>
        </p:nvSpPr>
        <p:spPr bwMode="auto">
          <a:xfrm>
            <a:off x="395288" y="188913"/>
            <a:ext cx="2376487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1765300" y="2606675"/>
            <a:ext cx="5791200" cy="2455863"/>
          </a:xfrm>
          <a:custGeom>
            <a:avLst/>
            <a:gdLst>
              <a:gd name="connsiteX0" fmla="*/ 0 w 5791200"/>
              <a:gd name="connsiteY0" fmla="*/ 1711048 h 2456279"/>
              <a:gd name="connsiteX1" fmla="*/ 749300 w 5791200"/>
              <a:gd name="connsiteY1" fmla="*/ 21948 h 2456279"/>
              <a:gd name="connsiteX2" fmla="*/ 2654300 w 5791200"/>
              <a:gd name="connsiteY2" fmla="*/ 2346048 h 2456279"/>
              <a:gd name="connsiteX3" fmla="*/ 3822700 w 5791200"/>
              <a:gd name="connsiteY3" fmla="*/ 1876148 h 2456279"/>
              <a:gd name="connsiteX4" fmla="*/ 5156200 w 5791200"/>
              <a:gd name="connsiteY4" fmla="*/ 72748 h 2456279"/>
              <a:gd name="connsiteX5" fmla="*/ 5778500 w 5791200"/>
              <a:gd name="connsiteY5" fmla="*/ 326748 h 2456279"/>
              <a:gd name="connsiteX6" fmla="*/ 5778500 w 5791200"/>
              <a:gd name="connsiteY6" fmla="*/ 326748 h 2456279"/>
              <a:gd name="connsiteX7" fmla="*/ 5791200 w 5791200"/>
              <a:gd name="connsiteY7" fmla="*/ 314048 h 2456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91200" h="2456279">
                <a:moveTo>
                  <a:pt x="0" y="1711048"/>
                </a:moveTo>
                <a:cubicBezTo>
                  <a:pt x="153458" y="813581"/>
                  <a:pt x="306917" y="-83885"/>
                  <a:pt x="749300" y="21948"/>
                </a:cubicBezTo>
                <a:cubicBezTo>
                  <a:pt x="1191683" y="127781"/>
                  <a:pt x="2142067" y="2037015"/>
                  <a:pt x="2654300" y="2346048"/>
                </a:cubicBezTo>
                <a:cubicBezTo>
                  <a:pt x="3166533" y="2655081"/>
                  <a:pt x="3405717" y="2255031"/>
                  <a:pt x="3822700" y="1876148"/>
                </a:cubicBezTo>
                <a:cubicBezTo>
                  <a:pt x="4239683" y="1497265"/>
                  <a:pt x="4830233" y="330981"/>
                  <a:pt x="5156200" y="72748"/>
                </a:cubicBezTo>
                <a:cubicBezTo>
                  <a:pt x="5482167" y="-185485"/>
                  <a:pt x="5778500" y="326748"/>
                  <a:pt x="5778500" y="326748"/>
                </a:cubicBezTo>
                <a:lnTo>
                  <a:pt x="5778500" y="326748"/>
                </a:lnTo>
                <a:lnTo>
                  <a:pt x="5791200" y="314048"/>
                </a:ln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4953000" y="1828800"/>
            <a:ext cx="2628900" cy="3292475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667000" y="5062538"/>
            <a:ext cx="4572000" cy="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057400" y="1828800"/>
            <a:ext cx="2182813" cy="281940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82" name="Прямая соединительная линия 11281"/>
          <p:cNvCxnSpPr/>
          <p:nvPr/>
        </p:nvCxnSpPr>
        <p:spPr>
          <a:xfrm flipV="1">
            <a:off x="500063" y="2584450"/>
            <a:ext cx="3740150" cy="22225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685800" y="319087"/>
            <a:ext cx="7620000" cy="646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№1   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какой из указанных точек производная функции,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график которой изображен на рисунке, отрицательна?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3962400" y="1371600"/>
            <a:ext cx="0" cy="4038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873250" y="4122738"/>
            <a:ext cx="5638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49"/>
          <p:cNvSpPr>
            <a:spLocks noChangeArrowheads="1"/>
          </p:cNvSpPr>
          <p:nvPr/>
        </p:nvSpPr>
        <p:spPr bwMode="auto">
          <a:xfrm flipV="1">
            <a:off x="2975967" y="3005276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Oval 49"/>
          <p:cNvSpPr>
            <a:spLocks noChangeArrowheads="1"/>
          </p:cNvSpPr>
          <p:nvPr/>
        </p:nvSpPr>
        <p:spPr bwMode="auto">
          <a:xfrm>
            <a:off x="4686300" y="5004925"/>
            <a:ext cx="93861" cy="116612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Oval 49"/>
          <p:cNvSpPr>
            <a:spLocks noChangeArrowheads="1"/>
          </p:cNvSpPr>
          <p:nvPr/>
        </p:nvSpPr>
        <p:spPr bwMode="auto">
          <a:xfrm flipV="1">
            <a:off x="6477000" y="3073400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Oval 49"/>
          <p:cNvSpPr>
            <a:spLocks noChangeArrowheads="1"/>
          </p:cNvSpPr>
          <p:nvPr/>
        </p:nvSpPr>
        <p:spPr bwMode="auto">
          <a:xfrm flipV="1">
            <a:off x="2391818" y="2538828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444750" y="2773363"/>
            <a:ext cx="0" cy="1389062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3014663" y="3141663"/>
            <a:ext cx="12700" cy="973137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/>
          <p:nvPr/>
        </p:nvCxnSpPr>
        <p:spPr>
          <a:xfrm flipV="1">
            <a:off x="4733925" y="4008438"/>
            <a:ext cx="0" cy="96202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1" name="Прямая соединительная линия 11270"/>
          <p:cNvCxnSpPr/>
          <p:nvPr/>
        </p:nvCxnSpPr>
        <p:spPr>
          <a:xfrm>
            <a:off x="6529388" y="3209925"/>
            <a:ext cx="0" cy="89217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4" name="Блок-схема: узел 11273"/>
          <p:cNvSpPr/>
          <p:nvPr/>
        </p:nvSpPr>
        <p:spPr>
          <a:xfrm>
            <a:off x="2404865" y="4069986"/>
            <a:ext cx="104377" cy="92161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5" name="Блок-схема: узел 11274"/>
          <p:cNvSpPr/>
          <p:nvPr/>
        </p:nvSpPr>
        <p:spPr>
          <a:xfrm>
            <a:off x="2975967" y="4055476"/>
            <a:ext cx="104377" cy="93247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6" name="Блок-схема: узел 11275"/>
          <p:cNvSpPr/>
          <p:nvPr/>
        </p:nvSpPr>
        <p:spPr>
          <a:xfrm>
            <a:off x="4692650" y="4055476"/>
            <a:ext cx="92075" cy="106672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7" name="Блок-схема: узел 11276"/>
          <p:cNvSpPr/>
          <p:nvPr/>
        </p:nvSpPr>
        <p:spPr>
          <a:xfrm flipV="1">
            <a:off x="6467078" y="4066345"/>
            <a:ext cx="104378" cy="95802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01413" name="Group 17"/>
          <p:cNvGrpSpPr>
            <a:grpSpLocks/>
          </p:cNvGrpSpPr>
          <p:nvPr/>
        </p:nvGrpSpPr>
        <p:grpSpPr bwMode="auto">
          <a:xfrm>
            <a:off x="-65088" y="-11113"/>
            <a:ext cx="9209088" cy="6869113"/>
            <a:chOff x="14" y="0"/>
            <a:chExt cx="5728" cy="4306"/>
          </a:xfrm>
        </p:grpSpPr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57" y="70"/>
              <a:ext cx="5048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2" y="336"/>
              <a:ext cx="3" cy="3633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59" y="4224"/>
              <a:ext cx="5048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27" y="4272"/>
              <a:ext cx="5105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1430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44" name="Arc 25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5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5723" y="327"/>
              <a:ext cx="1" cy="3634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1433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42" name="Arc 30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3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1434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40" name="Arc 33"/>
              <p:cNvSpPr>
                <a:spLocks/>
              </p:cNvSpPr>
              <p:nvPr/>
            </p:nvSpPr>
            <p:spPr bwMode="auto">
              <a:xfrm rot="5937534" flipH="1" flipV="1">
                <a:off x="5406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1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1435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38" name="Arc 36"/>
              <p:cNvSpPr>
                <a:spLocks/>
              </p:cNvSpPr>
              <p:nvPr/>
            </p:nvSpPr>
            <p:spPr bwMode="auto">
              <a:xfrm rot="5937534" flipH="1" flipV="1">
                <a:off x="5406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39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55" name="TextBox 5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69516" y="4193659"/>
            <a:ext cx="471988" cy="369332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6" name="TextBox 5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975967" y="4190484"/>
            <a:ext cx="477310" cy="369332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7" name="TextBox 5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60119" y="4193659"/>
            <a:ext cx="477310" cy="369332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8" name="TextBox 5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19267" y="4278868"/>
            <a:ext cx="477310" cy="369332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7512050" y="4008438"/>
            <a:ext cx="391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spc="5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x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1265" name="Прямоугольник 11264"/>
          <p:cNvSpPr/>
          <p:nvPr/>
        </p:nvSpPr>
        <p:spPr>
          <a:xfrm>
            <a:off x="3453277" y="1169342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y</a:t>
            </a:r>
            <a:endParaRPr lang="ru-RU" sz="24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266" name="TextBox 11265"/>
          <p:cNvSpPr txBox="1"/>
          <p:nvPr/>
        </p:nvSpPr>
        <p:spPr>
          <a:xfrm>
            <a:off x="4953000" y="5791200"/>
            <a:ext cx="914400" cy="369332"/>
          </a:xfrm>
          <a:prstGeom prst="rect">
            <a:avLst/>
          </a:prstGeom>
          <a:solidFill>
            <a:srgbClr val="FF00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Ответ: </a:t>
            </a:r>
          </a:p>
        </p:txBody>
      </p:sp>
      <p:sp>
        <p:nvSpPr>
          <p:cNvPr id="74" name="TextBox 7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957689" y="5767288"/>
            <a:ext cx="561578" cy="400110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1461" name="Text Box 85"/>
          <p:cNvSpPr txBox="1">
            <a:spLocks noChangeArrowheads="1"/>
          </p:cNvSpPr>
          <p:nvPr/>
        </p:nvSpPr>
        <p:spPr bwMode="auto">
          <a:xfrm>
            <a:off x="539750" y="260350"/>
            <a:ext cx="684213" cy="366713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chemeClr val="bg1"/>
                </a:solidFill>
              </a:rPr>
              <a:t>№10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1" name="Group 17"/>
          <p:cNvGrpSpPr>
            <a:grpSpLocks/>
          </p:cNvGrpSpPr>
          <p:nvPr/>
        </p:nvGrpSpPr>
        <p:grpSpPr bwMode="auto">
          <a:xfrm>
            <a:off x="0" y="-11113"/>
            <a:ext cx="9144000" cy="6869113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3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3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2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2410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4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2413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2414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2415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3" name="Прямоугольник 22"/>
          <p:cNvSpPr/>
          <p:nvPr/>
        </p:nvSpPr>
        <p:spPr>
          <a:xfrm>
            <a:off x="533400" y="609600"/>
            <a:ext cx="2286000" cy="457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ЗАДАЧА № 10</a:t>
            </a:r>
          </a:p>
        </p:txBody>
      </p:sp>
      <p:pic>
        <p:nvPicPr>
          <p:cNvPr id="24" name="Рисунок 23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39552" y="1556792"/>
            <a:ext cx="8280920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441" name="Text Box 41"/>
          <p:cNvSpPr txBox="1">
            <a:spLocks noChangeArrowheads="1"/>
          </p:cNvSpPr>
          <p:nvPr/>
        </p:nvSpPr>
        <p:spPr bwMode="auto">
          <a:xfrm>
            <a:off x="684213" y="620713"/>
            <a:ext cx="2663825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425" name="Group 17"/>
          <p:cNvGrpSpPr>
            <a:grpSpLocks/>
          </p:cNvGrpSpPr>
          <p:nvPr/>
        </p:nvGrpSpPr>
        <p:grpSpPr bwMode="auto">
          <a:xfrm>
            <a:off x="0" y="-11113"/>
            <a:ext cx="9144000" cy="6869113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3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3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2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3434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4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3437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3438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3439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3" name="Прямоугольник 22"/>
          <p:cNvSpPr/>
          <p:nvPr/>
        </p:nvSpPr>
        <p:spPr>
          <a:xfrm>
            <a:off x="531813" y="585787"/>
            <a:ext cx="2286000" cy="457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ЗАДАЧА № 11</a:t>
            </a:r>
          </a:p>
        </p:txBody>
      </p:sp>
      <p:pic>
        <p:nvPicPr>
          <p:cNvPr id="24" name="Рисунок 23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1484784"/>
            <a:ext cx="8280919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3465" name="Text Box 41"/>
          <p:cNvSpPr txBox="1">
            <a:spLocks noChangeArrowheads="1"/>
          </p:cNvSpPr>
          <p:nvPr/>
        </p:nvSpPr>
        <p:spPr bwMode="auto">
          <a:xfrm>
            <a:off x="611188" y="620713"/>
            <a:ext cx="2592387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2" name="Picture 4" descr="get_file?id=65037&amp;png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1052513"/>
            <a:ext cx="26066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3" name="Picture 5" descr="get_file?id=64678&amp;png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620713"/>
            <a:ext cx="3600450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get_file?id=65432&amp;png=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150" y="4056063"/>
            <a:ext cx="3079750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611188" y="188913"/>
            <a:ext cx="2592387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№13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5867400" y="404813"/>
            <a:ext cx="2592388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№14</a:t>
            </a: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1187450" y="3573463"/>
            <a:ext cx="2592388" cy="519112"/>
          </a:xfrm>
          <a:prstGeom prst="rect">
            <a:avLst/>
          </a:prstGeom>
          <a:solidFill>
            <a:srgbClr val="8D7F8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</a:rPr>
              <a:t>Задание №15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/>
          </p:cNvSpPr>
          <p:nvPr>
            <p:ph type="title"/>
          </p:nvPr>
        </p:nvSpPr>
        <p:spPr>
          <a:xfrm>
            <a:off x="900113" y="260350"/>
            <a:ext cx="7772400" cy="720725"/>
          </a:xfrm>
        </p:spPr>
        <p:txBody>
          <a:bodyPr/>
          <a:lstStyle/>
          <a:p>
            <a:r>
              <a:rPr lang="ru-RU" sz="3600" smtClean="0"/>
              <a:t>Решить уравнения и неравенства:</a:t>
            </a: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827088" y="1484313"/>
            <a:ext cx="4681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16) 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827088" y="2349500"/>
            <a:ext cx="4681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17) </a:t>
            </a:r>
          </a:p>
        </p:txBody>
      </p:sp>
      <p:sp>
        <p:nvSpPr>
          <p:cNvPr id="110598" name="Text Box 6"/>
          <p:cNvSpPr txBox="1">
            <a:spLocks noChangeArrowheads="1"/>
          </p:cNvSpPr>
          <p:nvPr/>
        </p:nvSpPr>
        <p:spPr bwMode="auto">
          <a:xfrm>
            <a:off x="755650" y="3141663"/>
            <a:ext cx="4681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18) </a:t>
            </a:r>
          </a:p>
        </p:txBody>
      </p:sp>
      <p:sp>
        <p:nvSpPr>
          <p:cNvPr id="110599" name="Text Box 7"/>
          <p:cNvSpPr txBox="1">
            <a:spLocks noChangeArrowheads="1"/>
          </p:cNvSpPr>
          <p:nvPr/>
        </p:nvSpPr>
        <p:spPr bwMode="auto">
          <a:xfrm>
            <a:off x="827088" y="4076700"/>
            <a:ext cx="4681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19) </a:t>
            </a:r>
          </a:p>
        </p:txBody>
      </p:sp>
      <p:sp>
        <p:nvSpPr>
          <p:cNvPr id="110600" name="Text Box 8"/>
          <p:cNvSpPr txBox="1">
            <a:spLocks noChangeArrowheads="1"/>
          </p:cNvSpPr>
          <p:nvPr/>
        </p:nvSpPr>
        <p:spPr bwMode="auto">
          <a:xfrm>
            <a:off x="827088" y="4868863"/>
            <a:ext cx="4681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20) </a:t>
            </a:r>
          </a:p>
        </p:txBody>
      </p:sp>
      <p:sp>
        <p:nvSpPr>
          <p:cNvPr id="11060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0601" name="Object 9"/>
          <p:cNvGraphicFramePr>
            <a:graphicFrameLocks noChangeAspect="1"/>
          </p:cNvGraphicFramePr>
          <p:nvPr/>
        </p:nvGraphicFramePr>
        <p:xfrm>
          <a:off x="1547813" y="1341438"/>
          <a:ext cx="3598862" cy="493712"/>
        </p:xfrm>
        <a:graphic>
          <a:graphicData uri="http://schemas.openxmlformats.org/presentationml/2006/ole">
            <p:oleObj spid="_x0000_s110601" name="Microsoft Equation 3.0" r:id="rId3" imgW="1562100" imgH="215900" progId="Equation.3">
              <p:embed/>
            </p:oleObj>
          </a:graphicData>
        </a:graphic>
      </p:graphicFrame>
      <p:sp>
        <p:nvSpPr>
          <p:cNvPr id="110604" name="Rectangle 12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0603" name="Object 11"/>
          <p:cNvGraphicFramePr>
            <a:graphicFrameLocks noChangeAspect="1"/>
          </p:cNvGraphicFramePr>
          <p:nvPr/>
        </p:nvGraphicFramePr>
        <p:xfrm>
          <a:off x="1619250" y="2133600"/>
          <a:ext cx="2016125" cy="777875"/>
        </p:xfrm>
        <a:graphic>
          <a:graphicData uri="http://schemas.openxmlformats.org/presentationml/2006/ole">
            <p:oleObj spid="_x0000_s110603" name="Microsoft Equation 3.0" r:id="rId4" imgW="1066800" imgH="419100" progId="Equation.3">
              <p:embed/>
            </p:oleObj>
          </a:graphicData>
        </a:graphic>
      </p:graphicFrame>
      <p:sp>
        <p:nvSpPr>
          <p:cNvPr id="110606" name="Rectangle 14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0605" name="Object 13"/>
          <p:cNvGraphicFramePr>
            <a:graphicFrameLocks noChangeAspect="1"/>
          </p:cNvGraphicFramePr>
          <p:nvPr/>
        </p:nvGraphicFramePr>
        <p:xfrm>
          <a:off x="1476375" y="3068638"/>
          <a:ext cx="4032250" cy="444500"/>
        </p:xfrm>
        <a:graphic>
          <a:graphicData uri="http://schemas.openxmlformats.org/presentationml/2006/ole">
            <p:oleObj spid="_x0000_s110605" name="Microsoft Equation 3.0" r:id="rId5" imgW="1930400" imgH="215900" progId="Equation.3">
              <p:embed/>
            </p:oleObj>
          </a:graphicData>
        </a:graphic>
      </p:graphicFrame>
      <p:sp>
        <p:nvSpPr>
          <p:cNvPr id="110608" name="Rectangle 16"/>
          <p:cNvSpPr>
            <a:spLocks noChangeArrowheads="1"/>
          </p:cNvSpPr>
          <p:nvPr/>
        </p:nvSpPr>
        <p:spPr bwMode="auto">
          <a:xfrm>
            <a:off x="0" y="3248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0607" name="Object 15"/>
          <p:cNvGraphicFramePr>
            <a:graphicFrameLocks noChangeAspect="1"/>
          </p:cNvGraphicFramePr>
          <p:nvPr/>
        </p:nvGraphicFramePr>
        <p:xfrm>
          <a:off x="1619250" y="3716338"/>
          <a:ext cx="1944688" cy="901700"/>
        </p:xfrm>
        <a:graphic>
          <a:graphicData uri="http://schemas.openxmlformats.org/presentationml/2006/ole">
            <p:oleObj spid="_x0000_s110607" name="Microsoft Equation 3.0" r:id="rId6" imgW="990170" imgH="469696" progId="Equation.3">
              <p:embed/>
            </p:oleObj>
          </a:graphicData>
        </a:graphic>
      </p:graphicFrame>
      <p:sp>
        <p:nvSpPr>
          <p:cNvPr id="110610" name="Rectangle 18"/>
          <p:cNvSpPr>
            <a:spLocks noChangeArrowheads="1"/>
          </p:cNvSpPr>
          <p:nvPr/>
        </p:nvSpPr>
        <p:spPr bwMode="auto">
          <a:xfrm>
            <a:off x="0" y="3267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0609" name="Object 17"/>
          <p:cNvGraphicFramePr>
            <a:graphicFrameLocks noChangeAspect="1"/>
          </p:cNvGraphicFramePr>
          <p:nvPr/>
        </p:nvGraphicFramePr>
        <p:xfrm>
          <a:off x="1476375" y="4724400"/>
          <a:ext cx="2881313" cy="874713"/>
        </p:xfrm>
        <a:graphic>
          <a:graphicData uri="http://schemas.openxmlformats.org/presentationml/2006/ole">
            <p:oleObj spid="_x0000_s110609" name="Microsoft Equation 3.0" r:id="rId7" imgW="1651000" imgH="508000" progId="Equation.3">
              <p:embed/>
            </p:oleObj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Д.з. на пятницу, 08.10</a:t>
            </a:r>
          </a:p>
        </p:txBody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Перенести в тетрадь содержимое слайдов № 4,6,7 (для тех, кто не был на этих уроках очно).</a:t>
            </a:r>
          </a:p>
          <a:p>
            <a:r>
              <a:rPr lang="ru-RU" smtClean="0"/>
              <a:t>Перенести в тетрадь слайды №12,14,16 (с чертежами, для всех).</a:t>
            </a:r>
          </a:p>
          <a:p>
            <a:r>
              <a:rPr lang="ru-RU" smtClean="0"/>
              <a:t>Найти значение производной в точке х</a:t>
            </a:r>
            <a:r>
              <a:rPr lang="ru-RU" baseline="-25000" smtClean="0"/>
              <a:t>0</a:t>
            </a:r>
            <a:r>
              <a:rPr lang="ru-RU" smtClean="0"/>
              <a:t> для функций на слайде №23 (можно без чертежей).</a:t>
            </a:r>
          </a:p>
          <a:p>
            <a:r>
              <a:rPr lang="ru-RU" smtClean="0"/>
              <a:t>Решить уравнения и неравенства (16-20) со слайда №24.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1646</TotalTime>
  <Words>421</Words>
  <Application>Microsoft Office PowerPoint</Application>
  <PresentationFormat>Экран (4:3)</PresentationFormat>
  <Paragraphs>138</Paragraphs>
  <Slides>25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5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25</vt:i4>
      </vt:variant>
    </vt:vector>
  </HeadingPairs>
  <TitlesOfParts>
    <vt:vector size="42" baseType="lpstr">
      <vt:lpstr>Arial</vt:lpstr>
      <vt:lpstr>Calibri</vt:lpstr>
      <vt:lpstr>Cambria</vt:lpstr>
      <vt:lpstr>Wingdings 2</vt:lpstr>
      <vt:lpstr>Perpetua</vt:lpstr>
      <vt:lpstr>Times New Roman</vt:lpstr>
      <vt:lpstr>Symbol</vt:lpstr>
      <vt:lpstr>TruthCYR Black</vt:lpstr>
      <vt:lpstr>Справедливость</vt:lpstr>
      <vt:lpstr>Справедливость</vt:lpstr>
      <vt:lpstr>Справедливость</vt:lpstr>
      <vt:lpstr>Справедливость</vt:lpstr>
      <vt:lpstr>Справедливость</vt:lpstr>
      <vt:lpstr>Презентация</vt:lpstr>
      <vt:lpstr>Формула</vt:lpstr>
      <vt:lpstr>Рисунок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Решить уравнения и неравенства:</vt:lpstr>
      <vt:lpstr>Д.з. на пятницу, 08.10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Учитель</cp:lastModifiedBy>
  <cp:revision>171</cp:revision>
  <dcterms:created xsi:type="dcterms:W3CDTF">2010-02-22T13:18:29Z</dcterms:created>
  <dcterms:modified xsi:type="dcterms:W3CDTF">2021-10-04T07:22:38Z</dcterms:modified>
</cp:coreProperties>
</file>