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3" r:id="rId3"/>
    <p:sldId id="259" r:id="rId4"/>
    <p:sldId id="274" r:id="rId5"/>
    <p:sldId id="260" r:id="rId6"/>
    <p:sldId id="275" r:id="rId7"/>
    <p:sldId id="277" r:id="rId8"/>
    <p:sldId id="263" r:id="rId9"/>
    <p:sldId id="278" r:id="rId10"/>
    <p:sldId id="264" r:id="rId11"/>
    <p:sldId id="279" r:id="rId12"/>
    <p:sldId id="265" r:id="rId13"/>
    <p:sldId id="280" r:id="rId14"/>
    <p:sldId id="266" r:id="rId15"/>
  </p:sldIdLst>
  <p:sldSz cx="9144000" cy="6858000" type="screen4x3"/>
  <p:notesSz cx="6858000" cy="9144000"/>
  <p:custDataLst>
    <p:tags r:id="rId16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CC1F27-6852-4D73-8D29-DC2DF3564688}" type="datetimeFigureOut">
              <a:rPr lang="ru-RU"/>
              <a:pPr>
                <a:defRPr/>
              </a:pPr>
              <a:t>29.04.2017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AB3EF9-0829-4210-8B16-5D50F38FF2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EE6AD-3236-420D-ADE9-44EFBDAA35EB}" type="datetimeFigureOut">
              <a:rPr lang="ru-RU"/>
              <a:pPr>
                <a:defRPr/>
              </a:pPr>
              <a:t>29.04.2017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25BBA-22BC-44DD-8C54-6B302D08A5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30737E-D065-4102-8C44-BE17D851E5A8}" type="datetimeFigureOut">
              <a:rPr lang="ru-RU"/>
              <a:pPr>
                <a:defRPr/>
              </a:pPr>
              <a:t>29.04.2017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537CB-557D-4506-A81A-808398B6DA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E91518-86C2-4DD6-99E4-6E59D1B549B0}" type="datetimeFigureOut">
              <a:rPr lang="ru-RU"/>
              <a:pPr>
                <a:defRPr/>
              </a:pPr>
              <a:t>29.04.2017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900FDD-680B-4AC9-A5AD-C7A807E280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8E6AB-EA8A-4F51-A009-FEBAEA49D7C9}" type="datetimeFigureOut">
              <a:rPr lang="ru-RU"/>
              <a:pPr>
                <a:defRPr/>
              </a:pPr>
              <a:t>29.04.2017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4E960-7836-4E3D-BA77-1954B4B5FD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4892D-8505-46D2-9DA7-0780800684E2}" type="datetimeFigureOut">
              <a:rPr lang="ru-RU"/>
              <a:pPr>
                <a:defRPr/>
              </a:pPr>
              <a:t>29.04.2017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D2F6C-1247-466D-8F0E-A26D2A0BA9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AD6BC0-C18C-443C-87FC-F19C0032C124}" type="datetimeFigureOut">
              <a:rPr lang="ru-RU"/>
              <a:pPr>
                <a:defRPr/>
              </a:pPr>
              <a:t>29.04.2017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96AC1-7144-4659-ADBD-608C2C1415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95AC5-C205-405E-A222-2FE205E5FD87}" type="datetimeFigureOut">
              <a:rPr lang="ru-RU"/>
              <a:pPr>
                <a:defRPr/>
              </a:pPr>
              <a:t>29.04.2017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C6FCB6-8652-4E7C-99E6-9506ED2761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1C476-8A1B-472F-A88C-76ECE28F2CC4}" type="datetimeFigureOut">
              <a:rPr lang="ru-RU"/>
              <a:pPr>
                <a:defRPr/>
              </a:pPr>
              <a:t>29.04.2017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A24625-5C96-49C4-BA35-1E7D9BD338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1662B-4F26-4E54-99A5-9726E5979C80}" type="datetimeFigureOut">
              <a:rPr lang="ru-RU"/>
              <a:pPr>
                <a:defRPr/>
              </a:pPr>
              <a:t>29.04.2017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845B8-FC19-4EB9-A4EB-7E0B0F63C9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E5B68-1A13-41A8-8532-8367EF2A4460}" type="datetimeFigureOut">
              <a:rPr lang="ru-RU"/>
              <a:pPr>
                <a:defRPr/>
              </a:pPr>
              <a:t>29.04.2017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0508D-E8CE-4DBD-8BD7-8DB1C35A92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284FEEA-E2E3-48C9-B144-51768E8A4E5A}" type="datetimeFigureOut">
              <a:rPr lang="ru-RU"/>
              <a:pPr>
                <a:defRPr/>
              </a:pPr>
              <a:t>29.04.2017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5FE1C02-F667-4E17-850E-FC21B03B8F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5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sz="2000" smtClean="0"/>
              <a:t>Найдите пары равных треугольников и объясните их равенство</a:t>
            </a:r>
            <a:r>
              <a:rPr lang="ru-RU" sz="1200" smtClean="0"/>
              <a:t>.</a:t>
            </a:r>
          </a:p>
          <a:p>
            <a:pPr>
              <a:lnSpc>
                <a:spcPct val="80000"/>
              </a:lnSpc>
            </a:pPr>
            <a:r>
              <a:rPr lang="ru-RU" sz="1000" smtClean="0"/>
              <a:t> </a:t>
            </a:r>
          </a:p>
          <a:p>
            <a:pPr>
              <a:lnSpc>
                <a:spcPct val="80000"/>
              </a:lnSpc>
            </a:pPr>
            <a:r>
              <a:rPr lang="ru-RU" sz="1000" smtClean="0"/>
              <a:t> </a:t>
            </a:r>
          </a:p>
          <a:p>
            <a:pPr>
              <a:lnSpc>
                <a:spcPct val="80000"/>
              </a:lnSpc>
            </a:pPr>
            <a:r>
              <a:rPr lang="ru-RU" sz="1000" smtClean="0"/>
              <a:t>	       В		                   А			                     А					         	                                                              </a:t>
            </a:r>
          </a:p>
          <a:p>
            <a:pPr>
              <a:lnSpc>
                <a:spcPct val="80000"/>
              </a:lnSpc>
            </a:pPr>
            <a:r>
              <a:rPr lang="ru-RU" sz="1000" smtClean="0"/>
              <a:t> </a:t>
            </a:r>
          </a:p>
          <a:p>
            <a:pPr>
              <a:lnSpc>
                <a:spcPct val="80000"/>
              </a:lnSpc>
            </a:pPr>
            <a:r>
              <a:rPr lang="ru-RU" sz="1000" smtClean="0"/>
              <a:t> </a:t>
            </a:r>
          </a:p>
          <a:p>
            <a:pPr>
              <a:lnSpc>
                <a:spcPct val="80000"/>
              </a:lnSpc>
            </a:pPr>
            <a:r>
              <a:rPr lang="ru-RU" sz="1000" smtClean="0"/>
              <a:t> </a:t>
            </a:r>
          </a:p>
          <a:p>
            <a:pPr>
              <a:lnSpc>
                <a:spcPct val="80000"/>
              </a:lnSpc>
            </a:pPr>
            <a:r>
              <a:rPr lang="ru-RU" sz="1000" smtClean="0"/>
              <a:t> </a:t>
            </a:r>
          </a:p>
          <a:p>
            <a:pPr>
              <a:lnSpc>
                <a:spcPct val="80000"/>
              </a:lnSpc>
            </a:pPr>
            <a:r>
              <a:rPr lang="ru-RU" sz="1000" smtClean="0"/>
              <a:t>													</a:t>
            </a:r>
          </a:p>
          <a:p>
            <a:pPr>
              <a:lnSpc>
                <a:spcPct val="80000"/>
              </a:lnSpc>
            </a:pPr>
            <a:r>
              <a:rPr lang="ru-RU" sz="1000" smtClean="0"/>
              <a:t> </a:t>
            </a:r>
          </a:p>
          <a:p>
            <a:pPr>
              <a:lnSpc>
                <a:spcPct val="80000"/>
              </a:lnSpc>
            </a:pPr>
            <a:r>
              <a:rPr lang="ru-RU" sz="1000" smtClean="0"/>
              <a:t> </a:t>
            </a:r>
            <a:r>
              <a:rPr lang="en-US" sz="1000" smtClean="0"/>
              <a:t>					                          D		                              E</a:t>
            </a:r>
            <a:endParaRPr lang="ru-RU" sz="1000" smtClean="0"/>
          </a:p>
          <a:p>
            <a:pPr>
              <a:lnSpc>
                <a:spcPct val="80000"/>
              </a:lnSpc>
            </a:pPr>
            <a:r>
              <a:rPr lang="ru-RU" sz="1000" smtClean="0"/>
              <a:t> </a:t>
            </a:r>
          </a:p>
          <a:p>
            <a:pPr>
              <a:lnSpc>
                <a:spcPct val="80000"/>
              </a:lnSpc>
            </a:pPr>
            <a:r>
              <a:rPr lang="ru-RU" sz="1000" smtClean="0"/>
              <a:t/>
            </a:r>
            <a:br>
              <a:rPr lang="ru-RU" sz="1000" smtClean="0"/>
            </a:br>
            <a:r>
              <a:rPr lang="ru-RU" sz="1000" smtClean="0"/>
              <a:t>		       		    </a:t>
            </a:r>
            <a:r>
              <a:rPr lang="en-US" sz="1000" smtClean="0"/>
              <a:t>C</a:t>
            </a:r>
            <a:r>
              <a:rPr lang="ru-RU" sz="1000" smtClean="0"/>
              <a:t>	    			      					   </a:t>
            </a:r>
          </a:p>
          <a:p>
            <a:pPr>
              <a:lnSpc>
                <a:spcPct val="80000"/>
              </a:lnSpc>
            </a:pPr>
            <a:r>
              <a:rPr lang="ru-RU" sz="1000" smtClean="0"/>
              <a:t>   А	          </a:t>
            </a:r>
            <a:r>
              <a:rPr lang="en-US" sz="1000" smtClean="0"/>
              <a:t>D	       C	C                      D	                  B	                        C	                             M                                B		</a:t>
            </a:r>
            <a:r>
              <a:rPr lang="ru-RU" sz="1000" smtClean="0"/>
              <a:t>  </a:t>
            </a:r>
            <a:endParaRPr lang="en-US" sz="1000" smtClean="0"/>
          </a:p>
          <a:p>
            <a:pPr lvl="1">
              <a:lnSpc>
                <a:spcPct val="80000"/>
              </a:lnSpc>
              <a:buFont typeface="Arial" charset="0"/>
              <a:buNone/>
            </a:pPr>
            <a:r>
              <a:rPr lang="en-US" sz="700" smtClean="0"/>
              <a:t>		</a:t>
            </a:r>
            <a:endParaRPr lang="en-US" sz="1000" smtClean="0"/>
          </a:p>
          <a:p>
            <a:pPr lvl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		</a:t>
            </a:r>
            <a:r>
              <a:rPr lang="en-US" sz="200" smtClean="0"/>
              <a:t> </a:t>
            </a:r>
            <a:r>
              <a:rPr lang="ru-RU" sz="1000" smtClean="0"/>
              <a:t> </a:t>
            </a:r>
            <a:r>
              <a:rPr lang="en-US" sz="1000" smtClean="0"/>
              <a:t>AD = DC</a:t>
            </a:r>
            <a:r>
              <a:rPr lang="ru-RU" sz="1000" smtClean="0"/>
              <a:t>		</a:t>
            </a:r>
            <a:r>
              <a:rPr lang="en-US" sz="1000" smtClean="0"/>
              <a:t>            </a:t>
            </a:r>
            <a:r>
              <a:rPr lang="ru-RU" sz="1000" smtClean="0"/>
              <a:t>&lt; </a:t>
            </a:r>
            <a:r>
              <a:rPr lang="en-US" sz="1000" smtClean="0"/>
              <a:t>C</a:t>
            </a:r>
            <a:r>
              <a:rPr lang="ru-RU" sz="1000" smtClean="0"/>
              <a:t> = &lt;</a:t>
            </a:r>
            <a:r>
              <a:rPr lang="en-US" sz="1000" smtClean="0"/>
              <a:t>B</a:t>
            </a:r>
            <a:r>
              <a:rPr lang="ru-RU" sz="1000" smtClean="0"/>
              <a:t>		</a:t>
            </a:r>
            <a:r>
              <a:rPr lang="en-US" sz="1000" smtClean="0"/>
              <a:t>	                     </a:t>
            </a:r>
            <a:r>
              <a:rPr lang="ru-RU" sz="1000" smtClean="0"/>
              <a:t>&lt; </a:t>
            </a:r>
            <a:r>
              <a:rPr lang="en-US" sz="1000" smtClean="0"/>
              <a:t>C</a:t>
            </a:r>
            <a:r>
              <a:rPr lang="ru-RU" sz="1000" smtClean="0"/>
              <a:t> = &lt;</a:t>
            </a:r>
            <a:r>
              <a:rPr lang="en-US" sz="1000" smtClean="0"/>
              <a:t>B</a:t>
            </a:r>
            <a:endParaRPr lang="ru-RU" sz="100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		</a:t>
            </a:r>
            <a:r>
              <a:rPr lang="ru-RU" sz="1000" smtClean="0"/>
              <a:t>&lt; В</a:t>
            </a:r>
            <a:r>
              <a:rPr lang="en-US" sz="1000" smtClean="0"/>
              <a:t>DC </a:t>
            </a:r>
            <a:r>
              <a:rPr lang="ru-RU" sz="1000" smtClean="0"/>
              <a:t>– прямой		</a:t>
            </a:r>
            <a:r>
              <a:rPr lang="en-US" sz="1000" smtClean="0"/>
              <a:t>           </a:t>
            </a:r>
            <a:r>
              <a:rPr lang="ru-RU" sz="1000" smtClean="0"/>
              <a:t>&lt; </a:t>
            </a:r>
            <a:r>
              <a:rPr lang="en-US" sz="1000" smtClean="0"/>
              <a:t>ADB</a:t>
            </a:r>
            <a:r>
              <a:rPr lang="ru-RU" sz="1000" smtClean="0"/>
              <a:t> = &lt; </a:t>
            </a:r>
            <a:r>
              <a:rPr lang="en-US" sz="1000" smtClean="0"/>
              <a:t>AD</a:t>
            </a:r>
            <a:r>
              <a:rPr lang="ru-RU" sz="1000" smtClean="0"/>
              <a:t>С	</a:t>
            </a:r>
            <a:r>
              <a:rPr lang="en-US" sz="1000" smtClean="0"/>
              <a:t>	                    </a:t>
            </a:r>
            <a:r>
              <a:rPr lang="ru-RU" sz="1000" smtClean="0"/>
              <a:t> &lt; АМВ - прямой</a:t>
            </a:r>
          </a:p>
          <a:p>
            <a:pPr>
              <a:lnSpc>
                <a:spcPct val="80000"/>
              </a:lnSpc>
            </a:pPr>
            <a:r>
              <a:rPr lang="ru-RU" sz="1000" smtClean="0"/>
              <a:t>					</a:t>
            </a:r>
            <a:r>
              <a:rPr lang="en-US" sz="1000" smtClean="0"/>
              <a:t>	                     </a:t>
            </a:r>
            <a:r>
              <a:rPr lang="ru-RU" sz="1000" smtClean="0"/>
              <a:t>&lt; </a:t>
            </a:r>
            <a:r>
              <a:rPr lang="en-US" sz="1000" smtClean="0"/>
              <a:t>CDM</a:t>
            </a:r>
            <a:r>
              <a:rPr lang="ru-RU" sz="1000" smtClean="0"/>
              <a:t> - прямой			</a:t>
            </a:r>
            <a:r>
              <a:rPr lang="en-US" sz="1000" smtClean="0"/>
              <a:t>				                     </a:t>
            </a:r>
            <a:r>
              <a:rPr lang="ru-RU" sz="1000" smtClean="0"/>
              <a:t>&lt; ВЕ</a:t>
            </a:r>
            <a:r>
              <a:rPr lang="en-US" sz="1000" smtClean="0"/>
              <a:t>M</a:t>
            </a:r>
            <a:r>
              <a:rPr lang="ru-RU" sz="1000" smtClean="0"/>
              <a:t> – прямой</a:t>
            </a:r>
          </a:p>
          <a:p>
            <a:pPr>
              <a:lnSpc>
                <a:spcPct val="80000"/>
              </a:lnSpc>
            </a:pPr>
            <a:r>
              <a:rPr lang="ru-RU" sz="1000" smtClean="0"/>
              <a:t>					</a:t>
            </a:r>
            <a:r>
              <a:rPr lang="en-US" sz="1000" smtClean="0"/>
              <a:t>	                        </a:t>
            </a:r>
            <a:r>
              <a:rPr lang="ru-RU" sz="1000" smtClean="0"/>
              <a:t> </a:t>
            </a:r>
            <a:r>
              <a:rPr lang="en-US" sz="1000" smtClean="0"/>
              <a:t>CD</a:t>
            </a:r>
            <a:r>
              <a:rPr lang="ru-RU" sz="1000" smtClean="0"/>
              <a:t> = </a:t>
            </a:r>
            <a:r>
              <a:rPr lang="en-US" sz="1000" smtClean="0"/>
              <a:t>BE</a:t>
            </a:r>
            <a:r>
              <a:rPr lang="ru-RU" sz="1000" smtClean="0"/>
              <a:t>		</a:t>
            </a:r>
          </a:p>
          <a:p>
            <a:pPr>
              <a:lnSpc>
                <a:spcPct val="80000"/>
              </a:lnSpc>
            </a:pPr>
            <a:r>
              <a:rPr lang="ru-RU" sz="1000" smtClean="0"/>
              <a:t>									</a:t>
            </a:r>
          </a:p>
          <a:p>
            <a:pPr>
              <a:lnSpc>
                <a:spcPct val="80000"/>
              </a:lnSpc>
            </a:pPr>
            <a:r>
              <a:rPr lang="ru-RU" sz="1000" smtClean="0"/>
              <a:t> </a:t>
            </a:r>
          </a:p>
          <a:p>
            <a:pPr>
              <a:lnSpc>
                <a:spcPct val="80000"/>
              </a:lnSpc>
            </a:pPr>
            <a:r>
              <a:rPr lang="ru-RU" sz="800" smtClean="0"/>
              <a:t> </a:t>
            </a:r>
          </a:p>
          <a:p>
            <a:pPr>
              <a:lnSpc>
                <a:spcPct val="80000"/>
              </a:lnSpc>
            </a:pPr>
            <a:r>
              <a:rPr lang="ru-RU" sz="800" smtClean="0"/>
              <a:t> </a:t>
            </a:r>
          </a:p>
          <a:p>
            <a:pPr>
              <a:lnSpc>
                <a:spcPct val="80000"/>
              </a:lnSpc>
            </a:pPr>
            <a:endParaRPr lang="ru-RU" sz="800" smtClean="0"/>
          </a:p>
        </p:txBody>
      </p:sp>
      <p:sp>
        <p:nvSpPr>
          <p:cNvPr id="4" name="Прямоугольный треугольник 3"/>
          <p:cNvSpPr/>
          <p:nvPr/>
        </p:nvSpPr>
        <p:spPr>
          <a:xfrm>
            <a:off x="1785938" y="2214563"/>
            <a:ext cx="785812" cy="1785937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ый треугольник 4"/>
          <p:cNvSpPr/>
          <p:nvPr/>
        </p:nvSpPr>
        <p:spPr>
          <a:xfrm flipH="1">
            <a:off x="1000125" y="2214563"/>
            <a:ext cx="785813" cy="1785937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785938" y="3786188"/>
            <a:ext cx="214312" cy="2143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ямоугольный треугольник 11"/>
          <p:cNvSpPr/>
          <p:nvPr/>
        </p:nvSpPr>
        <p:spPr>
          <a:xfrm>
            <a:off x="4000500" y="2143125"/>
            <a:ext cx="714375" cy="1857375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Прямоугольный треугольник 12"/>
          <p:cNvSpPr/>
          <p:nvPr/>
        </p:nvSpPr>
        <p:spPr>
          <a:xfrm flipH="1">
            <a:off x="3286125" y="2143125"/>
            <a:ext cx="714375" cy="1857375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Дуга 15"/>
          <p:cNvSpPr/>
          <p:nvPr/>
        </p:nvSpPr>
        <p:spPr>
          <a:xfrm>
            <a:off x="3714750" y="3714750"/>
            <a:ext cx="571500" cy="914400"/>
          </a:xfrm>
          <a:prstGeom prst="arc">
            <a:avLst>
              <a:gd name="adj1" fmla="val 13235703"/>
              <a:gd name="adj2" fmla="val 19632394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Дуга 16"/>
          <p:cNvSpPr/>
          <p:nvPr/>
        </p:nvSpPr>
        <p:spPr>
          <a:xfrm>
            <a:off x="3214688" y="3714750"/>
            <a:ext cx="428625" cy="500063"/>
          </a:xfrm>
          <a:prstGeom prst="arc">
            <a:avLst>
              <a:gd name="adj1" fmla="val 16200000"/>
              <a:gd name="adj2" fmla="val 95676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Дуга 17"/>
          <p:cNvSpPr/>
          <p:nvPr/>
        </p:nvSpPr>
        <p:spPr>
          <a:xfrm>
            <a:off x="3214688" y="3786188"/>
            <a:ext cx="357187" cy="357187"/>
          </a:xfrm>
          <a:prstGeom prst="arc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Дуга 18"/>
          <p:cNvSpPr/>
          <p:nvPr/>
        </p:nvSpPr>
        <p:spPr>
          <a:xfrm flipH="1">
            <a:off x="4286250" y="3714750"/>
            <a:ext cx="714375" cy="1271588"/>
          </a:xfrm>
          <a:prstGeom prst="arc">
            <a:avLst>
              <a:gd name="adj1" fmla="val 16509269"/>
              <a:gd name="adj2" fmla="val 1844868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Дуга 19"/>
          <p:cNvSpPr/>
          <p:nvPr/>
        </p:nvSpPr>
        <p:spPr>
          <a:xfrm flipH="1">
            <a:off x="4429125" y="3786188"/>
            <a:ext cx="428625" cy="428625"/>
          </a:xfrm>
          <a:prstGeom prst="arc">
            <a:avLst>
              <a:gd name="adj1" fmla="val 16200000"/>
              <a:gd name="adj2" fmla="val 21280106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Прямоугольный треугольник 20"/>
          <p:cNvSpPr/>
          <p:nvPr/>
        </p:nvSpPr>
        <p:spPr>
          <a:xfrm>
            <a:off x="6858000" y="2071688"/>
            <a:ext cx="1071563" cy="1928812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Прямоугольный треугольник 21"/>
          <p:cNvSpPr/>
          <p:nvPr/>
        </p:nvSpPr>
        <p:spPr>
          <a:xfrm flipH="1">
            <a:off x="5786438" y="2071688"/>
            <a:ext cx="1071562" cy="1928812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4" name="Прямая соединительная линия 23"/>
          <p:cNvCxnSpPr>
            <a:stCxn id="22" idx="2"/>
          </p:cNvCxnSpPr>
          <p:nvPr/>
        </p:nvCxnSpPr>
        <p:spPr>
          <a:xfrm rot="5400000" flipH="1" flipV="1">
            <a:off x="7036594" y="3393281"/>
            <a:ext cx="428625" cy="7858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22" idx="2"/>
          </p:cNvCxnSpPr>
          <p:nvPr/>
        </p:nvCxnSpPr>
        <p:spPr>
          <a:xfrm rot="5400000" flipH="1">
            <a:off x="6250781" y="3393282"/>
            <a:ext cx="428625" cy="78581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рямоугольник 29"/>
          <p:cNvSpPr/>
          <p:nvPr/>
        </p:nvSpPr>
        <p:spPr>
          <a:xfrm rot="17728775">
            <a:off x="6084888" y="3433762"/>
            <a:ext cx="158750" cy="193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 rot="19804038">
            <a:off x="7456488" y="3440113"/>
            <a:ext cx="196850" cy="1603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 rot="10800000" flipV="1">
            <a:off x="7643813" y="3643313"/>
            <a:ext cx="142875" cy="714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Дуга 35"/>
          <p:cNvSpPr/>
          <p:nvPr/>
        </p:nvSpPr>
        <p:spPr>
          <a:xfrm>
            <a:off x="5429250" y="3786188"/>
            <a:ext cx="642938" cy="914400"/>
          </a:xfrm>
          <a:prstGeom prst="arc">
            <a:avLst>
              <a:gd name="adj1" fmla="val 17206276"/>
              <a:gd name="adj2" fmla="val 19248952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Дуга 36"/>
          <p:cNvSpPr/>
          <p:nvPr/>
        </p:nvSpPr>
        <p:spPr>
          <a:xfrm flipH="1">
            <a:off x="7643813" y="3786188"/>
            <a:ext cx="357187" cy="771525"/>
          </a:xfrm>
          <a:prstGeom prst="arc">
            <a:avLst>
              <a:gd name="adj1" fmla="val 16683410"/>
              <a:gd name="adj2" fmla="val 1888497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 rot="5400000">
            <a:off x="1285875" y="3929063"/>
            <a:ext cx="214313" cy="714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 rot="5400000">
            <a:off x="2071687" y="3929063"/>
            <a:ext cx="214313" cy="714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 rot="16200000" flipH="1">
            <a:off x="5893594" y="3679032"/>
            <a:ext cx="142875" cy="714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6037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 rtlCol="0">
            <a:normAutofit fontScale="2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000" dirty="0" smtClean="0"/>
              <a:t>        Найдите пары равных треугольников и объясните их равенство.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600" dirty="0" smtClean="0"/>
              <a:t>        В			       А			      А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3600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3600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3600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3600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3600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3600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3600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3600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3600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3600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3600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3600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600" dirty="0" smtClean="0"/>
              <a:t>						              Е		         </a:t>
            </a:r>
            <a:r>
              <a:rPr lang="en-US" sz="3600" dirty="0" smtClean="0"/>
              <a:t>D</a:t>
            </a:r>
            <a:endParaRPr lang="ru-RU" sz="36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А	           </a:t>
            </a:r>
            <a:r>
              <a:rPr lang="en-US" dirty="0" smtClean="0"/>
              <a:t>D</a:t>
            </a:r>
            <a:r>
              <a:rPr lang="ru-RU" dirty="0" smtClean="0"/>
              <a:t>	        С	            С	        </a:t>
            </a:r>
            <a:r>
              <a:rPr lang="en-US" dirty="0" smtClean="0"/>
              <a:t>D</a:t>
            </a:r>
            <a:r>
              <a:rPr lang="ru-RU" dirty="0" smtClean="0"/>
              <a:t>	        В	                В	           М	           С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000" dirty="0" smtClean="0"/>
              <a:t>												</a:t>
            </a:r>
            <a:r>
              <a:rPr lang="ru-RU" sz="1000" i="1" dirty="0" smtClean="0"/>
              <a:t>    				</a:t>
            </a:r>
            <a:r>
              <a:rPr lang="ru-RU" i="1" dirty="0" smtClean="0"/>
              <a:t>	А</a:t>
            </a:r>
            <a:r>
              <a:rPr lang="en-US" i="1" dirty="0" smtClean="0"/>
              <a:t>D</a:t>
            </a:r>
            <a:r>
              <a:rPr lang="ru-RU" i="1" dirty="0" smtClean="0"/>
              <a:t> = С</a:t>
            </a:r>
            <a:r>
              <a:rPr lang="en-US" i="1" dirty="0" smtClean="0"/>
              <a:t>D</a:t>
            </a:r>
            <a:r>
              <a:rPr lang="ru-RU" i="1" dirty="0" smtClean="0"/>
              <a:t>			&lt; </a:t>
            </a:r>
            <a:r>
              <a:rPr lang="en-US" i="1" dirty="0" smtClean="0"/>
              <a:t>C</a:t>
            </a:r>
            <a:r>
              <a:rPr lang="ru-RU" i="1" dirty="0" smtClean="0"/>
              <a:t> = &lt;</a:t>
            </a:r>
            <a:r>
              <a:rPr lang="en-US" i="1" dirty="0" smtClean="0"/>
              <a:t>B			</a:t>
            </a:r>
            <a:r>
              <a:rPr lang="ru-RU" i="1" dirty="0" smtClean="0"/>
              <a:t>&lt; </a:t>
            </a:r>
            <a:r>
              <a:rPr lang="en-US" i="1" dirty="0" smtClean="0"/>
              <a:t>C</a:t>
            </a:r>
            <a:r>
              <a:rPr lang="ru-RU" i="1" dirty="0" smtClean="0"/>
              <a:t> = &lt;</a:t>
            </a:r>
            <a:r>
              <a:rPr lang="en-US" i="1" dirty="0" smtClean="0"/>
              <a:t>B</a:t>
            </a: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i="1" dirty="0" smtClean="0"/>
              <a:t>          &lt; В</a:t>
            </a:r>
            <a:r>
              <a:rPr lang="en-US" i="1" dirty="0" smtClean="0"/>
              <a:t>DC</a:t>
            </a:r>
            <a:r>
              <a:rPr lang="ru-RU" i="1" dirty="0" smtClean="0"/>
              <a:t> – прямой			&lt; </a:t>
            </a:r>
            <a:r>
              <a:rPr lang="en-US" i="1" dirty="0" smtClean="0"/>
              <a:t>ADB</a:t>
            </a:r>
            <a:r>
              <a:rPr lang="ru-RU" i="1" dirty="0" smtClean="0"/>
              <a:t> </a:t>
            </a:r>
            <a:r>
              <a:rPr lang="en-US" i="1" dirty="0" smtClean="0"/>
              <a:t>=&lt;ADC</a:t>
            </a:r>
            <a:r>
              <a:rPr lang="ru-RU" i="1" dirty="0" smtClean="0"/>
              <a:t>			, &lt; АМВ - прямой</a:t>
            </a: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i="1" dirty="0" smtClean="0"/>
              <a:t>							&lt; </a:t>
            </a:r>
            <a:r>
              <a:rPr lang="en-US" i="1" dirty="0" smtClean="0"/>
              <a:t>CDM</a:t>
            </a:r>
            <a:r>
              <a:rPr lang="ru-RU" i="1" dirty="0" smtClean="0"/>
              <a:t>- прямой			</a:t>
            </a:r>
            <a:r>
              <a:rPr lang="en-US" i="1" dirty="0" smtClean="0"/>
              <a:t>					</a:t>
            </a:r>
            <a:r>
              <a:rPr lang="ru-RU" i="1" dirty="0" smtClean="0"/>
              <a:t>&lt; </a:t>
            </a:r>
            <a:r>
              <a:rPr lang="en-US" i="1" dirty="0" smtClean="0"/>
              <a:t>B</a:t>
            </a:r>
            <a:r>
              <a:rPr lang="ru-RU" i="1" dirty="0" smtClean="0"/>
              <a:t>Е</a:t>
            </a:r>
            <a:r>
              <a:rPr lang="en-US" i="1" dirty="0" smtClean="0"/>
              <a:t>M</a:t>
            </a:r>
            <a:r>
              <a:rPr lang="ru-RU" i="1" dirty="0" smtClean="0"/>
              <a:t> - прямой</a:t>
            </a: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i="1" dirty="0" smtClean="0"/>
              <a:t>							</a:t>
            </a:r>
            <a:r>
              <a:rPr lang="en-US" i="1" dirty="0" smtClean="0"/>
              <a:t>CD</a:t>
            </a:r>
            <a:r>
              <a:rPr lang="ru-RU" i="1" dirty="0" smtClean="0"/>
              <a:t> = </a:t>
            </a:r>
            <a:r>
              <a:rPr lang="en-US" i="1" dirty="0" smtClean="0"/>
              <a:t>BE</a:t>
            </a:r>
            <a:r>
              <a:rPr lang="ru-RU" i="1" dirty="0" smtClean="0"/>
              <a:t>			</a:t>
            </a:r>
            <a:r>
              <a:rPr lang="en-US" i="1" dirty="0" smtClean="0"/>
              <a:t>				</a:t>
            </a:r>
            <a:r>
              <a:rPr lang="ru-RU" dirty="0" smtClean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/>
              <a:t>   	Решение:			Решение:			Решение:</a:t>
            </a: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i="1" dirty="0" smtClean="0"/>
              <a:t>Треугольники АВ</a:t>
            </a:r>
            <a:r>
              <a:rPr lang="en-US" i="1" dirty="0" smtClean="0"/>
              <a:t>D</a:t>
            </a:r>
            <a:r>
              <a:rPr lang="ru-RU" i="1" dirty="0" smtClean="0"/>
              <a:t> и СВ</a:t>
            </a:r>
            <a:r>
              <a:rPr lang="en-US" i="1" dirty="0" smtClean="0"/>
              <a:t>D</a:t>
            </a:r>
            <a:r>
              <a:rPr lang="ru-RU" i="1" dirty="0" smtClean="0"/>
              <a:t> равны по двум катетам	      Треугольники  А</a:t>
            </a:r>
            <a:r>
              <a:rPr lang="en-US" i="1" dirty="0" smtClean="0"/>
              <a:t>D</a:t>
            </a:r>
            <a:r>
              <a:rPr lang="ru-RU" i="1" dirty="0" smtClean="0"/>
              <a:t>С и А</a:t>
            </a:r>
            <a:r>
              <a:rPr lang="en-US" i="1" dirty="0" smtClean="0"/>
              <a:t>D</a:t>
            </a:r>
            <a:r>
              <a:rPr lang="ru-RU" i="1" dirty="0" smtClean="0"/>
              <a:t>В(по катету и острому углу)	   1.</a:t>
            </a:r>
            <a:r>
              <a:rPr lang="en-US" i="1" dirty="0" smtClean="0"/>
              <a:t> </a:t>
            </a:r>
            <a:r>
              <a:rPr lang="ru-RU" i="1" dirty="0" smtClean="0"/>
              <a:t>Треугольники С</a:t>
            </a:r>
            <a:r>
              <a:rPr lang="en-US" i="1" dirty="0" smtClean="0"/>
              <a:t>MD</a:t>
            </a:r>
            <a:r>
              <a:rPr lang="ru-RU" i="1" dirty="0" smtClean="0"/>
              <a:t> и В</a:t>
            </a:r>
            <a:r>
              <a:rPr lang="en-US" i="1" dirty="0" smtClean="0"/>
              <a:t>ME</a:t>
            </a:r>
            <a:r>
              <a:rPr lang="ru-RU" i="1" dirty="0" smtClean="0"/>
              <a:t>  равны по катету</a:t>
            </a: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i="1" dirty="0" smtClean="0"/>
              <a:t>	</a:t>
            </a:r>
            <a:r>
              <a:rPr lang="en-US" i="1" dirty="0" smtClean="0"/>
              <a:t>BD </a:t>
            </a:r>
            <a:r>
              <a:rPr lang="ru-RU" i="1" dirty="0" smtClean="0"/>
              <a:t>общая сторона			&lt; </a:t>
            </a:r>
            <a:r>
              <a:rPr lang="en-US" i="1" dirty="0" smtClean="0"/>
              <a:t>C</a:t>
            </a:r>
            <a:r>
              <a:rPr lang="ru-RU" i="1" dirty="0" smtClean="0"/>
              <a:t> = &lt;</a:t>
            </a:r>
            <a:r>
              <a:rPr lang="en-US" i="1" dirty="0" smtClean="0"/>
              <a:t>B</a:t>
            </a:r>
            <a:r>
              <a:rPr lang="ru-RU" i="1" dirty="0" smtClean="0"/>
              <a:t>			и острому углу</a:t>
            </a: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i="1" dirty="0" smtClean="0"/>
              <a:t>	</a:t>
            </a:r>
            <a:r>
              <a:rPr lang="ru-RU" dirty="0" smtClean="0"/>
              <a:t>А</a:t>
            </a:r>
            <a:r>
              <a:rPr lang="en-US" dirty="0" smtClean="0"/>
              <a:t>D</a:t>
            </a:r>
            <a:r>
              <a:rPr lang="ru-RU" dirty="0" smtClean="0"/>
              <a:t> = С</a:t>
            </a:r>
            <a:r>
              <a:rPr lang="en-US" dirty="0" smtClean="0"/>
              <a:t>D </a:t>
            </a:r>
            <a:r>
              <a:rPr lang="ru-RU" i="1" dirty="0" smtClean="0"/>
              <a:t>по условию			А</a:t>
            </a:r>
            <a:r>
              <a:rPr lang="en-US" i="1" dirty="0" smtClean="0"/>
              <a:t>D</a:t>
            </a:r>
            <a:r>
              <a:rPr lang="ru-RU" i="1" dirty="0" smtClean="0"/>
              <a:t> общая сторона		      2. Треугольники А</a:t>
            </a:r>
            <a:r>
              <a:rPr lang="en-US" i="1" dirty="0" smtClean="0"/>
              <a:t>DM</a:t>
            </a:r>
            <a:r>
              <a:rPr lang="ru-RU" i="1" dirty="0" smtClean="0"/>
              <a:t> и А</a:t>
            </a:r>
            <a:r>
              <a:rPr lang="en-US" i="1" dirty="0" smtClean="0"/>
              <a:t>EM</a:t>
            </a:r>
            <a:r>
              <a:rPr lang="ru-RU" i="1" dirty="0" smtClean="0"/>
              <a:t> равны по гипотенузе </a:t>
            </a: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i="1" dirty="0" smtClean="0"/>
              <a:t>	&lt;</a:t>
            </a:r>
            <a:r>
              <a:rPr lang="en-US" i="1" dirty="0" smtClean="0"/>
              <a:t>ADB + &lt;DBC = 180°</a:t>
            </a:r>
            <a:r>
              <a:rPr lang="ru-RU" i="1" dirty="0" smtClean="0"/>
              <a:t>		</a:t>
            </a:r>
            <a:r>
              <a:rPr lang="ru-RU" dirty="0" smtClean="0"/>
              <a:t>	&lt;</a:t>
            </a:r>
            <a:r>
              <a:rPr lang="en-US" dirty="0" smtClean="0"/>
              <a:t>ADC = &lt;ADB = 90° (</a:t>
            </a:r>
            <a:r>
              <a:rPr lang="ru-RU" dirty="0" smtClean="0"/>
              <a:t>смежные)		</a:t>
            </a:r>
            <a:r>
              <a:rPr lang="ru-RU" i="1" dirty="0" smtClean="0"/>
              <a:t>и острому углу</a:t>
            </a:r>
            <a:r>
              <a:rPr lang="ru-RU" dirty="0" smtClean="0"/>
              <a:t>	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i="1" dirty="0" smtClean="0"/>
              <a:t>	&lt;</a:t>
            </a:r>
            <a:r>
              <a:rPr lang="en-US" i="1" dirty="0" smtClean="0"/>
              <a:t>ADB = 90°</a:t>
            </a:r>
            <a:r>
              <a:rPr lang="ru-RU" i="1" dirty="0" smtClean="0"/>
              <a:t>						АМ общая сторона	</a:t>
            </a:r>
          </a:p>
          <a:p>
            <a:pPr lvl="8">
              <a:defRPr/>
            </a:pPr>
            <a:r>
              <a:rPr lang="ru-RU" sz="3200" i="1" dirty="0" smtClean="0"/>
              <a:t>      		                                  Треугольник ВАС равнобедренный          		                                   АМ высота, биссектриса				</a:t>
            </a:r>
            <a:endParaRPr lang="ru-RU" sz="32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i="1" dirty="0" smtClean="0"/>
              <a:t>						                                           &lt; </a:t>
            </a:r>
            <a:r>
              <a:rPr lang="en-US" i="1" dirty="0" smtClean="0"/>
              <a:t>D</a:t>
            </a:r>
            <a:r>
              <a:rPr lang="ru-RU" i="1" dirty="0" smtClean="0"/>
              <a:t>АМ = &lt; ЕАМ 			</a:t>
            </a: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i="1" dirty="0" smtClean="0"/>
              <a:t>										</a:t>
            </a: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sp>
        <p:nvSpPr>
          <p:cNvPr id="4" name="Прямоугольный треугольник 3"/>
          <p:cNvSpPr/>
          <p:nvPr/>
        </p:nvSpPr>
        <p:spPr>
          <a:xfrm>
            <a:off x="1785938" y="857250"/>
            <a:ext cx="785812" cy="2214563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ый треугольник 4"/>
          <p:cNvSpPr/>
          <p:nvPr/>
        </p:nvSpPr>
        <p:spPr>
          <a:xfrm flipH="1">
            <a:off x="1000125" y="857250"/>
            <a:ext cx="785813" cy="2214563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ый треугольник 5"/>
          <p:cNvSpPr/>
          <p:nvPr/>
        </p:nvSpPr>
        <p:spPr>
          <a:xfrm>
            <a:off x="4429125" y="928688"/>
            <a:ext cx="914400" cy="2143125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ый треугольник 6"/>
          <p:cNvSpPr/>
          <p:nvPr/>
        </p:nvSpPr>
        <p:spPr>
          <a:xfrm flipH="1">
            <a:off x="3571875" y="928688"/>
            <a:ext cx="857250" cy="2143125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ый треугольник 7"/>
          <p:cNvSpPr/>
          <p:nvPr/>
        </p:nvSpPr>
        <p:spPr>
          <a:xfrm flipH="1">
            <a:off x="6357938" y="857250"/>
            <a:ext cx="857250" cy="2214563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ый треугольник 8"/>
          <p:cNvSpPr/>
          <p:nvPr/>
        </p:nvSpPr>
        <p:spPr>
          <a:xfrm>
            <a:off x="7215188" y="857250"/>
            <a:ext cx="914400" cy="2214563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785938" y="2928938"/>
            <a:ext cx="142875" cy="142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rot="5400000">
            <a:off x="1213644" y="3071019"/>
            <a:ext cx="28575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rot="5400000">
            <a:off x="2106613" y="3035300"/>
            <a:ext cx="21431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>
            <a:off x="4214813" y="2857500"/>
            <a:ext cx="428625" cy="500063"/>
          </a:xfrm>
          <a:prstGeom prst="arc">
            <a:avLst>
              <a:gd name="adj1" fmla="val 11367744"/>
              <a:gd name="adj2" fmla="val 2094441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Дуга 15"/>
          <p:cNvSpPr/>
          <p:nvPr/>
        </p:nvSpPr>
        <p:spPr>
          <a:xfrm flipH="1">
            <a:off x="5000625" y="2857500"/>
            <a:ext cx="642938" cy="500063"/>
          </a:xfrm>
          <a:prstGeom prst="arc">
            <a:avLst>
              <a:gd name="adj1" fmla="val 17774682"/>
              <a:gd name="adj2" fmla="val 20918741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Дуга 16"/>
          <p:cNvSpPr/>
          <p:nvPr/>
        </p:nvSpPr>
        <p:spPr>
          <a:xfrm>
            <a:off x="3500438" y="2857500"/>
            <a:ext cx="428625" cy="500063"/>
          </a:xfrm>
          <a:prstGeom prst="arc">
            <a:avLst>
              <a:gd name="adj1" fmla="val 15625092"/>
              <a:gd name="adj2" fmla="val 21407456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Дуга 17"/>
          <p:cNvSpPr/>
          <p:nvPr/>
        </p:nvSpPr>
        <p:spPr>
          <a:xfrm>
            <a:off x="6215063" y="2857500"/>
            <a:ext cx="428625" cy="500063"/>
          </a:xfrm>
          <a:prstGeom prst="arc">
            <a:avLst>
              <a:gd name="adj1" fmla="val 16200006"/>
              <a:gd name="adj2" fmla="val 2059254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Дуга 18"/>
          <p:cNvSpPr/>
          <p:nvPr/>
        </p:nvSpPr>
        <p:spPr>
          <a:xfrm flipH="1">
            <a:off x="7786688" y="2857500"/>
            <a:ext cx="714375" cy="842963"/>
          </a:xfrm>
          <a:prstGeom prst="arc">
            <a:avLst>
              <a:gd name="adj1" fmla="val 16941749"/>
              <a:gd name="adj2" fmla="val 19322886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1" name="Прямая соединительная линия 20"/>
          <p:cNvCxnSpPr>
            <a:stCxn id="9" idx="2"/>
          </p:cNvCxnSpPr>
          <p:nvPr/>
        </p:nvCxnSpPr>
        <p:spPr>
          <a:xfrm rot="5400000" flipH="1" flipV="1">
            <a:off x="7393782" y="2536031"/>
            <a:ext cx="357188" cy="7143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>
            <a:stCxn id="9" idx="2"/>
          </p:cNvCxnSpPr>
          <p:nvPr/>
        </p:nvCxnSpPr>
        <p:spPr>
          <a:xfrm rot="5400000" flipH="1">
            <a:off x="6679407" y="2536031"/>
            <a:ext cx="357188" cy="7143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rot="16200000" flipV="1">
            <a:off x="7679531" y="2678907"/>
            <a:ext cx="142875" cy="714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V="1">
            <a:off x="7715250" y="2571750"/>
            <a:ext cx="142875" cy="714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6572250" y="2571750"/>
            <a:ext cx="214313" cy="714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rot="5400000">
            <a:off x="6679406" y="2678907"/>
            <a:ext cx="142875" cy="714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flipV="1">
            <a:off x="7929563" y="2786063"/>
            <a:ext cx="142875" cy="714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10800000">
            <a:off x="6357938" y="2786063"/>
            <a:ext cx="214312" cy="714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ый треугольник 7"/>
          <p:cNvSpPr/>
          <p:nvPr/>
        </p:nvSpPr>
        <p:spPr>
          <a:xfrm flipH="1">
            <a:off x="5857875" y="2428875"/>
            <a:ext cx="1071563" cy="1643063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ый треугольник 6"/>
          <p:cNvSpPr/>
          <p:nvPr/>
        </p:nvSpPr>
        <p:spPr>
          <a:xfrm>
            <a:off x="6929438" y="2428875"/>
            <a:ext cx="1143000" cy="1643063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 rot="2456696">
            <a:off x="6872288" y="2473325"/>
            <a:ext cx="120650" cy="1476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ый треугольник 5"/>
          <p:cNvSpPr/>
          <p:nvPr/>
        </p:nvSpPr>
        <p:spPr>
          <a:xfrm>
            <a:off x="3500438" y="2286000"/>
            <a:ext cx="1928812" cy="1785938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ый треугольник 4"/>
          <p:cNvSpPr/>
          <p:nvPr/>
        </p:nvSpPr>
        <p:spPr>
          <a:xfrm>
            <a:off x="714375" y="2643188"/>
            <a:ext cx="2500313" cy="1414462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3987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500" dirty="0"/>
              <a:t>Найти длину отрезка </a:t>
            </a:r>
            <a:r>
              <a:rPr lang="ru-RU" sz="1500" i="1" dirty="0"/>
              <a:t>АМ.</a:t>
            </a:r>
            <a:endParaRPr lang="ru-RU" sz="15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200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200" dirty="0"/>
              <a:t> </a:t>
            </a:r>
            <a:r>
              <a:rPr lang="en-US" sz="1200" dirty="0" smtClean="0"/>
              <a:t>			         A				        </a:t>
            </a:r>
            <a:r>
              <a:rPr lang="en-US" sz="1200" dirty="0" err="1" smtClean="0"/>
              <a:t>A</a:t>
            </a:r>
            <a:r>
              <a:rPr lang="ru-RU" sz="1200" dirty="0"/>
              <a:t> </a:t>
            </a:r>
            <a:endParaRPr lang="en-US" sz="12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200" dirty="0" smtClean="0"/>
              <a:t>A							</a:t>
            </a:r>
            <a:endParaRPr lang="en-US" sz="1200" dirty="0"/>
          </a:p>
          <a:p>
            <a:pPr lvl="2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sz="12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12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200" dirty="0" smtClean="0"/>
              <a:t>60°</a:t>
            </a:r>
          </a:p>
          <a:p>
            <a:pPr lvl="3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sz="1200" dirty="0" smtClean="0"/>
              <a:t>8</a:t>
            </a:r>
            <a:endParaRPr lang="en-US" sz="1200" dirty="0"/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1200" dirty="0" smtClean="0"/>
          </a:p>
          <a:p>
            <a:pPr lvl="8">
              <a:defRPr/>
            </a:pPr>
            <a:endParaRPr lang="en-US" sz="400" dirty="0" smtClean="0"/>
          </a:p>
          <a:p>
            <a:pPr lvl="8">
              <a:defRPr/>
            </a:pPr>
            <a:endParaRPr lang="en-US" sz="400" dirty="0"/>
          </a:p>
          <a:p>
            <a:pPr lvl="8">
              <a:defRPr/>
            </a:pPr>
            <a:r>
              <a:rPr lang="en-US" sz="1200" dirty="0" smtClean="0"/>
              <a:t>       45°     </a:t>
            </a:r>
            <a:endParaRPr lang="en-US" sz="12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1200" dirty="0" smtClean="0"/>
              <a:t>    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1500" dirty="0" smtClean="0"/>
              <a:t>  M		               	                B	     M	 4	    B            </a:t>
            </a:r>
            <a:r>
              <a:rPr lang="en-US" sz="1500" dirty="0" err="1" smtClean="0"/>
              <a:t>B</a:t>
            </a:r>
            <a:r>
              <a:rPr lang="en-US" sz="1500" dirty="0"/>
              <a:t>	 </a:t>
            </a:r>
            <a:r>
              <a:rPr lang="en-US" sz="1500" dirty="0" smtClean="0"/>
              <a:t>                  M            	C</a:t>
            </a:r>
          </a:p>
          <a:p>
            <a:pPr lvl="8">
              <a:defRPr/>
            </a:pPr>
            <a:r>
              <a:rPr lang="en-US" sz="1200" dirty="0" smtClean="0"/>
              <a:t>     		                  BC = 10</a:t>
            </a:r>
            <a:endParaRPr lang="en-US" sz="1200" dirty="0"/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4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200" dirty="0"/>
              <a:t>		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929438" y="3857625"/>
            <a:ext cx="214312" cy="2143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14375" y="3857625"/>
            <a:ext cx="214313" cy="2000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500438" y="3857625"/>
            <a:ext cx="214312" cy="2000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Дуга 14"/>
          <p:cNvSpPr/>
          <p:nvPr/>
        </p:nvSpPr>
        <p:spPr>
          <a:xfrm flipV="1">
            <a:off x="428625" y="2428875"/>
            <a:ext cx="500063" cy="514350"/>
          </a:xfrm>
          <a:prstGeom prst="arc">
            <a:avLst>
              <a:gd name="adj1" fmla="val 17031094"/>
              <a:gd name="adj2" fmla="val 2066631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Дуга 15"/>
          <p:cNvSpPr/>
          <p:nvPr/>
        </p:nvSpPr>
        <p:spPr>
          <a:xfrm flipH="1">
            <a:off x="5000625" y="3786188"/>
            <a:ext cx="714375" cy="842962"/>
          </a:xfrm>
          <a:prstGeom prst="arc">
            <a:avLst>
              <a:gd name="adj1" fmla="val 17573338"/>
              <a:gd name="adj2" fmla="val 2045282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 rot="10800000" flipV="1">
            <a:off x="7500938" y="3357563"/>
            <a:ext cx="214312" cy="714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rot="16200000" flipH="1">
            <a:off x="6286500" y="3214688"/>
            <a:ext cx="142875" cy="1428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AutoShape 13"/>
          <p:cNvSpPr>
            <a:spLocks noChangeArrowheads="1"/>
          </p:cNvSpPr>
          <p:nvPr/>
        </p:nvSpPr>
        <p:spPr bwMode="auto">
          <a:xfrm>
            <a:off x="1000125" y="2286000"/>
            <a:ext cx="1866900" cy="928688"/>
          </a:xfrm>
          <a:prstGeom prst="rtTriangle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686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8435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126038"/>
          </a:xfrm>
        </p:spPr>
        <p:txBody>
          <a:bodyPr/>
          <a:lstStyle/>
          <a:p>
            <a:r>
              <a:rPr lang="ru-RU" sz="1000" smtClean="0"/>
              <a:t>РЕШЕНИЕ</a:t>
            </a:r>
          </a:p>
          <a:p>
            <a:endParaRPr lang="ru-RU" sz="1000" smtClean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55600" y="1214438"/>
          <a:ext cx="8505825" cy="5143500"/>
        </p:xfrm>
        <a:graphic>
          <a:graphicData uri="http://schemas.openxmlformats.org/drawingml/2006/table">
            <a:tbl>
              <a:tblPr/>
              <a:tblGrid>
                <a:gridCol w="1700213"/>
                <a:gridCol w="312737"/>
                <a:gridCol w="158750"/>
                <a:gridCol w="411163"/>
                <a:gridCol w="169862"/>
                <a:gridCol w="2484438"/>
                <a:gridCol w="3268662"/>
              </a:tblGrid>
              <a:tr h="5143500"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А</a:t>
                      </a: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              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60</a:t>
                      </a:r>
                      <a:r>
                        <a:rPr kumimoji="0" lang="en-US" sz="1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0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                                                                   </a:t>
                      </a: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                           8                                                                        </a:t>
                      </a: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                          </a:t>
                      </a: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М                                                     </a:t>
                      </a: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                 АВ = 8	</a:t>
                      </a: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   Решение: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 &lt; В = 30</a:t>
                      </a:r>
                      <a:r>
                        <a:rPr kumimoji="0" lang="ru-RU" sz="1200" b="0" i="1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0</a:t>
                      </a: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                         АМ равен половине АВ       </a:t>
                      </a: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  АМ = 4	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6101" marR="66101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6101" marR="66101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6101" marR="66101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В</a:t>
                      </a:r>
                    </a:p>
                  </a:txBody>
                  <a:tcPr marL="66101" marR="66101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      </a:t>
                      </a:r>
                    </a:p>
                  </a:txBody>
                  <a:tcPr marL="66101" marR="66101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А</a:t>
                      </a: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                                       45</a:t>
                      </a:r>
                      <a:r>
                        <a:rPr kumimoji="0" lang="ru-RU" sz="1200" b="0" i="1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0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М                   4               В                         </a:t>
                      </a: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                МВ = 4				</a:t>
                      </a: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        Решение: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     &lt; А + &lt; В = 90</a:t>
                      </a:r>
                      <a:r>
                        <a:rPr kumimoji="0" lang="ru-RU" sz="1200" b="0" i="1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0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      &lt; А = 45</a:t>
                      </a:r>
                      <a:r>
                        <a:rPr kumimoji="0" lang="ru-RU" sz="1200" b="0" i="1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0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      АВМ равнобедренный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      АМ = МВ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       АМ = 4	             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6101" marR="66101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                 А</a:t>
                      </a: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В                  М                          С</a:t>
                      </a: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              ВС = 10</a:t>
                      </a: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Решение: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&lt; В+ &lt;С = 90</a:t>
                      </a:r>
                      <a:r>
                        <a:rPr kumimoji="0" lang="ru-RU" sz="1200" b="0" i="1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0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АВС равнобедренный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&lt;В = &lt;С = 45</a:t>
                      </a:r>
                      <a:r>
                        <a:rPr kumimoji="0" lang="ru-RU" sz="1200" b="0" i="1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0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&lt; ВАМ = &lt; САМ = 45</a:t>
                      </a:r>
                      <a:r>
                        <a:rPr kumimoji="0" lang="ru-RU" sz="1200" b="0" i="1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0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АВМ и АСМ равнобедренные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ВМ = АМ = МС = 5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6101" marR="66101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8444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52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5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525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6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525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7" name="AutoShape 14"/>
          <p:cNvSpPr>
            <a:spLocks noChangeArrowheads="1"/>
          </p:cNvSpPr>
          <p:nvPr/>
        </p:nvSpPr>
        <p:spPr bwMode="auto">
          <a:xfrm>
            <a:off x="3643313" y="2000250"/>
            <a:ext cx="1466850" cy="1204913"/>
          </a:xfrm>
          <a:prstGeom prst="rtTriangle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8448" name="AutoShape 15"/>
          <p:cNvSpPr>
            <a:spLocks noChangeArrowheads="1"/>
          </p:cNvSpPr>
          <p:nvPr/>
        </p:nvSpPr>
        <p:spPr bwMode="auto">
          <a:xfrm>
            <a:off x="6929438" y="2000250"/>
            <a:ext cx="1019175" cy="1285875"/>
          </a:xfrm>
          <a:prstGeom prst="rtTriangle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8449" name="AutoShape 16"/>
          <p:cNvSpPr>
            <a:spLocks noChangeArrowheads="1"/>
          </p:cNvSpPr>
          <p:nvPr/>
        </p:nvSpPr>
        <p:spPr bwMode="auto">
          <a:xfrm flipH="1">
            <a:off x="5929313" y="2000250"/>
            <a:ext cx="985837" cy="1285875"/>
          </a:xfrm>
          <a:prstGeom prst="rtTriangle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8450" name="Rectangle 8"/>
          <p:cNvSpPr>
            <a:spLocks noChangeArrowheads="1"/>
          </p:cNvSpPr>
          <p:nvPr/>
        </p:nvSpPr>
        <p:spPr bwMode="auto">
          <a:xfrm>
            <a:off x="6929438" y="3143250"/>
            <a:ext cx="161925" cy="1539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8451" name="Rectangle 7"/>
          <p:cNvSpPr>
            <a:spLocks noChangeArrowheads="1"/>
          </p:cNvSpPr>
          <p:nvPr/>
        </p:nvSpPr>
        <p:spPr bwMode="auto">
          <a:xfrm>
            <a:off x="1000125" y="3071813"/>
            <a:ext cx="152400" cy="1539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8452" name="Rectangle 6"/>
          <p:cNvSpPr>
            <a:spLocks noChangeArrowheads="1"/>
          </p:cNvSpPr>
          <p:nvPr/>
        </p:nvSpPr>
        <p:spPr bwMode="auto">
          <a:xfrm>
            <a:off x="3643313" y="3071813"/>
            <a:ext cx="142875" cy="1428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8453" name="Arc 12"/>
          <p:cNvSpPr>
            <a:spLocks/>
          </p:cNvSpPr>
          <p:nvPr/>
        </p:nvSpPr>
        <p:spPr bwMode="auto">
          <a:xfrm flipV="1">
            <a:off x="1000125" y="2357438"/>
            <a:ext cx="214313" cy="214312"/>
          </a:xfrm>
          <a:custGeom>
            <a:avLst/>
            <a:gdLst>
              <a:gd name="T0" fmla="*/ 0 w 21600"/>
              <a:gd name="T1" fmla="*/ 0 h 21600"/>
              <a:gd name="T2" fmla="*/ 214314 w 21600"/>
              <a:gd name="T3" fmla="*/ 214314 h 21600"/>
              <a:gd name="T4" fmla="*/ 0 w 21600"/>
              <a:gd name="T5" fmla="*/ 214314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8454" name="Arc 9"/>
          <p:cNvSpPr>
            <a:spLocks/>
          </p:cNvSpPr>
          <p:nvPr/>
        </p:nvSpPr>
        <p:spPr bwMode="auto">
          <a:xfrm flipH="1">
            <a:off x="4857750" y="3071813"/>
            <a:ext cx="85725" cy="153987"/>
          </a:xfrm>
          <a:custGeom>
            <a:avLst/>
            <a:gdLst>
              <a:gd name="T0" fmla="*/ 0 w 21600"/>
              <a:gd name="T1" fmla="*/ 0 h 21600"/>
              <a:gd name="T2" fmla="*/ 85725 w 21600"/>
              <a:gd name="T3" fmla="*/ 153988 h 21600"/>
              <a:gd name="T4" fmla="*/ 0 w 21600"/>
              <a:gd name="T5" fmla="*/ 153988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cxnSp>
        <p:nvCxnSpPr>
          <p:cNvPr id="18455" name="AutoShape 18"/>
          <p:cNvCxnSpPr>
            <a:cxnSpLocks noChangeShapeType="1"/>
          </p:cNvCxnSpPr>
          <p:nvPr/>
        </p:nvCxnSpPr>
        <p:spPr bwMode="auto">
          <a:xfrm flipV="1">
            <a:off x="7286625" y="2500313"/>
            <a:ext cx="95250" cy="11430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</p:cxnSp>
      <p:cxnSp>
        <p:nvCxnSpPr>
          <p:cNvPr id="18456" name="AutoShape 11"/>
          <p:cNvCxnSpPr>
            <a:cxnSpLocks noChangeShapeType="1"/>
          </p:cNvCxnSpPr>
          <p:nvPr/>
        </p:nvCxnSpPr>
        <p:spPr bwMode="auto">
          <a:xfrm flipH="1">
            <a:off x="6191250" y="581025"/>
            <a:ext cx="76200" cy="4762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</p:cxnSp>
      <p:sp>
        <p:nvSpPr>
          <p:cNvPr id="18457" name="Rectangle 20"/>
          <p:cNvSpPr>
            <a:spLocks noChangeArrowheads="1"/>
          </p:cNvSpPr>
          <p:nvPr/>
        </p:nvSpPr>
        <p:spPr bwMode="auto">
          <a:xfrm>
            <a:off x="449263" y="457200"/>
            <a:ext cx="11399837" cy="56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sz="1300">
                <a:latin typeface="Calibri" pitchFamily="34" charset="0"/>
                <a:ea typeface="Calibri" pitchFamily="34" charset="0"/>
                <a:cs typeface="Times New Roman" pitchFamily="18" charset="0"/>
              </a:rPr>
              <a:t>     												 A</a:t>
            </a:r>
            <a:endParaRPr lang="ru-RU" sz="700">
              <a:ea typeface="Calibri" pitchFamily="34" charset="0"/>
              <a:cs typeface="Arial" charset="0"/>
            </a:endParaRPr>
          </a:p>
          <a:p>
            <a:pPr eaLnBrk="0" hangingPunct="0"/>
            <a:endParaRPr lang="ru-RU">
              <a:ea typeface="Calibri" pitchFamily="34" charset="0"/>
              <a:cs typeface="Arial" charset="0"/>
            </a:endParaRPr>
          </a:p>
        </p:txBody>
      </p:sp>
      <p:sp>
        <p:nvSpPr>
          <p:cNvPr id="18458" name="Rectangle 22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sz="1300">
                <a:latin typeface="Calibri" pitchFamily="34" charset="0"/>
                <a:ea typeface="Calibri" pitchFamily="34" charset="0"/>
                <a:cs typeface="Times New Roman" pitchFamily="18" charset="0"/>
              </a:rPr>
              <a:t>    			   </a:t>
            </a:r>
            <a:r>
              <a:rPr lang="en-US" sz="1200">
                <a:latin typeface="Calibri" pitchFamily="34" charset="0"/>
                <a:ea typeface="Calibri" pitchFamily="34" charset="0"/>
                <a:cs typeface="Times New Roman" pitchFamily="18" charset="0"/>
              </a:rPr>
              <a:t>8</a:t>
            </a:r>
            <a:endParaRPr lang="ru-RU" sz="700">
              <a:ea typeface="Calibri" pitchFamily="34" charset="0"/>
              <a:cs typeface="Arial" charset="0"/>
            </a:endParaRPr>
          </a:p>
          <a:p>
            <a:pPr eaLnBrk="0" hangingPunct="0"/>
            <a:endParaRPr lang="ru-RU">
              <a:ea typeface="Calibri" pitchFamily="34" charset="0"/>
              <a:cs typeface="Arial" charset="0"/>
            </a:endParaRPr>
          </a:p>
        </p:txBody>
      </p:sp>
      <p:sp>
        <p:nvSpPr>
          <p:cNvPr id="18459" name="Rectangle 23"/>
          <p:cNvSpPr>
            <a:spLocks noChangeArrowheads="1"/>
          </p:cNvSpPr>
          <p:nvPr/>
        </p:nvSpPr>
        <p:spPr bwMode="auto">
          <a:xfrm>
            <a:off x="449263" y="457200"/>
            <a:ext cx="7702550" cy="56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sz="1300">
                <a:latin typeface="Calibri" pitchFamily="34" charset="0"/>
                <a:ea typeface="Calibri" pitchFamily="34" charset="0"/>
                <a:cs typeface="Times New Roman" pitchFamily="18" charset="0"/>
              </a:rPr>
              <a:t>								</a:t>
            </a:r>
            <a:endParaRPr lang="ru-RU" sz="700">
              <a:ea typeface="Calibri" pitchFamily="34" charset="0"/>
              <a:cs typeface="Arial" charset="0"/>
            </a:endParaRPr>
          </a:p>
          <a:p>
            <a:pPr eaLnBrk="0" hangingPunct="0"/>
            <a:endParaRPr lang="ru-RU">
              <a:ea typeface="Calibri" pitchFamily="34" charset="0"/>
              <a:cs typeface="Arial" charset="0"/>
            </a:endParaRPr>
          </a:p>
        </p:txBody>
      </p:sp>
      <p:sp>
        <p:nvSpPr>
          <p:cNvPr id="18460" name="Rectangle 24"/>
          <p:cNvSpPr>
            <a:spLocks noChangeArrowheads="1"/>
          </p:cNvSpPr>
          <p:nvPr/>
        </p:nvSpPr>
        <p:spPr bwMode="auto">
          <a:xfrm>
            <a:off x="0" y="500063"/>
            <a:ext cx="8858250" cy="124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49263"/>
            <a:r>
              <a:rPr lang="ru-RU">
                <a:cs typeface="Arial" charset="0"/>
              </a:rPr>
              <a:t/>
            </a:r>
            <a:br>
              <a:rPr lang="ru-RU">
                <a:cs typeface="Arial" charset="0"/>
              </a:rPr>
            </a:br>
            <a:endParaRPr lang="ru-RU">
              <a:cs typeface="Arial" charset="0"/>
            </a:endParaRPr>
          </a:p>
          <a:p>
            <a:pPr indent="449263" eaLnBrk="0" hangingPunct="0"/>
            <a:r>
              <a:rPr lang="en-US" sz="130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300">
                <a:latin typeface="Calibri" pitchFamily="34" charset="0"/>
                <a:ea typeface="Calibri" pitchFamily="34" charset="0"/>
                <a:cs typeface="Times New Roman" pitchFamily="18" charset="0"/>
              </a:rPr>
              <a:t>				 	 	        	   	                                   		       </a:t>
            </a:r>
            <a:endParaRPr lang="ru-RU" sz="700">
              <a:cs typeface="Arial" charset="0"/>
            </a:endParaRPr>
          </a:p>
          <a:p>
            <a:pPr indent="449263" eaLnBrk="0" hangingPunct="0"/>
            <a:r>
              <a:rPr lang="ru-RU" sz="1300">
                <a:latin typeface="Calibri" pitchFamily="34" charset="0"/>
              </a:rPr>
              <a:t>					</a:t>
            </a:r>
            <a:endParaRPr lang="ru-RU">
              <a:cs typeface="Arial" charset="0"/>
            </a:endParaRPr>
          </a:p>
        </p:txBody>
      </p:sp>
      <p:sp>
        <p:nvSpPr>
          <p:cNvPr id="18461" name="Rectangle 25"/>
          <p:cNvSpPr>
            <a:spLocks noChangeArrowheads="1"/>
          </p:cNvSpPr>
          <p:nvPr/>
        </p:nvSpPr>
        <p:spPr bwMode="auto">
          <a:xfrm>
            <a:off x="642938" y="457200"/>
            <a:ext cx="79295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>
              <a:cs typeface="Arial" charset="0"/>
            </a:endParaRPr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>
            <a:off x="6357938" y="2571750"/>
            <a:ext cx="142875" cy="1428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 rot="16200000" flipH="1">
            <a:off x="6786563" y="2143125"/>
            <a:ext cx="142875" cy="1428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 rot="5400000">
            <a:off x="6929438" y="2143125"/>
            <a:ext cx="142875" cy="1428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ый треугольник 4"/>
          <p:cNvSpPr/>
          <p:nvPr/>
        </p:nvSpPr>
        <p:spPr>
          <a:xfrm>
            <a:off x="5000625" y="2571750"/>
            <a:ext cx="2643188" cy="2571750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Прямоугольный треугольник 3"/>
          <p:cNvSpPr/>
          <p:nvPr/>
        </p:nvSpPr>
        <p:spPr>
          <a:xfrm>
            <a:off x="1928813" y="2500313"/>
            <a:ext cx="1428750" cy="2643187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45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946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1400" smtClean="0"/>
              <a:t>Найти угол </a:t>
            </a:r>
            <a:r>
              <a:rPr lang="el-GR" sz="2000" smtClean="0"/>
              <a:t>α</a:t>
            </a:r>
            <a:endParaRPr lang="ru-RU" sz="2000" smtClean="0"/>
          </a:p>
          <a:p>
            <a:endParaRPr lang="ru-RU" sz="2000" smtClean="0"/>
          </a:p>
          <a:p>
            <a:pPr lvl="1">
              <a:buFont typeface="Arial" charset="0"/>
              <a:buNone/>
            </a:pPr>
            <a:r>
              <a:rPr lang="ru-RU" sz="1600" smtClean="0"/>
              <a:t>              А				С</a:t>
            </a:r>
          </a:p>
          <a:p>
            <a:pPr lvl="3">
              <a:buFont typeface="Arial" charset="0"/>
              <a:buNone/>
            </a:pPr>
            <a:endParaRPr lang="ru-RU" smtClean="0"/>
          </a:p>
          <a:p>
            <a:pPr lvl="3">
              <a:buFont typeface="Arial" charset="0"/>
              <a:buNone/>
            </a:pPr>
            <a:r>
              <a:rPr lang="ru-RU" sz="1200" smtClean="0"/>
              <a:t>    </a:t>
            </a:r>
            <a:r>
              <a:rPr lang="el-GR" sz="1200" smtClean="0"/>
              <a:t>α</a:t>
            </a:r>
            <a:endParaRPr lang="ru-RU" sz="1200" smtClean="0"/>
          </a:p>
          <a:p>
            <a:pPr lvl="3">
              <a:buFont typeface="Arial" charset="0"/>
              <a:buNone/>
            </a:pPr>
            <a:endParaRPr lang="ru-RU" sz="1200" smtClean="0"/>
          </a:p>
          <a:p>
            <a:pPr lvl="3">
              <a:buFont typeface="Arial" charset="0"/>
              <a:buNone/>
            </a:pPr>
            <a:endParaRPr lang="ru-RU" sz="1200" smtClean="0"/>
          </a:p>
          <a:p>
            <a:pPr lvl="3">
              <a:buFont typeface="Arial" charset="0"/>
              <a:buNone/>
            </a:pPr>
            <a:endParaRPr lang="ru-RU" sz="1200" smtClean="0"/>
          </a:p>
          <a:p>
            <a:pPr lvl="3">
              <a:buFont typeface="Arial" charset="0"/>
              <a:buNone/>
            </a:pPr>
            <a:r>
              <a:rPr lang="ru-RU" sz="1200" smtClean="0"/>
              <a:t>		               8</a:t>
            </a:r>
          </a:p>
          <a:p>
            <a:pPr lvl="3">
              <a:buFont typeface="Arial" charset="0"/>
              <a:buNone/>
            </a:pPr>
            <a:endParaRPr lang="ru-RU" sz="1200" smtClean="0"/>
          </a:p>
          <a:p>
            <a:pPr lvl="3">
              <a:buFont typeface="Arial" charset="0"/>
              <a:buNone/>
            </a:pPr>
            <a:endParaRPr lang="ru-RU" sz="1200" smtClean="0"/>
          </a:p>
          <a:p>
            <a:pPr lvl="3">
              <a:buFont typeface="Arial" charset="0"/>
              <a:buNone/>
            </a:pPr>
            <a:endParaRPr lang="ru-RU" sz="1200" smtClean="0"/>
          </a:p>
          <a:p>
            <a:pPr lvl="3">
              <a:buFont typeface="Arial" charset="0"/>
              <a:buNone/>
            </a:pPr>
            <a:r>
              <a:rPr lang="ru-RU" sz="1200" smtClean="0"/>
              <a:t>							</a:t>
            </a:r>
            <a:r>
              <a:rPr lang="el-GR" sz="1200" smtClean="0"/>
              <a:t>α</a:t>
            </a:r>
            <a:endParaRPr lang="ru-RU" sz="1200" smtClean="0"/>
          </a:p>
          <a:p>
            <a:pPr lvl="3">
              <a:buFont typeface="Arial" charset="0"/>
              <a:buNone/>
            </a:pPr>
            <a:endParaRPr lang="ru-RU" sz="1200" smtClean="0"/>
          </a:p>
          <a:p>
            <a:pPr lvl="3">
              <a:buFont typeface="Arial" charset="0"/>
              <a:buNone/>
            </a:pPr>
            <a:r>
              <a:rPr lang="ru-RU" sz="1200" smtClean="0"/>
              <a:t>С		      4	В	                      В			                 А				</a:t>
            </a:r>
            <a:endParaRPr lang="ru-RU" sz="1400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1928813" y="4929188"/>
            <a:ext cx="214312" cy="2143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000625" y="4929188"/>
            <a:ext cx="214313" cy="2143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4857750" y="4000500"/>
            <a:ext cx="28575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rot="5400000">
            <a:off x="6108701" y="5108575"/>
            <a:ext cx="214312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Дуга 17"/>
          <p:cNvSpPr/>
          <p:nvPr/>
        </p:nvSpPr>
        <p:spPr>
          <a:xfrm flipV="1">
            <a:off x="1428750" y="2000250"/>
            <a:ext cx="914400" cy="928688"/>
          </a:xfrm>
          <a:prstGeom prst="arc">
            <a:avLst>
              <a:gd name="adj1" fmla="val 16200000"/>
              <a:gd name="adj2" fmla="val 1805296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Дуга 18"/>
          <p:cNvSpPr/>
          <p:nvPr/>
        </p:nvSpPr>
        <p:spPr>
          <a:xfrm flipH="1">
            <a:off x="7072313" y="4786313"/>
            <a:ext cx="571500" cy="914400"/>
          </a:xfrm>
          <a:prstGeom prst="arc">
            <a:avLst>
              <a:gd name="adj1" fmla="val 16612212"/>
              <a:gd name="adj2" fmla="val 2007770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3"/>
          <p:cNvSpPr/>
          <p:nvPr/>
        </p:nvSpPr>
        <p:spPr>
          <a:xfrm>
            <a:off x="1714500" y="1785938"/>
            <a:ext cx="914400" cy="2428875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 </a:t>
            </a:r>
            <a:r>
              <a:rPr lang="ru-RU" dirty="0" err="1"/>
              <a:t>α</a:t>
            </a:r>
            <a:r>
              <a:rPr lang="ru-RU" dirty="0"/>
              <a:t>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686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 rtlCol="0">
            <a:normAutofit fontScale="4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РЕШЕНИЕ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/>
              <a:t> </a:t>
            </a: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/>
              <a:t> </a:t>
            </a: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	А				С</a:t>
            </a: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/>
              <a:t> </a:t>
            </a: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		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	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                        </a:t>
            </a:r>
            <a:r>
              <a:rPr lang="en-US" dirty="0" smtClean="0"/>
              <a:t>α</a:t>
            </a: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	 						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        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 		8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 							    </a:t>
            </a:r>
            <a:r>
              <a:rPr lang="el-GR" sz="3500" dirty="0" smtClean="0"/>
              <a:t>α</a:t>
            </a:r>
            <a:endParaRPr lang="ru-RU" sz="35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 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С             4              В		                           В                                                                               А</a:t>
            </a:r>
            <a:br>
              <a:rPr lang="ru-RU" dirty="0" smtClean="0"/>
            </a:br>
            <a:r>
              <a:rPr lang="ru-RU" dirty="0" smtClean="0"/>
              <a:t>												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/>
              <a:t>    </a:t>
            </a: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                СВ равен половине АВ			  Треугольник </a:t>
            </a:r>
            <a:r>
              <a:rPr lang="ru-RU" i="1" dirty="0" smtClean="0"/>
              <a:t>АВС равнобедренный</a:t>
            </a:r>
            <a:endParaRPr lang="ru-RU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300" dirty="0" smtClean="0"/>
              <a:t>     </a:t>
            </a:r>
            <a:r>
              <a:rPr lang="ru-RU" sz="3300" dirty="0" err="1" smtClean="0"/>
              <a:t>α </a:t>
            </a:r>
            <a:r>
              <a:rPr lang="ru-RU" sz="3300" dirty="0" smtClean="0"/>
              <a:t>= 30</a:t>
            </a:r>
            <a:r>
              <a:rPr lang="ru-RU" sz="3300" baseline="30000" dirty="0" smtClean="0"/>
              <a:t>0</a:t>
            </a:r>
            <a:r>
              <a:rPr lang="ru-RU" dirty="0" smtClean="0"/>
              <a:t>					СВ = АВ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aseline="30000" dirty="0" smtClean="0"/>
              <a:t>						</a:t>
            </a:r>
            <a:r>
              <a:rPr lang="ru-RU" dirty="0" smtClean="0"/>
              <a:t>&lt;А = &lt;С;  &lt;А + &lt;С = 90°</a:t>
            </a:r>
          </a:p>
          <a:p>
            <a:pPr lvl="8">
              <a:defRPr/>
            </a:pPr>
            <a:r>
              <a:rPr lang="ru-RU" dirty="0" smtClean="0"/>
              <a:t>   		</a:t>
            </a:r>
            <a:r>
              <a:rPr lang="ru-RU" sz="3000" dirty="0" err="1" smtClean="0"/>
              <a:t>α </a:t>
            </a:r>
            <a:r>
              <a:rPr lang="ru-RU" sz="3000" dirty="0" smtClean="0"/>
              <a:t>= 45</a:t>
            </a:r>
            <a:r>
              <a:rPr lang="ru-RU" sz="3000" baseline="30000" dirty="0" smtClean="0"/>
              <a:t>0</a:t>
            </a:r>
            <a:endParaRPr lang="ru-RU" sz="3000" dirty="0"/>
          </a:p>
        </p:txBody>
      </p:sp>
      <p:sp>
        <p:nvSpPr>
          <p:cNvPr id="5" name="Прямоугольный треугольник 4"/>
          <p:cNvSpPr/>
          <p:nvPr/>
        </p:nvSpPr>
        <p:spPr>
          <a:xfrm>
            <a:off x="4929188" y="1928813"/>
            <a:ext cx="2357437" cy="2214562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Дуга 5"/>
          <p:cNvSpPr/>
          <p:nvPr/>
        </p:nvSpPr>
        <p:spPr>
          <a:xfrm flipV="1">
            <a:off x="1071563" y="1500188"/>
            <a:ext cx="1000125" cy="928687"/>
          </a:xfrm>
          <a:prstGeom prst="arc">
            <a:avLst>
              <a:gd name="adj1" fmla="val 17409149"/>
              <a:gd name="adj2" fmla="val 18972392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714500" y="4000500"/>
            <a:ext cx="214313" cy="2143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929188" y="3929063"/>
            <a:ext cx="214312" cy="2143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4786313" y="2928938"/>
            <a:ext cx="285750" cy="1428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5400000">
            <a:off x="5857875" y="4071938"/>
            <a:ext cx="214313" cy="714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Дуга 10"/>
          <p:cNvSpPr/>
          <p:nvPr/>
        </p:nvSpPr>
        <p:spPr>
          <a:xfrm flipH="1">
            <a:off x="6643688" y="3786188"/>
            <a:ext cx="928687" cy="914400"/>
          </a:xfrm>
          <a:prstGeom prst="arc">
            <a:avLst>
              <a:gd name="adj1" fmla="val 17379176"/>
              <a:gd name="adj2" fmla="val 2084827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smtClean="0"/>
              <a:t>1. Населённые пункты </a:t>
            </a:r>
            <a:r>
              <a:rPr lang="en-US" sz="2800" i="1" smtClean="0"/>
              <a:t>A</a:t>
            </a:r>
            <a:r>
              <a:rPr lang="ru-RU" sz="2800" i="1" smtClean="0"/>
              <a:t>, </a:t>
            </a:r>
            <a:r>
              <a:rPr lang="en-US" sz="2800" i="1" smtClean="0"/>
              <a:t>B</a:t>
            </a:r>
            <a:r>
              <a:rPr lang="ru-RU" sz="2800" i="1" smtClean="0"/>
              <a:t>, </a:t>
            </a:r>
            <a:r>
              <a:rPr lang="en-US" sz="2800" i="1" smtClean="0"/>
              <a:t>C</a:t>
            </a:r>
            <a:r>
              <a:rPr lang="ru-RU" sz="2800" i="1" smtClean="0"/>
              <a:t>, </a:t>
            </a:r>
            <a:r>
              <a:rPr lang="en-US" sz="2800" i="1" smtClean="0"/>
              <a:t>D</a:t>
            </a:r>
            <a:r>
              <a:rPr lang="ru-RU" sz="2800" smtClean="0"/>
              <a:t> расположены так, что пункт </a:t>
            </a:r>
            <a:r>
              <a:rPr lang="ru-RU" sz="2800" i="1" smtClean="0"/>
              <a:t>А</a:t>
            </a:r>
            <a:r>
              <a:rPr lang="ru-RU" sz="2800" smtClean="0"/>
              <a:t> находится в нескольких километрах к югу от </a:t>
            </a:r>
            <a:r>
              <a:rPr lang="en-US" sz="2800" i="1" smtClean="0"/>
              <a:t>D</a:t>
            </a:r>
            <a:r>
              <a:rPr lang="ru-RU" sz="2800" smtClean="0"/>
              <a:t>, а пункты </a:t>
            </a:r>
            <a:r>
              <a:rPr lang="ru-RU" sz="2800" i="1" smtClean="0"/>
              <a:t>В </a:t>
            </a:r>
            <a:r>
              <a:rPr lang="ru-RU" sz="2800" smtClean="0"/>
              <a:t>и </a:t>
            </a:r>
            <a:r>
              <a:rPr lang="ru-RU" sz="2800" i="1" smtClean="0"/>
              <a:t>С</a:t>
            </a:r>
            <a:r>
              <a:rPr lang="ru-RU" sz="2800" smtClean="0"/>
              <a:t> – на одинаковых расстояниях к западу и востоку (соответственно) от </a:t>
            </a:r>
            <a:r>
              <a:rPr lang="ru-RU" sz="2800" i="1" smtClean="0"/>
              <a:t>А</a:t>
            </a:r>
            <a:r>
              <a:rPr lang="ru-RU" sz="2800" smtClean="0"/>
              <a:t>. Верно ли, что </a:t>
            </a:r>
            <a:r>
              <a:rPr lang="ru-RU" sz="2800" i="1" smtClean="0"/>
              <a:t>В</a:t>
            </a:r>
            <a:r>
              <a:rPr lang="ru-RU" sz="2800" smtClean="0"/>
              <a:t> и </a:t>
            </a:r>
            <a:r>
              <a:rPr lang="ru-RU" sz="2800" i="1" smtClean="0"/>
              <a:t>С</a:t>
            </a:r>
            <a:r>
              <a:rPr lang="ru-RU" sz="2800" smtClean="0"/>
              <a:t>  находятся на одинаковом расстоянии от </a:t>
            </a:r>
            <a:r>
              <a:rPr lang="en-US" sz="2800" i="1" smtClean="0"/>
              <a:t>D</a:t>
            </a:r>
            <a:r>
              <a:rPr lang="ru-RU" sz="2800" smtClean="0"/>
              <a:t>?</a:t>
            </a:r>
          </a:p>
          <a:p>
            <a:pPr>
              <a:buFont typeface="Arial" charset="0"/>
              <a:buNone/>
            </a:pPr>
            <a:r>
              <a:rPr lang="ru-RU" b="1" smtClean="0"/>
              <a:t> </a:t>
            </a:r>
            <a:endParaRPr lang="ru-RU" smtClean="0"/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3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700" b="1" dirty="0"/>
              <a:t>Решение задачи №1:</a:t>
            </a:r>
            <a:endParaRPr lang="ru-RU" sz="37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700" dirty="0"/>
              <a:t> Треугольники </a:t>
            </a:r>
            <a:r>
              <a:rPr lang="en-US" sz="3700" i="1" dirty="0"/>
              <a:t>DAB</a:t>
            </a:r>
            <a:r>
              <a:rPr lang="ru-RU" sz="3700" dirty="0"/>
              <a:t> и </a:t>
            </a:r>
            <a:r>
              <a:rPr lang="en-US" sz="3700" i="1" dirty="0"/>
              <a:t>DAC</a:t>
            </a:r>
            <a:r>
              <a:rPr lang="ru-RU" sz="3700" dirty="0"/>
              <a:t> равны по двум катетам, значит, </a:t>
            </a:r>
            <a:r>
              <a:rPr lang="en-US" sz="3700" i="1" dirty="0"/>
              <a:t>BD</a:t>
            </a:r>
            <a:r>
              <a:rPr lang="ru-RU" sz="3700" i="1" dirty="0"/>
              <a:t> = </a:t>
            </a:r>
            <a:r>
              <a:rPr lang="en-US" sz="3700" i="1" dirty="0"/>
              <a:t>CD</a:t>
            </a:r>
            <a:r>
              <a:rPr lang="ru-RU" sz="3700" dirty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  <a:r>
              <a:rPr lang="en-US" dirty="0" smtClean="0"/>
              <a:t>				</a:t>
            </a:r>
          </a:p>
          <a:p>
            <a:pPr lvl="7">
              <a:buFont typeface="Arial" pitchFamily="34" charset="0"/>
              <a:buNone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  <a:r>
              <a:rPr lang="en-US" dirty="0" smtClean="0"/>
              <a:t>			                         D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						       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		</a:t>
            </a:r>
            <a:endParaRPr lang="en-US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   </a:t>
            </a:r>
            <a:r>
              <a:rPr lang="en-US" dirty="0" smtClean="0"/>
              <a:t>		                       </a:t>
            </a:r>
            <a:r>
              <a:rPr lang="ru-RU" dirty="0" smtClean="0"/>
              <a:t> </a:t>
            </a:r>
            <a:r>
              <a:rPr lang="ru-RU" dirty="0"/>
              <a:t>В                  </a:t>
            </a:r>
            <a:r>
              <a:rPr lang="en-US" dirty="0" smtClean="0"/>
              <a:t>            </a:t>
            </a:r>
            <a:r>
              <a:rPr lang="ru-RU" dirty="0" smtClean="0"/>
              <a:t>    </a:t>
            </a:r>
            <a:r>
              <a:rPr lang="ru-RU" dirty="0"/>
              <a:t>А               </a:t>
            </a:r>
            <a:r>
              <a:rPr lang="en-US" dirty="0" smtClean="0"/>
              <a:t>             </a:t>
            </a:r>
            <a:r>
              <a:rPr lang="ru-RU" dirty="0" smtClean="0"/>
              <a:t>       </a:t>
            </a:r>
            <a:r>
              <a:rPr lang="ru-RU" dirty="0"/>
              <a:t>С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700" dirty="0"/>
              <a:t>ОТВЕТ: верно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sp>
        <p:nvSpPr>
          <p:cNvPr id="4" name="Прямоугольный треугольник 3"/>
          <p:cNvSpPr/>
          <p:nvPr/>
        </p:nvSpPr>
        <p:spPr>
          <a:xfrm>
            <a:off x="4143375" y="2428875"/>
            <a:ext cx="1071563" cy="2143125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ый треугольник 4"/>
          <p:cNvSpPr/>
          <p:nvPr/>
        </p:nvSpPr>
        <p:spPr>
          <a:xfrm flipH="1">
            <a:off x="3143250" y="2428875"/>
            <a:ext cx="1000125" cy="2143125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143375" y="4429125"/>
            <a:ext cx="142875" cy="142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5400000">
            <a:off x="3535363" y="4537075"/>
            <a:ext cx="21431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4537076" y="4537075"/>
            <a:ext cx="214312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олилиния 13"/>
          <p:cNvSpPr/>
          <p:nvPr/>
        </p:nvSpPr>
        <p:spPr>
          <a:xfrm>
            <a:off x="4000500" y="3143250"/>
            <a:ext cx="285750" cy="428625"/>
          </a:xfrm>
          <a:custGeom>
            <a:avLst/>
            <a:gdLst>
              <a:gd name="connsiteX0" fmla="*/ 35762 w 212290"/>
              <a:gd name="connsiteY0" fmla="*/ 0 h 594911"/>
              <a:gd name="connsiteX1" fmla="*/ 90846 w 212290"/>
              <a:gd name="connsiteY1" fmla="*/ 11017 h 594911"/>
              <a:gd name="connsiteX2" fmla="*/ 123897 w 212290"/>
              <a:gd name="connsiteY2" fmla="*/ 22033 h 594911"/>
              <a:gd name="connsiteX3" fmla="*/ 201015 w 212290"/>
              <a:gd name="connsiteY3" fmla="*/ 99152 h 594911"/>
              <a:gd name="connsiteX4" fmla="*/ 189998 w 212290"/>
              <a:gd name="connsiteY4" fmla="*/ 176270 h 594911"/>
              <a:gd name="connsiteX5" fmla="*/ 112880 w 212290"/>
              <a:gd name="connsiteY5" fmla="*/ 231354 h 594911"/>
              <a:gd name="connsiteX6" fmla="*/ 46779 w 212290"/>
              <a:gd name="connsiteY6" fmla="*/ 275421 h 594911"/>
              <a:gd name="connsiteX7" fmla="*/ 24745 w 212290"/>
              <a:gd name="connsiteY7" fmla="*/ 308472 h 594911"/>
              <a:gd name="connsiteX8" fmla="*/ 24745 w 212290"/>
              <a:gd name="connsiteY8" fmla="*/ 473725 h 594911"/>
              <a:gd name="connsiteX9" fmla="*/ 68813 w 212290"/>
              <a:gd name="connsiteY9" fmla="*/ 539826 h 594911"/>
              <a:gd name="connsiteX10" fmla="*/ 145931 w 212290"/>
              <a:gd name="connsiteY10" fmla="*/ 572877 h 594911"/>
              <a:gd name="connsiteX11" fmla="*/ 178981 w 212290"/>
              <a:gd name="connsiteY11" fmla="*/ 594911 h 594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2290" h="594911">
                <a:moveTo>
                  <a:pt x="35762" y="0"/>
                </a:moveTo>
                <a:cubicBezTo>
                  <a:pt x="54123" y="3672"/>
                  <a:pt x="72680" y="6476"/>
                  <a:pt x="90846" y="11017"/>
                </a:cubicBezTo>
                <a:cubicBezTo>
                  <a:pt x="102112" y="13833"/>
                  <a:pt x="115685" y="13821"/>
                  <a:pt x="123897" y="22033"/>
                </a:cubicBezTo>
                <a:cubicBezTo>
                  <a:pt x="212290" y="110426"/>
                  <a:pt x="126228" y="74223"/>
                  <a:pt x="201015" y="99152"/>
                </a:cubicBezTo>
                <a:cubicBezTo>
                  <a:pt x="197343" y="124858"/>
                  <a:pt x="199642" y="152160"/>
                  <a:pt x="189998" y="176270"/>
                </a:cubicBezTo>
                <a:cubicBezTo>
                  <a:pt x="177699" y="207017"/>
                  <a:pt x="136767" y="217022"/>
                  <a:pt x="112880" y="231354"/>
                </a:cubicBezTo>
                <a:cubicBezTo>
                  <a:pt x="90173" y="244978"/>
                  <a:pt x="46779" y="275421"/>
                  <a:pt x="46779" y="275421"/>
                </a:cubicBezTo>
                <a:cubicBezTo>
                  <a:pt x="39434" y="286438"/>
                  <a:pt x="30666" y="296629"/>
                  <a:pt x="24745" y="308472"/>
                </a:cubicBezTo>
                <a:cubicBezTo>
                  <a:pt x="0" y="357963"/>
                  <a:pt x="11791" y="427093"/>
                  <a:pt x="24745" y="473725"/>
                </a:cubicBezTo>
                <a:cubicBezTo>
                  <a:pt x="31833" y="499240"/>
                  <a:pt x="46779" y="525137"/>
                  <a:pt x="68813" y="539826"/>
                </a:cubicBezTo>
                <a:cubicBezTo>
                  <a:pt x="114461" y="570259"/>
                  <a:pt x="89018" y="558649"/>
                  <a:pt x="145931" y="572877"/>
                </a:cubicBezTo>
                <a:lnTo>
                  <a:pt x="178981" y="594911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smtClean="0"/>
              <a:t>2. Жители трёх домов (</a:t>
            </a:r>
            <a:r>
              <a:rPr lang="en-US" sz="2800" i="1" smtClean="0"/>
              <a:t>A</a:t>
            </a:r>
            <a:r>
              <a:rPr lang="ru-RU" sz="2800" i="1" smtClean="0"/>
              <a:t>, </a:t>
            </a:r>
            <a:r>
              <a:rPr lang="en-US" sz="2800" i="1" smtClean="0"/>
              <a:t>B</a:t>
            </a:r>
            <a:r>
              <a:rPr lang="ru-RU" sz="2800" i="1" smtClean="0"/>
              <a:t>. </a:t>
            </a:r>
            <a:r>
              <a:rPr lang="en-US" sz="2800" i="1" smtClean="0"/>
              <a:t>C</a:t>
            </a:r>
            <a:r>
              <a:rPr lang="ru-RU" sz="2800" smtClean="0"/>
              <a:t>) , расположенных в вершинах равнобедренного прямоугольного треугольника хотят выкопать общий колодец с таким расчётом, чтобы он был одинаково удалён от всех домов. В каком месте надо копать?</a:t>
            </a:r>
          </a:p>
          <a:p>
            <a:endParaRPr lang="ru-RU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4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/>
              <a:t>Решение задачи №2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 Копать надо в точке </a:t>
            </a:r>
            <a:r>
              <a:rPr lang="ru-RU" i="1" dirty="0"/>
              <a:t>О</a:t>
            </a:r>
            <a:r>
              <a:rPr lang="ru-RU" dirty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lvl="8">
              <a:buFont typeface="Arial" pitchFamily="34" charset="0"/>
              <a:buNone/>
              <a:defRPr/>
            </a:pPr>
            <a:r>
              <a:rPr lang="en-US" sz="3000" dirty="0" smtClean="0"/>
              <a:t>                 </a:t>
            </a:r>
            <a:r>
              <a:rPr lang="ru-RU" sz="3000" dirty="0"/>
              <a:t> </a:t>
            </a:r>
            <a:r>
              <a:rPr lang="ru-RU" sz="3000" dirty="0" smtClean="0"/>
              <a:t> В</a:t>
            </a:r>
            <a:endParaRPr lang="ru-RU" sz="30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000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000" dirty="0"/>
              <a:t>							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000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000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000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000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000" dirty="0"/>
              <a:t> </a:t>
            </a:r>
            <a:endParaRPr lang="en-US" sz="3000" dirty="0" smtClean="0"/>
          </a:p>
          <a:p>
            <a:pPr lvl="5">
              <a:buFont typeface="Arial" pitchFamily="34" charset="0"/>
              <a:buNone/>
              <a:defRPr/>
            </a:pPr>
            <a:r>
              <a:rPr lang="en-US" sz="3000" dirty="0" smtClean="0"/>
              <a:t>    </a:t>
            </a:r>
          </a:p>
          <a:p>
            <a:pPr lvl="5">
              <a:buFont typeface="Arial" pitchFamily="34" charset="0"/>
              <a:buNone/>
              <a:defRPr/>
            </a:pPr>
            <a:endParaRPr lang="en-US" sz="3000" dirty="0"/>
          </a:p>
          <a:p>
            <a:pPr lvl="5">
              <a:buFont typeface="Arial" pitchFamily="34" charset="0"/>
              <a:buNone/>
              <a:defRPr/>
            </a:pPr>
            <a:endParaRPr lang="en-US" sz="3000" dirty="0" smtClean="0"/>
          </a:p>
          <a:p>
            <a:pPr lvl="5">
              <a:buFont typeface="Arial" pitchFamily="34" charset="0"/>
              <a:buNone/>
              <a:defRPr/>
            </a:pPr>
            <a:r>
              <a:rPr lang="en-US" sz="3000" dirty="0" smtClean="0"/>
              <a:t>     </a:t>
            </a:r>
            <a:r>
              <a:rPr lang="ru-RU" sz="3000" dirty="0" smtClean="0"/>
              <a:t>  А</a:t>
            </a:r>
            <a:r>
              <a:rPr lang="en-US" sz="3000" dirty="0" smtClean="0"/>
              <a:t>		              O		      C</a:t>
            </a:r>
            <a:endParaRPr lang="en-US" sz="3000" dirty="0"/>
          </a:p>
          <a:p>
            <a:pPr lvl="5">
              <a:buFont typeface="Arial" pitchFamily="34" charset="0"/>
              <a:buNone/>
              <a:defRPr/>
            </a:pPr>
            <a:r>
              <a:rPr lang="en-US" sz="3000" dirty="0" smtClean="0"/>
              <a:t>				</a:t>
            </a:r>
            <a:endParaRPr lang="ru-RU" sz="30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000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										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sp>
        <p:nvSpPr>
          <p:cNvPr id="4" name="Прямоугольный треугольник 3"/>
          <p:cNvSpPr/>
          <p:nvPr/>
        </p:nvSpPr>
        <p:spPr>
          <a:xfrm>
            <a:off x="4714875" y="2786063"/>
            <a:ext cx="1571625" cy="1500187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ый треугольник 4"/>
          <p:cNvSpPr/>
          <p:nvPr/>
        </p:nvSpPr>
        <p:spPr>
          <a:xfrm flipH="1">
            <a:off x="3214688" y="2786063"/>
            <a:ext cx="1500187" cy="1500187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rot="5400000">
            <a:off x="3749675" y="3608388"/>
            <a:ext cx="214313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5400000">
            <a:off x="5429251" y="3571875"/>
            <a:ext cx="214312" cy="714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4643438" y="3714750"/>
            <a:ext cx="142875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643438" y="3786188"/>
            <a:ext cx="142875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rot="5400000">
            <a:off x="3821113" y="4251325"/>
            <a:ext cx="21431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rot="5400000">
            <a:off x="3892551" y="4251325"/>
            <a:ext cx="214312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rot="5400000">
            <a:off x="5108576" y="4251325"/>
            <a:ext cx="214312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rot="5400000">
            <a:off x="5180013" y="4251325"/>
            <a:ext cx="21431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 rot="18721097">
            <a:off x="4604544" y="2821782"/>
            <a:ext cx="190500" cy="2143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867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smtClean="0">
                <a:latin typeface="Arial" charset="0"/>
              </a:rPr>
              <a:t>3</a:t>
            </a:r>
            <a:r>
              <a:rPr lang="ru-RU" sz="2800" smtClean="0"/>
              <a:t>) Египтяне задали </a:t>
            </a:r>
            <a:r>
              <a:rPr lang="ru-RU" sz="2800" smtClean="0">
                <a:latin typeface="Arial" charset="0"/>
              </a:rPr>
              <a:t>ученому </a:t>
            </a:r>
            <a:r>
              <a:rPr lang="ru-RU" sz="2800" smtClean="0"/>
              <a:t>трудную задачу: найти высоту одной из громадных пирамид. Ученый нашёл для этой задачи простое и красивое решение. Он воткнул в землю вертикально длинную палку и сказал: «Когда тень от этой палки будет той же длины, что и сама палка, тень от пирамиды будет иметь ту же длину, что и высота пирамиды.</a:t>
            </a:r>
          </a:p>
          <a:p>
            <a:endParaRPr lang="ru-RU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3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РЕШЕНИЕ ЗАДАЧИ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  <a:r>
              <a:rPr lang="en-US" dirty="0" smtClean="0"/>
              <a:t>			A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		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lvl="8">
              <a:buFont typeface="Arial" pitchFamily="34" charset="0"/>
              <a:buNone/>
              <a:defRPr/>
            </a:pPr>
            <a:r>
              <a:rPr lang="en-US" sz="3700" dirty="0" smtClean="0"/>
              <a:t>                 A,</a:t>
            </a:r>
            <a:r>
              <a:rPr lang="ru-RU" dirty="0"/>
              <a:t>						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						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  <a:r>
              <a:rPr lang="en-US" dirty="0" smtClean="0"/>
              <a:t>			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en-US" sz="3700" dirty="0" smtClean="0"/>
              <a:t>                     C</a:t>
            </a:r>
            <a:r>
              <a:rPr lang="ru-RU" sz="3700" dirty="0"/>
              <a:t> </a:t>
            </a:r>
            <a:r>
              <a:rPr lang="en-US" sz="3700" dirty="0" smtClean="0"/>
              <a:t>		           C,		B</a:t>
            </a:r>
            <a:endParaRPr lang="ru-RU" sz="37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  <a:r>
              <a:rPr lang="en-US" dirty="0" smtClean="0"/>
              <a:t>		</a:t>
            </a:r>
            <a:r>
              <a:rPr lang="en-US" sz="3700" dirty="0" smtClean="0"/>
              <a:t>               </a:t>
            </a:r>
            <a:r>
              <a:rPr lang="ru-RU" sz="3700" dirty="0" smtClean="0"/>
              <a:t>Треугольник </a:t>
            </a:r>
            <a:r>
              <a:rPr lang="ru-RU" sz="3700" i="1" dirty="0" smtClean="0"/>
              <a:t>АСВ</a:t>
            </a:r>
            <a:r>
              <a:rPr lang="ru-RU" sz="3700" dirty="0" smtClean="0"/>
              <a:t> </a:t>
            </a:r>
            <a:r>
              <a:rPr lang="ru-RU" sz="3700" dirty="0"/>
              <a:t>– </a:t>
            </a:r>
            <a:r>
              <a:rPr lang="ru-RU" sz="3700" dirty="0" smtClean="0"/>
              <a:t>равнобедренный</a:t>
            </a:r>
          </a:p>
          <a:p>
            <a:pPr lvl="5">
              <a:buFont typeface="Arial" pitchFamily="34" charset="0"/>
              <a:buNone/>
              <a:defRPr/>
            </a:pPr>
            <a:r>
              <a:rPr lang="ru-RU" sz="3700" dirty="0"/>
              <a:t> </a:t>
            </a:r>
            <a:r>
              <a:rPr lang="ru-RU" sz="3700" dirty="0" smtClean="0"/>
              <a:t>   АС = СВ</a:t>
            </a:r>
            <a:endParaRPr lang="ru-RU" sz="3700" dirty="0"/>
          </a:p>
          <a:p>
            <a:pPr lvl="5">
              <a:buFont typeface="Arial" pitchFamily="34" charset="0"/>
              <a:buNone/>
              <a:defRPr/>
            </a:pPr>
            <a:r>
              <a:rPr lang="ru-RU" sz="3700" dirty="0" smtClean="0"/>
              <a:t>  Треугольник</a:t>
            </a:r>
            <a:r>
              <a:rPr lang="ru-RU" sz="3700" i="1" dirty="0" smtClean="0"/>
              <a:t> А</a:t>
            </a:r>
            <a:r>
              <a:rPr lang="ru-RU" sz="3700" i="1" baseline="-25000" dirty="0" smtClean="0"/>
              <a:t>1</a:t>
            </a:r>
            <a:r>
              <a:rPr lang="ru-RU" sz="3700" i="1" dirty="0" smtClean="0"/>
              <a:t>С</a:t>
            </a:r>
            <a:r>
              <a:rPr lang="ru-RU" sz="3700" i="1" baseline="-25000" dirty="0" smtClean="0"/>
              <a:t>1</a:t>
            </a:r>
            <a:r>
              <a:rPr lang="ru-RU" sz="3700" i="1" dirty="0" smtClean="0"/>
              <a:t>В</a:t>
            </a:r>
            <a:r>
              <a:rPr lang="ru-RU" sz="3700" dirty="0" smtClean="0"/>
              <a:t> </a:t>
            </a:r>
            <a:r>
              <a:rPr lang="ru-RU" sz="3700" dirty="0"/>
              <a:t>– равнобедренный</a:t>
            </a:r>
          </a:p>
          <a:p>
            <a:pPr lvl="5">
              <a:buFont typeface="Arial" pitchFamily="34" charset="0"/>
              <a:buNone/>
              <a:defRPr/>
            </a:pPr>
            <a:r>
              <a:rPr lang="ru-RU" sz="3700" i="1" dirty="0"/>
              <a:t> </a:t>
            </a:r>
            <a:r>
              <a:rPr lang="ru-RU" sz="3700" i="1" dirty="0" smtClean="0"/>
              <a:t>   А</a:t>
            </a:r>
            <a:r>
              <a:rPr lang="ru-RU" sz="3700" i="1" baseline="-25000" dirty="0" smtClean="0"/>
              <a:t>1</a:t>
            </a:r>
            <a:r>
              <a:rPr lang="ru-RU" sz="3700" i="1" dirty="0" smtClean="0"/>
              <a:t>С</a:t>
            </a:r>
            <a:r>
              <a:rPr lang="ru-RU" sz="3700" i="1" baseline="-25000" dirty="0" smtClean="0"/>
              <a:t>1</a:t>
            </a:r>
            <a:r>
              <a:rPr lang="ru-RU" sz="3700" dirty="0" smtClean="0"/>
              <a:t> </a:t>
            </a:r>
            <a:r>
              <a:rPr lang="ru-RU" sz="3700" dirty="0"/>
              <a:t>= С</a:t>
            </a:r>
            <a:r>
              <a:rPr lang="ru-RU" sz="3700" baseline="-25000" dirty="0"/>
              <a:t>1</a:t>
            </a:r>
            <a:r>
              <a:rPr lang="ru-RU" sz="3700" dirty="0"/>
              <a:t>В.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700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sp>
        <p:nvSpPr>
          <p:cNvPr id="4" name="Прямоугольный треугольник 3"/>
          <p:cNvSpPr/>
          <p:nvPr/>
        </p:nvSpPr>
        <p:spPr>
          <a:xfrm>
            <a:off x="3143250" y="2000250"/>
            <a:ext cx="2928938" cy="2643188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4572000" y="3286125"/>
            <a:ext cx="1588" cy="13223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3143250" y="4429125"/>
            <a:ext cx="214313" cy="2000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572000" y="4429125"/>
            <a:ext cx="214313" cy="2143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072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smtClean="0"/>
              <a:t>5) Нарисуем прямоугольный треугольник </a:t>
            </a:r>
            <a:r>
              <a:rPr lang="ru-RU" sz="2800" i="1" smtClean="0"/>
              <a:t>АВС</a:t>
            </a:r>
            <a:r>
              <a:rPr lang="ru-RU" sz="2800" smtClean="0"/>
              <a:t> и разделим его гипотенузу АС точкой О пополам. Как вы думаете, какой отрезок длиннее: </a:t>
            </a:r>
            <a:r>
              <a:rPr lang="ru-RU" sz="2800" i="1" smtClean="0"/>
              <a:t>АО</a:t>
            </a:r>
            <a:r>
              <a:rPr lang="ru-RU" sz="2800" smtClean="0"/>
              <a:t> или </a:t>
            </a:r>
            <a:r>
              <a:rPr lang="ru-RU" sz="2800" i="1" smtClean="0"/>
              <a:t>ОВ</a:t>
            </a:r>
            <a:r>
              <a:rPr lang="ru-RU" sz="2800" smtClean="0"/>
              <a:t>? То есть куда ближе идти из середины гипотенузы – к острому углу или к прямому?</a:t>
            </a:r>
          </a:p>
          <a:p>
            <a:endParaRPr lang="ru-RU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14688" y="2357438"/>
            <a:ext cx="2643187" cy="23574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3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700" dirty="0"/>
              <a:t>РЕШЕНИЕ ЗАДАЧИ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					</a:t>
            </a:r>
          </a:p>
          <a:p>
            <a:pPr lvl="5">
              <a:buFont typeface="Arial" pitchFamily="34" charset="0"/>
              <a:buNone/>
              <a:defRPr/>
            </a:pPr>
            <a:r>
              <a:rPr lang="ru-RU" sz="3700" dirty="0" smtClean="0"/>
              <a:t>        А</a:t>
            </a:r>
            <a:r>
              <a:rPr lang="ru-RU" sz="3700" dirty="0"/>
              <a:t> </a:t>
            </a:r>
            <a:r>
              <a:rPr lang="ru-RU" sz="3700" dirty="0" smtClean="0"/>
              <a:t>			</a:t>
            </a:r>
            <a:r>
              <a:rPr lang="en-US" sz="3700" dirty="0" smtClean="0"/>
              <a:t>                    D</a:t>
            </a:r>
            <a:endParaRPr lang="ru-RU" sz="37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  <a:r>
              <a:rPr lang="en-US" dirty="0" smtClean="0"/>
              <a:t>				           </a:t>
            </a:r>
            <a:r>
              <a:rPr lang="en-US" sz="4900" dirty="0" smtClean="0"/>
              <a:t>o</a:t>
            </a:r>
            <a:endParaRPr lang="ru-RU" sz="49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/>
          </a:p>
          <a:p>
            <a:pPr lvl="5">
              <a:defRPr/>
            </a:pPr>
            <a:endParaRPr lang="en-US" dirty="0" smtClean="0"/>
          </a:p>
          <a:p>
            <a:pPr lvl="5">
              <a:buFont typeface="Arial" pitchFamily="34" charset="0"/>
              <a:buNone/>
              <a:defRPr/>
            </a:pPr>
            <a:r>
              <a:rPr lang="en-US" sz="3700" dirty="0"/>
              <a:t> </a:t>
            </a:r>
            <a:r>
              <a:rPr lang="en-US" sz="3700" dirty="0" smtClean="0"/>
              <a:t>       C			                    B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700" dirty="0" smtClean="0"/>
              <a:t>Достроим треугольник </a:t>
            </a:r>
            <a:r>
              <a:rPr lang="ru-RU" sz="3700" i="1" dirty="0" smtClean="0"/>
              <a:t>АСВ</a:t>
            </a:r>
            <a:r>
              <a:rPr lang="ru-RU" sz="3700" dirty="0" smtClean="0"/>
              <a:t> </a:t>
            </a:r>
            <a:r>
              <a:rPr lang="ru-RU" sz="3700" dirty="0"/>
              <a:t>до прямоугольника </a:t>
            </a:r>
            <a:r>
              <a:rPr lang="en-US" sz="3700" i="1" dirty="0"/>
              <a:t>ADBC</a:t>
            </a:r>
            <a:r>
              <a:rPr lang="ru-RU" sz="3700" i="1" dirty="0"/>
              <a:t>. </a:t>
            </a:r>
            <a:r>
              <a:rPr lang="en-US" sz="3700" i="1" dirty="0"/>
              <a:t>AB</a:t>
            </a:r>
            <a:r>
              <a:rPr lang="ru-RU" sz="3700" i="1" dirty="0"/>
              <a:t> = </a:t>
            </a:r>
            <a:r>
              <a:rPr lang="en-US" sz="3700" i="1" dirty="0"/>
              <a:t>DC </a:t>
            </a:r>
            <a:r>
              <a:rPr lang="ru-RU" sz="3700" dirty="0"/>
              <a:t>и точка О – середина каждого из них. </a:t>
            </a:r>
            <a:endParaRPr lang="ru-RU" sz="37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700" dirty="0" smtClean="0"/>
              <a:t>Следовательно</a:t>
            </a:r>
            <a:r>
              <a:rPr lang="ru-RU" sz="3700" dirty="0"/>
              <a:t>, </a:t>
            </a:r>
            <a:r>
              <a:rPr lang="ru-RU" sz="3700" i="1" dirty="0"/>
              <a:t>АО = ОВ = ОС</a:t>
            </a:r>
            <a:r>
              <a:rPr lang="ru-RU" sz="3700" dirty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3214688" y="2357438"/>
            <a:ext cx="2643187" cy="23574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V="1">
            <a:off x="3214688" y="2357438"/>
            <a:ext cx="2643187" cy="23574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dc37da6d8cf793ca9671c82538b8359ac8b2ec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521</TotalTime>
  <Words>293</Words>
  <Application>Microsoft Office PowerPoint</Application>
  <PresentationFormat>Экран (4:3)</PresentationFormat>
  <Paragraphs>117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Calibri</vt:lpstr>
      <vt:lpstr>Arial</vt:lpstr>
      <vt:lpstr>Times New Roman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Настя</dc:creator>
  <cp:lastModifiedBy>USER</cp:lastModifiedBy>
  <cp:revision>56</cp:revision>
  <dcterms:created xsi:type="dcterms:W3CDTF">2010-12-05T18:29:46Z</dcterms:created>
  <dcterms:modified xsi:type="dcterms:W3CDTF">2017-04-29T07:15:06Z</dcterms:modified>
</cp:coreProperties>
</file>