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347" r:id="rId4"/>
    <p:sldId id="266" r:id="rId5"/>
    <p:sldId id="271" r:id="rId6"/>
    <p:sldId id="267" r:id="rId7"/>
    <p:sldId id="268" r:id="rId8"/>
    <p:sldId id="259" r:id="rId9"/>
    <p:sldId id="269" r:id="rId10"/>
    <p:sldId id="270" r:id="rId11"/>
    <p:sldId id="272" r:id="rId12"/>
    <p:sldId id="273" r:id="rId13"/>
    <p:sldId id="274" r:id="rId14"/>
    <p:sldId id="277" r:id="rId15"/>
    <p:sldId id="276" r:id="rId16"/>
    <p:sldId id="275" r:id="rId17"/>
    <p:sldId id="317" r:id="rId18"/>
    <p:sldId id="318" r:id="rId19"/>
    <p:sldId id="319" r:id="rId20"/>
    <p:sldId id="320" r:id="rId21"/>
    <p:sldId id="321" r:id="rId22"/>
    <p:sldId id="322" r:id="rId23"/>
    <p:sldId id="323" r:id="rId24"/>
    <p:sldId id="324" r:id="rId25"/>
    <p:sldId id="325" r:id="rId26"/>
    <p:sldId id="326" r:id="rId27"/>
    <p:sldId id="327" r:id="rId28"/>
    <p:sldId id="328" r:id="rId29"/>
    <p:sldId id="329" r:id="rId30"/>
    <p:sldId id="330" r:id="rId31"/>
    <p:sldId id="331" r:id="rId32"/>
    <p:sldId id="332" r:id="rId33"/>
    <p:sldId id="333" r:id="rId34"/>
    <p:sldId id="334" r:id="rId35"/>
    <p:sldId id="350" r:id="rId36"/>
    <p:sldId id="351" r:id="rId37"/>
    <p:sldId id="352" r:id="rId38"/>
    <p:sldId id="285" r:id="rId39"/>
    <p:sldId id="286" r:id="rId40"/>
    <p:sldId id="288" r:id="rId41"/>
    <p:sldId id="289" r:id="rId42"/>
    <p:sldId id="283" r:id="rId43"/>
    <p:sldId id="290" r:id="rId44"/>
    <p:sldId id="291" r:id="rId45"/>
    <p:sldId id="292" r:id="rId46"/>
    <p:sldId id="293" r:id="rId47"/>
    <p:sldId id="294" r:id="rId48"/>
    <p:sldId id="297" r:id="rId49"/>
    <p:sldId id="303" r:id="rId50"/>
    <p:sldId id="304" r:id="rId51"/>
    <p:sldId id="312" r:id="rId52"/>
    <p:sldId id="313" r:id="rId53"/>
    <p:sldId id="314" r:id="rId54"/>
    <p:sldId id="315" r:id="rId55"/>
    <p:sldId id="354" r:id="rId56"/>
    <p:sldId id="335" r:id="rId57"/>
    <p:sldId id="336" r:id="rId58"/>
    <p:sldId id="337" r:id="rId59"/>
    <p:sldId id="338" r:id="rId60"/>
    <p:sldId id="339" r:id="rId61"/>
    <p:sldId id="340" r:id="rId62"/>
    <p:sldId id="353" r:id="rId63"/>
    <p:sldId id="342" r:id="rId64"/>
    <p:sldId id="343" r:id="rId65"/>
    <p:sldId id="344" r:id="rId66"/>
    <p:sldId id="345" r:id="rId67"/>
    <p:sldId id="346" r:id="rId68"/>
    <p:sldId id="355" r:id="rId6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C000"/>
    <a:srgbClr val="FF0000"/>
    <a:srgbClr val="454423"/>
    <a:srgbClr val="D9D8B5"/>
    <a:srgbClr val="FFFFFF"/>
    <a:srgbClr val="D2D1A6"/>
    <a:srgbClr val="525129"/>
    <a:srgbClr val="C0BF82"/>
    <a:srgbClr val="FF66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8091" autoAdjust="0"/>
  </p:normalViewPr>
  <p:slideViewPr>
    <p:cSldViewPr snapToGrid="0" showGuides="1">
      <p:cViewPr varScale="1">
        <p:scale>
          <a:sx n="98" d="100"/>
          <a:sy n="98" d="100"/>
        </p:scale>
        <p:origin x="-354" y="-96"/>
      </p:cViewPr>
      <p:guideLst>
        <p:guide orient="horz" pos="1471"/>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82066A2-03FC-4AC7-B0C2-96D7246A578D}"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1E3C3ABD-CB40-4ADA-BB11-9DF90858AECD}"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D7B8233-DE7D-4774-9152-BB2F626F3EFC}"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B2FD6024-7E1E-4743-B35C-BB3207CCEE7E}"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B71AB13C-600A-4A90-80BF-298D25651C03}"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349F2D29-5E51-432C-A01C-0900E5F9AEE5}"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9BB310AD-FD12-48A0-B270-48A73FD95BE7}"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A141065-8E67-4568-9857-8F53AF19111B}"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05B69FD-F761-4461-B587-C62C027FA13D}"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9D1D0B4-4269-4926-9D70-BC3234AC2991}"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2CDF183-F3E6-4FAD-82D6-33199C90136A}"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209862A-87D4-48FB-8D0A-AD45CF53670C}"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26.gif"/><Relationship Id="rId3" Type="http://schemas.openxmlformats.org/officeDocument/2006/relationships/hyperlink" Target="http://dist-tutor.info/filter/tex/displaytex.php?P(H)=p\cdot0,4+(1-p)\cdot0,2" TargetMode="External"/><Relationship Id="rId7" Type="http://schemas.openxmlformats.org/officeDocument/2006/relationships/hyperlink" Target="http://dist-tutor.info/filter/tex/displaytex.php?0,2p=0,15" TargetMode="Externa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5.gif"/><Relationship Id="rId5" Type="http://schemas.openxmlformats.org/officeDocument/2006/relationships/hyperlink" Target="http://dist-tutor.info/filter/tex/displaytex.php?0,4p+0,2(1-p)=0,35" TargetMode="External"/><Relationship Id="rId10" Type="http://schemas.openxmlformats.org/officeDocument/2006/relationships/image" Target="../media/image27.gif"/><Relationship Id="rId4" Type="http://schemas.openxmlformats.org/officeDocument/2006/relationships/image" Target="../media/image24.gif"/><Relationship Id="rId9" Type="http://schemas.openxmlformats.org/officeDocument/2006/relationships/hyperlink" Target="http://dist-tutor.info/filter/tex/displaytex.php?p=0,75"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6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1241630" y="1358770"/>
            <a:ext cx="6768752" cy="3375375"/>
          </a:xfrm>
          <a:prstGeom prst="rect">
            <a:avLst/>
          </a:prstGeom>
          <a:solidFill>
            <a:srgbClr val="FFFFFF">
              <a:alpha val="8196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4800" b="1" i="0" u="none" strike="noStrike" kern="0" cap="none" spc="0" normalizeH="0" baseline="0" noProof="0" dirty="0" smtClean="0">
                <a:ln>
                  <a:noFill/>
                </a:ln>
                <a:effectLst/>
                <a:uLnTx/>
                <a:uFillTx/>
                <a:latin typeface="+mj-lt"/>
                <a:ea typeface="+mj-ea"/>
                <a:cs typeface="+mj-cs"/>
              </a:rPr>
              <a:t>Решение заданий </a:t>
            </a:r>
            <a:r>
              <a:rPr kumimoji="0" lang="ru-RU" sz="4800" b="0" i="0" u="none" strike="noStrike" kern="0" cap="none" spc="0" normalizeH="0" baseline="0" noProof="0" dirty="0" smtClean="0">
                <a:ln>
                  <a:noFill/>
                </a:ln>
                <a:effectLst/>
                <a:uLnTx/>
                <a:uFillTx/>
                <a:latin typeface="+mj-lt"/>
                <a:ea typeface="+mj-ea"/>
                <a:cs typeface="+mj-cs"/>
              </a:rPr>
              <a:t/>
            </a:r>
            <a:br>
              <a:rPr kumimoji="0" lang="ru-RU" sz="4800" b="0" i="0" u="none" strike="noStrike" kern="0" cap="none" spc="0" normalizeH="0" baseline="0" noProof="0" dirty="0" smtClean="0">
                <a:ln>
                  <a:noFill/>
                </a:ln>
                <a:effectLst/>
                <a:uLnTx/>
                <a:uFillTx/>
                <a:latin typeface="+mj-lt"/>
                <a:ea typeface="+mj-ea"/>
                <a:cs typeface="+mj-cs"/>
              </a:rPr>
            </a:br>
            <a:r>
              <a:rPr kumimoji="0" lang="ru-RU" sz="6000" b="1" i="0" u="none" strike="noStrike" kern="0" cap="none" spc="0" normalizeH="0" baseline="0" noProof="0" dirty="0" smtClean="0">
                <a:ln>
                  <a:noFill/>
                </a:ln>
                <a:effectLst/>
                <a:uLnTx/>
                <a:uFillTx/>
                <a:latin typeface="+mj-lt"/>
                <a:ea typeface="+mj-ea"/>
                <a:cs typeface="+mj-cs"/>
              </a:rPr>
              <a:t>на вероятность</a:t>
            </a:r>
            <a:r>
              <a:rPr kumimoji="0" lang="ru-RU" sz="4800" b="0" i="0" u="none" strike="noStrike" kern="0" cap="none" spc="0" normalizeH="0" baseline="0" noProof="0" dirty="0" smtClean="0">
                <a:ln>
                  <a:noFill/>
                </a:ln>
                <a:effectLst/>
                <a:uLnTx/>
                <a:uFillTx/>
                <a:latin typeface="+mj-lt"/>
                <a:ea typeface="+mj-ea"/>
                <a:cs typeface="+mj-cs"/>
              </a:rPr>
              <a:t/>
            </a:r>
            <a:br>
              <a:rPr kumimoji="0" lang="ru-RU" sz="4800" b="0" i="0" u="none" strike="noStrike" kern="0" cap="none" spc="0" normalizeH="0" baseline="0" noProof="0" dirty="0" smtClean="0">
                <a:ln>
                  <a:noFill/>
                </a:ln>
                <a:effectLst/>
                <a:uLnTx/>
                <a:uFillTx/>
                <a:latin typeface="+mj-lt"/>
                <a:ea typeface="+mj-ea"/>
                <a:cs typeface="+mj-cs"/>
              </a:rPr>
            </a:br>
            <a:r>
              <a:rPr kumimoji="0" lang="ru-RU" sz="3200" i="0" u="none" strike="noStrike" kern="0" cap="none" spc="0" normalizeH="0" baseline="0" noProof="0" dirty="0" smtClean="0">
                <a:ln>
                  <a:noFill/>
                </a:ln>
                <a:effectLst/>
                <a:uLnTx/>
                <a:uFillTx/>
                <a:latin typeface="+mj-lt"/>
                <a:ea typeface="+mj-ea"/>
                <a:cs typeface="+mj-cs"/>
              </a:rPr>
              <a:t>по материалам открытого банка задач</a:t>
            </a:r>
            <a:endParaRPr kumimoji="0" lang="en-US" sz="3200" i="0" u="none" strike="noStrike" kern="0" cap="none" spc="0" normalizeH="0" baseline="0" noProof="0" dirty="0">
              <a:ln>
                <a:noFill/>
              </a:ln>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225287" y="1600200"/>
            <a:ext cx="8918713" cy="4525963"/>
          </a:xfrm>
        </p:spPr>
        <p:txBody>
          <a:bodyPr/>
          <a:lstStyle/>
          <a:p>
            <a:pPr marL="0" indent="0">
              <a:buNone/>
            </a:pPr>
            <a:r>
              <a:rPr lang="ru-RU" sz="3000" b="1" i="1" dirty="0" smtClean="0">
                <a:hlinkClick r:id="rId2" action="ppaction://hlinksldjump"/>
              </a:rPr>
              <a:t>Классическое определение вероятности</a:t>
            </a:r>
            <a:endParaRPr lang="ru-RU" sz="3000" b="1" i="1" dirty="0" smtClean="0"/>
          </a:p>
          <a:p>
            <a:pPr marL="0" indent="0">
              <a:buNone/>
            </a:pPr>
            <a:endParaRPr lang="ru-RU" sz="3000" b="1" i="1" dirty="0" smtClean="0"/>
          </a:p>
          <a:p>
            <a:pPr marL="0" indent="0">
              <a:buNone/>
            </a:pPr>
            <a:r>
              <a:rPr lang="ru-RU" sz="3000" b="1" i="1" dirty="0" smtClean="0">
                <a:hlinkClick r:id="rId3" action="ppaction://hlinksldjump"/>
              </a:rPr>
              <a:t>Теоремы о </a:t>
            </a:r>
            <a:r>
              <a:rPr lang="ru-RU" sz="3000" b="1" i="1" dirty="0">
                <a:hlinkClick r:id="rId3" action="ppaction://hlinksldjump"/>
              </a:rPr>
              <a:t>в</a:t>
            </a:r>
            <a:r>
              <a:rPr lang="ru-RU" sz="3000" b="1" i="1" dirty="0" smtClean="0">
                <a:hlinkClick r:id="rId3" action="ppaction://hlinksldjump"/>
              </a:rPr>
              <a:t>ероятностях событий</a:t>
            </a:r>
            <a:endParaRPr lang="ru-RU" sz="3000" b="1" i="1" dirty="0"/>
          </a:p>
        </p:txBody>
      </p:sp>
    </p:spTree>
    <p:extLst>
      <p:ext uri="{BB962C8B-B14F-4D97-AF65-F5344CB8AC3E}">
        <p14:creationId xmlns:p14="http://schemas.microsoft.com/office/powerpoint/2010/main" xmlns="" val="10902715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b="1" dirty="0" smtClean="0">
                <a:solidFill>
                  <a:srgbClr val="CC3300"/>
                </a:solidFill>
                <a:latin typeface="+mn-lt"/>
              </a:rPr>
              <a:t>Классическое определение вероятности</a:t>
            </a:r>
            <a:br>
              <a:rPr lang="ru-RU" sz="3200" b="1" dirty="0" smtClean="0">
                <a:solidFill>
                  <a:srgbClr val="CC3300"/>
                </a:solidFill>
                <a:latin typeface="+mn-lt"/>
              </a:rPr>
            </a:br>
            <a:endParaRPr lang="ru-RU" sz="3200" dirty="0">
              <a:latin typeface="+mn-lt"/>
            </a:endParaRPr>
          </a:p>
        </p:txBody>
      </p:sp>
      <p:sp>
        <p:nvSpPr>
          <p:cNvPr id="4" name="Text Box 2"/>
          <p:cNvSpPr txBox="1">
            <a:spLocks noGrp="1" noChangeArrowheads="1"/>
          </p:cNvSpPr>
          <p:nvPr>
            <p:ph idx="1"/>
          </p:nvPr>
        </p:nvSpPr>
        <p:spPr bwMode="auto">
          <a:xfrm>
            <a:off x="0" y="1155817"/>
            <a:ext cx="9144000" cy="5946243"/>
          </a:xfrm>
          <a:prstGeom prst="rect">
            <a:avLst/>
          </a:prstGeom>
          <a:noFill/>
          <a:ln w="9525">
            <a:noFill/>
            <a:miter lim="800000"/>
            <a:headEnd/>
            <a:tailEnd/>
          </a:ln>
          <a:effectLst/>
        </p:spPr>
        <p:txBody>
          <a:bodyPr wrap="square">
            <a:spAutoFit/>
          </a:bodyPr>
          <a:lstStyle/>
          <a:p>
            <a:pPr>
              <a:buNone/>
            </a:pPr>
            <a:r>
              <a:rPr lang="ru-RU" sz="2200" dirty="0" smtClean="0">
                <a:solidFill>
                  <a:srgbClr val="CC3300"/>
                </a:solidFill>
              </a:rPr>
              <a:t>    </a:t>
            </a:r>
            <a:r>
              <a:rPr lang="ru-RU" sz="2200" b="1" dirty="0" smtClean="0"/>
              <a:t>Вероятностью </a:t>
            </a:r>
            <a:r>
              <a:rPr lang="ru-RU" sz="2200" b="1" dirty="0"/>
              <a:t>события А при проведении некоторого испытания называют отношение числа тех исходов, в результате которых наступает событие А, к общему числу всех (равновозможных между собой) исходов этого </a:t>
            </a:r>
            <a:r>
              <a:rPr lang="ru-RU" sz="2200" b="1" dirty="0" smtClean="0"/>
              <a:t>испытания.</a:t>
            </a:r>
          </a:p>
          <a:p>
            <a:pPr>
              <a:buNone/>
            </a:pPr>
            <a:r>
              <a:rPr lang="ru-RU" sz="2200" b="1" dirty="0" smtClean="0">
                <a:solidFill>
                  <a:srgbClr val="CC3300"/>
                </a:solidFill>
              </a:rPr>
              <a:t>Алгоритм нахождения вероятности случайного события:</a:t>
            </a:r>
          </a:p>
          <a:p>
            <a:pPr>
              <a:buNone/>
            </a:pPr>
            <a:r>
              <a:rPr lang="ru-RU" sz="2200" b="1" dirty="0" smtClean="0"/>
              <a:t>    Для нахождения вероятности случайного события при проведении некоторого испытания следует найти:</a:t>
            </a:r>
          </a:p>
          <a:p>
            <a:pPr marL="800100" lvl="1" indent="-342900">
              <a:buNone/>
            </a:pPr>
            <a:r>
              <a:rPr lang="ru-RU" sz="2200" b="1" dirty="0" smtClean="0"/>
              <a:t>1) число </a:t>
            </a:r>
            <a:r>
              <a:rPr lang="en-US" sz="2200" b="1" dirty="0" smtClean="0"/>
              <a:t>N</a:t>
            </a:r>
            <a:r>
              <a:rPr lang="ru-RU" sz="2200" b="1" dirty="0" smtClean="0"/>
              <a:t> всех возможных исходов данного испытания;</a:t>
            </a:r>
          </a:p>
          <a:p>
            <a:pPr marL="800100" lvl="1" indent="-342900">
              <a:buNone/>
            </a:pPr>
            <a:r>
              <a:rPr lang="ru-RU" sz="2200" b="1" dirty="0" smtClean="0"/>
              <a:t>2) количество </a:t>
            </a:r>
            <a:r>
              <a:rPr lang="en-US" sz="2200" b="1" dirty="0" smtClean="0"/>
              <a:t>N</a:t>
            </a:r>
            <a:r>
              <a:rPr lang="ru-RU" sz="2200" b="1" dirty="0" smtClean="0"/>
              <a:t>(</a:t>
            </a:r>
            <a:r>
              <a:rPr lang="en-US" sz="2200" b="1" dirty="0" smtClean="0"/>
              <a:t>A</a:t>
            </a:r>
            <a:r>
              <a:rPr lang="ru-RU" sz="2200" b="1" dirty="0" smtClean="0"/>
              <a:t>) тех исходов, в которых наступает             событие А;</a:t>
            </a:r>
          </a:p>
          <a:p>
            <a:pPr marL="800100" lvl="1" indent="-342900">
              <a:buNone/>
            </a:pPr>
            <a:r>
              <a:rPr lang="ru-RU" sz="2200" b="1" dirty="0" smtClean="0"/>
              <a:t>3) частное </a:t>
            </a:r>
            <a:r>
              <a:rPr lang="en-US" sz="2200" b="1" dirty="0" smtClean="0"/>
              <a:t>N</a:t>
            </a:r>
            <a:r>
              <a:rPr lang="ru-RU" sz="2200" b="1" dirty="0" smtClean="0"/>
              <a:t>(</a:t>
            </a:r>
            <a:r>
              <a:rPr lang="en-US" sz="2200" b="1" dirty="0" smtClean="0"/>
              <a:t>A</a:t>
            </a:r>
            <a:r>
              <a:rPr lang="ru-RU" sz="2200" b="1" dirty="0" smtClean="0"/>
              <a:t>)/</a:t>
            </a:r>
            <a:r>
              <a:rPr lang="en-US" sz="2200" b="1" dirty="0" smtClean="0"/>
              <a:t>N</a:t>
            </a:r>
            <a:r>
              <a:rPr lang="ru-RU" sz="2200" b="1" dirty="0" smtClean="0"/>
              <a:t>, оно и будет равно вероятности события А.</a:t>
            </a:r>
            <a:endParaRPr lang="en-US" sz="2200" b="1" dirty="0" smtClean="0"/>
          </a:p>
          <a:p>
            <a:pPr marL="800100" lvl="1" indent="-342900">
              <a:buNone/>
            </a:pPr>
            <a:r>
              <a:rPr lang="ru-RU" sz="2000" b="1" dirty="0" smtClean="0"/>
              <a:t>Вероятность события А обозначать Р(А). Значит</a:t>
            </a:r>
            <a:r>
              <a:rPr lang="en-US" sz="2000" b="1" dirty="0" smtClean="0"/>
              <a:t> </a:t>
            </a:r>
            <a:r>
              <a:rPr lang="ru-RU" sz="2000" b="1" dirty="0" smtClean="0"/>
              <a:t>Р(А)</a:t>
            </a:r>
            <a:r>
              <a:rPr lang="en-US" sz="2000" b="1" dirty="0" smtClean="0"/>
              <a:t>= N</a:t>
            </a:r>
            <a:r>
              <a:rPr lang="ru-RU" sz="2000" b="1" dirty="0" smtClean="0"/>
              <a:t>(</a:t>
            </a:r>
            <a:r>
              <a:rPr lang="en-US" sz="2000" b="1" dirty="0" smtClean="0"/>
              <a:t>A</a:t>
            </a:r>
            <a:r>
              <a:rPr lang="ru-RU" sz="2000" b="1" dirty="0" smtClean="0"/>
              <a:t>)/</a:t>
            </a:r>
            <a:r>
              <a:rPr lang="en-US" sz="2000" b="1" dirty="0" smtClean="0"/>
              <a:t>N</a:t>
            </a:r>
            <a:endParaRPr lang="ru-RU" sz="2000" b="1" dirty="0" smtClean="0"/>
          </a:p>
          <a:p>
            <a:pPr>
              <a:buNone/>
            </a:pPr>
            <a:endParaRPr lang="ru-RU" sz="22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520" y="1283006"/>
            <a:ext cx="8640960" cy="5016758"/>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i="1" dirty="0" smtClean="0">
                <a:latin typeface="+mn-lt"/>
              </a:rPr>
              <a:t>Игральные кости – это кубики с 6 гранями. На первом кубике может выпасть  1, 2, 3, 4, 5 или  6 очков. Каждому варианту выпадения очков соответствует 6 вариантов выпадения очков на втором кубике.</a:t>
            </a:r>
          </a:p>
          <a:p>
            <a:r>
              <a:rPr lang="ru-RU" sz="2000" i="1" dirty="0" smtClean="0">
                <a:latin typeface="+mn-lt"/>
              </a:rPr>
              <a:t>Т.е. всего различных вариантов 6×6 = 36.</a:t>
            </a:r>
          </a:p>
          <a:p>
            <a:r>
              <a:rPr lang="ru-RU" sz="2000" i="1" dirty="0" smtClean="0">
                <a:latin typeface="+mn-lt"/>
              </a:rPr>
              <a:t>Варианты (исходы эксперимента) будут такие:</a:t>
            </a:r>
          </a:p>
          <a:p>
            <a:r>
              <a:rPr lang="ru-RU" sz="2000" i="1" dirty="0" smtClean="0">
                <a:latin typeface="+mn-lt"/>
              </a:rPr>
              <a:t>1; 1  1; 2  1; 3  1; 4  1; 5  1; 6</a:t>
            </a:r>
          </a:p>
          <a:p>
            <a:r>
              <a:rPr lang="ru-RU" sz="2000" i="1" dirty="0" smtClean="0">
                <a:latin typeface="+mn-lt"/>
              </a:rPr>
              <a:t>2; 1  2; 2  2; 3  2; 4  2; 5  2; 6</a:t>
            </a:r>
          </a:p>
          <a:p>
            <a:r>
              <a:rPr lang="ru-RU" sz="2000" i="1" dirty="0" smtClean="0">
                <a:latin typeface="+mn-lt"/>
              </a:rPr>
              <a:t>и т.д. ..............................</a:t>
            </a:r>
          </a:p>
          <a:p>
            <a:r>
              <a:rPr lang="ru-RU" sz="2000" i="1" dirty="0" smtClean="0">
                <a:latin typeface="+mn-lt"/>
              </a:rPr>
              <a:t>6; 1  6; 2  6; 3  6; 4  6; 5  6; 6</a:t>
            </a:r>
          </a:p>
          <a:p>
            <a:r>
              <a:rPr lang="ru-RU" sz="2000" i="1" dirty="0" smtClean="0">
                <a:latin typeface="+mn-lt"/>
              </a:rPr>
              <a:t>Подсчитаем количество исходов (вариантов), в которых сумма очков двух кубиков равна 8.</a:t>
            </a:r>
          </a:p>
          <a:p>
            <a:r>
              <a:rPr lang="ru-RU" sz="2000" i="1" dirty="0" smtClean="0">
                <a:latin typeface="+mn-lt"/>
              </a:rPr>
              <a:t>2; 6   3; 5;  4; 4   5; 3   6; 2.   </a:t>
            </a:r>
          </a:p>
          <a:p>
            <a:r>
              <a:rPr lang="ru-RU" sz="2000" i="1" dirty="0" smtClean="0">
                <a:latin typeface="+mn-lt"/>
              </a:rPr>
              <a:t>Всего 5 вариантов.</a:t>
            </a:r>
          </a:p>
          <a:p>
            <a:r>
              <a:rPr lang="ru-RU" sz="2000" i="1" dirty="0" smtClean="0">
                <a:latin typeface="+mn-lt"/>
              </a:rPr>
              <a:t>Найдем вероятность:   5/36 = 0,138 ≈ 0,14.</a:t>
            </a:r>
          </a:p>
        </p:txBody>
      </p:sp>
      <p:sp>
        <p:nvSpPr>
          <p:cNvPr id="5" name="Rectangle 2"/>
          <p:cNvSpPr txBox="1">
            <a:spLocks noChangeArrowheads="1"/>
          </p:cNvSpPr>
          <p:nvPr/>
        </p:nvSpPr>
        <p:spPr bwMode="gray">
          <a:xfrm>
            <a:off x="241541" y="129396"/>
            <a:ext cx="7116792" cy="1004349"/>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defRPr/>
            </a:pPr>
            <a:r>
              <a:rPr lang="ru-RU" sz="1900" i="1" kern="0" dirty="0" smtClean="0">
                <a:solidFill>
                  <a:schemeClr val="accent1">
                    <a:lumMod val="25000"/>
                  </a:schemeClr>
                </a:solidFill>
                <a:latin typeface="+mj-lt"/>
                <a:ea typeface="+mj-ea"/>
                <a:cs typeface="+mj-cs"/>
              </a:rPr>
              <a:t>В случайном эксперименте бросают две игральные кости. Найдите вероятность того, что в сумме выпадет   8 очков. Результат округлите до сотых.</a:t>
            </a:r>
          </a:p>
        </p:txBody>
      </p:sp>
      <p:sp>
        <p:nvSpPr>
          <p:cNvPr id="9" name="Прямоугольник 8"/>
          <p:cNvSpPr/>
          <p:nvPr/>
        </p:nvSpPr>
        <p:spPr>
          <a:xfrm>
            <a:off x="3287033" y="6334780"/>
            <a:ext cx="2569934" cy="523220"/>
          </a:xfrm>
          <a:prstGeom prst="rect">
            <a:avLst/>
          </a:prstGeom>
        </p:spPr>
        <p:txBody>
          <a:bodyPr wrap="none">
            <a:spAutoFit/>
          </a:bodyPr>
          <a:lstStyle/>
          <a:p>
            <a:pPr algn="ctr"/>
            <a:r>
              <a:rPr lang="ru-RU" sz="2800" i="1" dirty="0" smtClean="0">
                <a:solidFill>
                  <a:srgbClr val="C00000"/>
                </a:solidFill>
                <a:latin typeface="+mn-lt"/>
              </a:rPr>
              <a:t>Ответ: 0,14.</a:t>
            </a:r>
          </a:p>
        </p:txBody>
      </p:sp>
      <p:sp>
        <p:nvSpPr>
          <p:cNvPr id="10"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282853</a:t>
            </a:r>
            <a:endParaRPr lang="ru-RU" sz="2400" dirty="0" smtClean="0"/>
          </a:p>
        </p:txBody>
      </p:sp>
      <p:pic>
        <p:nvPicPr>
          <p:cNvPr id="19460" name="Picture 4" descr="http://snouffy.free.fr/blog-fr/public/generateurs_aleatoires/des.png"/>
          <p:cNvPicPr>
            <a:picLocks noChangeAspect="1" noChangeArrowheads="1"/>
          </p:cNvPicPr>
          <p:nvPr/>
        </p:nvPicPr>
        <p:blipFill>
          <a:blip r:embed="rId2" cstate="print"/>
          <a:srcRect/>
          <a:stretch>
            <a:fillRect/>
          </a:stretch>
        </p:blipFill>
        <p:spPr bwMode="auto">
          <a:xfrm flipH="1">
            <a:off x="6630838" y="5247340"/>
            <a:ext cx="2513162" cy="16106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left)">
                                      <p:cBhvr>
                                        <p:cTn id="11" dur="1000"/>
                                        <p:tgtEl>
                                          <p:spTgt spid="7">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1000"/>
                                        <p:tgtEl>
                                          <p:spTgt spid="7">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left)">
                                      <p:cBhvr>
                                        <p:cTn id="19" dur="1000"/>
                                        <p:tgtEl>
                                          <p:spTgt spid="7">
                                            <p:txEl>
                                              <p:pRg st="3" end="3"/>
                                            </p:txEl>
                                          </p:spTgt>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left)">
                                      <p:cBhvr>
                                        <p:cTn id="23" dur="1000"/>
                                        <p:tgtEl>
                                          <p:spTgt spid="7">
                                            <p:txEl>
                                              <p:pRg st="4" end="4"/>
                                            </p:txEl>
                                          </p:spTgt>
                                        </p:tgtEl>
                                      </p:cBhvr>
                                    </p:animEffect>
                                  </p:childTnLst>
                                </p:cTn>
                              </p:par>
                            </p:childTnLst>
                          </p:cTn>
                        </p:par>
                        <p:par>
                          <p:cTn id="24" fill="hold">
                            <p:stCondLst>
                              <p:cond delay="5000"/>
                            </p:stCondLst>
                            <p:childTnLst>
                              <p:par>
                                <p:cTn id="25" presetID="22" presetClass="entr" presetSubtype="8" fill="hold" nodeType="after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wipe(left)">
                                      <p:cBhvr>
                                        <p:cTn id="27" dur="1000"/>
                                        <p:tgtEl>
                                          <p:spTgt spid="7">
                                            <p:txEl>
                                              <p:pRg st="5" end="5"/>
                                            </p:txEl>
                                          </p:spTgt>
                                        </p:tgtEl>
                                      </p:cBhvr>
                                    </p:animEffect>
                                  </p:childTnLst>
                                </p:cTn>
                              </p:par>
                            </p:childTnLst>
                          </p:cTn>
                        </p:par>
                        <p:par>
                          <p:cTn id="28" fill="hold">
                            <p:stCondLst>
                              <p:cond delay="6000"/>
                            </p:stCondLst>
                            <p:childTnLst>
                              <p:par>
                                <p:cTn id="29" presetID="22" presetClass="entr" presetSubtype="8" fill="hold" nodeType="after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Effect transition="in" filter="wipe(left)">
                                      <p:cBhvr>
                                        <p:cTn id="31" dur="1000"/>
                                        <p:tgtEl>
                                          <p:spTgt spid="7">
                                            <p:txEl>
                                              <p:pRg st="6" end="6"/>
                                            </p:txEl>
                                          </p:spTgt>
                                        </p:tgtEl>
                                      </p:cBhvr>
                                    </p:animEffect>
                                  </p:childTnLst>
                                </p:cTn>
                              </p:par>
                            </p:childTnLst>
                          </p:cTn>
                        </p:par>
                        <p:par>
                          <p:cTn id="32" fill="hold">
                            <p:stCondLst>
                              <p:cond delay="7000"/>
                            </p:stCondLst>
                            <p:childTnLst>
                              <p:par>
                                <p:cTn id="33" presetID="22" presetClass="entr" presetSubtype="8" fill="hold" nodeType="after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Effect transition="in" filter="wipe(left)">
                                      <p:cBhvr>
                                        <p:cTn id="35" dur="1000"/>
                                        <p:tgtEl>
                                          <p:spTgt spid="7">
                                            <p:txEl>
                                              <p:pRg st="7" end="7"/>
                                            </p:txEl>
                                          </p:spTgt>
                                        </p:tgtEl>
                                      </p:cBhvr>
                                    </p:animEffect>
                                  </p:childTnLst>
                                </p:cTn>
                              </p:par>
                            </p:childTnLst>
                          </p:cTn>
                        </p:par>
                        <p:par>
                          <p:cTn id="36" fill="hold">
                            <p:stCondLst>
                              <p:cond delay="8000"/>
                            </p:stCondLst>
                            <p:childTnLst>
                              <p:par>
                                <p:cTn id="37" presetID="22" presetClass="entr" presetSubtype="8" fill="hold" nodeType="after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wipe(left)">
                                      <p:cBhvr>
                                        <p:cTn id="39" dur="1000"/>
                                        <p:tgtEl>
                                          <p:spTgt spid="7">
                                            <p:txEl>
                                              <p:pRg st="8" end="8"/>
                                            </p:txEl>
                                          </p:spTgt>
                                        </p:tgtEl>
                                      </p:cBhvr>
                                    </p:animEffect>
                                  </p:childTnLst>
                                </p:cTn>
                              </p:par>
                            </p:childTnLst>
                          </p:cTn>
                        </p:par>
                        <p:par>
                          <p:cTn id="40" fill="hold">
                            <p:stCondLst>
                              <p:cond delay="9000"/>
                            </p:stCondLst>
                            <p:childTnLst>
                              <p:par>
                                <p:cTn id="41" presetID="22" presetClass="entr" presetSubtype="8" fill="hold" nodeType="after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animEffect transition="in" filter="wipe(left)">
                                      <p:cBhvr>
                                        <p:cTn id="43" dur="1000"/>
                                        <p:tgtEl>
                                          <p:spTgt spid="7">
                                            <p:txEl>
                                              <p:pRg st="9" end="9"/>
                                            </p:txEl>
                                          </p:spTgt>
                                        </p:tgtEl>
                                      </p:cBhvr>
                                    </p:animEffect>
                                  </p:childTnLst>
                                </p:cTn>
                              </p:par>
                            </p:childTnLst>
                          </p:cTn>
                        </p:par>
                        <p:par>
                          <p:cTn id="44" fill="hold">
                            <p:stCondLst>
                              <p:cond delay="10000"/>
                            </p:stCondLst>
                            <p:childTnLst>
                              <p:par>
                                <p:cTn id="45" presetID="22" presetClass="entr" presetSubtype="8" fill="hold" nodeType="afterEffect">
                                  <p:stCondLst>
                                    <p:cond delay="0"/>
                                  </p:stCondLst>
                                  <p:childTnLst>
                                    <p:set>
                                      <p:cBhvr>
                                        <p:cTn id="46" dur="1" fill="hold">
                                          <p:stCondLst>
                                            <p:cond delay="0"/>
                                          </p:stCondLst>
                                        </p:cTn>
                                        <p:tgtEl>
                                          <p:spTgt spid="7">
                                            <p:txEl>
                                              <p:pRg st="10" end="10"/>
                                            </p:txEl>
                                          </p:spTgt>
                                        </p:tgtEl>
                                        <p:attrNameLst>
                                          <p:attrName>style.visibility</p:attrName>
                                        </p:attrNameLst>
                                      </p:cBhvr>
                                      <p:to>
                                        <p:strVal val="visible"/>
                                      </p:to>
                                    </p:set>
                                    <p:animEffect transition="in" filter="wipe(left)">
                                      <p:cBhvr>
                                        <p:cTn id="47" dur="1000"/>
                                        <p:tgtEl>
                                          <p:spTgt spid="7">
                                            <p:txEl>
                                              <p:pRg st="10" end="10"/>
                                            </p:txEl>
                                          </p:spTgt>
                                        </p:tgtEl>
                                      </p:cBhvr>
                                    </p:animEffect>
                                  </p:childTnLst>
                                </p:cTn>
                              </p:par>
                            </p:childTnLst>
                          </p:cTn>
                        </p:par>
                        <p:par>
                          <p:cTn id="48" fill="hold">
                            <p:stCondLst>
                              <p:cond delay="11000"/>
                            </p:stCondLst>
                            <p:childTnLst>
                              <p:par>
                                <p:cTn id="49" presetID="22" presetClass="entr" presetSubtype="8" fill="hold" nodeType="after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animEffect transition="in" filter="wipe(left)">
                                      <p:cBhvr>
                                        <p:cTn id="51" dur="1000"/>
                                        <p:tgtEl>
                                          <p:spTgt spid="7">
                                            <p:txEl>
                                              <p:pRg st="11" end="11"/>
                                            </p:txEl>
                                          </p:spTgt>
                                        </p:tgtEl>
                                      </p:cBhvr>
                                    </p:animEffect>
                                  </p:childTnLst>
                                </p:cTn>
                              </p:par>
                            </p:childTnLst>
                          </p:cTn>
                        </p:par>
                        <p:par>
                          <p:cTn id="52" fill="hold">
                            <p:stCondLst>
                              <p:cond delay="12000"/>
                            </p:stCondLst>
                            <p:childTnLst>
                              <p:par>
                                <p:cTn id="53" presetID="29" presetClass="entr" presetSubtype="0"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1000" fill="hold"/>
                                        <p:tgtEl>
                                          <p:spTgt spid="9"/>
                                        </p:tgtEl>
                                        <p:attrNameLst>
                                          <p:attrName>ppt_x</p:attrName>
                                        </p:attrNameLst>
                                      </p:cBhvr>
                                      <p:tavLst>
                                        <p:tav tm="0">
                                          <p:val>
                                            <p:strVal val="#ppt_x-.2"/>
                                          </p:val>
                                        </p:tav>
                                        <p:tav tm="100000">
                                          <p:val>
                                            <p:strVal val="#ppt_x"/>
                                          </p:val>
                                        </p:tav>
                                      </p:tavLst>
                                    </p:anim>
                                    <p:anim calcmode="lin" valueType="num">
                                      <p:cBhvr>
                                        <p:cTn id="56"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15199" y="49915"/>
            <a:ext cx="7210328" cy="1133745"/>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defRPr/>
            </a:pPr>
            <a:r>
              <a:rPr lang="ru-RU" sz="2000" i="1" kern="0" dirty="0" smtClean="0">
                <a:solidFill>
                  <a:schemeClr val="accent1">
                    <a:lumMod val="25000"/>
                  </a:schemeClr>
                </a:solidFill>
                <a:latin typeface="+mj-lt"/>
                <a:ea typeface="+mj-ea"/>
                <a:cs typeface="+mj-cs"/>
              </a:rPr>
              <a:t>В случайном эксперименте симметричную монету бросают дважды. Найдите вероятность того, что орел выпадет ровно один раз.</a:t>
            </a:r>
          </a:p>
        </p:txBody>
      </p:sp>
      <p:sp>
        <p:nvSpPr>
          <p:cNvPr id="7" name="TextBox 6"/>
          <p:cNvSpPr txBox="1"/>
          <p:nvPr/>
        </p:nvSpPr>
        <p:spPr>
          <a:xfrm>
            <a:off x="613153" y="3279265"/>
            <a:ext cx="7917694" cy="2349381"/>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p>
          <a:p>
            <a:pPr>
              <a:lnSpc>
                <a:spcPct val="150000"/>
              </a:lnSpc>
            </a:pPr>
            <a:r>
              <a:rPr lang="ru-RU" sz="2400" i="1" dirty="0" smtClean="0">
                <a:latin typeface="+mn-lt"/>
              </a:rPr>
              <a:t>Всего 4 варианта:  </a:t>
            </a:r>
            <a:r>
              <a:rPr lang="ru-RU" sz="2400" i="1" dirty="0" smtClean="0">
                <a:solidFill>
                  <a:srgbClr val="C00000"/>
                </a:solidFill>
                <a:latin typeface="+mn-lt"/>
              </a:rPr>
              <a:t>о; о    </a:t>
            </a:r>
            <a:r>
              <a:rPr lang="ru-RU" sz="2400" i="1" dirty="0" err="1" smtClean="0">
                <a:solidFill>
                  <a:srgbClr val="C00000"/>
                </a:solidFill>
                <a:latin typeface="+mn-lt"/>
              </a:rPr>
              <a:t>о</a:t>
            </a:r>
            <a:r>
              <a:rPr lang="ru-RU" sz="2400" i="1" dirty="0" smtClean="0">
                <a:solidFill>
                  <a:srgbClr val="C00000"/>
                </a:solidFill>
                <a:latin typeface="+mn-lt"/>
              </a:rPr>
              <a:t>; </a:t>
            </a:r>
            <a:r>
              <a:rPr lang="ru-RU" sz="2400" i="1" dirty="0" err="1" smtClean="0">
                <a:solidFill>
                  <a:srgbClr val="C00000"/>
                </a:solidFill>
                <a:latin typeface="+mn-lt"/>
              </a:rPr>
              <a:t>р</a:t>
            </a:r>
            <a:r>
              <a:rPr lang="ru-RU" sz="2400" i="1" dirty="0" smtClean="0">
                <a:solidFill>
                  <a:srgbClr val="C00000"/>
                </a:solidFill>
                <a:latin typeface="+mn-lt"/>
              </a:rPr>
              <a:t>    </a:t>
            </a:r>
            <a:r>
              <a:rPr lang="ru-RU" sz="2400" i="1" dirty="0" err="1" smtClean="0">
                <a:solidFill>
                  <a:srgbClr val="C00000"/>
                </a:solidFill>
                <a:latin typeface="+mn-lt"/>
              </a:rPr>
              <a:t>р</a:t>
            </a:r>
            <a:r>
              <a:rPr lang="ru-RU" sz="2400" i="1" dirty="0" smtClean="0">
                <a:solidFill>
                  <a:srgbClr val="C00000"/>
                </a:solidFill>
                <a:latin typeface="+mn-lt"/>
              </a:rPr>
              <a:t>; </a:t>
            </a:r>
            <a:r>
              <a:rPr lang="ru-RU" sz="2400" i="1" dirty="0" err="1" smtClean="0">
                <a:solidFill>
                  <a:srgbClr val="C00000"/>
                </a:solidFill>
                <a:latin typeface="+mn-lt"/>
              </a:rPr>
              <a:t>р</a:t>
            </a:r>
            <a:r>
              <a:rPr lang="ru-RU" sz="2400" i="1" dirty="0" smtClean="0">
                <a:solidFill>
                  <a:srgbClr val="C00000"/>
                </a:solidFill>
                <a:latin typeface="+mn-lt"/>
              </a:rPr>
              <a:t>    </a:t>
            </a:r>
            <a:r>
              <a:rPr lang="ru-RU" sz="2400" i="1" dirty="0" err="1" smtClean="0">
                <a:solidFill>
                  <a:srgbClr val="C00000"/>
                </a:solidFill>
                <a:latin typeface="+mn-lt"/>
              </a:rPr>
              <a:t>р</a:t>
            </a:r>
            <a:r>
              <a:rPr lang="ru-RU" sz="2400" i="1" dirty="0" smtClean="0">
                <a:solidFill>
                  <a:srgbClr val="C00000"/>
                </a:solidFill>
                <a:latin typeface="+mn-lt"/>
              </a:rPr>
              <a:t>; </a:t>
            </a:r>
            <a:r>
              <a:rPr lang="ru-RU" sz="2400" i="1" dirty="0" err="1" smtClean="0">
                <a:solidFill>
                  <a:srgbClr val="C00000"/>
                </a:solidFill>
                <a:latin typeface="+mn-lt"/>
              </a:rPr>
              <a:t>о</a:t>
            </a:r>
            <a:r>
              <a:rPr lang="ru-RU" sz="2400" i="1" dirty="0" smtClean="0">
                <a:latin typeface="+mn-lt"/>
              </a:rPr>
              <a:t>.    </a:t>
            </a:r>
          </a:p>
          <a:p>
            <a:pPr>
              <a:lnSpc>
                <a:spcPct val="150000"/>
              </a:lnSpc>
            </a:pPr>
            <a:r>
              <a:rPr lang="ru-RU" sz="2400" i="1" dirty="0" smtClean="0">
                <a:latin typeface="+mn-lt"/>
              </a:rPr>
              <a:t>Благоприятных 2:   </a:t>
            </a:r>
            <a:r>
              <a:rPr lang="ru-RU" sz="2400" i="1" dirty="0" smtClean="0">
                <a:solidFill>
                  <a:srgbClr val="C00000"/>
                </a:solidFill>
                <a:latin typeface="+mn-lt"/>
              </a:rPr>
              <a:t>о; </a:t>
            </a:r>
            <a:r>
              <a:rPr lang="ru-RU" sz="2400" i="1" dirty="0" err="1" smtClean="0">
                <a:solidFill>
                  <a:srgbClr val="C00000"/>
                </a:solidFill>
                <a:latin typeface="+mn-lt"/>
              </a:rPr>
              <a:t>р</a:t>
            </a:r>
            <a:r>
              <a:rPr lang="ru-RU" sz="2400" i="1" dirty="0" smtClean="0">
                <a:solidFill>
                  <a:srgbClr val="C00000"/>
                </a:solidFill>
                <a:latin typeface="+mn-lt"/>
              </a:rPr>
              <a:t> </a:t>
            </a:r>
            <a:r>
              <a:rPr lang="ru-RU" sz="2400" i="1" dirty="0" smtClean="0">
                <a:latin typeface="+mn-lt"/>
              </a:rPr>
              <a:t> и  </a:t>
            </a:r>
            <a:r>
              <a:rPr lang="ru-RU" sz="2400" i="1" dirty="0" err="1" smtClean="0">
                <a:solidFill>
                  <a:srgbClr val="C00000"/>
                </a:solidFill>
                <a:latin typeface="+mn-lt"/>
              </a:rPr>
              <a:t>р</a:t>
            </a:r>
            <a:r>
              <a:rPr lang="ru-RU" sz="2400" i="1" dirty="0" smtClean="0">
                <a:solidFill>
                  <a:srgbClr val="C00000"/>
                </a:solidFill>
                <a:latin typeface="+mn-lt"/>
              </a:rPr>
              <a:t>; о</a:t>
            </a:r>
            <a:r>
              <a:rPr lang="ru-RU" sz="2400" i="1" dirty="0" smtClean="0">
                <a:latin typeface="+mn-lt"/>
              </a:rPr>
              <a:t>.  </a:t>
            </a:r>
          </a:p>
          <a:p>
            <a:pPr>
              <a:lnSpc>
                <a:spcPct val="150000"/>
              </a:lnSpc>
            </a:pPr>
            <a:r>
              <a:rPr lang="ru-RU" sz="2400" i="1" dirty="0" smtClean="0">
                <a:latin typeface="+mn-lt"/>
              </a:rPr>
              <a:t>Вероятность равна  2/4 = 1/2 = </a:t>
            </a:r>
            <a:r>
              <a:rPr lang="ru-RU" sz="2400" i="1" dirty="0" smtClean="0">
                <a:solidFill>
                  <a:srgbClr val="C00000"/>
                </a:solidFill>
                <a:latin typeface="+mn-lt"/>
              </a:rPr>
              <a:t>0,5</a:t>
            </a:r>
            <a:r>
              <a:rPr lang="ru-RU" sz="2400" i="1" dirty="0" smtClean="0">
                <a:latin typeface="+mn-lt"/>
              </a:rPr>
              <a:t>. </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282854</a:t>
            </a:r>
            <a:endParaRPr lang="ru-RU" sz="2400" dirty="0" smtClean="0"/>
          </a:p>
        </p:txBody>
      </p:sp>
      <p:sp>
        <p:nvSpPr>
          <p:cNvPr id="8" name="Прямоугольник 7"/>
          <p:cNvSpPr/>
          <p:nvPr/>
        </p:nvSpPr>
        <p:spPr>
          <a:xfrm>
            <a:off x="3398442" y="5903459"/>
            <a:ext cx="2347116" cy="523220"/>
          </a:xfrm>
          <a:prstGeom prst="rect">
            <a:avLst/>
          </a:prstGeom>
        </p:spPr>
        <p:txBody>
          <a:bodyPr wrap="none">
            <a:spAutoFit/>
          </a:bodyPr>
          <a:lstStyle/>
          <a:p>
            <a:pPr algn="ctr"/>
            <a:r>
              <a:rPr lang="ru-RU" sz="2800" i="1" dirty="0" smtClean="0">
                <a:solidFill>
                  <a:srgbClr val="C00000"/>
                </a:solidFill>
                <a:latin typeface="+mn-lt"/>
              </a:rPr>
              <a:t>Ответ: 0,5.</a:t>
            </a:r>
          </a:p>
        </p:txBody>
      </p:sp>
      <p:pic>
        <p:nvPicPr>
          <p:cNvPr id="6145" name="Picture 1"/>
          <p:cNvPicPr>
            <a:picLocks noChangeAspect="1" noChangeArrowheads="1"/>
          </p:cNvPicPr>
          <p:nvPr/>
        </p:nvPicPr>
        <p:blipFill>
          <a:blip r:embed="rId2" cstate="print">
            <a:clrChange>
              <a:clrFrom>
                <a:srgbClr val="FFFFFF"/>
              </a:clrFrom>
              <a:clrTo>
                <a:srgbClr val="FFFFFF">
                  <a:alpha val="0"/>
                </a:srgbClr>
              </a:clrTo>
            </a:clrChange>
          </a:blip>
          <a:srcRect r="49862"/>
          <a:stretch>
            <a:fillRect/>
          </a:stretch>
        </p:blipFill>
        <p:spPr bwMode="auto">
          <a:xfrm>
            <a:off x="115199" y="1817509"/>
            <a:ext cx="1014861" cy="1017730"/>
          </a:xfrm>
          <a:prstGeom prst="rect">
            <a:avLst/>
          </a:prstGeom>
          <a:noFill/>
          <a:ln w="9525">
            <a:noFill/>
            <a:miter lim="800000"/>
            <a:headEnd/>
            <a:tailEnd/>
          </a:ln>
          <a:effectLst/>
        </p:spPr>
      </p:pic>
      <p:pic>
        <p:nvPicPr>
          <p:cNvPr id="11" name="Picture 1"/>
          <p:cNvPicPr>
            <a:picLocks noChangeAspect="1" noChangeArrowheads="1"/>
          </p:cNvPicPr>
          <p:nvPr/>
        </p:nvPicPr>
        <p:blipFill>
          <a:blip r:embed="rId2" cstate="print">
            <a:clrChange>
              <a:clrFrom>
                <a:srgbClr val="FFFFFF"/>
              </a:clrFrom>
              <a:clrTo>
                <a:srgbClr val="FFFFFF">
                  <a:alpha val="0"/>
                </a:srgbClr>
              </a:clrTo>
            </a:clrChange>
          </a:blip>
          <a:srcRect r="49436"/>
          <a:stretch>
            <a:fillRect/>
          </a:stretch>
        </p:blipFill>
        <p:spPr bwMode="auto">
          <a:xfrm>
            <a:off x="1133116" y="1817508"/>
            <a:ext cx="1023487" cy="1017730"/>
          </a:xfrm>
          <a:prstGeom prst="rect">
            <a:avLst/>
          </a:prstGeom>
          <a:noFill/>
          <a:ln w="9525">
            <a:noFill/>
            <a:miter lim="800000"/>
            <a:headEnd/>
            <a:tailEnd/>
          </a:ln>
          <a:effectLst/>
        </p:spPr>
      </p:pic>
      <p:pic>
        <p:nvPicPr>
          <p:cNvPr id="12"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409826" y="1808883"/>
            <a:ext cx="2024151" cy="1017730"/>
          </a:xfrm>
          <a:prstGeom prst="rect">
            <a:avLst/>
          </a:prstGeom>
          <a:noFill/>
          <a:ln w="9525">
            <a:noFill/>
            <a:miter lim="800000"/>
            <a:headEnd/>
            <a:tailEnd/>
          </a:ln>
          <a:effectLst/>
        </p:spPr>
      </p:pic>
      <p:pic>
        <p:nvPicPr>
          <p:cNvPr id="13" name="Picture 1"/>
          <p:cNvPicPr>
            <a:picLocks noChangeAspect="1" noChangeArrowheads="1"/>
          </p:cNvPicPr>
          <p:nvPr/>
        </p:nvPicPr>
        <p:blipFill>
          <a:blip r:embed="rId2" cstate="print">
            <a:clrChange>
              <a:clrFrom>
                <a:srgbClr val="FFFFFF"/>
              </a:clrFrom>
              <a:clrTo>
                <a:srgbClr val="FFFFFF">
                  <a:alpha val="0"/>
                </a:srgbClr>
              </a:clrTo>
            </a:clrChange>
          </a:blip>
          <a:srcRect l="50137"/>
          <a:stretch>
            <a:fillRect/>
          </a:stretch>
        </p:blipFill>
        <p:spPr bwMode="auto">
          <a:xfrm>
            <a:off x="5710687" y="1800256"/>
            <a:ext cx="1009291" cy="1017730"/>
          </a:xfrm>
          <a:prstGeom prst="rect">
            <a:avLst/>
          </a:prstGeom>
          <a:noFill/>
          <a:ln w="9525">
            <a:noFill/>
            <a:miter lim="800000"/>
            <a:headEnd/>
            <a:tailEnd/>
          </a:ln>
          <a:effectLst/>
        </p:spPr>
      </p:pic>
      <p:pic>
        <p:nvPicPr>
          <p:cNvPr id="15" name="Picture 1"/>
          <p:cNvPicPr>
            <a:picLocks noChangeAspect="1" noChangeArrowheads="1"/>
          </p:cNvPicPr>
          <p:nvPr/>
        </p:nvPicPr>
        <p:blipFill>
          <a:blip r:embed="rId2" cstate="print">
            <a:clrChange>
              <a:clrFrom>
                <a:srgbClr val="FFFFFF"/>
              </a:clrFrom>
              <a:clrTo>
                <a:srgbClr val="FFFFFF">
                  <a:alpha val="0"/>
                </a:srgbClr>
              </a:clrTo>
            </a:clrChange>
          </a:blip>
          <a:srcRect l="50137"/>
          <a:stretch>
            <a:fillRect/>
          </a:stretch>
        </p:blipFill>
        <p:spPr bwMode="auto">
          <a:xfrm>
            <a:off x="4689894" y="1814634"/>
            <a:ext cx="1009291" cy="1017730"/>
          </a:xfrm>
          <a:prstGeom prst="rect">
            <a:avLst/>
          </a:prstGeom>
          <a:noFill/>
          <a:ln w="9525">
            <a:noFill/>
            <a:miter lim="800000"/>
            <a:headEnd/>
            <a:tailEnd/>
          </a:ln>
          <a:effectLst/>
        </p:spPr>
      </p:pic>
      <p:pic>
        <p:nvPicPr>
          <p:cNvPr id="17" name="Picture 1"/>
          <p:cNvPicPr>
            <a:picLocks noChangeAspect="1" noChangeArrowheads="1"/>
          </p:cNvPicPr>
          <p:nvPr/>
        </p:nvPicPr>
        <p:blipFill>
          <a:blip r:embed="rId2" cstate="print">
            <a:clrChange>
              <a:clrFrom>
                <a:srgbClr val="FFFFFF"/>
              </a:clrFrom>
              <a:clrTo>
                <a:srgbClr val="FFFFFF">
                  <a:alpha val="0"/>
                </a:srgbClr>
              </a:clrTo>
            </a:clrChange>
          </a:blip>
          <a:srcRect r="49436"/>
          <a:stretch>
            <a:fillRect/>
          </a:stretch>
        </p:blipFill>
        <p:spPr bwMode="auto">
          <a:xfrm>
            <a:off x="7970988" y="1824546"/>
            <a:ext cx="1023487" cy="1017730"/>
          </a:xfrm>
          <a:prstGeom prst="rect">
            <a:avLst/>
          </a:prstGeom>
          <a:noFill/>
          <a:ln w="9525">
            <a:noFill/>
            <a:miter lim="800000"/>
            <a:headEnd/>
            <a:tailEnd/>
          </a:ln>
          <a:effectLst/>
        </p:spPr>
      </p:pic>
      <p:sp>
        <p:nvSpPr>
          <p:cNvPr id="18" name="Овал 17"/>
          <p:cNvSpPr/>
          <p:nvPr/>
        </p:nvSpPr>
        <p:spPr>
          <a:xfrm>
            <a:off x="2260121" y="1459453"/>
            <a:ext cx="2311879" cy="172528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p:cNvSpPr/>
          <p:nvPr/>
        </p:nvSpPr>
        <p:spPr>
          <a:xfrm>
            <a:off x="6832121" y="1475118"/>
            <a:ext cx="2311879" cy="172528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 name="Picture 1"/>
          <p:cNvPicPr>
            <a:picLocks noChangeAspect="1" noChangeArrowheads="1"/>
          </p:cNvPicPr>
          <p:nvPr/>
        </p:nvPicPr>
        <p:blipFill>
          <a:blip r:embed="rId2" cstate="print">
            <a:clrChange>
              <a:clrFrom>
                <a:srgbClr val="FFFFFF"/>
              </a:clrFrom>
              <a:clrTo>
                <a:srgbClr val="FFFFFF">
                  <a:alpha val="0"/>
                </a:srgbClr>
              </a:clrTo>
            </a:clrChange>
          </a:blip>
          <a:srcRect l="50137"/>
          <a:stretch>
            <a:fillRect/>
          </a:stretch>
        </p:blipFill>
        <p:spPr bwMode="auto">
          <a:xfrm>
            <a:off x="6973018" y="1838924"/>
            <a:ext cx="1009291" cy="101773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1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7">
                                            <p:txEl>
                                              <p:pRg st="0" end="0"/>
                                            </p:txEl>
                                          </p:spTgt>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6145"/>
                                        </p:tgtEl>
                                        <p:attrNameLst>
                                          <p:attrName>style.visibility</p:attrName>
                                        </p:attrNameLst>
                                      </p:cBhvr>
                                      <p:to>
                                        <p:strVal val="visible"/>
                                      </p:to>
                                    </p:set>
                                    <p:animEffect transition="in" filter="wipe(down)">
                                      <p:cBhvr>
                                        <p:cTn id="13" dur="580">
                                          <p:stCondLst>
                                            <p:cond delay="0"/>
                                          </p:stCondLst>
                                        </p:cTn>
                                        <p:tgtEl>
                                          <p:spTgt spid="6145"/>
                                        </p:tgtEl>
                                      </p:cBhvr>
                                    </p:animEffect>
                                    <p:anim calcmode="lin" valueType="num">
                                      <p:cBhvr>
                                        <p:cTn id="14" dur="1822" tmFilter="0,0; 0.14,0.36; 0.43,0.73; 0.71,0.91; 1.0,1.0">
                                          <p:stCondLst>
                                            <p:cond delay="0"/>
                                          </p:stCondLst>
                                        </p:cTn>
                                        <p:tgtEl>
                                          <p:spTgt spid="614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14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14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14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145"/>
                                        </p:tgtEl>
                                        <p:attrNameLst>
                                          <p:attrName>ppt_y</p:attrName>
                                        </p:attrNameLst>
                                      </p:cBhvr>
                                      <p:tavLst>
                                        <p:tav tm="0" fmla="#ppt_y-sin(pi*$)/81">
                                          <p:val>
                                            <p:fltVal val="0"/>
                                          </p:val>
                                        </p:tav>
                                        <p:tav tm="100000">
                                          <p:val>
                                            <p:fltVal val="1"/>
                                          </p:val>
                                        </p:tav>
                                      </p:tavLst>
                                    </p:anim>
                                    <p:animScale>
                                      <p:cBhvr>
                                        <p:cTn id="19" dur="26">
                                          <p:stCondLst>
                                            <p:cond delay="650"/>
                                          </p:stCondLst>
                                        </p:cTn>
                                        <p:tgtEl>
                                          <p:spTgt spid="6145"/>
                                        </p:tgtEl>
                                      </p:cBhvr>
                                      <p:to x="100000" y="60000"/>
                                    </p:animScale>
                                    <p:animScale>
                                      <p:cBhvr>
                                        <p:cTn id="20" dur="166" decel="50000">
                                          <p:stCondLst>
                                            <p:cond delay="676"/>
                                          </p:stCondLst>
                                        </p:cTn>
                                        <p:tgtEl>
                                          <p:spTgt spid="6145"/>
                                        </p:tgtEl>
                                      </p:cBhvr>
                                      <p:to x="100000" y="100000"/>
                                    </p:animScale>
                                    <p:animScale>
                                      <p:cBhvr>
                                        <p:cTn id="21" dur="26">
                                          <p:stCondLst>
                                            <p:cond delay="1312"/>
                                          </p:stCondLst>
                                        </p:cTn>
                                        <p:tgtEl>
                                          <p:spTgt spid="6145"/>
                                        </p:tgtEl>
                                      </p:cBhvr>
                                      <p:to x="100000" y="80000"/>
                                    </p:animScale>
                                    <p:animScale>
                                      <p:cBhvr>
                                        <p:cTn id="22" dur="166" decel="50000">
                                          <p:stCondLst>
                                            <p:cond delay="1338"/>
                                          </p:stCondLst>
                                        </p:cTn>
                                        <p:tgtEl>
                                          <p:spTgt spid="6145"/>
                                        </p:tgtEl>
                                      </p:cBhvr>
                                      <p:to x="100000" y="100000"/>
                                    </p:animScale>
                                    <p:animScale>
                                      <p:cBhvr>
                                        <p:cTn id="23" dur="26">
                                          <p:stCondLst>
                                            <p:cond delay="1642"/>
                                          </p:stCondLst>
                                        </p:cTn>
                                        <p:tgtEl>
                                          <p:spTgt spid="6145"/>
                                        </p:tgtEl>
                                      </p:cBhvr>
                                      <p:to x="100000" y="90000"/>
                                    </p:animScale>
                                    <p:animScale>
                                      <p:cBhvr>
                                        <p:cTn id="24" dur="166" decel="50000">
                                          <p:stCondLst>
                                            <p:cond delay="1668"/>
                                          </p:stCondLst>
                                        </p:cTn>
                                        <p:tgtEl>
                                          <p:spTgt spid="6145"/>
                                        </p:tgtEl>
                                      </p:cBhvr>
                                      <p:to x="100000" y="100000"/>
                                    </p:animScale>
                                    <p:animScale>
                                      <p:cBhvr>
                                        <p:cTn id="25" dur="26">
                                          <p:stCondLst>
                                            <p:cond delay="1808"/>
                                          </p:stCondLst>
                                        </p:cTn>
                                        <p:tgtEl>
                                          <p:spTgt spid="6145"/>
                                        </p:tgtEl>
                                      </p:cBhvr>
                                      <p:to x="100000" y="95000"/>
                                    </p:animScale>
                                    <p:animScale>
                                      <p:cBhvr>
                                        <p:cTn id="26" dur="166" decel="50000">
                                          <p:stCondLst>
                                            <p:cond delay="1834"/>
                                          </p:stCondLst>
                                        </p:cTn>
                                        <p:tgtEl>
                                          <p:spTgt spid="6145"/>
                                        </p:tgtEl>
                                      </p:cBhvr>
                                      <p:to x="100000" y="100000"/>
                                    </p:animScale>
                                  </p:childTnLst>
                                </p:cTn>
                              </p:par>
                              <p:par>
                                <p:cTn id="27" presetID="26"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80">
                                          <p:stCondLst>
                                            <p:cond delay="0"/>
                                          </p:stCondLst>
                                        </p:cTn>
                                        <p:tgtEl>
                                          <p:spTgt spid="11"/>
                                        </p:tgtEl>
                                      </p:cBhvr>
                                    </p:animEffect>
                                    <p:anim calcmode="lin" valueType="num">
                                      <p:cBhvr>
                                        <p:cTn id="3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5" dur="26">
                                          <p:stCondLst>
                                            <p:cond delay="650"/>
                                          </p:stCondLst>
                                        </p:cTn>
                                        <p:tgtEl>
                                          <p:spTgt spid="11"/>
                                        </p:tgtEl>
                                      </p:cBhvr>
                                      <p:to x="100000" y="60000"/>
                                    </p:animScale>
                                    <p:animScale>
                                      <p:cBhvr>
                                        <p:cTn id="36" dur="166" decel="50000">
                                          <p:stCondLst>
                                            <p:cond delay="676"/>
                                          </p:stCondLst>
                                        </p:cTn>
                                        <p:tgtEl>
                                          <p:spTgt spid="11"/>
                                        </p:tgtEl>
                                      </p:cBhvr>
                                      <p:to x="100000" y="100000"/>
                                    </p:animScale>
                                    <p:animScale>
                                      <p:cBhvr>
                                        <p:cTn id="37" dur="26">
                                          <p:stCondLst>
                                            <p:cond delay="1312"/>
                                          </p:stCondLst>
                                        </p:cTn>
                                        <p:tgtEl>
                                          <p:spTgt spid="11"/>
                                        </p:tgtEl>
                                      </p:cBhvr>
                                      <p:to x="100000" y="80000"/>
                                    </p:animScale>
                                    <p:animScale>
                                      <p:cBhvr>
                                        <p:cTn id="38" dur="166" decel="50000">
                                          <p:stCondLst>
                                            <p:cond delay="1338"/>
                                          </p:stCondLst>
                                        </p:cTn>
                                        <p:tgtEl>
                                          <p:spTgt spid="11"/>
                                        </p:tgtEl>
                                      </p:cBhvr>
                                      <p:to x="100000" y="100000"/>
                                    </p:animScale>
                                    <p:animScale>
                                      <p:cBhvr>
                                        <p:cTn id="39" dur="26">
                                          <p:stCondLst>
                                            <p:cond delay="1642"/>
                                          </p:stCondLst>
                                        </p:cTn>
                                        <p:tgtEl>
                                          <p:spTgt spid="11"/>
                                        </p:tgtEl>
                                      </p:cBhvr>
                                      <p:to x="100000" y="90000"/>
                                    </p:animScale>
                                    <p:animScale>
                                      <p:cBhvr>
                                        <p:cTn id="40" dur="166" decel="50000">
                                          <p:stCondLst>
                                            <p:cond delay="1668"/>
                                          </p:stCondLst>
                                        </p:cTn>
                                        <p:tgtEl>
                                          <p:spTgt spid="11"/>
                                        </p:tgtEl>
                                      </p:cBhvr>
                                      <p:to x="100000" y="100000"/>
                                    </p:animScale>
                                    <p:animScale>
                                      <p:cBhvr>
                                        <p:cTn id="41" dur="26">
                                          <p:stCondLst>
                                            <p:cond delay="1808"/>
                                          </p:stCondLst>
                                        </p:cTn>
                                        <p:tgtEl>
                                          <p:spTgt spid="11"/>
                                        </p:tgtEl>
                                      </p:cBhvr>
                                      <p:to x="100000" y="95000"/>
                                    </p:animScale>
                                    <p:animScale>
                                      <p:cBhvr>
                                        <p:cTn id="42" dur="166" decel="50000">
                                          <p:stCondLst>
                                            <p:cond delay="1834"/>
                                          </p:stCondLst>
                                        </p:cTn>
                                        <p:tgtEl>
                                          <p:spTgt spid="11"/>
                                        </p:tgtEl>
                                      </p:cBhvr>
                                      <p:to x="100000" y="100000"/>
                                    </p:animScale>
                                  </p:childTnLst>
                                </p:cTn>
                              </p:par>
                            </p:childTnLst>
                          </p:cTn>
                        </p:par>
                        <p:par>
                          <p:cTn id="43" fill="hold">
                            <p:stCondLst>
                              <p:cond delay="3000"/>
                            </p:stCondLst>
                            <p:childTnLst>
                              <p:par>
                                <p:cTn id="44" presetID="26"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down)">
                                      <p:cBhvr>
                                        <p:cTn id="46" dur="580">
                                          <p:stCondLst>
                                            <p:cond delay="0"/>
                                          </p:stCondLst>
                                        </p:cTn>
                                        <p:tgtEl>
                                          <p:spTgt spid="12"/>
                                        </p:tgtEl>
                                      </p:cBhvr>
                                    </p:animEffect>
                                    <p:anim calcmode="lin" valueType="num">
                                      <p:cBhvr>
                                        <p:cTn id="47"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2" dur="26">
                                          <p:stCondLst>
                                            <p:cond delay="650"/>
                                          </p:stCondLst>
                                        </p:cTn>
                                        <p:tgtEl>
                                          <p:spTgt spid="12"/>
                                        </p:tgtEl>
                                      </p:cBhvr>
                                      <p:to x="100000" y="60000"/>
                                    </p:animScale>
                                    <p:animScale>
                                      <p:cBhvr>
                                        <p:cTn id="53" dur="166" decel="50000">
                                          <p:stCondLst>
                                            <p:cond delay="676"/>
                                          </p:stCondLst>
                                        </p:cTn>
                                        <p:tgtEl>
                                          <p:spTgt spid="12"/>
                                        </p:tgtEl>
                                      </p:cBhvr>
                                      <p:to x="100000" y="100000"/>
                                    </p:animScale>
                                    <p:animScale>
                                      <p:cBhvr>
                                        <p:cTn id="54" dur="26">
                                          <p:stCondLst>
                                            <p:cond delay="1312"/>
                                          </p:stCondLst>
                                        </p:cTn>
                                        <p:tgtEl>
                                          <p:spTgt spid="12"/>
                                        </p:tgtEl>
                                      </p:cBhvr>
                                      <p:to x="100000" y="80000"/>
                                    </p:animScale>
                                    <p:animScale>
                                      <p:cBhvr>
                                        <p:cTn id="55" dur="166" decel="50000">
                                          <p:stCondLst>
                                            <p:cond delay="1338"/>
                                          </p:stCondLst>
                                        </p:cTn>
                                        <p:tgtEl>
                                          <p:spTgt spid="12"/>
                                        </p:tgtEl>
                                      </p:cBhvr>
                                      <p:to x="100000" y="100000"/>
                                    </p:animScale>
                                    <p:animScale>
                                      <p:cBhvr>
                                        <p:cTn id="56" dur="26">
                                          <p:stCondLst>
                                            <p:cond delay="1642"/>
                                          </p:stCondLst>
                                        </p:cTn>
                                        <p:tgtEl>
                                          <p:spTgt spid="12"/>
                                        </p:tgtEl>
                                      </p:cBhvr>
                                      <p:to x="100000" y="90000"/>
                                    </p:animScale>
                                    <p:animScale>
                                      <p:cBhvr>
                                        <p:cTn id="57" dur="166" decel="50000">
                                          <p:stCondLst>
                                            <p:cond delay="1668"/>
                                          </p:stCondLst>
                                        </p:cTn>
                                        <p:tgtEl>
                                          <p:spTgt spid="12"/>
                                        </p:tgtEl>
                                      </p:cBhvr>
                                      <p:to x="100000" y="100000"/>
                                    </p:animScale>
                                    <p:animScale>
                                      <p:cBhvr>
                                        <p:cTn id="58" dur="26">
                                          <p:stCondLst>
                                            <p:cond delay="1808"/>
                                          </p:stCondLst>
                                        </p:cTn>
                                        <p:tgtEl>
                                          <p:spTgt spid="12"/>
                                        </p:tgtEl>
                                      </p:cBhvr>
                                      <p:to x="100000" y="95000"/>
                                    </p:animScale>
                                    <p:animScale>
                                      <p:cBhvr>
                                        <p:cTn id="59" dur="166" decel="50000">
                                          <p:stCondLst>
                                            <p:cond delay="1834"/>
                                          </p:stCondLst>
                                        </p:cTn>
                                        <p:tgtEl>
                                          <p:spTgt spid="12"/>
                                        </p:tgtEl>
                                      </p:cBhvr>
                                      <p:to x="100000" y="100000"/>
                                    </p:animScale>
                                  </p:childTnLst>
                                </p:cTn>
                              </p:par>
                            </p:childTnLst>
                          </p:cTn>
                        </p:par>
                        <p:par>
                          <p:cTn id="60" fill="hold">
                            <p:stCondLst>
                              <p:cond delay="5000"/>
                            </p:stCondLst>
                            <p:childTnLst>
                              <p:par>
                                <p:cTn id="61" presetID="26" presetClass="entr" presetSubtype="0"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down)">
                                      <p:cBhvr>
                                        <p:cTn id="63" dur="580">
                                          <p:stCondLst>
                                            <p:cond delay="0"/>
                                          </p:stCondLst>
                                        </p:cTn>
                                        <p:tgtEl>
                                          <p:spTgt spid="15"/>
                                        </p:tgtEl>
                                      </p:cBhvr>
                                    </p:animEffect>
                                    <p:anim calcmode="lin" valueType="num">
                                      <p:cBhvr>
                                        <p:cTn id="6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9" dur="26">
                                          <p:stCondLst>
                                            <p:cond delay="650"/>
                                          </p:stCondLst>
                                        </p:cTn>
                                        <p:tgtEl>
                                          <p:spTgt spid="15"/>
                                        </p:tgtEl>
                                      </p:cBhvr>
                                      <p:to x="100000" y="60000"/>
                                    </p:animScale>
                                    <p:animScale>
                                      <p:cBhvr>
                                        <p:cTn id="70" dur="166" decel="50000">
                                          <p:stCondLst>
                                            <p:cond delay="676"/>
                                          </p:stCondLst>
                                        </p:cTn>
                                        <p:tgtEl>
                                          <p:spTgt spid="15"/>
                                        </p:tgtEl>
                                      </p:cBhvr>
                                      <p:to x="100000" y="100000"/>
                                    </p:animScale>
                                    <p:animScale>
                                      <p:cBhvr>
                                        <p:cTn id="71" dur="26">
                                          <p:stCondLst>
                                            <p:cond delay="1312"/>
                                          </p:stCondLst>
                                        </p:cTn>
                                        <p:tgtEl>
                                          <p:spTgt spid="15"/>
                                        </p:tgtEl>
                                      </p:cBhvr>
                                      <p:to x="100000" y="80000"/>
                                    </p:animScale>
                                    <p:animScale>
                                      <p:cBhvr>
                                        <p:cTn id="72" dur="166" decel="50000">
                                          <p:stCondLst>
                                            <p:cond delay="1338"/>
                                          </p:stCondLst>
                                        </p:cTn>
                                        <p:tgtEl>
                                          <p:spTgt spid="15"/>
                                        </p:tgtEl>
                                      </p:cBhvr>
                                      <p:to x="100000" y="100000"/>
                                    </p:animScale>
                                    <p:animScale>
                                      <p:cBhvr>
                                        <p:cTn id="73" dur="26">
                                          <p:stCondLst>
                                            <p:cond delay="1642"/>
                                          </p:stCondLst>
                                        </p:cTn>
                                        <p:tgtEl>
                                          <p:spTgt spid="15"/>
                                        </p:tgtEl>
                                      </p:cBhvr>
                                      <p:to x="100000" y="90000"/>
                                    </p:animScale>
                                    <p:animScale>
                                      <p:cBhvr>
                                        <p:cTn id="74" dur="166" decel="50000">
                                          <p:stCondLst>
                                            <p:cond delay="1668"/>
                                          </p:stCondLst>
                                        </p:cTn>
                                        <p:tgtEl>
                                          <p:spTgt spid="15"/>
                                        </p:tgtEl>
                                      </p:cBhvr>
                                      <p:to x="100000" y="100000"/>
                                    </p:animScale>
                                    <p:animScale>
                                      <p:cBhvr>
                                        <p:cTn id="75" dur="26">
                                          <p:stCondLst>
                                            <p:cond delay="1808"/>
                                          </p:stCondLst>
                                        </p:cTn>
                                        <p:tgtEl>
                                          <p:spTgt spid="15"/>
                                        </p:tgtEl>
                                      </p:cBhvr>
                                      <p:to x="100000" y="95000"/>
                                    </p:animScale>
                                    <p:animScale>
                                      <p:cBhvr>
                                        <p:cTn id="76" dur="166" decel="50000">
                                          <p:stCondLst>
                                            <p:cond delay="1834"/>
                                          </p:stCondLst>
                                        </p:cTn>
                                        <p:tgtEl>
                                          <p:spTgt spid="15"/>
                                        </p:tgtEl>
                                      </p:cBhvr>
                                      <p:to x="100000" y="100000"/>
                                    </p:animScale>
                                  </p:childTnLst>
                                </p:cTn>
                              </p:par>
                              <p:par>
                                <p:cTn id="77" presetID="26" presetClass="entr" presetSubtype="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down)">
                                      <p:cBhvr>
                                        <p:cTn id="79" dur="580">
                                          <p:stCondLst>
                                            <p:cond delay="0"/>
                                          </p:stCondLst>
                                        </p:cTn>
                                        <p:tgtEl>
                                          <p:spTgt spid="13"/>
                                        </p:tgtEl>
                                      </p:cBhvr>
                                    </p:animEffect>
                                    <p:anim calcmode="lin" valueType="num">
                                      <p:cBhvr>
                                        <p:cTn id="80"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5" dur="26">
                                          <p:stCondLst>
                                            <p:cond delay="650"/>
                                          </p:stCondLst>
                                        </p:cTn>
                                        <p:tgtEl>
                                          <p:spTgt spid="13"/>
                                        </p:tgtEl>
                                      </p:cBhvr>
                                      <p:to x="100000" y="60000"/>
                                    </p:animScale>
                                    <p:animScale>
                                      <p:cBhvr>
                                        <p:cTn id="86" dur="166" decel="50000">
                                          <p:stCondLst>
                                            <p:cond delay="676"/>
                                          </p:stCondLst>
                                        </p:cTn>
                                        <p:tgtEl>
                                          <p:spTgt spid="13"/>
                                        </p:tgtEl>
                                      </p:cBhvr>
                                      <p:to x="100000" y="100000"/>
                                    </p:animScale>
                                    <p:animScale>
                                      <p:cBhvr>
                                        <p:cTn id="87" dur="26">
                                          <p:stCondLst>
                                            <p:cond delay="1312"/>
                                          </p:stCondLst>
                                        </p:cTn>
                                        <p:tgtEl>
                                          <p:spTgt spid="13"/>
                                        </p:tgtEl>
                                      </p:cBhvr>
                                      <p:to x="100000" y="80000"/>
                                    </p:animScale>
                                    <p:animScale>
                                      <p:cBhvr>
                                        <p:cTn id="88" dur="166" decel="50000">
                                          <p:stCondLst>
                                            <p:cond delay="1338"/>
                                          </p:stCondLst>
                                        </p:cTn>
                                        <p:tgtEl>
                                          <p:spTgt spid="13"/>
                                        </p:tgtEl>
                                      </p:cBhvr>
                                      <p:to x="100000" y="100000"/>
                                    </p:animScale>
                                    <p:animScale>
                                      <p:cBhvr>
                                        <p:cTn id="89" dur="26">
                                          <p:stCondLst>
                                            <p:cond delay="1642"/>
                                          </p:stCondLst>
                                        </p:cTn>
                                        <p:tgtEl>
                                          <p:spTgt spid="13"/>
                                        </p:tgtEl>
                                      </p:cBhvr>
                                      <p:to x="100000" y="90000"/>
                                    </p:animScale>
                                    <p:animScale>
                                      <p:cBhvr>
                                        <p:cTn id="90" dur="166" decel="50000">
                                          <p:stCondLst>
                                            <p:cond delay="1668"/>
                                          </p:stCondLst>
                                        </p:cTn>
                                        <p:tgtEl>
                                          <p:spTgt spid="13"/>
                                        </p:tgtEl>
                                      </p:cBhvr>
                                      <p:to x="100000" y="100000"/>
                                    </p:animScale>
                                    <p:animScale>
                                      <p:cBhvr>
                                        <p:cTn id="91" dur="26">
                                          <p:stCondLst>
                                            <p:cond delay="1808"/>
                                          </p:stCondLst>
                                        </p:cTn>
                                        <p:tgtEl>
                                          <p:spTgt spid="13"/>
                                        </p:tgtEl>
                                      </p:cBhvr>
                                      <p:to x="100000" y="95000"/>
                                    </p:animScale>
                                    <p:animScale>
                                      <p:cBhvr>
                                        <p:cTn id="92" dur="166" decel="50000">
                                          <p:stCondLst>
                                            <p:cond delay="1834"/>
                                          </p:stCondLst>
                                        </p:cTn>
                                        <p:tgtEl>
                                          <p:spTgt spid="13"/>
                                        </p:tgtEl>
                                      </p:cBhvr>
                                      <p:to x="100000" y="100000"/>
                                    </p:animScale>
                                  </p:childTnLst>
                                </p:cTn>
                              </p:par>
                            </p:childTnLst>
                          </p:cTn>
                        </p:par>
                        <p:par>
                          <p:cTn id="93" fill="hold">
                            <p:stCondLst>
                              <p:cond delay="7000"/>
                            </p:stCondLst>
                            <p:childTnLst>
                              <p:par>
                                <p:cTn id="94" presetID="26" presetClass="entr" presetSubtype="0" fill="hold" nodeType="after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wipe(down)">
                                      <p:cBhvr>
                                        <p:cTn id="96" dur="580">
                                          <p:stCondLst>
                                            <p:cond delay="0"/>
                                          </p:stCondLst>
                                        </p:cTn>
                                        <p:tgtEl>
                                          <p:spTgt spid="20"/>
                                        </p:tgtEl>
                                      </p:cBhvr>
                                    </p:animEffect>
                                    <p:anim calcmode="lin" valueType="num">
                                      <p:cBhvr>
                                        <p:cTn id="9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9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2" dur="26">
                                          <p:stCondLst>
                                            <p:cond delay="650"/>
                                          </p:stCondLst>
                                        </p:cTn>
                                        <p:tgtEl>
                                          <p:spTgt spid="20"/>
                                        </p:tgtEl>
                                      </p:cBhvr>
                                      <p:to x="100000" y="60000"/>
                                    </p:animScale>
                                    <p:animScale>
                                      <p:cBhvr>
                                        <p:cTn id="103" dur="166" decel="50000">
                                          <p:stCondLst>
                                            <p:cond delay="676"/>
                                          </p:stCondLst>
                                        </p:cTn>
                                        <p:tgtEl>
                                          <p:spTgt spid="20"/>
                                        </p:tgtEl>
                                      </p:cBhvr>
                                      <p:to x="100000" y="100000"/>
                                    </p:animScale>
                                    <p:animScale>
                                      <p:cBhvr>
                                        <p:cTn id="104" dur="26">
                                          <p:stCondLst>
                                            <p:cond delay="1312"/>
                                          </p:stCondLst>
                                        </p:cTn>
                                        <p:tgtEl>
                                          <p:spTgt spid="20"/>
                                        </p:tgtEl>
                                      </p:cBhvr>
                                      <p:to x="100000" y="80000"/>
                                    </p:animScale>
                                    <p:animScale>
                                      <p:cBhvr>
                                        <p:cTn id="105" dur="166" decel="50000">
                                          <p:stCondLst>
                                            <p:cond delay="1338"/>
                                          </p:stCondLst>
                                        </p:cTn>
                                        <p:tgtEl>
                                          <p:spTgt spid="20"/>
                                        </p:tgtEl>
                                      </p:cBhvr>
                                      <p:to x="100000" y="100000"/>
                                    </p:animScale>
                                    <p:animScale>
                                      <p:cBhvr>
                                        <p:cTn id="106" dur="26">
                                          <p:stCondLst>
                                            <p:cond delay="1642"/>
                                          </p:stCondLst>
                                        </p:cTn>
                                        <p:tgtEl>
                                          <p:spTgt spid="20"/>
                                        </p:tgtEl>
                                      </p:cBhvr>
                                      <p:to x="100000" y="90000"/>
                                    </p:animScale>
                                    <p:animScale>
                                      <p:cBhvr>
                                        <p:cTn id="107" dur="166" decel="50000">
                                          <p:stCondLst>
                                            <p:cond delay="1668"/>
                                          </p:stCondLst>
                                        </p:cTn>
                                        <p:tgtEl>
                                          <p:spTgt spid="20"/>
                                        </p:tgtEl>
                                      </p:cBhvr>
                                      <p:to x="100000" y="100000"/>
                                    </p:animScale>
                                    <p:animScale>
                                      <p:cBhvr>
                                        <p:cTn id="108" dur="26">
                                          <p:stCondLst>
                                            <p:cond delay="1808"/>
                                          </p:stCondLst>
                                        </p:cTn>
                                        <p:tgtEl>
                                          <p:spTgt spid="20"/>
                                        </p:tgtEl>
                                      </p:cBhvr>
                                      <p:to x="100000" y="95000"/>
                                    </p:animScale>
                                    <p:animScale>
                                      <p:cBhvr>
                                        <p:cTn id="109" dur="166" decel="50000">
                                          <p:stCondLst>
                                            <p:cond delay="1834"/>
                                          </p:stCondLst>
                                        </p:cTn>
                                        <p:tgtEl>
                                          <p:spTgt spid="20"/>
                                        </p:tgtEl>
                                      </p:cBhvr>
                                      <p:to x="100000" y="100000"/>
                                    </p:animScale>
                                  </p:childTnLst>
                                </p:cTn>
                              </p:par>
                              <p:par>
                                <p:cTn id="110" presetID="26" presetClass="entr" presetSubtype="0"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wipe(down)">
                                      <p:cBhvr>
                                        <p:cTn id="112" dur="580">
                                          <p:stCondLst>
                                            <p:cond delay="0"/>
                                          </p:stCondLst>
                                        </p:cTn>
                                        <p:tgtEl>
                                          <p:spTgt spid="17"/>
                                        </p:tgtEl>
                                      </p:cBhvr>
                                    </p:animEffect>
                                    <p:anim calcmode="lin" valueType="num">
                                      <p:cBhvr>
                                        <p:cTn id="113"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18" dur="26">
                                          <p:stCondLst>
                                            <p:cond delay="650"/>
                                          </p:stCondLst>
                                        </p:cTn>
                                        <p:tgtEl>
                                          <p:spTgt spid="17"/>
                                        </p:tgtEl>
                                      </p:cBhvr>
                                      <p:to x="100000" y="60000"/>
                                    </p:animScale>
                                    <p:animScale>
                                      <p:cBhvr>
                                        <p:cTn id="119" dur="166" decel="50000">
                                          <p:stCondLst>
                                            <p:cond delay="676"/>
                                          </p:stCondLst>
                                        </p:cTn>
                                        <p:tgtEl>
                                          <p:spTgt spid="17"/>
                                        </p:tgtEl>
                                      </p:cBhvr>
                                      <p:to x="100000" y="100000"/>
                                    </p:animScale>
                                    <p:animScale>
                                      <p:cBhvr>
                                        <p:cTn id="120" dur="26">
                                          <p:stCondLst>
                                            <p:cond delay="1312"/>
                                          </p:stCondLst>
                                        </p:cTn>
                                        <p:tgtEl>
                                          <p:spTgt spid="17"/>
                                        </p:tgtEl>
                                      </p:cBhvr>
                                      <p:to x="100000" y="80000"/>
                                    </p:animScale>
                                    <p:animScale>
                                      <p:cBhvr>
                                        <p:cTn id="121" dur="166" decel="50000">
                                          <p:stCondLst>
                                            <p:cond delay="1338"/>
                                          </p:stCondLst>
                                        </p:cTn>
                                        <p:tgtEl>
                                          <p:spTgt spid="17"/>
                                        </p:tgtEl>
                                      </p:cBhvr>
                                      <p:to x="100000" y="100000"/>
                                    </p:animScale>
                                    <p:animScale>
                                      <p:cBhvr>
                                        <p:cTn id="122" dur="26">
                                          <p:stCondLst>
                                            <p:cond delay="1642"/>
                                          </p:stCondLst>
                                        </p:cTn>
                                        <p:tgtEl>
                                          <p:spTgt spid="17"/>
                                        </p:tgtEl>
                                      </p:cBhvr>
                                      <p:to x="100000" y="90000"/>
                                    </p:animScale>
                                    <p:animScale>
                                      <p:cBhvr>
                                        <p:cTn id="123" dur="166" decel="50000">
                                          <p:stCondLst>
                                            <p:cond delay="1668"/>
                                          </p:stCondLst>
                                        </p:cTn>
                                        <p:tgtEl>
                                          <p:spTgt spid="17"/>
                                        </p:tgtEl>
                                      </p:cBhvr>
                                      <p:to x="100000" y="100000"/>
                                    </p:animScale>
                                    <p:animScale>
                                      <p:cBhvr>
                                        <p:cTn id="124" dur="26">
                                          <p:stCondLst>
                                            <p:cond delay="1808"/>
                                          </p:stCondLst>
                                        </p:cTn>
                                        <p:tgtEl>
                                          <p:spTgt spid="17"/>
                                        </p:tgtEl>
                                      </p:cBhvr>
                                      <p:to x="100000" y="95000"/>
                                    </p:animScale>
                                    <p:animScale>
                                      <p:cBhvr>
                                        <p:cTn id="125" dur="166" decel="50000">
                                          <p:stCondLst>
                                            <p:cond delay="1834"/>
                                          </p:stCondLst>
                                        </p:cTn>
                                        <p:tgtEl>
                                          <p:spTgt spid="17"/>
                                        </p:tgtEl>
                                      </p:cBhvr>
                                      <p:to x="100000" y="100000"/>
                                    </p:animScale>
                                  </p:childTnLst>
                                </p:cTn>
                              </p:par>
                            </p:childTnLst>
                          </p:cTn>
                        </p:par>
                        <p:par>
                          <p:cTn id="126" fill="hold">
                            <p:stCondLst>
                              <p:cond delay="9000"/>
                            </p:stCondLst>
                            <p:childTnLst>
                              <p:par>
                                <p:cTn id="127" presetID="29" presetClass="entr" presetSubtype="0" fill="hold" nodeType="afterEffect">
                                  <p:stCondLst>
                                    <p:cond delay="0"/>
                                  </p:stCondLst>
                                  <p:iterate type="lt">
                                    <p:tmPct val="0"/>
                                  </p:iterate>
                                  <p:childTnLst>
                                    <p:set>
                                      <p:cBhvr>
                                        <p:cTn id="128" dur="1" fill="hold">
                                          <p:stCondLst>
                                            <p:cond delay="0"/>
                                          </p:stCondLst>
                                        </p:cTn>
                                        <p:tgtEl>
                                          <p:spTgt spid="7">
                                            <p:txEl>
                                              <p:pRg st="1" end="1"/>
                                            </p:txEl>
                                          </p:spTgt>
                                        </p:tgtEl>
                                        <p:attrNameLst>
                                          <p:attrName>style.visibility</p:attrName>
                                        </p:attrNameLst>
                                      </p:cBhvr>
                                      <p:to>
                                        <p:strVal val="visible"/>
                                      </p:to>
                                    </p:set>
                                    <p:anim calcmode="lin" valueType="num">
                                      <p:cBhvr>
                                        <p:cTn id="129" dur="1000" fill="hold"/>
                                        <p:tgtEl>
                                          <p:spTgt spid="7">
                                            <p:txEl>
                                              <p:pRg st="1" end="1"/>
                                            </p:txEl>
                                          </p:spTgt>
                                        </p:tgtEl>
                                        <p:attrNameLst>
                                          <p:attrName>ppt_x</p:attrName>
                                        </p:attrNameLst>
                                      </p:cBhvr>
                                      <p:tavLst>
                                        <p:tav tm="0">
                                          <p:val>
                                            <p:strVal val="#ppt_x-.2"/>
                                          </p:val>
                                        </p:tav>
                                        <p:tav tm="100000">
                                          <p:val>
                                            <p:strVal val="#ppt_x"/>
                                          </p:val>
                                        </p:tav>
                                      </p:tavLst>
                                    </p:anim>
                                    <p:anim calcmode="lin" valueType="num">
                                      <p:cBhvr>
                                        <p:cTn id="130" dur="1000" fill="hold"/>
                                        <p:tgtEl>
                                          <p:spTgt spid="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1" dur="1000"/>
                                        <p:tgtEl>
                                          <p:spTgt spid="7">
                                            <p:txEl>
                                              <p:pRg st="1" end="1"/>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21" presetClass="entr" presetSubtype="1" fill="hold" grpId="0" nodeType="clickEffect">
                                  <p:stCondLst>
                                    <p:cond delay="0"/>
                                  </p:stCondLst>
                                  <p:childTnLst>
                                    <p:set>
                                      <p:cBhvr>
                                        <p:cTn id="135" dur="1" fill="hold">
                                          <p:stCondLst>
                                            <p:cond delay="0"/>
                                          </p:stCondLst>
                                        </p:cTn>
                                        <p:tgtEl>
                                          <p:spTgt spid="18"/>
                                        </p:tgtEl>
                                        <p:attrNameLst>
                                          <p:attrName>style.visibility</p:attrName>
                                        </p:attrNameLst>
                                      </p:cBhvr>
                                      <p:to>
                                        <p:strVal val="visible"/>
                                      </p:to>
                                    </p:set>
                                    <p:animEffect transition="in" filter="wheel(1)">
                                      <p:cBhvr>
                                        <p:cTn id="136" dur="2000"/>
                                        <p:tgtEl>
                                          <p:spTgt spid="18"/>
                                        </p:tgtEl>
                                      </p:cBhvr>
                                    </p:animEffect>
                                  </p:childTnLst>
                                </p:cTn>
                              </p:par>
                              <p:par>
                                <p:cTn id="137" presetID="21" presetClass="entr" presetSubtype="1" fill="hold" grpId="0"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heel(1)">
                                      <p:cBhvr>
                                        <p:cTn id="139" dur="2000"/>
                                        <p:tgtEl>
                                          <p:spTgt spid="19"/>
                                        </p:tgtEl>
                                      </p:cBhvr>
                                    </p:animEffect>
                                  </p:childTnLst>
                                </p:cTn>
                              </p:par>
                            </p:childTnLst>
                          </p:cTn>
                        </p:par>
                        <p:par>
                          <p:cTn id="140" fill="hold">
                            <p:stCondLst>
                              <p:cond delay="2000"/>
                            </p:stCondLst>
                            <p:childTnLst>
                              <p:par>
                                <p:cTn id="141" presetID="29" presetClass="entr" presetSubtype="0" fill="hold" nodeType="afterEffect">
                                  <p:stCondLst>
                                    <p:cond delay="0"/>
                                  </p:stCondLst>
                                  <p:iterate type="lt">
                                    <p:tmPct val="0"/>
                                  </p:iterate>
                                  <p:childTnLst>
                                    <p:set>
                                      <p:cBhvr>
                                        <p:cTn id="142" dur="1" fill="hold">
                                          <p:stCondLst>
                                            <p:cond delay="0"/>
                                          </p:stCondLst>
                                        </p:cTn>
                                        <p:tgtEl>
                                          <p:spTgt spid="7">
                                            <p:txEl>
                                              <p:pRg st="2" end="2"/>
                                            </p:txEl>
                                          </p:spTgt>
                                        </p:tgtEl>
                                        <p:attrNameLst>
                                          <p:attrName>style.visibility</p:attrName>
                                        </p:attrNameLst>
                                      </p:cBhvr>
                                      <p:to>
                                        <p:strVal val="visible"/>
                                      </p:to>
                                    </p:set>
                                    <p:anim calcmode="lin" valueType="num">
                                      <p:cBhvr>
                                        <p:cTn id="143" dur="1000" fill="hold"/>
                                        <p:tgtEl>
                                          <p:spTgt spid="7">
                                            <p:txEl>
                                              <p:pRg st="2" end="2"/>
                                            </p:txEl>
                                          </p:spTgt>
                                        </p:tgtEl>
                                        <p:attrNameLst>
                                          <p:attrName>ppt_x</p:attrName>
                                        </p:attrNameLst>
                                      </p:cBhvr>
                                      <p:tavLst>
                                        <p:tav tm="0">
                                          <p:val>
                                            <p:strVal val="#ppt_x-.2"/>
                                          </p:val>
                                        </p:tav>
                                        <p:tav tm="100000">
                                          <p:val>
                                            <p:strVal val="#ppt_x"/>
                                          </p:val>
                                        </p:tav>
                                      </p:tavLst>
                                    </p:anim>
                                    <p:anim calcmode="lin" valueType="num">
                                      <p:cBhvr>
                                        <p:cTn id="144" dur="1000" fill="hold"/>
                                        <p:tgtEl>
                                          <p:spTgt spid="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5" dur="1000"/>
                                        <p:tgtEl>
                                          <p:spTgt spid="7">
                                            <p:txEl>
                                              <p:pRg st="2" end="2"/>
                                            </p:txEl>
                                          </p:spTgt>
                                        </p:tgtEl>
                                      </p:cBhvr>
                                    </p:animEffect>
                                  </p:childTnLst>
                                </p:cTn>
                              </p:par>
                            </p:childTnLst>
                          </p:cTn>
                        </p:par>
                        <p:par>
                          <p:cTn id="146" fill="hold">
                            <p:stCondLst>
                              <p:cond delay="3000"/>
                            </p:stCondLst>
                            <p:childTnLst>
                              <p:par>
                                <p:cTn id="147" presetID="29" presetClass="entr" presetSubtype="0" fill="hold" nodeType="afterEffect">
                                  <p:stCondLst>
                                    <p:cond delay="0"/>
                                  </p:stCondLst>
                                  <p:iterate type="lt">
                                    <p:tmPct val="0"/>
                                  </p:iterate>
                                  <p:childTnLst>
                                    <p:set>
                                      <p:cBhvr>
                                        <p:cTn id="148" dur="1" fill="hold">
                                          <p:stCondLst>
                                            <p:cond delay="0"/>
                                          </p:stCondLst>
                                        </p:cTn>
                                        <p:tgtEl>
                                          <p:spTgt spid="7">
                                            <p:txEl>
                                              <p:pRg st="3" end="3"/>
                                            </p:txEl>
                                          </p:spTgt>
                                        </p:tgtEl>
                                        <p:attrNameLst>
                                          <p:attrName>style.visibility</p:attrName>
                                        </p:attrNameLst>
                                      </p:cBhvr>
                                      <p:to>
                                        <p:strVal val="visible"/>
                                      </p:to>
                                    </p:set>
                                    <p:anim calcmode="lin" valueType="num">
                                      <p:cBhvr>
                                        <p:cTn id="149" dur="1000" fill="hold"/>
                                        <p:tgtEl>
                                          <p:spTgt spid="7">
                                            <p:txEl>
                                              <p:pRg st="3" end="3"/>
                                            </p:txEl>
                                          </p:spTgt>
                                        </p:tgtEl>
                                        <p:attrNameLst>
                                          <p:attrName>ppt_x</p:attrName>
                                        </p:attrNameLst>
                                      </p:cBhvr>
                                      <p:tavLst>
                                        <p:tav tm="0">
                                          <p:val>
                                            <p:strVal val="#ppt_x-.2"/>
                                          </p:val>
                                        </p:tav>
                                        <p:tav tm="100000">
                                          <p:val>
                                            <p:strVal val="#ppt_x"/>
                                          </p:val>
                                        </p:tav>
                                      </p:tavLst>
                                    </p:anim>
                                    <p:anim calcmode="lin" valueType="num">
                                      <p:cBhvr>
                                        <p:cTn id="150" dur="1000" fill="hold"/>
                                        <p:tgtEl>
                                          <p:spTgt spid="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1" dur="1000"/>
                                        <p:tgtEl>
                                          <p:spTgt spid="7">
                                            <p:txEl>
                                              <p:pRg st="3" end="3"/>
                                            </p:txEl>
                                          </p:spTgt>
                                        </p:tgtEl>
                                      </p:cBhvr>
                                    </p:animEffect>
                                  </p:childTnLst>
                                </p:cTn>
                              </p:par>
                            </p:childTnLst>
                          </p:cTn>
                        </p:par>
                        <p:par>
                          <p:cTn id="152" fill="hold">
                            <p:stCondLst>
                              <p:cond delay="4000"/>
                            </p:stCondLst>
                            <p:childTnLst>
                              <p:par>
                                <p:cTn id="153" presetID="29" presetClass="entr" presetSubtype="0" fill="hold" grpId="0" nodeType="afterEffect">
                                  <p:stCondLst>
                                    <p:cond delay="0"/>
                                  </p:stCondLst>
                                  <p:childTnLst>
                                    <p:set>
                                      <p:cBhvr>
                                        <p:cTn id="154" dur="1" fill="hold">
                                          <p:stCondLst>
                                            <p:cond delay="0"/>
                                          </p:stCondLst>
                                        </p:cTn>
                                        <p:tgtEl>
                                          <p:spTgt spid="8"/>
                                        </p:tgtEl>
                                        <p:attrNameLst>
                                          <p:attrName>style.visibility</p:attrName>
                                        </p:attrNameLst>
                                      </p:cBhvr>
                                      <p:to>
                                        <p:strVal val="visible"/>
                                      </p:to>
                                    </p:set>
                                    <p:anim calcmode="lin" valueType="num">
                                      <p:cBhvr>
                                        <p:cTn id="155" dur="1000" fill="hold"/>
                                        <p:tgtEl>
                                          <p:spTgt spid="8"/>
                                        </p:tgtEl>
                                        <p:attrNameLst>
                                          <p:attrName>ppt_x</p:attrName>
                                        </p:attrNameLst>
                                      </p:cBhvr>
                                      <p:tavLst>
                                        <p:tav tm="0">
                                          <p:val>
                                            <p:strVal val="#ppt_x-.2"/>
                                          </p:val>
                                        </p:tav>
                                        <p:tav tm="100000">
                                          <p:val>
                                            <p:strVal val="#ppt_x"/>
                                          </p:val>
                                        </p:tav>
                                      </p:tavLst>
                                    </p:anim>
                                    <p:anim calcmode="lin" valueType="num">
                                      <p:cBhvr>
                                        <p:cTn id="156"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5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20770" y="-27129"/>
            <a:ext cx="7573992" cy="2195610"/>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r>
              <a:rPr lang="ru-RU" sz="2000" i="1" kern="0" dirty="0" smtClean="0">
                <a:solidFill>
                  <a:schemeClr val="accent1">
                    <a:lumMod val="25000"/>
                  </a:schemeClr>
                </a:solidFill>
                <a:latin typeface="+mj-lt"/>
                <a:ea typeface="+mj-ea"/>
                <a:cs typeface="+mj-cs"/>
              </a:rPr>
              <a:t>В чемпионате по гимнастике участвуют 20 спортсменок: 8 из России, 7 из США, остальные − из Китая. Порядок, в котором выступают гимнастки, определяется жребием. Найдите вероятность того, что спортсменка, выступающая первой, окажется из Китая.</a:t>
            </a:r>
          </a:p>
        </p:txBody>
      </p:sp>
      <p:sp>
        <p:nvSpPr>
          <p:cNvPr id="10" name="TextBox 9"/>
          <p:cNvSpPr txBox="1"/>
          <p:nvPr/>
        </p:nvSpPr>
        <p:spPr>
          <a:xfrm>
            <a:off x="237227" y="2582848"/>
            <a:ext cx="8669546" cy="2862322"/>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Всего участвует 20 спортсменок, </a:t>
            </a:r>
          </a:p>
          <a:p>
            <a:pPr>
              <a:lnSpc>
                <a:spcPct val="150000"/>
              </a:lnSpc>
            </a:pPr>
            <a:r>
              <a:rPr lang="ru-RU" sz="2400" i="1" dirty="0" smtClean="0">
                <a:latin typeface="+mn-lt"/>
              </a:rPr>
              <a:t>из которых  20 – 8 – 7 = 5  спортсменок из Китая. </a:t>
            </a:r>
          </a:p>
          <a:p>
            <a:pPr>
              <a:lnSpc>
                <a:spcPct val="150000"/>
              </a:lnSpc>
            </a:pPr>
            <a:r>
              <a:rPr lang="ru-RU" sz="2400" i="1" dirty="0" smtClean="0">
                <a:latin typeface="+mn-lt"/>
              </a:rPr>
              <a:t>Вероятность того, что спортсменка, выступающая первой, окажется из Китая, равна  5/20 = 1/4 = 0,25. </a:t>
            </a:r>
          </a:p>
        </p:txBody>
      </p:sp>
      <p:sp>
        <p:nvSpPr>
          <p:cNvPr id="29" name="Прямоугольник 28"/>
          <p:cNvSpPr/>
          <p:nvPr/>
        </p:nvSpPr>
        <p:spPr>
          <a:xfrm>
            <a:off x="3287033" y="5967272"/>
            <a:ext cx="2569934" cy="523220"/>
          </a:xfrm>
          <a:prstGeom prst="rect">
            <a:avLst/>
          </a:prstGeom>
        </p:spPr>
        <p:txBody>
          <a:bodyPr wrap="none">
            <a:spAutoFit/>
          </a:bodyPr>
          <a:lstStyle/>
          <a:p>
            <a:pPr algn="ctr"/>
            <a:r>
              <a:rPr lang="ru-RU" sz="2800" i="1" dirty="0" smtClean="0">
                <a:solidFill>
                  <a:srgbClr val="C00000"/>
                </a:solidFill>
                <a:latin typeface="+mn-lt"/>
              </a:rPr>
              <a:t>Ответ: 0,25.</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282855</a:t>
            </a:r>
            <a:endParaRPr lang="ru-RU"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251520" y="129396"/>
            <a:ext cx="7046427" cy="1328468"/>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r>
              <a:rPr lang="ru-RU" sz="2000" i="1" kern="0" dirty="0" smtClean="0">
                <a:solidFill>
                  <a:schemeClr val="accent1">
                    <a:lumMod val="25000"/>
                  </a:schemeClr>
                </a:solidFill>
                <a:latin typeface="+mj-lt"/>
                <a:ea typeface="+mj-ea"/>
                <a:cs typeface="+mj-cs"/>
              </a:rPr>
              <a:t>В среднем из 1000 садовых насосов, поступивших в продажу, 5 подтекают. Найдите вероятность того, что один случайно выбранный для контроля насос не подтекает.</a:t>
            </a:r>
          </a:p>
        </p:txBody>
      </p:sp>
      <p:sp>
        <p:nvSpPr>
          <p:cNvPr id="10" name="TextBox 9"/>
          <p:cNvSpPr txBox="1"/>
          <p:nvPr/>
        </p:nvSpPr>
        <p:spPr>
          <a:xfrm>
            <a:off x="466450" y="2142446"/>
            <a:ext cx="8211099" cy="2569934"/>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300" i="1" u="sng" dirty="0" smtClean="0">
                <a:latin typeface="+mn-lt"/>
              </a:rPr>
              <a:t>Решение: </a:t>
            </a:r>
          </a:p>
          <a:p>
            <a:pPr>
              <a:lnSpc>
                <a:spcPct val="150000"/>
              </a:lnSpc>
            </a:pPr>
            <a:r>
              <a:rPr lang="ru-RU" sz="2300" i="1" dirty="0" smtClean="0">
                <a:latin typeface="+mn-lt"/>
              </a:rPr>
              <a:t>1000 – 5 = 995 – насосов не подтекают. </a:t>
            </a:r>
          </a:p>
          <a:p>
            <a:pPr>
              <a:lnSpc>
                <a:spcPct val="150000"/>
              </a:lnSpc>
            </a:pPr>
            <a:r>
              <a:rPr lang="ru-RU" sz="2300" i="1" dirty="0" smtClean="0">
                <a:latin typeface="+mn-lt"/>
              </a:rPr>
              <a:t>Вероятность того, что один случайно выбранный для контроля насос не подтекает, равна  </a:t>
            </a:r>
          </a:p>
          <a:p>
            <a:pPr algn="ctr">
              <a:lnSpc>
                <a:spcPct val="150000"/>
              </a:lnSpc>
            </a:pPr>
            <a:r>
              <a:rPr lang="ru-RU" sz="2300" i="1" dirty="0" smtClean="0">
                <a:latin typeface="+mn-lt"/>
              </a:rPr>
              <a:t>995/1000 = 0,995.</a:t>
            </a:r>
          </a:p>
        </p:txBody>
      </p:sp>
      <p:sp>
        <p:nvSpPr>
          <p:cNvPr id="29" name="Прямоугольник 28"/>
          <p:cNvSpPr/>
          <p:nvPr/>
        </p:nvSpPr>
        <p:spPr>
          <a:xfrm>
            <a:off x="3563550" y="5585836"/>
            <a:ext cx="2792752" cy="523220"/>
          </a:xfrm>
          <a:prstGeom prst="rect">
            <a:avLst/>
          </a:prstGeom>
        </p:spPr>
        <p:txBody>
          <a:bodyPr wrap="none">
            <a:spAutoFit/>
          </a:bodyPr>
          <a:lstStyle/>
          <a:p>
            <a:pPr algn="ctr"/>
            <a:r>
              <a:rPr lang="ru-RU" sz="2800" i="1" dirty="0" smtClean="0">
                <a:solidFill>
                  <a:srgbClr val="FF0000"/>
                </a:solidFill>
                <a:latin typeface="+mn-lt"/>
              </a:rPr>
              <a:t>Ответ: 0,995.</a:t>
            </a:r>
          </a:p>
        </p:txBody>
      </p:sp>
      <p:sp>
        <p:nvSpPr>
          <p:cNvPr id="2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282856</a:t>
            </a:r>
            <a:endParaRPr lang="ru-RU"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1613" y="2303804"/>
            <a:ext cx="8400774" cy="2862322"/>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100 + 6 = 106 – сумок всего (качественных и со скрытыми дефектами).</a:t>
            </a:r>
          </a:p>
          <a:p>
            <a:pPr>
              <a:lnSpc>
                <a:spcPct val="150000"/>
              </a:lnSpc>
            </a:pPr>
            <a:r>
              <a:rPr lang="ru-RU" sz="2400" i="1" dirty="0" smtClean="0">
                <a:latin typeface="+mn-lt"/>
              </a:rPr>
              <a:t>Вероятность того, что купленная сумка окажется качественной, равна  100/106 = 0,(925) ≈ 0,93.</a:t>
            </a:r>
          </a:p>
        </p:txBody>
      </p:sp>
      <p:sp>
        <p:nvSpPr>
          <p:cNvPr id="6" name="Rectangle 2"/>
          <p:cNvSpPr txBox="1">
            <a:spLocks noChangeArrowheads="1"/>
          </p:cNvSpPr>
          <p:nvPr/>
        </p:nvSpPr>
        <p:spPr bwMode="gray">
          <a:xfrm>
            <a:off x="182509" y="207033"/>
            <a:ext cx="7348352" cy="1250831"/>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r>
              <a:rPr lang="ru-RU" i="1" kern="0" dirty="0" smtClean="0">
                <a:solidFill>
                  <a:schemeClr val="accent1">
                    <a:lumMod val="25000"/>
                  </a:schemeClr>
                </a:solidFill>
                <a:latin typeface="+mj-lt"/>
                <a:ea typeface="+mj-ea"/>
                <a:cs typeface="+mj-cs"/>
              </a:rPr>
              <a:t>Фабрика выпускает сумки. В среднем на 100 качественных сумок приходится шесть сумок со скрытыми дефектами. Найдите вероятность того, что купленная сумка окажется качественной. Результат округлите до сотых.</a:t>
            </a:r>
          </a:p>
        </p:txBody>
      </p:sp>
      <p:sp>
        <p:nvSpPr>
          <p:cNvPr id="39" name="Прямоугольник 38"/>
          <p:cNvSpPr/>
          <p:nvPr/>
        </p:nvSpPr>
        <p:spPr>
          <a:xfrm>
            <a:off x="3287033" y="5577209"/>
            <a:ext cx="2569934" cy="523220"/>
          </a:xfrm>
          <a:prstGeom prst="rect">
            <a:avLst/>
          </a:prstGeom>
        </p:spPr>
        <p:txBody>
          <a:bodyPr wrap="none">
            <a:spAutoFit/>
          </a:bodyPr>
          <a:lstStyle/>
          <a:p>
            <a:pPr algn="ctr"/>
            <a:r>
              <a:rPr lang="ru-RU" sz="2800" i="1" dirty="0" smtClean="0">
                <a:solidFill>
                  <a:srgbClr val="FF0000"/>
                </a:solidFill>
                <a:latin typeface="+mn-lt"/>
              </a:rPr>
              <a:t>Ответ: 0,93.</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282857</a:t>
            </a:r>
            <a:endParaRPr lang="ru-RU"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163902" y="138022"/>
            <a:ext cx="7392838" cy="1682152"/>
          </a:xfrm>
          <a:prstGeom prst="rect">
            <a:avLst/>
          </a:prstGeom>
          <a:solidFill>
            <a:schemeClr val="accent3"/>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algn="just"/>
            <a:r>
              <a:rPr lang="ru-RU" i="1" kern="0" dirty="0" smtClean="0">
                <a:solidFill>
                  <a:schemeClr val="accent1">
                    <a:lumMod val="25000"/>
                  </a:schemeClr>
                </a:solidFill>
                <a:latin typeface="+mj-lt"/>
                <a:ea typeface="+mj-ea"/>
                <a:cs typeface="+mj-cs"/>
              </a:rPr>
              <a:t>В соревнованиях по толканию ядра участвуют 4 спортсмена из Финляндии, 7 спортсменов из Дании, 9 спортсменов из Швеции и 5 − из Норвегии. Порядок, в котором выступают спортсмены, определяется жребием. Найдите вероятность того, что спортсмен, который выступает последним, окажется из Швеции.</a:t>
            </a:r>
          </a:p>
        </p:txBody>
      </p:sp>
      <p:sp>
        <p:nvSpPr>
          <p:cNvPr id="39" name="Прямоугольник 38"/>
          <p:cNvSpPr/>
          <p:nvPr/>
        </p:nvSpPr>
        <p:spPr>
          <a:xfrm>
            <a:off x="3287033" y="5582090"/>
            <a:ext cx="2569934" cy="523220"/>
          </a:xfrm>
          <a:prstGeom prst="rect">
            <a:avLst/>
          </a:prstGeom>
        </p:spPr>
        <p:txBody>
          <a:bodyPr wrap="none">
            <a:spAutoFit/>
          </a:bodyPr>
          <a:lstStyle/>
          <a:p>
            <a:pPr algn="ctr"/>
            <a:r>
              <a:rPr lang="ru-RU" sz="2800" i="1" dirty="0" smtClean="0">
                <a:solidFill>
                  <a:srgbClr val="FF0000"/>
                </a:solidFill>
                <a:latin typeface="+mn-lt"/>
              </a:rPr>
              <a:t>Ответ: 0,36.</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282858</a:t>
            </a:r>
            <a:endParaRPr lang="ru-RU" sz="2400" dirty="0" smtClean="0"/>
          </a:p>
        </p:txBody>
      </p:sp>
      <p:sp>
        <p:nvSpPr>
          <p:cNvPr id="23" name="TextBox 22"/>
          <p:cNvSpPr txBox="1"/>
          <p:nvPr/>
        </p:nvSpPr>
        <p:spPr>
          <a:xfrm>
            <a:off x="245853" y="2111668"/>
            <a:ext cx="8652294" cy="2631490"/>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200" i="1" u="sng" dirty="0" smtClean="0">
                <a:latin typeface="+mn-lt"/>
              </a:rPr>
              <a:t>Решение:</a:t>
            </a:r>
            <a:r>
              <a:rPr lang="ru-RU" sz="2200" i="1" dirty="0" smtClean="0">
                <a:latin typeface="+mn-lt"/>
              </a:rPr>
              <a:t> </a:t>
            </a:r>
          </a:p>
          <a:p>
            <a:pPr>
              <a:lnSpc>
                <a:spcPct val="150000"/>
              </a:lnSpc>
            </a:pPr>
            <a:r>
              <a:rPr lang="ru-RU" sz="2200" i="1" dirty="0" smtClean="0">
                <a:latin typeface="+mn-lt"/>
              </a:rPr>
              <a:t>Всего участвует 4 + 7 + 9 + 5 = 25 спортсменов. Вероятность того, что спортсмен, который выступает последним, окажется из Швеции, равна  </a:t>
            </a:r>
          </a:p>
          <a:p>
            <a:pPr algn="ctr">
              <a:lnSpc>
                <a:spcPct val="150000"/>
              </a:lnSpc>
            </a:pPr>
            <a:r>
              <a:rPr lang="ru-RU" sz="2200" i="1" dirty="0" smtClean="0">
                <a:latin typeface="+mn-lt"/>
              </a:rPr>
              <a:t>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23">
                                            <p:txEl>
                                              <p:pRg st="0" end="0"/>
                                            </p:txEl>
                                          </p:spTgt>
                                        </p:tgtEl>
                                        <p:attrNameLst>
                                          <p:attrName>style.visibility</p:attrName>
                                        </p:attrNameLst>
                                      </p:cBhvr>
                                      <p:to>
                                        <p:strVal val="visible"/>
                                      </p:to>
                                    </p:set>
                                    <p:anim calcmode="lin" valueType="num">
                                      <p:cBhvr>
                                        <p:cTn id="7" dur="1000" fill="hold"/>
                                        <p:tgtEl>
                                          <p:spTgt spid="2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23">
                                            <p:txEl>
                                              <p:pRg st="1" end="1"/>
                                            </p:txEl>
                                          </p:spTgt>
                                        </p:tgtEl>
                                        <p:attrNameLst>
                                          <p:attrName>style.visibility</p:attrName>
                                        </p:attrNameLst>
                                      </p:cBhvr>
                                      <p:to>
                                        <p:strVal val="visible"/>
                                      </p:to>
                                    </p:set>
                                    <p:anim calcmode="lin" valueType="num">
                                      <p:cBhvr>
                                        <p:cTn id="13" dur="1000" fill="hold"/>
                                        <p:tgtEl>
                                          <p:spTgt spid="23">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2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3">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23">
                                            <p:txEl>
                                              <p:pRg st="2" end="2"/>
                                            </p:txEl>
                                          </p:spTgt>
                                        </p:tgtEl>
                                        <p:attrNameLst>
                                          <p:attrName>style.visibility</p:attrName>
                                        </p:attrNameLst>
                                      </p:cBhvr>
                                      <p:to>
                                        <p:strVal val="visible"/>
                                      </p:to>
                                    </p:set>
                                    <p:anim calcmode="lin" valueType="num">
                                      <p:cBhvr>
                                        <p:cTn id="19" dur="1000" fill="hold"/>
                                        <p:tgtEl>
                                          <p:spTgt spid="23">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2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3">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203132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Научная конференция проводится в 5 дней. Всего запланировано 75 докладов − первые три дня по 17 докладов, остальные распределены поровну между четвертым и пятым днями. Порядок докладов определяется жеребьёвкой. Какова вероятность, что доклад профессора М. окажется запланированным на последний день конференции?</a:t>
            </a:r>
          </a:p>
        </p:txBody>
      </p:sp>
      <p:sp>
        <p:nvSpPr>
          <p:cNvPr id="39" name="Прямоугольник 38"/>
          <p:cNvSpPr/>
          <p:nvPr/>
        </p:nvSpPr>
        <p:spPr>
          <a:xfrm>
            <a:off x="3287033" y="6067682"/>
            <a:ext cx="2569934" cy="523220"/>
          </a:xfrm>
          <a:prstGeom prst="rect">
            <a:avLst/>
          </a:prstGeom>
        </p:spPr>
        <p:txBody>
          <a:bodyPr wrap="none">
            <a:spAutoFit/>
          </a:bodyPr>
          <a:lstStyle/>
          <a:p>
            <a:pPr algn="ctr"/>
            <a:r>
              <a:rPr lang="ru-RU" sz="2800" i="1" dirty="0" smtClean="0">
                <a:solidFill>
                  <a:srgbClr val="FF0000"/>
                </a:solidFill>
                <a:latin typeface="+mn-lt"/>
              </a:rPr>
              <a:t>Ответ: 0,16.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285922</a:t>
            </a:r>
            <a:endParaRPr lang="ru-RU" sz="2400" dirty="0" smtClean="0"/>
          </a:p>
        </p:txBody>
      </p:sp>
      <p:sp>
        <p:nvSpPr>
          <p:cNvPr id="40" name="TextBox 39"/>
          <p:cNvSpPr txBox="1"/>
          <p:nvPr/>
        </p:nvSpPr>
        <p:spPr>
          <a:xfrm>
            <a:off x="259131" y="2285596"/>
            <a:ext cx="8625738" cy="3416320"/>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 последний день конференции запланировано </a:t>
            </a:r>
          </a:p>
          <a:p>
            <a:pPr>
              <a:lnSpc>
                <a:spcPct val="150000"/>
              </a:lnSpc>
            </a:pPr>
            <a:r>
              <a:rPr lang="ru-RU" sz="2400" i="1" dirty="0" smtClean="0">
                <a:latin typeface="+mn-lt"/>
              </a:rPr>
              <a:t>(75 – 17 × 3) : 2 = 12 докладов. </a:t>
            </a:r>
          </a:p>
          <a:p>
            <a:pPr>
              <a:lnSpc>
                <a:spcPct val="150000"/>
              </a:lnSpc>
            </a:pPr>
            <a:r>
              <a:rPr lang="ru-RU" sz="2400" i="1" dirty="0" smtClean="0">
                <a:latin typeface="+mn-lt"/>
              </a:rPr>
              <a:t>Вероятность того, что доклад профессора М. окажется запланированным на последний день конференции, равна  12/75 = 4/25 = 0,16.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203132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Конкурс исполнителей проводится в 5 дней. Всего заявлено 80 выступлений − по одному от каждой страны. В первый день 8 выступлений, остальные распределены поровну между оставшимися днями. Порядок выступлений определяется жеребьёвкой. Какова вероятность, что выступление представителя России состоится в третий день конкурса?</a:t>
            </a:r>
          </a:p>
        </p:txBody>
      </p:sp>
      <p:sp>
        <p:nvSpPr>
          <p:cNvPr id="39" name="Прямоугольник 38"/>
          <p:cNvSpPr/>
          <p:nvPr/>
        </p:nvSpPr>
        <p:spPr>
          <a:xfrm>
            <a:off x="3175624" y="6136693"/>
            <a:ext cx="2792752" cy="523220"/>
          </a:xfrm>
          <a:prstGeom prst="rect">
            <a:avLst/>
          </a:prstGeom>
        </p:spPr>
        <p:txBody>
          <a:bodyPr wrap="none">
            <a:spAutoFit/>
          </a:bodyPr>
          <a:lstStyle/>
          <a:p>
            <a:pPr algn="ctr"/>
            <a:r>
              <a:rPr lang="ru-RU" sz="2800" i="1" dirty="0" smtClean="0">
                <a:solidFill>
                  <a:srgbClr val="FF0000"/>
                </a:solidFill>
                <a:latin typeface="+mn-lt"/>
              </a:rPr>
              <a:t>Ответ: 0,225.</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285923</a:t>
            </a:r>
            <a:endParaRPr lang="ru-RU" sz="2400" dirty="0" smtClean="0"/>
          </a:p>
        </p:txBody>
      </p:sp>
      <p:sp>
        <p:nvSpPr>
          <p:cNvPr id="40" name="TextBox 39"/>
          <p:cNvSpPr txBox="1"/>
          <p:nvPr/>
        </p:nvSpPr>
        <p:spPr>
          <a:xfrm>
            <a:off x="259131" y="2466751"/>
            <a:ext cx="8625738" cy="3416320"/>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 третий день конкурса запланировано </a:t>
            </a:r>
          </a:p>
          <a:p>
            <a:pPr>
              <a:lnSpc>
                <a:spcPct val="150000"/>
              </a:lnSpc>
            </a:pPr>
            <a:r>
              <a:rPr lang="ru-RU" sz="2400" i="1" dirty="0" smtClean="0">
                <a:latin typeface="+mn-lt"/>
              </a:rPr>
              <a:t>(80 – 8) : 4 = 18 выступлений. </a:t>
            </a:r>
          </a:p>
          <a:p>
            <a:pPr>
              <a:lnSpc>
                <a:spcPct val="150000"/>
              </a:lnSpc>
            </a:pPr>
            <a:r>
              <a:rPr lang="ru-RU" sz="2400" i="1" dirty="0" smtClean="0">
                <a:latin typeface="+mn-lt"/>
              </a:rPr>
              <a:t>Вероятность того, что выступление представителя России состоится в третий день конкурса, равна  </a:t>
            </a:r>
          </a:p>
          <a:p>
            <a:pPr algn="ctr">
              <a:lnSpc>
                <a:spcPct val="150000"/>
              </a:lnSpc>
            </a:pPr>
            <a:r>
              <a:rPr lang="ru-RU" sz="2400" i="1" dirty="0" smtClean="0">
                <a:latin typeface="+mn-lt"/>
              </a:rPr>
              <a:t>18/80 = 9/40 = 225/1000 = 0,225.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nodeType="afterEffect">
                                  <p:stCondLst>
                                    <p:cond delay="0"/>
                                  </p:stCondLst>
                                  <p:iterate type="lt">
                                    <p:tmPct val="0"/>
                                  </p:iterate>
                                  <p:childTnLst>
                                    <p:set>
                                      <p:cBhvr>
                                        <p:cTn id="30" dur="1" fill="hold">
                                          <p:stCondLst>
                                            <p:cond delay="0"/>
                                          </p:stCondLst>
                                        </p:cTn>
                                        <p:tgtEl>
                                          <p:spTgt spid="40">
                                            <p:txEl>
                                              <p:pRg st="4" end="4"/>
                                            </p:txEl>
                                          </p:spTgt>
                                        </p:tgtEl>
                                        <p:attrNameLst>
                                          <p:attrName>style.visibility</p:attrName>
                                        </p:attrNameLst>
                                      </p:cBhvr>
                                      <p:to>
                                        <p:strVal val="visible"/>
                                      </p:to>
                                    </p:set>
                                    <p:anim calcmode="lin" valueType="num">
                                      <p:cBhvr>
                                        <p:cTn id="31" dur="1000" fill="hold"/>
                                        <p:tgtEl>
                                          <p:spTgt spid="40">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40">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0">
                                            <p:txEl>
                                              <p:pRg st="4" end="4"/>
                                            </p:txEl>
                                          </p:spTgt>
                                        </p:tgtEl>
                                      </p:cBhvr>
                                    </p:animEffect>
                                  </p:childTnLst>
                                </p:cTn>
                              </p:par>
                            </p:childTnLst>
                          </p:cTn>
                        </p:par>
                        <p:par>
                          <p:cTn id="34" fill="hold">
                            <p:stCondLst>
                              <p:cond delay="5000"/>
                            </p:stCondLst>
                            <p:childTnLst>
                              <p:par>
                                <p:cTn id="35" presetID="29"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1000" fill="hold"/>
                                        <p:tgtEl>
                                          <p:spTgt spid="39"/>
                                        </p:tgtEl>
                                        <p:attrNameLst>
                                          <p:attrName>ppt_x</p:attrName>
                                        </p:attrNameLst>
                                      </p:cBhvr>
                                      <p:tavLst>
                                        <p:tav tm="0">
                                          <p:val>
                                            <p:strVal val="#ppt_x-.2"/>
                                          </p:val>
                                        </p:tav>
                                        <p:tav tm="100000">
                                          <p:val>
                                            <p:strVal val="#ppt_x"/>
                                          </p:val>
                                        </p:tav>
                                      </p:tavLst>
                                    </p:anim>
                                    <p:anim calcmode="lin" valueType="num">
                                      <p:cBhvr>
                                        <p:cTn id="3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На семинар приехали 3 ученых из Норвегии, 3 из России и 4 из Испании. Порядок докладов определяется жеребьёвкой. Найдите вероятность того, что восьмым окажется доклад ученого из России.</a:t>
            </a:r>
          </a:p>
        </p:txBody>
      </p:sp>
      <p:sp>
        <p:nvSpPr>
          <p:cNvPr id="39" name="Прямоугольник 38"/>
          <p:cNvSpPr/>
          <p:nvPr/>
        </p:nvSpPr>
        <p:spPr>
          <a:xfrm>
            <a:off x="3398442" y="5593229"/>
            <a:ext cx="2347116" cy="523220"/>
          </a:xfrm>
          <a:prstGeom prst="rect">
            <a:avLst/>
          </a:prstGeom>
        </p:spPr>
        <p:txBody>
          <a:bodyPr wrap="none">
            <a:spAutoFit/>
          </a:bodyPr>
          <a:lstStyle/>
          <a:p>
            <a:pPr algn="ctr"/>
            <a:r>
              <a:rPr lang="ru-RU" sz="2800" i="1" dirty="0" smtClean="0">
                <a:solidFill>
                  <a:srgbClr val="FF0000"/>
                </a:solidFill>
                <a:latin typeface="+mn-lt"/>
              </a:rPr>
              <a:t>Ответ: 0,3.</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285924</a:t>
            </a:r>
            <a:endParaRPr lang="ru-RU" sz="2400" dirty="0" smtClean="0"/>
          </a:p>
        </p:txBody>
      </p:sp>
      <p:sp>
        <p:nvSpPr>
          <p:cNvPr id="40" name="TextBox 39"/>
          <p:cNvSpPr txBox="1"/>
          <p:nvPr/>
        </p:nvSpPr>
        <p:spPr>
          <a:xfrm>
            <a:off x="440116" y="2273251"/>
            <a:ext cx="8263768" cy="2308324"/>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Всего участвует 3 + 3 + 4 = 10 ученых. </a:t>
            </a:r>
          </a:p>
          <a:p>
            <a:pPr>
              <a:lnSpc>
                <a:spcPct val="150000"/>
              </a:lnSpc>
            </a:pPr>
            <a:r>
              <a:rPr lang="ru-RU" sz="2400" i="1" dirty="0" smtClean="0">
                <a:latin typeface="+mn-lt"/>
              </a:rPr>
              <a:t>Вероятность того, что восьмым окажется доклад ученого из России, равна  3/10 = 0,3.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203132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Перед началом первого тура чемпионата по бадминтону участников разбивают на игровые пары случайным образом с помощью жребия. Всего в чемпионате участвует 26 бадминтонистов, среди которых 10 участников из России, в том числе Руслан Орлов. Найдите вероятность того, что в первом туре Руслан Орлов будет играть с каким-либо бадминтонистом из России?</a:t>
            </a:r>
          </a:p>
        </p:txBody>
      </p:sp>
      <p:sp>
        <p:nvSpPr>
          <p:cNvPr id="39" name="Прямоугольник 38"/>
          <p:cNvSpPr/>
          <p:nvPr/>
        </p:nvSpPr>
        <p:spPr>
          <a:xfrm>
            <a:off x="3287033" y="6128067"/>
            <a:ext cx="2569934" cy="523220"/>
          </a:xfrm>
          <a:prstGeom prst="rect">
            <a:avLst/>
          </a:prstGeom>
        </p:spPr>
        <p:txBody>
          <a:bodyPr wrap="none">
            <a:spAutoFit/>
          </a:bodyPr>
          <a:lstStyle/>
          <a:p>
            <a:pPr algn="ctr"/>
            <a:r>
              <a:rPr lang="ru-RU" sz="2800" i="1" dirty="0" smtClean="0">
                <a:solidFill>
                  <a:srgbClr val="FF0000"/>
                </a:solidFill>
                <a:latin typeface="+mn-lt"/>
              </a:rPr>
              <a:t>Ответ: 0,36.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285925</a:t>
            </a:r>
            <a:endParaRPr lang="ru-RU" sz="2400" dirty="0" smtClean="0"/>
          </a:p>
        </p:txBody>
      </p:sp>
      <p:sp>
        <p:nvSpPr>
          <p:cNvPr id="40" name="TextBox 39"/>
          <p:cNvSpPr txBox="1"/>
          <p:nvPr/>
        </p:nvSpPr>
        <p:spPr>
          <a:xfrm>
            <a:off x="259131" y="2276970"/>
            <a:ext cx="8625738" cy="3647152"/>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200" i="1" u="sng" dirty="0" smtClean="0">
                <a:latin typeface="+mn-lt"/>
              </a:rPr>
              <a:t>Решение:</a:t>
            </a:r>
            <a:r>
              <a:rPr lang="ru-RU" sz="2200" i="1" dirty="0" smtClean="0">
                <a:latin typeface="+mn-lt"/>
              </a:rPr>
              <a:t> </a:t>
            </a:r>
          </a:p>
          <a:p>
            <a:pPr>
              <a:lnSpc>
                <a:spcPct val="150000"/>
              </a:lnSpc>
            </a:pPr>
            <a:r>
              <a:rPr lang="ru-RU" sz="2200" i="1" dirty="0" smtClean="0">
                <a:latin typeface="+mn-lt"/>
              </a:rPr>
              <a:t>Нужно учесть, что Руслан Орлов должен играть с каким-либо бадминтонистом из России. И сам Руслан Орлов тоже из России. </a:t>
            </a:r>
          </a:p>
          <a:p>
            <a:pPr>
              <a:lnSpc>
                <a:spcPct val="150000"/>
              </a:lnSpc>
            </a:pPr>
            <a:r>
              <a:rPr lang="ru-RU" sz="2200" i="1" dirty="0" smtClean="0">
                <a:latin typeface="+mn-lt"/>
              </a:rPr>
              <a:t>Вероятность того, что в первом туре Руслан Орлов будет играть с каким-либо бадминтонистом из России, равна  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В сборнике билетов по биологии всего 55 билетов, в 11 из них встречается вопрос по ботанике. Найдите вероятность того, что в случайно выбранном на экзамене билете школьнику достанется вопрос по ботанике.</a:t>
            </a:r>
          </a:p>
        </p:txBody>
      </p:sp>
      <p:sp>
        <p:nvSpPr>
          <p:cNvPr id="39" name="Прямоугольник 38"/>
          <p:cNvSpPr/>
          <p:nvPr/>
        </p:nvSpPr>
        <p:spPr>
          <a:xfrm>
            <a:off x="3398442" y="5584603"/>
            <a:ext cx="2347116" cy="523220"/>
          </a:xfrm>
          <a:prstGeom prst="rect">
            <a:avLst/>
          </a:prstGeom>
        </p:spPr>
        <p:txBody>
          <a:bodyPr wrap="none">
            <a:spAutoFit/>
          </a:bodyPr>
          <a:lstStyle/>
          <a:p>
            <a:pPr algn="ctr"/>
            <a:r>
              <a:rPr lang="ru-RU" sz="2800" i="1" dirty="0" smtClean="0">
                <a:solidFill>
                  <a:srgbClr val="FF0000"/>
                </a:solidFill>
                <a:latin typeface="+mn-lt"/>
              </a:rPr>
              <a:t>Ответ: 0,2.</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285926</a:t>
            </a:r>
            <a:endParaRPr lang="ru-RU" sz="2400" dirty="0" smtClean="0"/>
          </a:p>
        </p:txBody>
      </p:sp>
      <p:sp>
        <p:nvSpPr>
          <p:cNvPr id="40" name="TextBox 39"/>
          <p:cNvSpPr txBox="1"/>
          <p:nvPr/>
        </p:nvSpPr>
        <p:spPr>
          <a:xfrm>
            <a:off x="259131" y="2273251"/>
            <a:ext cx="8625738" cy="2308324"/>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Вероятность того, что в случайно выбранном на экзамене билете школьнику достанется вопрос по ботанике, равна  11/55 =1/5 = 0,2.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1000" fill="hold"/>
                                        <p:tgtEl>
                                          <p:spTgt spid="39"/>
                                        </p:tgtEl>
                                        <p:attrNameLst>
                                          <p:attrName>ppt_x</p:attrName>
                                        </p:attrNameLst>
                                      </p:cBhvr>
                                      <p:tavLst>
                                        <p:tav tm="0">
                                          <p:val>
                                            <p:strVal val="#ppt_x-.2"/>
                                          </p:val>
                                        </p:tav>
                                        <p:tav tm="100000">
                                          <p:val>
                                            <p:strVal val="#ppt_x"/>
                                          </p:val>
                                        </p:tav>
                                      </p:tavLst>
                                    </p:anim>
                                    <p:anim calcmode="lin" valueType="num">
                                      <p:cBhvr>
                                        <p:cTn id="20"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В сборнике билетов по математике всего 25 билетов, в 10 из них встречается вопрос по неравенствам. Найдите вероятность того, что в случайно выбранном на экзамене билете школьнику не достанется вопроса по неравенствам.</a:t>
            </a:r>
          </a:p>
        </p:txBody>
      </p:sp>
      <p:sp>
        <p:nvSpPr>
          <p:cNvPr id="39" name="Прямоугольник 38"/>
          <p:cNvSpPr/>
          <p:nvPr/>
        </p:nvSpPr>
        <p:spPr>
          <a:xfrm>
            <a:off x="3398442" y="5990044"/>
            <a:ext cx="2347116" cy="523220"/>
          </a:xfrm>
          <a:prstGeom prst="rect">
            <a:avLst/>
          </a:prstGeom>
        </p:spPr>
        <p:txBody>
          <a:bodyPr wrap="none">
            <a:spAutoFit/>
          </a:bodyPr>
          <a:lstStyle/>
          <a:p>
            <a:pPr algn="ctr"/>
            <a:r>
              <a:rPr lang="ru-RU" sz="2800" i="1" dirty="0" smtClean="0">
                <a:solidFill>
                  <a:srgbClr val="FF0000"/>
                </a:solidFill>
                <a:latin typeface="+mn-lt"/>
              </a:rPr>
              <a:t>Ответ: 0,6.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285927</a:t>
            </a:r>
            <a:endParaRPr lang="ru-RU" sz="2400" dirty="0" smtClean="0"/>
          </a:p>
        </p:txBody>
      </p:sp>
      <p:sp>
        <p:nvSpPr>
          <p:cNvPr id="40" name="TextBox 39"/>
          <p:cNvSpPr txBox="1"/>
          <p:nvPr/>
        </p:nvSpPr>
        <p:spPr>
          <a:xfrm>
            <a:off x="259131" y="1680795"/>
            <a:ext cx="8625738" cy="3970318"/>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25 – 10 = 15 – билетов не содержат вопрос по неравенствам. </a:t>
            </a:r>
          </a:p>
          <a:p>
            <a:pPr>
              <a:lnSpc>
                <a:spcPct val="150000"/>
              </a:lnSpc>
            </a:pPr>
            <a:r>
              <a:rPr lang="ru-RU" sz="2400" i="1" dirty="0" smtClean="0">
                <a:latin typeface="+mn-lt"/>
              </a:rPr>
              <a:t>Вероятность того, что в случайно выбранном на экзамене билете школьнику не достанется вопроса по неравенствам, равна </a:t>
            </a:r>
          </a:p>
          <a:p>
            <a:pPr algn="ctr">
              <a:lnSpc>
                <a:spcPct val="150000"/>
              </a:lnSpc>
            </a:pPr>
            <a:r>
              <a:rPr lang="ru-RU" sz="2400" i="1" dirty="0" smtClean="0">
                <a:latin typeface="+mn-lt"/>
              </a:rPr>
              <a:t>15/25 = 3/5  = 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166" y="146649"/>
            <a:ext cx="7272068" cy="1477328"/>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latin typeface="+mj-lt"/>
              </a:rPr>
              <a:t>На чемпионате по прыжкам в воду выступают 25 спортсменов, среди них 8 прыгунов из России и 9 прыгунов из Парагвая. Порядок выступлений определяется жеребьёвкой. Найдите вероятность того, что шестым будет выступать прыгун из Парагвая.</a:t>
            </a:r>
          </a:p>
        </p:txBody>
      </p:sp>
      <p:sp>
        <p:nvSpPr>
          <p:cNvPr id="39" name="Прямоугольник 38"/>
          <p:cNvSpPr/>
          <p:nvPr/>
        </p:nvSpPr>
        <p:spPr>
          <a:xfrm>
            <a:off x="3287033" y="5575976"/>
            <a:ext cx="2569934" cy="523220"/>
          </a:xfrm>
          <a:prstGeom prst="rect">
            <a:avLst/>
          </a:prstGeom>
        </p:spPr>
        <p:txBody>
          <a:bodyPr wrap="none">
            <a:spAutoFit/>
          </a:bodyPr>
          <a:lstStyle/>
          <a:p>
            <a:pPr algn="ctr"/>
            <a:r>
              <a:rPr lang="ru-RU" sz="2800" i="1" dirty="0" smtClean="0">
                <a:solidFill>
                  <a:srgbClr val="FF0000"/>
                </a:solidFill>
                <a:latin typeface="+mn-lt"/>
              </a:rPr>
              <a:t>Ответ: 0,36.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285928</a:t>
            </a:r>
            <a:endParaRPr lang="ru-RU" sz="2400" dirty="0" smtClean="0"/>
          </a:p>
        </p:txBody>
      </p:sp>
      <p:sp>
        <p:nvSpPr>
          <p:cNvPr id="40" name="TextBox 39"/>
          <p:cNvSpPr txBox="1"/>
          <p:nvPr/>
        </p:nvSpPr>
        <p:spPr>
          <a:xfrm>
            <a:off x="259131" y="2273251"/>
            <a:ext cx="8625738" cy="2308324"/>
          </a:xfrm>
          <a:prstGeom prst="rect">
            <a:avLst/>
          </a:prstGeom>
          <a:solidFill>
            <a:srgbClr val="FFFFFF">
              <a:alpha val="72000"/>
            </a:srgbClr>
          </a:solidFill>
          <a:ln w="19050">
            <a:solidFill>
              <a:schemeClr val="accent3">
                <a:lumMod val="65000"/>
              </a:schemeClr>
            </a:solidFill>
          </a:ln>
        </p:spPr>
        <p:txBody>
          <a:bodyPr wrap="square" rtlCol="0">
            <a:spAutoFit/>
          </a:bodyPr>
          <a:lstStyle/>
          <a:p>
            <a:pPr>
              <a:lnSpc>
                <a:spcPct val="150000"/>
              </a:lnSpc>
            </a:pPr>
            <a:r>
              <a:rPr lang="ru-RU" sz="2400" i="1" u="sng" dirty="0" smtClean="0">
                <a:latin typeface="+mn-lt"/>
              </a:rPr>
              <a:t>Решение:</a:t>
            </a:r>
            <a:r>
              <a:rPr lang="ru-RU" sz="2400" i="1" dirty="0" smtClean="0">
                <a:latin typeface="+mn-lt"/>
              </a:rPr>
              <a:t> </a:t>
            </a:r>
          </a:p>
          <a:p>
            <a:pPr>
              <a:lnSpc>
                <a:spcPct val="150000"/>
              </a:lnSpc>
            </a:pPr>
            <a:r>
              <a:rPr lang="ru-RU" sz="2400" i="1" dirty="0" smtClean="0">
                <a:latin typeface="+mn-lt"/>
              </a:rPr>
              <a:t>Всего участвует 25 спортсменов. </a:t>
            </a:r>
          </a:p>
          <a:p>
            <a:pPr>
              <a:lnSpc>
                <a:spcPct val="150000"/>
              </a:lnSpc>
            </a:pPr>
            <a:r>
              <a:rPr lang="ru-RU" sz="2400" i="1" dirty="0" smtClean="0">
                <a:latin typeface="+mn-lt"/>
              </a:rPr>
              <a:t>Вероятность того, что шестым будет выступать прыгун из Парагвая, равна  9/25 = 36/100 = 0,36.</a:t>
            </a:r>
          </a:p>
        </p:txBody>
      </p:sp>
      <p:pic>
        <p:nvPicPr>
          <p:cNvPr id="3074" name="Picture 2" descr="C:\Users\User\Desktop\Спорт\10.gif"/>
          <p:cNvPicPr>
            <a:picLocks noChangeAspect="1" noChangeArrowheads="1" noCrop="1"/>
          </p:cNvPicPr>
          <p:nvPr/>
        </p:nvPicPr>
        <p:blipFill>
          <a:blip r:embed="rId2" cstate="print"/>
          <a:srcRect/>
          <a:stretch>
            <a:fillRect/>
          </a:stretch>
        </p:blipFill>
        <p:spPr bwMode="auto">
          <a:xfrm>
            <a:off x="7192367" y="5250189"/>
            <a:ext cx="1359105" cy="115923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3902" y="1765835"/>
            <a:ext cx="8640960" cy="286232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r>
              <a:rPr lang="ru-RU" sz="2000" i="1" u="sng" dirty="0" smtClean="0"/>
              <a:t>: </a:t>
            </a:r>
          </a:p>
          <a:p>
            <a:r>
              <a:rPr lang="ru-RU" sz="2000" dirty="0" smtClean="0">
                <a:latin typeface="+mn-lt"/>
              </a:rPr>
              <a:t>Элементарное </a:t>
            </a:r>
            <a:r>
              <a:rPr lang="ru-RU" sz="2000" dirty="0">
                <a:latin typeface="+mn-lt"/>
              </a:rPr>
              <a:t>событие в этом эксперименте – участник, который выиграл жребий. </a:t>
            </a:r>
            <a:endParaRPr lang="ru-RU" sz="2000" dirty="0" smtClean="0">
              <a:latin typeface="+mn-lt"/>
            </a:endParaRPr>
          </a:p>
          <a:p>
            <a:r>
              <a:rPr lang="ru-RU" sz="2000" dirty="0" smtClean="0">
                <a:latin typeface="+mn-lt"/>
              </a:rPr>
              <a:t>Перечислим </a:t>
            </a:r>
            <a:r>
              <a:rPr lang="ru-RU" sz="2000" dirty="0">
                <a:latin typeface="+mn-lt"/>
              </a:rPr>
              <a:t>их: (Вася), (Петя), (Коля) и (Леша).</a:t>
            </a:r>
            <a:br>
              <a:rPr lang="ru-RU" sz="2000" dirty="0">
                <a:latin typeface="+mn-lt"/>
              </a:rPr>
            </a:br>
            <a:r>
              <a:rPr lang="ru-RU" sz="2000" dirty="0">
                <a:latin typeface="+mn-lt"/>
              </a:rPr>
              <a:t>Общее число элементарных событий N равно 4.</a:t>
            </a:r>
            <a:br>
              <a:rPr lang="ru-RU" sz="2000" dirty="0">
                <a:latin typeface="+mn-lt"/>
              </a:rPr>
            </a:br>
            <a:r>
              <a:rPr lang="ru-RU" sz="2000" dirty="0">
                <a:latin typeface="+mn-lt"/>
              </a:rPr>
              <a:t>Событию А ={жребий пал на </a:t>
            </a:r>
            <a:r>
              <a:rPr lang="ru-RU" sz="2000" dirty="0" smtClean="0">
                <a:latin typeface="+mn-lt"/>
              </a:rPr>
              <a:t>Петю} </a:t>
            </a:r>
            <a:r>
              <a:rPr lang="ru-RU" sz="2000" dirty="0">
                <a:latin typeface="+mn-lt"/>
              </a:rPr>
              <a:t>благоприятствует только одно элементарное событие </a:t>
            </a:r>
            <a:r>
              <a:rPr lang="ru-RU" sz="2000" dirty="0" smtClean="0">
                <a:latin typeface="+mn-lt"/>
              </a:rPr>
              <a:t>(Петя).</a:t>
            </a:r>
            <a:r>
              <a:rPr lang="ru-RU" sz="2000" dirty="0">
                <a:latin typeface="+mn-lt"/>
              </a:rPr>
              <a:t/>
            </a:r>
            <a:br>
              <a:rPr lang="ru-RU" sz="2000" dirty="0">
                <a:latin typeface="+mn-lt"/>
              </a:rPr>
            </a:br>
            <a:r>
              <a:rPr lang="ru-RU" sz="2000" dirty="0">
                <a:latin typeface="+mn-lt"/>
              </a:rPr>
              <a:t>Поэтому N(A) = 1. Тогда Р(А) = N(A)/N = ¼ = 0,25</a:t>
            </a:r>
            <a:br>
              <a:rPr lang="ru-RU" sz="2000" dirty="0">
                <a:latin typeface="+mn-lt"/>
              </a:rPr>
            </a:br>
            <a:endParaRPr lang="ru-RU" sz="2000" i="1" u="sng" dirty="0" smtClean="0">
              <a:latin typeface="+mn-lt"/>
            </a:endParaRPr>
          </a:p>
        </p:txBody>
      </p:sp>
      <p:sp>
        <p:nvSpPr>
          <p:cNvPr id="5" name="Rectangle 2"/>
          <p:cNvSpPr txBox="1">
            <a:spLocks noChangeArrowheads="1"/>
          </p:cNvSpPr>
          <p:nvPr/>
        </p:nvSpPr>
        <p:spPr bwMode="gray">
          <a:xfrm>
            <a:off x="163902" y="-1"/>
            <a:ext cx="7270568" cy="1556793"/>
          </a:xfrm>
          <a:prstGeom prst="rect">
            <a:avLst/>
          </a:prstGeom>
          <a:solidFill>
            <a:srgbClr val="FFFFFF"/>
          </a:solidFill>
          <a:ln w="9525">
            <a:solidFill>
              <a:schemeClr val="accent1"/>
            </a:solidFill>
            <a:miter lim="800000"/>
            <a:headEnd/>
            <a:tailEnd/>
          </a:ln>
          <a:effectLst/>
        </p:spPr>
        <p:txBody>
          <a:bodyPr vert="horz" wrap="square" lIns="91440" tIns="45720" rIns="91440" bIns="45720" numCol="1" anchor="ctr" anchorCtr="0" compatLnSpc="1">
            <a:prstTxWarp prst="textNoShape">
              <a:avLst/>
            </a:prstTxWarp>
          </a:bodyPr>
          <a:lstStyle/>
          <a:p>
            <a:pPr lvl="0" algn="just"/>
            <a:r>
              <a:rPr lang="ru-RU" sz="2000" i="1" dirty="0" smtClean="0">
                <a:latin typeface="+mn-lt"/>
              </a:rPr>
              <a:t>Вася</a:t>
            </a:r>
            <a:r>
              <a:rPr lang="ru-RU" sz="2000" i="1" dirty="0">
                <a:latin typeface="+mn-lt"/>
              </a:rPr>
              <a:t>, Петя, Коля и Леша бросили жребий – кому начинать игру. Найдите вероятность того, что начинать игру должен будет </a:t>
            </a:r>
            <a:r>
              <a:rPr lang="ru-RU" sz="2000" i="1" dirty="0" smtClean="0">
                <a:latin typeface="+mn-lt"/>
              </a:rPr>
              <a:t>Петя.</a:t>
            </a:r>
            <a:r>
              <a:rPr lang="ru-RU" sz="2000" i="1" dirty="0">
                <a:latin typeface="+mn-lt"/>
              </a:rPr>
              <a:t/>
            </a:r>
            <a:br>
              <a:rPr lang="ru-RU" sz="2000" i="1" dirty="0">
                <a:latin typeface="+mn-lt"/>
              </a:rPr>
            </a:br>
            <a:endParaRPr lang="ru-RU" sz="2000" i="1" kern="0" dirty="0" smtClean="0">
              <a:solidFill>
                <a:schemeClr val="accent1">
                  <a:lumMod val="25000"/>
                </a:schemeClr>
              </a:solidFill>
              <a:latin typeface="+mn-lt"/>
              <a:ea typeface="+mj-ea"/>
              <a:cs typeface="+mj-cs"/>
            </a:endParaRPr>
          </a:p>
        </p:txBody>
      </p:sp>
      <p:sp>
        <p:nvSpPr>
          <p:cNvPr id="9" name="Прямоугольник 8"/>
          <p:cNvSpPr/>
          <p:nvPr/>
        </p:nvSpPr>
        <p:spPr>
          <a:xfrm>
            <a:off x="3452944" y="6334780"/>
            <a:ext cx="2238112" cy="523220"/>
          </a:xfrm>
          <a:prstGeom prst="rect">
            <a:avLst/>
          </a:prstGeom>
        </p:spPr>
        <p:txBody>
          <a:bodyPr wrap="none">
            <a:spAutoFit/>
          </a:bodyPr>
          <a:lstStyle/>
          <a:p>
            <a:pPr algn="ctr"/>
            <a:r>
              <a:rPr lang="ru-RU" sz="2800" i="1" dirty="0" smtClean="0">
                <a:solidFill>
                  <a:srgbClr val="C00000"/>
                </a:solidFill>
                <a:latin typeface="+mn-lt"/>
              </a:rPr>
              <a:t>Ответ: 0,25.</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320169</a:t>
            </a:r>
            <a:endParaRPr lang="ru-RU" sz="2400" dirty="0" smtClean="0"/>
          </a:p>
        </p:txBody>
      </p:sp>
    </p:spTree>
    <p:extLst>
      <p:ext uri="{BB962C8B-B14F-4D97-AF65-F5344CB8AC3E}">
        <p14:creationId xmlns:p14="http://schemas.microsoft.com/office/powerpoint/2010/main" xmlns="" val="322447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1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1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ppt_x</p:attrName>
                                        </p:attrNameLst>
                                      </p:cBhvr>
                                      <p:tavLst>
                                        <p:tav tm="0">
                                          <p:val>
                                            <p:strVal val="#ppt_x-.2"/>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118044" y="126039"/>
            <a:ext cx="7448947" cy="2092881"/>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t>В чемпионате мира участвует 16 команд. С помощью жребия их нужно разделить на четыре группы по четыре команды в каждой. В ящике вперемешку лежат карточки с номерами групп:     </a:t>
            </a:r>
            <a:r>
              <a:rPr lang="ru-RU" sz="2000" i="1" dirty="0" smtClean="0"/>
              <a:t>1, 1, 1, 1, 2, 2, 2, 2, 3, 3, 3, 3, 4, 4, 4, 4.</a:t>
            </a:r>
          </a:p>
          <a:p>
            <a:pPr algn="just"/>
            <a:r>
              <a:rPr lang="ru-RU" i="1" dirty="0" smtClean="0"/>
              <a:t>Капитаны команд тянут по одной карточке. Какова вероятность того, что команда России окажется во второй группе.</a:t>
            </a:r>
            <a:r>
              <a:rPr lang="ru-RU" b="1" dirty="0" smtClean="0"/>
              <a:t> </a:t>
            </a:r>
            <a:r>
              <a:rPr lang="ru-RU" dirty="0" smtClean="0"/>
              <a:t>  </a:t>
            </a:r>
            <a:endParaRPr lang="ru-RU" i="1" dirty="0" smtClean="0"/>
          </a:p>
        </p:txBody>
      </p:sp>
      <p:sp>
        <p:nvSpPr>
          <p:cNvPr id="5" name="Прямоугольник 4"/>
          <p:cNvSpPr/>
          <p:nvPr/>
        </p:nvSpPr>
        <p:spPr>
          <a:xfrm>
            <a:off x="3177212" y="5610161"/>
            <a:ext cx="2792752" cy="523220"/>
          </a:xfrm>
          <a:prstGeom prst="rect">
            <a:avLst/>
          </a:prstGeom>
        </p:spPr>
        <p:txBody>
          <a:bodyPr wrap="square">
            <a:spAutoFit/>
          </a:bodyPr>
          <a:lstStyle/>
          <a:p>
            <a:pPr algn="ctr"/>
            <a:r>
              <a:rPr lang="ru-RU" sz="2800" i="1" dirty="0" smtClean="0">
                <a:solidFill>
                  <a:srgbClr val="FF0000"/>
                </a:solidFill>
                <a:latin typeface="+mn-lt"/>
              </a:rPr>
              <a:t>Ответ: 0,25.</a:t>
            </a:r>
          </a:p>
        </p:txBody>
      </p:sp>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320170</a:t>
            </a:r>
            <a:endParaRPr lang="ru-RU" sz="2400" dirty="0" smtClean="0"/>
          </a:p>
        </p:txBody>
      </p:sp>
      <p:sp>
        <p:nvSpPr>
          <p:cNvPr id="8" name="TextBox 7"/>
          <p:cNvSpPr txBox="1"/>
          <p:nvPr/>
        </p:nvSpPr>
        <p:spPr>
          <a:xfrm>
            <a:off x="118044" y="2469611"/>
            <a:ext cx="7448947" cy="3250121"/>
          </a:xfrm>
          <a:prstGeom prst="rect">
            <a:avLst/>
          </a:prstGeom>
          <a:solidFill>
            <a:srgbClr val="FFFFFF">
              <a:alpha val="72000"/>
            </a:srgbClr>
          </a:solidFill>
          <a:ln w="19050">
            <a:solidFill>
              <a:schemeClr val="accent3">
                <a:lumMod val="65000"/>
              </a:schemeClr>
            </a:solidFill>
          </a:ln>
        </p:spPr>
        <p:txBody>
          <a:bodyPr wrap="square" rtlCol="0">
            <a:spAutoFit/>
          </a:bodyPr>
          <a:lstStyle/>
          <a:p>
            <a:pPr algn="just">
              <a:lnSpc>
                <a:spcPct val="114000"/>
              </a:lnSpc>
              <a:spcBef>
                <a:spcPts val="0"/>
              </a:spcBef>
            </a:pPr>
            <a:r>
              <a:rPr lang="ru-RU" sz="2000" i="1" u="sng" dirty="0" smtClean="0">
                <a:latin typeface="+mn-lt"/>
              </a:rPr>
              <a:t>Решение:</a:t>
            </a:r>
            <a:r>
              <a:rPr lang="ru-RU" sz="2000" i="1" dirty="0" smtClean="0">
                <a:latin typeface="+mn-lt"/>
              </a:rPr>
              <a:t> </a:t>
            </a:r>
          </a:p>
          <a:p>
            <a:pPr algn="just">
              <a:lnSpc>
                <a:spcPct val="114000"/>
              </a:lnSpc>
              <a:spcBef>
                <a:spcPts val="0"/>
              </a:spcBef>
            </a:pPr>
            <a:r>
              <a:rPr lang="ru-RU" sz="2000" dirty="0">
                <a:latin typeface="+mn-lt"/>
              </a:rPr>
              <a:t>Пусть элементарный исход — это карточка, выбранная капитаном российской команды. </a:t>
            </a:r>
            <a:endParaRPr lang="ru-RU" sz="2000" dirty="0" smtClean="0">
              <a:latin typeface="+mn-lt"/>
            </a:endParaRPr>
          </a:p>
          <a:p>
            <a:pPr algn="just">
              <a:lnSpc>
                <a:spcPct val="114000"/>
              </a:lnSpc>
              <a:spcBef>
                <a:spcPts val="0"/>
              </a:spcBef>
            </a:pPr>
            <a:r>
              <a:rPr lang="ru-RU" sz="2000" dirty="0" smtClean="0">
                <a:latin typeface="+mn-lt"/>
              </a:rPr>
              <a:t>Поскольку </a:t>
            </a:r>
            <a:r>
              <a:rPr lang="ru-RU" sz="2000" dirty="0">
                <a:latin typeface="+mn-lt"/>
              </a:rPr>
              <a:t>карточек </a:t>
            </a:r>
            <a:r>
              <a:rPr lang="ru-RU" sz="2000" dirty="0" smtClean="0">
                <a:latin typeface="+mn-lt"/>
              </a:rPr>
              <a:t>16, </a:t>
            </a:r>
            <a:r>
              <a:rPr lang="ru-RU" sz="2000" dirty="0">
                <a:latin typeface="+mn-lt"/>
              </a:rPr>
              <a:t>то </a:t>
            </a:r>
            <a:r>
              <a:rPr lang="en-US" sz="2000" dirty="0" smtClean="0">
                <a:latin typeface="+mn-lt"/>
              </a:rPr>
              <a:t>N = 16 </a:t>
            </a:r>
            <a:r>
              <a:rPr lang="ru-RU" sz="2000" dirty="0" smtClean="0">
                <a:latin typeface="+mn-lt"/>
              </a:rPr>
              <a:t>. </a:t>
            </a:r>
            <a:endParaRPr lang="en-US" sz="2000" dirty="0" smtClean="0">
              <a:latin typeface="+mn-lt"/>
            </a:endParaRPr>
          </a:p>
          <a:p>
            <a:pPr>
              <a:lnSpc>
                <a:spcPct val="114000"/>
              </a:lnSpc>
              <a:spcBef>
                <a:spcPts val="0"/>
              </a:spcBef>
            </a:pPr>
            <a:r>
              <a:rPr lang="ru-RU" sz="2000" dirty="0" smtClean="0">
                <a:latin typeface="+mn-lt"/>
              </a:rPr>
              <a:t>Событию</a:t>
            </a:r>
            <a:r>
              <a:rPr lang="ru-RU" sz="2000" dirty="0">
                <a:latin typeface="+mn-lt"/>
              </a:rPr>
              <a:t> </a:t>
            </a:r>
            <a:r>
              <a:rPr lang="en-US" sz="2000" b="1" dirty="0">
                <a:latin typeface="+mn-lt"/>
              </a:rPr>
              <a:t>A</a:t>
            </a:r>
            <a:r>
              <a:rPr lang="ru-RU" sz="2000" dirty="0">
                <a:latin typeface="+mn-lt"/>
              </a:rPr>
              <a:t> = {команда России во второй группе} благоприятствуют четыре карточки с </a:t>
            </a:r>
            <a:r>
              <a:rPr lang="ru-RU" sz="2000" dirty="0" smtClean="0">
                <a:latin typeface="+mn-lt"/>
              </a:rPr>
              <a:t>номером</a:t>
            </a:r>
            <a:r>
              <a:rPr lang="en-US" sz="2000" dirty="0">
                <a:latin typeface="+mn-lt"/>
              </a:rPr>
              <a:t> </a:t>
            </a:r>
            <a:r>
              <a:rPr lang="en-US" sz="2000" dirty="0" smtClean="0">
                <a:latin typeface="+mn-lt"/>
              </a:rPr>
              <a:t>2</a:t>
            </a:r>
            <a:r>
              <a:rPr lang="ru-RU" sz="2000" dirty="0" smtClean="0">
                <a:latin typeface="+mn-lt"/>
              </a:rPr>
              <a:t>, </a:t>
            </a:r>
          </a:p>
          <a:p>
            <a:pPr>
              <a:lnSpc>
                <a:spcPct val="114000"/>
              </a:lnSpc>
              <a:spcBef>
                <a:spcPts val="0"/>
              </a:spcBef>
            </a:pPr>
            <a:r>
              <a:rPr lang="ru-RU" sz="2000" dirty="0" smtClean="0">
                <a:latin typeface="+mn-lt"/>
              </a:rPr>
              <a:t>то есть</a:t>
            </a:r>
            <a:r>
              <a:rPr lang="en-US" sz="2000" dirty="0" smtClean="0">
                <a:latin typeface="+mn-lt"/>
              </a:rPr>
              <a:t> N(A) = 4</a:t>
            </a:r>
            <a:r>
              <a:rPr lang="ru-RU" sz="2000" dirty="0" smtClean="0">
                <a:latin typeface="+mn-lt"/>
              </a:rPr>
              <a:t>.</a:t>
            </a:r>
            <a:r>
              <a:rPr lang="ru-RU" sz="2000" dirty="0">
                <a:latin typeface="+mn-lt"/>
              </a:rPr>
              <a:t/>
            </a:r>
            <a:br>
              <a:rPr lang="ru-RU" sz="2000" dirty="0">
                <a:latin typeface="+mn-lt"/>
              </a:rPr>
            </a:br>
            <a:r>
              <a:rPr lang="ru-RU" sz="2000" dirty="0">
                <a:latin typeface="+mn-lt"/>
              </a:rPr>
              <a:t>Тогда </a:t>
            </a:r>
            <a:r>
              <a:rPr lang="en-US" sz="2000" dirty="0" smtClean="0">
                <a:latin typeface="+mn-lt"/>
              </a:rPr>
              <a:t>P(A) =4/16 =0,25</a:t>
            </a:r>
            <a:r>
              <a:rPr lang="ru-RU" sz="2000" dirty="0" smtClean="0">
                <a:latin typeface="+mn-lt"/>
              </a:rPr>
              <a:t>.</a:t>
            </a:r>
            <a:r>
              <a:rPr lang="ru-RU" sz="2000" dirty="0">
                <a:latin typeface="+mn-lt"/>
              </a:rPr>
              <a:t> </a:t>
            </a:r>
            <a:br>
              <a:rPr lang="ru-RU" sz="2000" dirty="0">
                <a:latin typeface="+mn-lt"/>
              </a:rPr>
            </a:br>
            <a:endParaRPr lang="ru-RU" sz="2000" i="1" dirty="0" smtClean="0">
              <a:latin typeface="+mn-lt"/>
            </a:endParaRPr>
          </a:p>
        </p:txBody>
      </p:sp>
      <p:pic>
        <p:nvPicPr>
          <p:cNvPr id="3074" name="Picture 2" descr="http://www.mojawieliczka.pl/wp-content/uploads/2011/01/pilka-nozna__vb__c19544168-6.jpg"/>
          <p:cNvPicPr>
            <a:picLocks noChangeAspect="1" noChangeArrowheads="1"/>
          </p:cNvPicPr>
          <p:nvPr/>
        </p:nvPicPr>
        <p:blipFill>
          <a:blip r:embed="rId2" cstate="print">
            <a:clrChange>
              <a:clrFrom>
                <a:srgbClr val="FCFCFC"/>
              </a:clrFrom>
              <a:clrTo>
                <a:srgbClr val="FCFCFC">
                  <a:alpha val="0"/>
                </a:srgbClr>
              </a:clrTo>
            </a:clrChange>
          </a:blip>
          <a:srcRect/>
          <a:stretch>
            <a:fillRect/>
          </a:stretch>
        </p:blipFill>
        <p:spPr bwMode="auto">
          <a:xfrm>
            <a:off x="6976345" y="4771786"/>
            <a:ext cx="2167655" cy="2086214"/>
          </a:xfrm>
          <a:prstGeom prst="rect">
            <a:avLst/>
          </a:prstGeom>
          <a:noFill/>
        </p:spPr>
      </p:pic>
    </p:spTree>
    <p:extLst>
      <p:ext uri="{BB962C8B-B14F-4D97-AF65-F5344CB8AC3E}">
        <p14:creationId xmlns:p14="http://schemas.microsoft.com/office/powerpoint/2010/main" xmlns="" val="181814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1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8">
                                            <p:txEl>
                                              <p:pRg st="0" end="0"/>
                                            </p:txEl>
                                          </p:spTgt>
                                        </p:tgtEl>
                                      </p:cBhvr>
                                    </p:animEffect>
                                  </p:childTnLst>
                                </p:cTn>
                              </p:par>
                              <p:par>
                                <p:cTn id="10" presetID="1"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ppt_x</p:attrName>
                                        </p:attrNameLst>
                                      </p:cBhvr>
                                      <p:tavLst>
                                        <p:tav tm="0">
                                          <p:val>
                                            <p:strVal val="#ppt_x-.2"/>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1631216"/>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На клавиатуре телефона 10 цифр, из них 5 четных: 0, 2, 4, 6, 8. Поэтому вероятность того, что случайно будет нажата четная цифра равна </a:t>
            </a:r>
            <a:r>
              <a:rPr lang="ru-RU" sz="2000" dirty="0" smtClean="0">
                <a:latin typeface="+mn-lt"/>
              </a:rPr>
              <a:t>5/10</a:t>
            </a:r>
            <a:r>
              <a:rPr lang="ru-RU" sz="2000" dirty="0">
                <a:latin typeface="+mn-lt"/>
              </a:rPr>
              <a:t> = 0,5. </a:t>
            </a:r>
          </a:p>
          <a:p>
            <a:endParaRPr lang="ru-RU" sz="2000" dirty="0">
              <a:latin typeface="+mn-lt"/>
            </a:endParaRPr>
          </a:p>
        </p:txBody>
      </p:sp>
      <p:sp>
        <p:nvSpPr>
          <p:cNvPr id="4" name="Rectangle 2"/>
          <p:cNvSpPr txBox="1">
            <a:spLocks noChangeArrowheads="1"/>
          </p:cNvSpPr>
          <p:nvPr/>
        </p:nvSpPr>
        <p:spPr bwMode="gray">
          <a:xfrm>
            <a:off x="1" y="108955"/>
            <a:ext cx="7739270" cy="10156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2000" i="1" dirty="0"/>
              <a:t>На клавиатуре телефона 10 цифр, от 0 до 9. Какова вероятность того, что случайно нажатая цифра будет чётной? </a:t>
            </a:r>
            <a:endParaRPr lang="ru-RU" sz="2000" i="1" kern="0" dirty="0">
              <a:solidFill>
                <a:schemeClr val="accent1">
                  <a:lumMod val="25000"/>
                </a:schemeClr>
              </a:solidFill>
            </a:endParaRP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5</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a:t>
            </a:r>
            <a:r>
              <a:rPr lang="en-US" sz="2400" b="1" dirty="0" smtClean="0"/>
              <a:t>8</a:t>
            </a:r>
            <a:endParaRPr lang="ru-RU" sz="2400" dirty="0" smtClean="0"/>
          </a:p>
        </p:txBody>
      </p:sp>
    </p:spTree>
    <p:extLst>
      <p:ext uri="{BB962C8B-B14F-4D97-AF65-F5344CB8AC3E}">
        <p14:creationId xmlns:p14="http://schemas.microsoft.com/office/powerpoint/2010/main" xmlns="" val="314053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1631216"/>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Натуральных чисел от 10 до 19 десять, </a:t>
            </a:r>
            <a:r>
              <a:rPr lang="ru-RU" sz="2000" dirty="0" smtClean="0">
                <a:latin typeface="+mn-lt"/>
              </a:rPr>
              <a:t>                                                из </a:t>
            </a:r>
            <a:r>
              <a:rPr lang="ru-RU" sz="2000" dirty="0">
                <a:latin typeface="+mn-lt"/>
              </a:rPr>
              <a:t>них на три делятся три числа: 12, 15, 18. </a:t>
            </a:r>
            <a:r>
              <a:rPr lang="ru-RU" sz="2000" dirty="0" smtClean="0">
                <a:latin typeface="+mn-lt"/>
              </a:rPr>
              <a:t>                      Следовательно</a:t>
            </a:r>
            <a:r>
              <a:rPr lang="ru-RU" sz="2000" dirty="0">
                <a:latin typeface="+mn-lt"/>
              </a:rPr>
              <a:t>, искомая вероятность равна </a:t>
            </a:r>
            <a:r>
              <a:rPr lang="ru-RU" sz="2000" dirty="0" smtClean="0">
                <a:latin typeface="+mn-lt"/>
              </a:rPr>
              <a:t>3</a:t>
            </a:r>
            <a:r>
              <a:rPr lang="ru-RU" sz="2000" dirty="0" smtClean="0"/>
              <a:t>/</a:t>
            </a:r>
            <a:r>
              <a:rPr lang="ru-RU" sz="2000" dirty="0" smtClean="0">
                <a:latin typeface="+mn-lt"/>
              </a:rPr>
              <a:t>10</a:t>
            </a:r>
            <a:r>
              <a:rPr lang="ru-RU" sz="2000" dirty="0">
                <a:latin typeface="+mn-lt"/>
              </a:rPr>
              <a:t> = 0,3. </a:t>
            </a:r>
          </a:p>
          <a:p>
            <a:endParaRPr lang="ru-RU" sz="2000" dirty="0">
              <a:latin typeface="+mn-lt"/>
            </a:endParaRPr>
          </a:p>
        </p:txBody>
      </p:sp>
      <p:sp>
        <p:nvSpPr>
          <p:cNvPr id="4" name="Rectangle 2"/>
          <p:cNvSpPr txBox="1">
            <a:spLocks noChangeArrowheads="1"/>
          </p:cNvSpPr>
          <p:nvPr/>
        </p:nvSpPr>
        <p:spPr bwMode="gray">
          <a:xfrm>
            <a:off x="1" y="262844"/>
            <a:ext cx="7739270" cy="70788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Какова вероятность того, что случайно выбранное натуральное число от 10 до 19 делится на три? </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320179</a:t>
            </a:r>
            <a:endParaRPr lang="ru-RU" sz="2400" dirty="0" smtClean="0"/>
          </a:p>
        </p:txBody>
      </p:sp>
    </p:spTree>
    <p:extLst>
      <p:ext uri="{BB962C8B-B14F-4D97-AF65-F5344CB8AC3E}">
        <p14:creationId xmlns:p14="http://schemas.microsoft.com/office/powerpoint/2010/main" xmlns="" val="164630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1015663"/>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Всего туристов пять, случайным образом из них выбирают двоих. Вероятность быть выбранным равна </a:t>
            </a:r>
            <a:r>
              <a:rPr lang="ru-RU" sz="2000" dirty="0" smtClean="0">
                <a:latin typeface="+mn-lt"/>
              </a:rPr>
              <a:t>2/5</a:t>
            </a:r>
            <a:r>
              <a:rPr lang="ru-RU" sz="2000" dirty="0">
                <a:latin typeface="+mn-lt"/>
              </a:rPr>
              <a:t> = 0,4.</a:t>
            </a:r>
          </a:p>
        </p:txBody>
      </p:sp>
      <p:sp>
        <p:nvSpPr>
          <p:cNvPr id="4" name="Rectangle 2"/>
          <p:cNvSpPr txBox="1">
            <a:spLocks noChangeArrowheads="1"/>
          </p:cNvSpPr>
          <p:nvPr/>
        </p:nvSpPr>
        <p:spPr bwMode="gray">
          <a:xfrm>
            <a:off x="1" y="82364"/>
            <a:ext cx="7739270"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группе туристов 5 человек. С помощью жребия они выбирают двух человек, которые должны идти в село за продуктами. Турист А. хотел бы сходить в магазин, но он подчиняется жребию. Какова вероятность того, что А. пойдёт в магазин?</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320181</a:t>
            </a:r>
            <a:endParaRPr lang="ru-RU" sz="2400" dirty="0" smtClean="0"/>
          </a:p>
        </p:txBody>
      </p:sp>
    </p:spTree>
    <p:extLst>
      <p:ext uri="{BB962C8B-B14F-4D97-AF65-F5344CB8AC3E}">
        <p14:creationId xmlns:p14="http://schemas.microsoft.com/office/powerpoint/2010/main" xmlns="" val="228413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9144000" cy="193899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Обозначим «1» ту сторону монеты, которая отвечает за выигрыш жребия «Физиком», другую сторону монеты обозначим «0». </a:t>
            </a:r>
            <a:endParaRPr lang="ru-RU" sz="2000" dirty="0" smtClean="0">
              <a:latin typeface="+mn-lt"/>
            </a:endParaRPr>
          </a:p>
          <a:p>
            <a:r>
              <a:rPr lang="ru-RU" sz="2000" dirty="0" smtClean="0">
                <a:latin typeface="+mn-lt"/>
              </a:rPr>
              <a:t>Тогда </a:t>
            </a:r>
            <a:r>
              <a:rPr lang="ru-RU" sz="2000" dirty="0">
                <a:latin typeface="+mn-lt"/>
              </a:rPr>
              <a:t>благоприятных комбинаций три: 110, 101, 011, </a:t>
            </a:r>
            <a:r>
              <a:rPr lang="en-US" sz="2000" dirty="0">
                <a:latin typeface="+mn-lt"/>
              </a:rPr>
              <a:t>N(A</a:t>
            </a:r>
            <a:r>
              <a:rPr lang="en-US" sz="2000" dirty="0" smtClean="0">
                <a:latin typeface="+mn-lt"/>
              </a:rPr>
              <a:t>)=3</a:t>
            </a:r>
            <a:endParaRPr lang="ru-RU" sz="2000" dirty="0">
              <a:latin typeface="+mn-lt"/>
            </a:endParaRPr>
          </a:p>
          <a:p>
            <a:r>
              <a:rPr lang="ru-RU" sz="2000" dirty="0" smtClean="0">
                <a:latin typeface="+mn-lt"/>
              </a:rPr>
              <a:t>а </a:t>
            </a:r>
            <a:r>
              <a:rPr lang="ru-RU" sz="2000" dirty="0">
                <a:latin typeface="+mn-lt"/>
              </a:rPr>
              <a:t>всего </a:t>
            </a:r>
            <a:r>
              <a:rPr lang="ru-RU" sz="2000" dirty="0" smtClean="0">
                <a:latin typeface="+mn-lt"/>
              </a:rPr>
              <a:t>комбинаций: </a:t>
            </a:r>
            <a:r>
              <a:rPr lang="ru-RU" sz="2000" dirty="0">
                <a:latin typeface="+mn-lt"/>
              </a:rPr>
              <a:t>000, 001, 010, 011, 100, 101, 110, </a:t>
            </a:r>
            <a:r>
              <a:rPr lang="ru-RU" sz="2000" dirty="0" smtClean="0">
                <a:latin typeface="+mn-lt"/>
              </a:rPr>
              <a:t>111</a:t>
            </a:r>
            <a:r>
              <a:rPr lang="en-US" sz="2000" dirty="0">
                <a:latin typeface="+mn-lt"/>
              </a:rPr>
              <a:t>,</a:t>
            </a:r>
            <a:r>
              <a:rPr lang="ru-RU" sz="2000" dirty="0" smtClean="0">
                <a:latin typeface="+mn-lt"/>
              </a:rPr>
              <a:t> </a:t>
            </a:r>
            <a:r>
              <a:rPr lang="en-US" sz="2000" dirty="0" smtClean="0">
                <a:latin typeface="+mn-lt"/>
              </a:rPr>
              <a:t>N=</a:t>
            </a:r>
            <a:r>
              <a:rPr lang="ru-RU" sz="2000" dirty="0" smtClean="0">
                <a:latin typeface="+mn-lt"/>
              </a:rPr>
              <a:t>2</a:t>
            </a:r>
            <a:r>
              <a:rPr lang="ru-RU" sz="2000" baseline="30000" dirty="0" smtClean="0">
                <a:latin typeface="+mn-lt"/>
              </a:rPr>
              <a:t>3</a:t>
            </a:r>
            <a:r>
              <a:rPr lang="ru-RU" sz="2000" dirty="0" smtClean="0">
                <a:latin typeface="+mn-lt"/>
              </a:rPr>
              <a:t>=8</a:t>
            </a:r>
          </a:p>
          <a:p>
            <a:r>
              <a:rPr lang="ru-RU" sz="2000" dirty="0" smtClean="0">
                <a:latin typeface="+mn-lt"/>
              </a:rPr>
              <a:t>Тем </a:t>
            </a:r>
            <a:r>
              <a:rPr lang="ru-RU" sz="2000" dirty="0">
                <a:latin typeface="+mn-lt"/>
              </a:rPr>
              <a:t>самым, искомая вероятность равна: </a:t>
            </a:r>
            <a:r>
              <a:rPr lang="ru-RU" sz="2000" dirty="0" smtClean="0">
                <a:latin typeface="+mn-lt"/>
              </a:rPr>
              <a:t>Р(А) =</a:t>
            </a:r>
            <a:r>
              <a:rPr lang="ru-RU" sz="2000" dirty="0"/>
              <a:t> </a:t>
            </a:r>
            <a:r>
              <a:rPr lang="ru-RU" sz="2000" dirty="0" smtClean="0">
                <a:latin typeface="+mn-lt"/>
              </a:rPr>
              <a:t>3/8=0,375</a:t>
            </a:r>
            <a:endParaRPr lang="ru-RU" sz="2000" dirty="0">
              <a:latin typeface="+mn-lt"/>
            </a:endParaRPr>
          </a:p>
        </p:txBody>
      </p:sp>
      <p:sp>
        <p:nvSpPr>
          <p:cNvPr id="4" name="Rectangle 2"/>
          <p:cNvSpPr txBox="1">
            <a:spLocks noChangeArrowheads="1"/>
          </p:cNvSpPr>
          <p:nvPr/>
        </p:nvSpPr>
        <p:spPr bwMode="gray">
          <a:xfrm>
            <a:off x="1" y="42607"/>
            <a:ext cx="7739270"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Перед началом футбольного матча судья бросает монетку, чтобы определить, какая из команд начнёт игру с мячом. Команда «Физик» играет три матча с разными командами. Найдите вероятность того, что в этих играх «Физик» выиграет жребий ровно два раза</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320183</a:t>
            </a:r>
            <a:endParaRPr lang="ru-RU" sz="2400" dirty="0" smtClean="0"/>
          </a:p>
        </p:txBody>
      </p:sp>
    </p:spTree>
    <p:extLst>
      <p:ext uri="{BB962C8B-B14F-4D97-AF65-F5344CB8AC3E}">
        <p14:creationId xmlns:p14="http://schemas.microsoft.com/office/powerpoint/2010/main" xmlns="" val="387145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ppt_x</p:attrName>
                                        </p:attrNameLst>
                                      </p:cBhvr>
                                      <p:tavLst>
                                        <p:tav tm="0">
                                          <p:val>
                                            <p:strVal val="#ppt_x-.2"/>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1015663"/>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Сумма очков может быть равна 5 в четырех случаях: </a:t>
            </a:r>
            <a:endParaRPr lang="ru-RU" sz="2000" dirty="0" smtClean="0">
              <a:latin typeface="+mn-lt"/>
            </a:endParaRPr>
          </a:p>
          <a:p>
            <a:r>
              <a:rPr lang="ru-RU" sz="2000" dirty="0" smtClean="0">
                <a:latin typeface="+mn-lt"/>
              </a:rPr>
              <a:t>«</a:t>
            </a:r>
            <a:r>
              <a:rPr lang="ru-RU" sz="2000" dirty="0">
                <a:latin typeface="+mn-lt"/>
              </a:rPr>
              <a:t>3 + 2», «2 + 3», «1 + 4», «4 + 1». </a:t>
            </a:r>
          </a:p>
        </p:txBody>
      </p:sp>
      <p:sp>
        <p:nvSpPr>
          <p:cNvPr id="4" name="Rectangle 2"/>
          <p:cNvSpPr txBox="1">
            <a:spLocks noChangeArrowheads="1"/>
          </p:cNvSpPr>
          <p:nvPr/>
        </p:nvSpPr>
        <p:spPr bwMode="gray">
          <a:xfrm>
            <a:off x="1" y="42607"/>
            <a:ext cx="7739270" cy="10156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Игральный кубик бросают дважды. Сколько элементарных исходов опыта благоприятствуют событию </a:t>
            </a:r>
            <a:r>
              <a:rPr lang="ru-RU" sz="2000" i="1" dirty="0" smtClean="0"/>
              <a:t>«А </a:t>
            </a:r>
            <a:r>
              <a:rPr lang="ru-RU" sz="2000" i="1" dirty="0"/>
              <a:t>= </a:t>
            </a:r>
            <a:r>
              <a:rPr lang="ru-RU" sz="2000" i="1" dirty="0" smtClean="0"/>
              <a:t>сумма </a:t>
            </a:r>
            <a:r>
              <a:rPr lang="ru-RU" sz="2000" i="1" dirty="0"/>
              <a:t>очков равна 5»?</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320184</a:t>
            </a:r>
            <a:endParaRPr lang="ru-RU" sz="2400" dirty="0" smtClean="0"/>
          </a:p>
        </p:txBody>
      </p:sp>
    </p:spTree>
    <p:extLst>
      <p:ext uri="{BB962C8B-B14F-4D97-AF65-F5344CB8AC3E}">
        <p14:creationId xmlns:p14="http://schemas.microsoft.com/office/powerpoint/2010/main" xmlns="" val="347246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132343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Всего возможных исходов — четыре: </a:t>
            </a:r>
            <a:r>
              <a:rPr lang="ru-RU" sz="2000" dirty="0" smtClean="0">
                <a:latin typeface="+mn-lt"/>
              </a:rPr>
              <a:t>ОО, ОР, РО, РР. </a:t>
            </a:r>
            <a:r>
              <a:rPr lang="ru-RU" sz="2000" dirty="0">
                <a:latin typeface="+mn-lt"/>
              </a:rPr>
              <a:t>Благоприятным является один: </a:t>
            </a:r>
            <a:r>
              <a:rPr lang="ru-RU" sz="2000" dirty="0" smtClean="0">
                <a:latin typeface="+mn-lt"/>
              </a:rPr>
              <a:t>ОР.                                   Следовательно</a:t>
            </a:r>
            <a:r>
              <a:rPr lang="ru-RU" sz="2000" dirty="0">
                <a:latin typeface="+mn-lt"/>
              </a:rPr>
              <a:t>, искомая вероятность равна </a:t>
            </a:r>
            <a:r>
              <a:rPr lang="ru-RU" sz="2000" dirty="0" smtClean="0">
                <a:latin typeface="+mn-lt"/>
              </a:rPr>
              <a:t>1/4</a:t>
            </a:r>
            <a:r>
              <a:rPr lang="ru-RU" sz="2000" dirty="0">
                <a:latin typeface="+mn-lt"/>
              </a:rPr>
              <a:t> = 0,25.</a:t>
            </a:r>
          </a:p>
        </p:txBody>
      </p:sp>
      <p:sp>
        <p:nvSpPr>
          <p:cNvPr id="4" name="Rectangle 2"/>
          <p:cNvSpPr txBox="1">
            <a:spLocks noChangeArrowheads="1"/>
          </p:cNvSpPr>
          <p:nvPr/>
        </p:nvSpPr>
        <p:spPr bwMode="gray">
          <a:xfrm>
            <a:off x="1" y="42607"/>
            <a:ext cx="7850036"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случайном эксперименте симметричную монету бросают дважды. Найдите вероятность того, что </a:t>
            </a:r>
            <a:r>
              <a:rPr lang="ru-RU" sz="2000" i="1" dirty="0" smtClean="0"/>
              <a:t>наступит исход ОР (в </a:t>
            </a:r>
            <a:r>
              <a:rPr lang="ru-RU" sz="2000" i="1" dirty="0"/>
              <a:t>первый раз выпадает орёл, </a:t>
            </a:r>
            <a:endParaRPr lang="ru-RU" sz="2000" i="1" dirty="0" smtClean="0"/>
          </a:p>
          <a:p>
            <a:r>
              <a:rPr lang="ru-RU" sz="2000" i="1" dirty="0" smtClean="0"/>
              <a:t>а </a:t>
            </a:r>
            <a:r>
              <a:rPr lang="ru-RU" sz="2000" i="1" dirty="0"/>
              <a:t>во второй — </a:t>
            </a:r>
            <a:r>
              <a:rPr lang="ru-RU" sz="2000" i="1" dirty="0" smtClean="0"/>
              <a:t>решка).</a:t>
            </a:r>
            <a:r>
              <a:rPr lang="ru-RU" sz="2000" i="1" dirty="0"/>
              <a:t> </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0,25.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320185</a:t>
            </a:r>
            <a:endParaRPr lang="ru-RU" sz="2400" dirty="0" smtClean="0"/>
          </a:p>
        </p:txBody>
      </p:sp>
    </p:spTree>
    <p:extLst>
      <p:ext uri="{BB962C8B-B14F-4D97-AF65-F5344CB8AC3E}">
        <p14:creationId xmlns:p14="http://schemas.microsoft.com/office/powerpoint/2010/main" xmlns="" val="303828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 y="1862330"/>
                <a:ext cx="9144001" cy="4388381"/>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Общее количество выступающих на фестивале групп для ответа на вопрос неважно. Сколько бы их ни было, для указанных стран есть 6 способов взаимного расположения среди выступающих </a:t>
                </a:r>
                <a:r>
                  <a:rPr lang="ru-RU" sz="2000" dirty="0" smtClean="0">
                    <a:latin typeface="+mn-lt"/>
                  </a:rPr>
                  <a:t>           (</a:t>
                </a:r>
                <a:r>
                  <a:rPr lang="ru-RU" sz="2000" dirty="0">
                    <a:latin typeface="+mn-lt"/>
                  </a:rPr>
                  <a:t>Д — Дания, Ш — Швеция, Н — Норвегия): </a:t>
                </a:r>
              </a:p>
              <a:p>
                <a:r>
                  <a:rPr lang="ru-RU" sz="2000" dirty="0">
                    <a:latin typeface="+mn-lt"/>
                  </a:rPr>
                  <a:t/>
                </a:r>
                <a:br>
                  <a:rPr lang="ru-RU" sz="2000" dirty="0">
                    <a:latin typeface="+mn-lt"/>
                  </a:rPr>
                </a:br>
                <a:r>
                  <a:rPr lang="ru-RU" sz="2000" dirty="0">
                    <a:latin typeface="+mn-lt"/>
                  </a:rPr>
                  <a:t>...Д...Ш...Н..., ...Д...Н...Ш..., ...Ш...Н...Д..., ...Ш...Д...Н..., ...Н...Д...Ш..., ...Н...Ш...Д... </a:t>
                </a:r>
              </a:p>
              <a:p>
                <a:r>
                  <a:rPr lang="ru-RU" sz="2000" dirty="0">
                    <a:latin typeface="+mn-lt"/>
                  </a:rPr>
                  <a:t/>
                </a:r>
                <a:br>
                  <a:rPr lang="ru-RU" sz="2000" dirty="0">
                    <a:latin typeface="+mn-lt"/>
                  </a:rPr>
                </a:br>
                <a:r>
                  <a:rPr lang="ru-RU" sz="2000" dirty="0">
                    <a:latin typeface="+mn-lt"/>
                  </a:rPr>
                  <a:t>Дания находится после Швеции и Норвегии в двух случаях. Поэтому вероятность того, что группы случайным образом будут распределены именно так, равна </a:t>
                </a:r>
                <a:endParaRPr lang="ru-RU" sz="2000" dirty="0" smtClean="0">
                  <a:latin typeface="+mn-lt"/>
                </a:endParaRPr>
              </a:p>
              <a:p>
                <a:pPr/>
                <a14:m>
                  <m:oMathPara xmlns:m="http://schemas.openxmlformats.org/officeDocument/2006/math">
                    <m:oMathParaPr>
                      <m:jc m:val="centerGroup"/>
                    </m:oMathParaPr>
                    <m:oMath xmlns:m="http://schemas.openxmlformats.org/officeDocument/2006/math">
                      <m:f>
                        <m:fPr>
                          <m:ctrlPr>
                            <a:rPr lang="ru-RU" sz="2000" i="1" smtClean="0">
                              <a:latin typeface="Cambria Math"/>
                            </a:rPr>
                          </m:ctrlPr>
                        </m:fPr>
                        <m:num>
                          <m:r>
                            <a:rPr lang="ru-RU" sz="2000" b="0" i="1" smtClean="0">
                              <a:latin typeface="Cambria Math"/>
                            </a:rPr>
                            <m:t>2</m:t>
                          </m:r>
                        </m:num>
                        <m:den>
                          <m:r>
                            <a:rPr lang="ru-RU" sz="2000" b="0" i="1" smtClean="0">
                              <a:latin typeface="Cambria Math"/>
                            </a:rPr>
                            <m:t>6</m:t>
                          </m:r>
                        </m:den>
                      </m:f>
                      <m:r>
                        <a:rPr lang="ru-RU" sz="2000" i="1" smtClean="0">
                          <a:latin typeface="Cambria Math"/>
                          <a:ea typeface="Cambria Math"/>
                        </a:rPr>
                        <m:t>≈</m:t>
                      </m:r>
                      <m:r>
                        <a:rPr lang="ru-RU" sz="2000" b="0" i="1" smtClean="0">
                          <a:latin typeface="Cambria Math"/>
                          <a:ea typeface="Cambria Math"/>
                        </a:rPr>
                        <m:t>0,33</m:t>
                      </m:r>
                    </m:oMath>
                  </m:oMathPara>
                </a14:m>
                <a:endParaRPr lang="ru-RU" sz="2000"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 y="1862330"/>
                <a:ext cx="9144001" cy="4388381"/>
              </a:xfrm>
              <a:prstGeom prst="rect">
                <a:avLst/>
              </a:prstGeom>
              <a:blipFill rotWithShape="1">
                <a:blip r:embed="rId2" cstate="print"/>
                <a:stretch>
                  <a:fillRect l="-599" t="-416" r="-1065"/>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0" y="42607"/>
            <a:ext cx="8229599"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рок-фестивале выступают группы — по одной от каждой из заявленных стран. Порядок выступления определяется жребием. Какова вероятность того, что группа из Дании будет выступать после группы из Швеции и после группы из Норвегии? Результат округлите до сотых.</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320186</a:t>
            </a:r>
            <a:endParaRPr lang="ru-RU" sz="2400" dirty="0" smtClean="0"/>
          </a:p>
        </p:txBody>
      </p:sp>
    </p:spTree>
    <p:extLst>
      <p:ext uri="{BB962C8B-B14F-4D97-AF65-F5344CB8AC3E}">
        <p14:creationId xmlns:p14="http://schemas.microsoft.com/office/powerpoint/2010/main" xmlns="" val="27867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p:cTn id="20"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iterate type="lt">
                                    <p:tmPct val="0"/>
                                  </p:iterate>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p:cTn id="2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3" end="3"/>
                                            </p:txEl>
                                          </p:spTgt>
                                        </p:tgtEl>
                                      </p:cBhvr>
                                    </p:animEffect>
                                  </p:childTnLst>
                                </p:cTn>
                              </p:par>
                            </p:childTnLst>
                          </p:cTn>
                        </p:par>
                        <p:par>
                          <p:cTn id="30" fill="hold">
                            <p:stCondLst>
                              <p:cond delay="1000"/>
                            </p:stCondLst>
                            <p:childTnLst>
                              <p:par>
                                <p:cTn id="31" presetID="29" presetClass="entr" presetSubtype="0" fill="hold" nodeType="afterEffect">
                                  <p:stCondLst>
                                    <p:cond delay="0"/>
                                  </p:stCondLst>
                                  <p:iterate type="lt">
                                    <p:tmPct val="0"/>
                                  </p:iterate>
                                  <p:childTnLst>
                                    <p:set>
                                      <p:cBhvr>
                                        <p:cTn id="32" dur="1" fill="hold">
                                          <p:stCondLst>
                                            <p:cond delay="0"/>
                                          </p:stCondLst>
                                        </p:cTn>
                                        <p:tgtEl>
                                          <p:spTgt spid="6">
                                            <p:txEl>
                                              <p:pRg st="4" end="4"/>
                                            </p:txEl>
                                          </p:spTgt>
                                        </p:tgtEl>
                                        <p:attrNameLst>
                                          <p:attrName>style.visibility</p:attrName>
                                        </p:attrNameLst>
                                      </p:cBhvr>
                                      <p:to>
                                        <p:strVal val="visible"/>
                                      </p:to>
                                    </p:set>
                                    <p:anim calcmode="lin" valueType="num">
                                      <p:cBhvr>
                                        <p:cTn id="33"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6">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9"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ppt_x</p:attrName>
                                        </p:attrNameLst>
                                      </p:cBhvr>
                                      <p:tavLst>
                                        <p:tav tm="0">
                                          <p:val>
                                            <p:strVal val="#ppt_x-.2"/>
                                          </p:val>
                                        </p:tav>
                                        <p:tav tm="100000">
                                          <p:val>
                                            <p:strVal val="#ppt_x"/>
                                          </p:val>
                                        </p:tav>
                                      </p:tavLst>
                                    </p:anim>
                                    <p:anim calcmode="lin" valueType="num">
                                      <p:cBhvr>
                                        <p:cTn id="4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0" y="1527775"/>
                <a:ext cx="9144001" cy="223394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Из 5000 тысяч новорожденных 5000 − 2512 = 2488 девочек. Поэтому частота рождения девочек равна </a:t>
                </a:r>
              </a:p>
              <a:p>
                <a:r>
                  <a:rPr lang="ru-RU" sz="2000" dirty="0">
                    <a:latin typeface="+mn-lt"/>
                  </a:rPr>
                  <a:t/>
                </a:r>
                <a:br>
                  <a:rPr lang="ru-RU" sz="2000" dirty="0">
                    <a:latin typeface="+mn-lt"/>
                  </a:rPr>
                </a:br>
                <a:r>
                  <a:rPr lang="ru-RU" sz="2000" dirty="0"/>
                  <a:t> </a:t>
                </a:r>
                <a:endParaRPr lang="ru-RU" sz="2000" dirty="0" smtClean="0"/>
              </a:p>
              <a:p>
                <a:pPr/>
                <a14:m>
                  <m:oMathPara xmlns:m="http://schemas.openxmlformats.org/officeDocument/2006/math">
                    <m:oMathParaPr>
                      <m:jc m:val="centerGroup"/>
                    </m:oMathParaPr>
                    <m:oMath xmlns:m="http://schemas.openxmlformats.org/officeDocument/2006/math">
                      <m:f>
                        <m:fPr>
                          <m:ctrlPr>
                            <a:rPr lang="en-US" sz="2000" i="1" smtClean="0">
                              <a:latin typeface="Cambria Math"/>
                            </a:rPr>
                          </m:ctrlPr>
                        </m:fPr>
                        <m:num>
                          <m:r>
                            <a:rPr lang="ru-RU" sz="2000" b="0" i="0" smtClean="0">
                              <a:latin typeface="Cambria Math"/>
                            </a:rPr>
                            <m:t>2488</m:t>
                          </m:r>
                        </m:num>
                        <m:den>
                          <m:r>
                            <a:rPr lang="ru-RU" sz="2000" b="0" i="0" smtClean="0">
                              <a:latin typeface="Cambria Math"/>
                            </a:rPr>
                            <m:t>5000</m:t>
                          </m:r>
                        </m:den>
                      </m:f>
                      <m:r>
                        <a:rPr lang="ru-RU" sz="2000" b="0" i="0" smtClean="0">
                          <a:latin typeface="Cambria Math"/>
                        </a:rPr>
                        <m:t>=</m:t>
                      </m:r>
                      <m:f>
                        <m:fPr>
                          <m:ctrlPr>
                            <a:rPr lang="ru-RU" sz="2000" b="0" i="1" smtClean="0">
                              <a:latin typeface="Cambria Math"/>
                            </a:rPr>
                          </m:ctrlPr>
                        </m:fPr>
                        <m:num>
                          <m:r>
                            <a:rPr lang="ru-RU" sz="2000" b="0" i="1" smtClean="0">
                              <a:latin typeface="Cambria Math"/>
                            </a:rPr>
                            <m:t>4976</m:t>
                          </m:r>
                        </m:num>
                        <m:den>
                          <m:r>
                            <a:rPr lang="ru-RU" sz="2000" b="0" i="1" smtClean="0">
                              <a:latin typeface="Cambria Math"/>
                            </a:rPr>
                            <m:t>10000</m:t>
                          </m:r>
                        </m:den>
                      </m:f>
                      <m:r>
                        <a:rPr lang="ru-RU" sz="2000" b="0" i="1" smtClean="0">
                          <a:latin typeface="Cambria Math"/>
                        </a:rPr>
                        <m:t>=</m:t>
                      </m:r>
                      <m:r>
                        <a:rPr lang="ru-RU" sz="2000" b="0" i="1" smtClean="0">
                          <a:latin typeface="Cambria Math"/>
                          <a:ea typeface="Cambria Math"/>
                        </a:rPr>
                        <m:t>0,4976≈0,498</m:t>
                      </m:r>
                    </m:oMath>
                  </m:oMathPara>
                </a14:m>
                <a:endParaRPr lang="en-US" sz="2000"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0" y="1527775"/>
                <a:ext cx="9144001" cy="2233945"/>
              </a:xfrm>
              <a:prstGeom prst="rect">
                <a:avLst/>
              </a:prstGeom>
              <a:blipFill rotWithShape="1">
                <a:blip r:embed="rId2" cstate="print"/>
                <a:stretch>
                  <a:fillRect l="-599" t="-813"/>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1" y="42607"/>
            <a:ext cx="7964557" cy="10156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некотором городе из 5000 появившихся на свет младенцев 2512 мальчиков. Найдите частоту рождения девочек в этом городе. Результат округлите до тысячных.</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0,498.</a:t>
            </a:r>
          </a:p>
        </p:txBody>
      </p:sp>
      <p:sp>
        <p:nvSpPr>
          <p:cNvPr id="7" name="Rectangle 2"/>
          <p:cNvSpPr txBox="1">
            <a:spLocks noChangeArrowheads="1"/>
          </p:cNvSpPr>
          <p:nvPr/>
        </p:nvSpPr>
        <p:spPr bwMode="auto">
          <a:xfrm>
            <a:off x="7850037" y="32183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320189</a:t>
            </a:r>
            <a:endParaRPr lang="ru-RU" sz="2400" dirty="0" smtClean="0"/>
          </a:p>
        </p:txBody>
      </p:sp>
    </p:spTree>
    <p:extLst>
      <p:ext uri="{BB962C8B-B14F-4D97-AF65-F5344CB8AC3E}">
        <p14:creationId xmlns:p14="http://schemas.microsoft.com/office/powerpoint/2010/main" xmlns="" val="104586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309654"/>
            <a:ext cx="9144001" cy="1631216"/>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В самолете 12 + 18 = 30 мест удобны пассажиру В</a:t>
            </a:r>
            <a:r>
              <a:rPr lang="ru-RU" sz="2000" dirty="0" smtClean="0">
                <a:latin typeface="+mn-lt"/>
              </a:rPr>
              <a:t>., т.е. </a:t>
            </a:r>
            <a:r>
              <a:rPr lang="en-US" sz="2000" dirty="0" smtClean="0">
                <a:latin typeface="+mn-lt"/>
              </a:rPr>
              <a:t>N(A)=30</a:t>
            </a:r>
            <a:r>
              <a:rPr lang="ru-RU" sz="2000" dirty="0" smtClean="0">
                <a:latin typeface="+mn-lt"/>
              </a:rPr>
              <a:t>. </a:t>
            </a:r>
            <a:endParaRPr lang="en-US" sz="2000" dirty="0" smtClean="0">
              <a:latin typeface="+mn-lt"/>
            </a:endParaRPr>
          </a:p>
          <a:p>
            <a:r>
              <a:rPr lang="ru-RU" sz="2000" dirty="0" smtClean="0">
                <a:latin typeface="+mn-lt"/>
              </a:rPr>
              <a:t>Всего в </a:t>
            </a:r>
            <a:r>
              <a:rPr lang="ru-RU" sz="2000" dirty="0">
                <a:latin typeface="+mn-lt"/>
              </a:rPr>
              <a:t>самолете 300 </a:t>
            </a:r>
            <a:r>
              <a:rPr lang="ru-RU" sz="2000" dirty="0" smtClean="0">
                <a:latin typeface="+mn-lt"/>
              </a:rPr>
              <a:t>мест, т.е</a:t>
            </a:r>
            <a:r>
              <a:rPr lang="ru-RU" sz="2000" dirty="0">
                <a:latin typeface="+mn-lt"/>
              </a:rPr>
              <a:t>. </a:t>
            </a:r>
            <a:r>
              <a:rPr lang="en-US" sz="2000" dirty="0" smtClean="0">
                <a:latin typeface="+mn-lt"/>
              </a:rPr>
              <a:t>N=30</a:t>
            </a:r>
            <a:r>
              <a:rPr lang="ru-RU" sz="2000" dirty="0" smtClean="0">
                <a:latin typeface="+mn-lt"/>
              </a:rPr>
              <a:t>0. </a:t>
            </a:r>
            <a:endParaRPr lang="en-US" sz="2000" dirty="0">
              <a:latin typeface="+mn-lt"/>
            </a:endParaRPr>
          </a:p>
          <a:p>
            <a:r>
              <a:rPr lang="ru-RU" sz="2000" dirty="0" smtClean="0">
                <a:latin typeface="+mn-lt"/>
              </a:rPr>
              <a:t>Поэтому </a:t>
            </a:r>
            <a:r>
              <a:rPr lang="ru-RU" sz="2000" dirty="0">
                <a:latin typeface="+mn-lt"/>
              </a:rPr>
              <a:t>вероятность того, что пассажиру В. достанется удобное место равна </a:t>
            </a:r>
            <a:r>
              <a:rPr lang="ru-RU" sz="2000" dirty="0" smtClean="0">
                <a:latin typeface="+mn-lt"/>
              </a:rPr>
              <a:t>Р(А)=30/300</a:t>
            </a:r>
            <a:r>
              <a:rPr lang="ru-RU" sz="2000" dirty="0">
                <a:latin typeface="+mn-lt"/>
              </a:rPr>
              <a:t> = 0,1. </a:t>
            </a:r>
            <a:endParaRPr lang="en-US" sz="2000" i="1" u="sng" dirty="0" smtClean="0">
              <a:latin typeface="+mn-lt"/>
            </a:endParaRPr>
          </a:p>
        </p:txBody>
      </p:sp>
      <p:sp>
        <p:nvSpPr>
          <p:cNvPr id="4" name="Rectangle 2"/>
          <p:cNvSpPr txBox="1">
            <a:spLocks noChangeArrowheads="1"/>
          </p:cNvSpPr>
          <p:nvPr/>
        </p:nvSpPr>
        <p:spPr bwMode="gray">
          <a:xfrm>
            <a:off x="-1" y="42607"/>
            <a:ext cx="8375375"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борту самолёта 12 мест рядом с запасными выходами и 18 мест за перегородками, разделяющими салоны. Остальные места неудобны для пассажира высокого роста. Пассажир В. высокого роста. Найдите вероятность того, что на регистрации при случайном выборе места пассажиру В. достанется удобное место, если всего в самолёте 300 мест.</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0,1.</a:t>
            </a:r>
          </a:p>
        </p:txBody>
      </p:sp>
      <p:sp>
        <p:nvSpPr>
          <p:cNvPr id="7" name="Rectangle 2"/>
          <p:cNvSpPr txBox="1">
            <a:spLocks noChangeArrowheads="1"/>
          </p:cNvSpPr>
          <p:nvPr/>
        </p:nvSpPr>
        <p:spPr bwMode="auto">
          <a:xfrm>
            <a:off x="7982559" y="52771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320190</a:t>
            </a:r>
            <a:endParaRPr lang="ru-RU" sz="2400" dirty="0" smtClean="0"/>
          </a:p>
        </p:txBody>
      </p:sp>
    </p:spTree>
    <p:extLst>
      <p:ext uri="{BB962C8B-B14F-4D97-AF65-F5344CB8AC3E}">
        <p14:creationId xmlns:p14="http://schemas.microsoft.com/office/powerpoint/2010/main" xmlns="" val="4063048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3" end="3"/>
                                            </p:txEl>
                                          </p:spTgt>
                                        </p:tgtEl>
                                        <p:attrNameLst>
                                          <p:attrName>style.visibility</p:attrName>
                                        </p:attrNameLst>
                                      </p:cBhvr>
                                      <p:to>
                                        <p:strVal val="visible"/>
                                      </p:to>
                                    </p:set>
                                    <p:anim calcmode="lin" valueType="num">
                                      <p:cBhvr>
                                        <p:cTn id="28"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ppt_x</p:attrName>
                                        </p:attrNameLst>
                                      </p:cBhvr>
                                      <p:tavLst>
                                        <p:tav tm="0">
                                          <p:val>
                                            <p:strVal val="#ppt_x-.2"/>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309654"/>
            <a:ext cx="9144001" cy="224676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Всего участников 250, т.е. </a:t>
            </a:r>
            <a:r>
              <a:rPr lang="en-US" sz="2000" dirty="0" smtClean="0">
                <a:latin typeface="+mn-lt"/>
              </a:rPr>
              <a:t>N=250.</a:t>
            </a:r>
            <a:endParaRPr lang="ru-RU" sz="2000" dirty="0" smtClean="0">
              <a:latin typeface="+mn-lt"/>
            </a:endParaRPr>
          </a:p>
          <a:p>
            <a:r>
              <a:rPr lang="ru-RU" sz="2000" dirty="0" smtClean="0">
                <a:latin typeface="+mn-lt"/>
              </a:rPr>
              <a:t>В</a:t>
            </a:r>
            <a:r>
              <a:rPr lang="en-US" sz="2000" dirty="0" smtClean="0">
                <a:latin typeface="+mn-lt"/>
              </a:rPr>
              <a:t> </a:t>
            </a:r>
            <a:r>
              <a:rPr lang="ru-RU" sz="2000" dirty="0" smtClean="0">
                <a:latin typeface="+mn-lt"/>
              </a:rPr>
              <a:t>запасную аудиторию направили 250 − 120 − 120 = 10 человек</a:t>
            </a:r>
            <a:r>
              <a:rPr lang="en-US" sz="2000" dirty="0" smtClean="0">
                <a:latin typeface="+mn-lt"/>
              </a:rPr>
              <a:t>, N(A)=10</a:t>
            </a:r>
            <a:r>
              <a:rPr lang="ru-RU" sz="2000" dirty="0" smtClean="0">
                <a:latin typeface="+mn-lt"/>
              </a:rPr>
              <a:t>. Поэтому вероятность того, что случайно выбранный участник писал олимпиаду в запасной аудитории, равна </a:t>
            </a:r>
            <a:r>
              <a:rPr lang="en-US" sz="2000" dirty="0" smtClean="0">
                <a:latin typeface="+mn-lt"/>
              </a:rPr>
              <a:t>P(A)=</a:t>
            </a:r>
            <a:r>
              <a:rPr lang="ru-RU" sz="2000" dirty="0" smtClean="0">
                <a:latin typeface="+mn-lt"/>
              </a:rPr>
              <a:t>10/250 =1/25= 4/100= 0,04. </a:t>
            </a:r>
          </a:p>
          <a:p>
            <a:endParaRPr lang="en-US" sz="2000" i="1" u="sng" dirty="0" smtClean="0">
              <a:latin typeface="+mn-lt"/>
            </a:endParaRPr>
          </a:p>
        </p:txBody>
      </p:sp>
      <p:sp>
        <p:nvSpPr>
          <p:cNvPr id="4" name="Rectangle 2"/>
          <p:cNvSpPr txBox="1">
            <a:spLocks noChangeArrowheads="1"/>
          </p:cNvSpPr>
          <p:nvPr/>
        </p:nvSpPr>
        <p:spPr bwMode="gray">
          <a:xfrm>
            <a:off x="-2" y="42607"/>
            <a:ext cx="9144001"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0,04.</a:t>
            </a:r>
          </a:p>
        </p:txBody>
      </p:sp>
      <p:sp>
        <p:nvSpPr>
          <p:cNvPr id="7" name="Rectangle 2"/>
          <p:cNvSpPr txBox="1">
            <a:spLocks noChangeArrowheads="1"/>
          </p:cNvSpPr>
          <p:nvPr/>
        </p:nvSpPr>
        <p:spPr bwMode="auto">
          <a:xfrm>
            <a:off x="7850037" y="-1040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320191</a:t>
            </a:r>
            <a:endParaRPr lang="ru-RU" sz="2400" dirty="0" smtClean="0"/>
          </a:p>
        </p:txBody>
      </p:sp>
    </p:spTree>
    <p:extLst>
      <p:ext uri="{BB962C8B-B14F-4D97-AF65-F5344CB8AC3E}">
        <p14:creationId xmlns:p14="http://schemas.microsoft.com/office/powerpoint/2010/main" xmlns="" val="51912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2" y="1673550"/>
                <a:ext cx="9144001" cy="431489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smtClean="0">
                    <a:latin typeface="+mn-lt"/>
                  </a:rPr>
                  <a:t>Пусть </a:t>
                </a:r>
                <a:r>
                  <a:rPr lang="ru-RU" sz="2000" dirty="0">
                    <a:latin typeface="+mn-lt"/>
                  </a:rPr>
                  <a:t>один из близнецов находится в некоторой группе. Вместе с ним в группе может оказаться 12 человек из 25 оставшихся одноклассников. Вероятность этого события равна 12 : 25 = 0,48.</a:t>
                </a:r>
              </a:p>
              <a:p>
                <a:endParaRPr lang="ru-RU" sz="2000" dirty="0" smtClean="0">
                  <a:latin typeface="+mn-lt"/>
                </a:endParaRPr>
              </a:p>
              <a:p>
                <a:r>
                  <a:rPr lang="ru-RU" sz="2000" dirty="0" smtClean="0">
                    <a:latin typeface="+mn-lt"/>
                  </a:rPr>
                  <a:t>Другой способ: Рассмотрим </a:t>
                </a:r>
                <a:r>
                  <a:rPr lang="ru-RU" sz="2000" dirty="0">
                    <a:latin typeface="+mn-lt"/>
                  </a:rPr>
                  <a:t>первую группу. Вероятность того, что Аня окажется в ней, равна </a:t>
                </a:r>
                <a14:m>
                  <m:oMath xmlns:m="http://schemas.openxmlformats.org/officeDocument/2006/math">
                    <m:f>
                      <m:fPr>
                        <m:ctrlPr>
                          <a:rPr lang="ru-RU" sz="2000" i="1">
                            <a:latin typeface="Cambria Math"/>
                          </a:rPr>
                        </m:ctrlPr>
                      </m:fPr>
                      <m:num>
                        <m:r>
                          <a:rPr lang="ru-RU" sz="2000" b="0" i="1" smtClean="0">
                            <a:latin typeface="Cambria Math"/>
                          </a:rPr>
                          <m:t>1</m:t>
                        </m:r>
                        <m:r>
                          <a:rPr lang="ru-RU" sz="2000" i="1">
                            <a:latin typeface="Cambria Math"/>
                          </a:rPr>
                          <m:t>3</m:t>
                        </m:r>
                      </m:num>
                      <m:den>
                        <m:r>
                          <a:rPr lang="ru-RU" sz="2000" i="1">
                            <a:latin typeface="Cambria Math"/>
                          </a:rPr>
                          <m:t>2</m:t>
                        </m:r>
                        <m:r>
                          <a:rPr lang="ru-RU" sz="2000" b="0" i="1" smtClean="0">
                            <a:latin typeface="Cambria Math"/>
                          </a:rPr>
                          <m:t>6</m:t>
                        </m:r>
                      </m:den>
                    </m:f>
                  </m:oMath>
                </a14:m>
                <a:r>
                  <a:rPr lang="ru-RU" sz="2000" dirty="0">
                    <a:latin typeface="+mn-lt"/>
                  </a:rPr>
                  <a:t> . Если Аня уже находится в первой группе, то вероятность того, что Нина окажется этой же группе равна </a:t>
                </a:r>
                <a14:m>
                  <m:oMath xmlns:m="http://schemas.openxmlformats.org/officeDocument/2006/math">
                    <m:f>
                      <m:fPr>
                        <m:ctrlPr>
                          <a:rPr lang="ru-RU" sz="2000" i="1">
                            <a:latin typeface="Cambria Math"/>
                          </a:rPr>
                        </m:ctrlPr>
                      </m:fPr>
                      <m:num>
                        <m:r>
                          <a:rPr lang="ru-RU" sz="2000" b="0" i="1" smtClean="0">
                            <a:latin typeface="Cambria Math"/>
                          </a:rPr>
                          <m:t>1</m:t>
                        </m:r>
                        <m:r>
                          <a:rPr lang="ru-RU" sz="2000" i="1">
                            <a:latin typeface="Cambria Math"/>
                          </a:rPr>
                          <m:t>2</m:t>
                        </m:r>
                      </m:num>
                      <m:den>
                        <m:r>
                          <a:rPr lang="ru-RU" sz="2000" i="1">
                            <a:latin typeface="Cambria Math"/>
                          </a:rPr>
                          <m:t>2</m:t>
                        </m:r>
                        <m:r>
                          <a:rPr lang="ru-RU" sz="2000" b="0" i="1" smtClean="0">
                            <a:latin typeface="Cambria Math"/>
                          </a:rPr>
                          <m:t>5</m:t>
                        </m:r>
                      </m:den>
                    </m:f>
                  </m:oMath>
                </a14:m>
                <a:r>
                  <a:rPr lang="ru-RU" sz="2000" dirty="0">
                    <a:latin typeface="+mn-lt"/>
                  </a:rPr>
                  <a:t> . Поскольку </a:t>
                </a:r>
                <a:r>
                  <a:rPr lang="ru-RU" sz="2000" dirty="0" smtClean="0">
                    <a:latin typeface="+mn-lt"/>
                  </a:rPr>
                  <a:t>эти две группы </a:t>
                </a:r>
                <a:r>
                  <a:rPr lang="ru-RU" sz="2000" dirty="0">
                    <a:latin typeface="+mn-lt"/>
                  </a:rPr>
                  <a:t>равноправны, вероятность того, что подруги окажутся в одной группе, равна </a:t>
                </a:r>
              </a:p>
              <a:p>
                <a:pPr/>
                <a14:m>
                  <m:oMathPara xmlns:m="http://schemas.openxmlformats.org/officeDocument/2006/math">
                    <m:oMathParaPr>
                      <m:jc m:val="centerGroup"/>
                    </m:oMathParaPr>
                    <m:oMath xmlns:m="http://schemas.openxmlformats.org/officeDocument/2006/math">
                      <m:r>
                        <a:rPr lang="ru-RU" sz="2000" b="0" i="1" smtClean="0">
                          <a:latin typeface="Cambria Math"/>
                          <a:ea typeface="Cambria Math"/>
                        </a:rPr>
                        <m:t>2</m:t>
                      </m:r>
                      <m:r>
                        <a:rPr lang="ru-RU" sz="2000" i="1">
                          <a:latin typeface="Cambria Math"/>
                          <a:ea typeface="Cambria Math"/>
                        </a:rPr>
                        <m:t>∙</m:t>
                      </m:r>
                      <m:f>
                        <m:fPr>
                          <m:ctrlPr>
                            <a:rPr lang="ru-RU" sz="2000" i="1">
                              <a:latin typeface="Cambria Math"/>
                              <a:ea typeface="Cambria Math"/>
                            </a:rPr>
                          </m:ctrlPr>
                        </m:fPr>
                        <m:num>
                          <m:r>
                            <a:rPr lang="ru-RU" sz="2000" b="0" i="1" smtClean="0">
                              <a:latin typeface="Cambria Math"/>
                              <a:ea typeface="Cambria Math"/>
                            </a:rPr>
                            <m:t>1</m:t>
                          </m:r>
                          <m:r>
                            <a:rPr lang="ru-RU" sz="2000" i="1">
                              <a:latin typeface="Cambria Math"/>
                              <a:ea typeface="Cambria Math"/>
                            </a:rPr>
                            <m:t>3</m:t>
                          </m:r>
                        </m:num>
                        <m:den>
                          <m:r>
                            <a:rPr lang="ru-RU" sz="2000" i="1">
                              <a:latin typeface="Cambria Math"/>
                              <a:ea typeface="Cambria Math"/>
                            </a:rPr>
                            <m:t>2</m:t>
                          </m:r>
                          <m:r>
                            <a:rPr lang="ru-RU" sz="2000" b="0" i="1" smtClean="0">
                              <a:latin typeface="Cambria Math"/>
                              <a:ea typeface="Cambria Math"/>
                            </a:rPr>
                            <m:t>6</m:t>
                          </m:r>
                        </m:den>
                      </m:f>
                      <m:r>
                        <a:rPr lang="ru-RU" sz="2000" i="1">
                          <a:latin typeface="Cambria Math"/>
                          <a:ea typeface="Cambria Math"/>
                        </a:rPr>
                        <m:t>∙</m:t>
                      </m:r>
                      <m:f>
                        <m:fPr>
                          <m:ctrlPr>
                            <a:rPr lang="ru-RU" sz="2000" i="1">
                              <a:latin typeface="Cambria Math"/>
                              <a:ea typeface="Cambria Math"/>
                            </a:rPr>
                          </m:ctrlPr>
                        </m:fPr>
                        <m:num>
                          <m:r>
                            <a:rPr lang="ru-RU" sz="2000" b="0" i="1" smtClean="0">
                              <a:latin typeface="Cambria Math"/>
                              <a:ea typeface="Cambria Math"/>
                            </a:rPr>
                            <m:t>1</m:t>
                          </m:r>
                          <m:r>
                            <a:rPr lang="ru-RU" sz="2000" i="1">
                              <a:latin typeface="Cambria Math"/>
                              <a:ea typeface="Cambria Math"/>
                            </a:rPr>
                            <m:t>2</m:t>
                          </m:r>
                        </m:num>
                        <m:den>
                          <m:r>
                            <a:rPr lang="ru-RU" sz="2000" i="1">
                              <a:latin typeface="Cambria Math"/>
                              <a:ea typeface="Cambria Math"/>
                            </a:rPr>
                            <m:t>2</m:t>
                          </m:r>
                          <m:r>
                            <a:rPr lang="ru-RU" sz="2000" b="0" i="1" smtClean="0">
                              <a:latin typeface="Cambria Math"/>
                              <a:ea typeface="Cambria Math"/>
                            </a:rPr>
                            <m:t>5</m:t>
                          </m:r>
                        </m:den>
                      </m:f>
                      <m:r>
                        <a:rPr lang="ru-RU" sz="2000" i="1">
                          <a:latin typeface="Cambria Math"/>
                          <a:ea typeface="Cambria Math"/>
                        </a:rPr>
                        <m:t>=</m:t>
                      </m:r>
                      <m:f>
                        <m:fPr>
                          <m:ctrlPr>
                            <a:rPr lang="ru-RU" sz="2000" i="1">
                              <a:latin typeface="Cambria Math"/>
                              <a:ea typeface="Cambria Math"/>
                            </a:rPr>
                          </m:ctrlPr>
                        </m:fPr>
                        <m:num>
                          <m:r>
                            <a:rPr lang="ru-RU" sz="2000" b="0" i="1" smtClean="0">
                              <a:latin typeface="Cambria Math"/>
                              <a:ea typeface="Cambria Math"/>
                            </a:rPr>
                            <m:t>12</m:t>
                          </m:r>
                        </m:num>
                        <m:den>
                          <m:r>
                            <a:rPr lang="ru-RU" sz="2000" b="0" i="1" smtClean="0">
                              <a:latin typeface="Cambria Math"/>
                              <a:ea typeface="Cambria Math"/>
                            </a:rPr>
                            <m:t>25</m:t>
                          </m:r>
                        </m:den>
                      </m:f>
                      <m:r>
                        <a:rPr lang="ru-RU" sz="2000" i="1">
                          <a:latin typeface="Cambria Math"/>
                          <a:ea typeface="Cambria Math"/>
                        </a:rPr>
                        <m:t>=0</m:t>
                      </m:r>
                      <m:r>
                        <a:rPr lang="ru-RU" sz="2000" b="0" i="1" smtClean="0">
                          <a:latin typeface="Cambria Math"/>
                          <a:ea typeface="Cambria Math"/>
                        </a:rPr>
                        <m:t>,48.</m:t>
                      </m:r>
                    </m:oMath>
                  </m:oMathPara>
                </a14:m>
                <a:endParaRPr lang="ru-RU" sz="2000" dirty="0"/>
              </a:p>
              <a:p>
                <a:endParaRPr lang="en-US" sz="2000" i="1" u="sng"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2" y="1673550"/>
                <a:ext cx="9144001" cy="4314899"/>
              </a:xfrm>
              <a:prstGeom prst="rect">
                <a:avLst/>
              </a:prstGeom>
              <a:blipFill rotWithShape="1">
                <a:blip r:embed="rId2" cstate="print"/>
                <a:stretch>
                  <a:fillRect l="-599" t="-423"/>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2" y="42607"/>
            <a:ext cx="7850039"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классе 26 человек, среди них два близнеца — Андрей и Сергей. Класс случайным образом делят на две группы по 13 человек в каждой. Найдите вероятность того, что Андрей и Сергей окажутся в одной группе</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48</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320192</a:t>
            </a:r>
            <a:endParaRPr lang="ru-RU" sz="2400" dirty="0" smtClean="0"/>
          </a:p>
        </p:txBody>
      </p:sp>
    </p:spTree>
    <p:extLst>
      <p:ext uri="{BB962C8B-B14F-4D97-AF65-F5344CB8AC3E}">
        <p14:creationId xmlns:p14="http://schemas.microsoft.com/office/powerpoint/2010/main" xmlns="" val="156311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ppt_x</p:attrName>
                                        </p:attrNameLst>
                                      </p:cBhvr>
                                      <p:tavLst>
                                        <p:tav tm="0">
                                          <p:val>
                                            <p:strVal val="#ppt_x-.2"/>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2" y="1845828"/>
                <a:ext cx="9144001" cy="1785938"/>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Машин желтого цвета с черными надписями 23, всего машин 50. Поэтому вероятность того, что на случайный вызов приедет машина желтого цвета с черными надписями, равна: </a:t>
                </a:r>
                <a14:m>
                  <m:oMath xmlns:m="http://schemas.openxmlformats.org/officeDocument/2006/math">
                    <m:f>
                      <m:fPr>
                        <m:ctrlPr>
                          <a:rPr lang="ru-RU" sz="2000" i="1" smtClean="0">
                            <a:latin typeface="Cambria Math"/>
                          </a:rPr>
                        </m:ctrlPr>
                      </m:fPr>
                      <m:num>
                        <m:r>
                          <a:rPr lang="en-US" sz="2000" b="0" i="1" smtClean="0">
                            <a:latin typeface="Cambria Math"/>
                          </a:rPr>
                          <m:t>23</m:t>
                        </m:r>
                      </m:num>
                      <m:den>
                        <m:r>
                          <a:rPr lang="en-US" sz="2000" b="0" i="1" smtClean="0">
                            <a:latin typeface="Cambria Math"/>
                          </a:rPr>
                          <m:t>50</m:t>
                        </m:r>
                      </m:den>
                    </m:f>
                    <m:r>
                      <a:rPr lang="en-US" sz="2000" b="0" i="1" smtClean="0">
                        <a:latin typeface="Cambria Math"/>
                      </a:rPr>
                      <m:t>=</m:t>
                    </m:r>
                    <m:f>
                      <m:fPr>
                        <m:ctrlPr>
                          <a:rPr lang="en-US" sz="2000" b="0" i="1" smtClean="0">
                            <a:latin typeface="Cambria Math"/>
                          </a:rPr>
                        </m:ctrlPr>
                      </m:fPr>
                      <m:num>
                        <m:r>
                          <a:rPr lang="en-US" sz="2000" b="0" i="1" smtClean="0">
                            <a:latin typeface="Cambria Math"/>
                          </a:rPr>
                          <m:t>46</m:t>
                        </m:r>
                      </m:num>
                      <m:den>
                        <m:r>
                          <a:rPr lang="en-US" sz="2000" b="0" i="1" smtClean="0">
                            <a:latin typeface="Cambria Math"/>
                          </a:rPr>
                          <m:t>100</m:t>
                        </m:r>
                      </m:den>
                    </m:f>
                    <m:r>
                      <a:rPr lang="en-US" sz="2000" b="0" i="1" smtClean="0">
                        <a:latin typeface="Cambria Math"/>
                      </a:rPr>
                      <m:t>=0,46</m:t>
                    </m:r>
                  </m:oMath>
                </a14:m>
                <a:endParaRPr lang="ru-RU" sz="2000" dirty="0">
                  <a:latin typeface="+mn-lt"/>
                </a:endParaRPr>
              </a:p>
              <a:p>
                <a:endParaRPr lang="en-US" sz="2000" i="1" u="sng"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2" y="1845828"/>
                <a:ext cx="9144001" cy="1785938"/>
              </a:xfrm>
              <a:prstGeom prst="rect">
                <a:avLst/>
              </a:prstGeom>
              <a:blipFill rotWithShape="1">
                <a:blip r:embed="rId2" cstate="print"/>
                <a:stretch>
                  <a:fillRect l="-599" t="-1014" r="-1198"/>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2" y="42607"/>
            <a:ext cx="8136837"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фирме такси в наличии 50 легковых </a:t>
            </a:r>
            <a:r>
              <a:rPr lang="ru-RU" sz="2000" i="1" dirty="0" smtClean="0"/>
              <a:t>автомобилей:          27 </a:t>
            </a:r>
            <a:r>
              <a:rPr lang="ru-RU" sz="2000" i="1" dirty="0"/>
              <a:t>из них чёрные с жёлтыми надписями на бортах, остальные — жёлтые с чёрными надписями. Найдите вероятность того, что на случайный вызов приедет машина жёлтого цвета с чёрными надписями.</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46</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320193</a:t>
            </a:r>
            <a:endParaRPr lang="ru-RU" sz="2400" dirty="0" smtClean="0"/>
          </a:p>
        </p:txBody>
      </p:sp>
    </p:spTree>
    <p:extLst>
      <p:ext uri="{BB962C8B-B14F-4D97-AF65-F5344CB8AC3E}">
        <p14:creationId xmlns:p14="http://schemas.microsoft.com/office/powerpoint/2010/main" xmlns="" val="50689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0" y="1873563"/>
                <a:ext cx="9144001" cy="117038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На первом рейсе 6 мест, всего мест 30. Тогда вероятность того, что турист П. полетит первым рейсом вертолёта, равна: </a:t>
                </a:r>
                <a14:m>
                  <m:oMath xmlns:m="http://schemas.openxmlformats.org/officeDocument/2006/math">
                    <m:f>
                      <m:fPr>
                        <m:ctrlPr>
                          <a:rPr lang="ru-RU" sz="2000" i="1" smtClean="0">
                            <a:latin typeface="Cambria Math"/>
                          </a:rPr>
                        </m:ctrlPr>
                      </m:fPr>
                      <m:num>
                        <m:r>
                          <a:rPr lang="en-US" sz="2000" b="0" i="1" smtClean="0">
                            <a:latin typeface="Cambria Math"/>
                          </a:rPr>
                          <m:t>6</m:t>
                        </m:r>
                      </m:num>
                      <m:den>
                        <m:r>
                          <a:rPr lang="en-US" sz="2000" b="0" i="1" smtClean="0">
                            <a:latin typeface="Cambria Math"/>
                          </a:rPr>
                          <m:t>30</m:t>
                        </m:r>
                      </m:den>
                    </m:f>
                    <m:r>
                      <a:rPr lang="en-US" sz="2000" b="0" i="1" smtClean="0">
                        <a:latin typeface="Cambria Math"/>
                      </a:rPr>
                      <m:t>=</m:t>
                    </m:r>
                    <m:f>
                      <m:fPr>
                        <m:ctrlPr>
                          <a:rPr lang="en-US" sz="2000" b="0" i="1" smtClean="0">
                            <a:latin typeface="Cambria Math"/>
                          </a:rPr>
                        </m:ctrlPr>
                      </m:fPr>
                      <m:num>
                        <m:r>
                          <a:rPr lang="en-US" sz="2000" b="0" i="1" smtClean="0">
                            <a:latin typeface="Cambria Math"/>
                          </a:rPr>
                          <m:t>1</m:t>
                        </m:r>
                      </m:num>
                      <m:den>
                        <m:r>
                          <a:rPr lang="en-US" sz="2000" b="0" i="1" smtClean="0">
                            <a:latin typeface="Cambria Math"/>
                          </a:rPr>
                          <m:t>5</m:t>
                        </m:r>
                      </m:den>
                    </m:f>
                    <m:r>
                      <a:rPr lang="en-US" sz="2000" b="0" i="1" smtClean="0">
                        <a:latin typeface="Cambria Math"/>
                      </a:rPr>
                      <m:t>=0,2</m:t>
                    </m:r>
                  </m:oMath>
                </a14:m>
                <a:endParaRPr lang="ru-RU" sz="2000"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0" y="1873563"/>
                <a:ext cx="9144001" cy="1170385"/>
              </a:xfrm>
              <a:prstGeom prst="rect">
                <a:avLst/>
              </a:prstGeom>
              <a:blipFill rotWithShape="1">
                <a:blip r:embed="rId2" cstate="print"/>
                <a:stretch>
                  <a:fillRect l="-599" t="-1538"/>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2" y="42607"/>
            <a:ext cx="8136837"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группе туристов 30 человек. Их вертолётом в несколько приёмов забрасывают в труднодоступный район по 6 человек за рейс. Порядок, в котором вертолёт перевозит туристов, случаен. Найдите вероятность того, что турист П. полетит первым рейсом вертолёта</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2</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320194</a:t>
            </a:r>
            <a:endParaRPr lang="ru-RU" sz="2400" dirty="0" smtClean="0"/>
          </a:p>
        </p:txBody>
      </p:sp>
    </p:spTree>
    <p:extLst>
      <p:ext uri="{BB962C8B-B14F-4D97-AF65-F5344CB8AC3E}">
        <p14:creationId xmlns:p14="http://schemas.microsoft.com/office/powerpoint/2010/main" xmlns="" val="3232113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309654"/>
            <a:ext cx="9144001" cy="1631216"/>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Частота </a:t>
            </a:r>
            <a:r>
              <a:rPr lang="ru-RU" sz="2000" dirty="0" smtClean="0">
                <a:latin typeface="+mn-lt"/>
              </a:rPr>
              <a:t>события </a:t>
            </a:r>
            <a:r>
              <a:rPr lang="ru-RU" sz="2000" dirty="0">
                <a:latin typeface="+mn-lt"/>
              </a:rPr>
              <a:t>«гарантийный ремонт» равна 51 : 1000  = 0,051. Она отличается от предсказанной вероятности </a:t>
            </a:r>
            <a:r>
              <a:rPr lang="ru-RU" sz="2000" dirty="0" smtClean="0">
                <a:latin typeface="+mn-lt"/>
              </a:rPr>
              <a:t>на</a:t>
            </a:r>
            <a:r>
              <a:rPr lang="ru-RU" sz="2000" dirty="0"/>
              <a:t> </a:t>
            </a:r>
            <a:endParaRPr lang="en-US" sz="2000" dirty="0" smtClean="0"/>
          </a:p>
          <a:p>
            <a:r>
              <a:rPr lang="ru-RU" sz="2000" dirty="0" smtClean="0">
                <a:latin typeface="+mn-lt"/>
              </a:rPr>
              <a:t>0,051</a:t>
            </a:r>
            <a:r>
              <a:rPr lang="en-US" sz="2000" dirty="0" smtClean="0">
                <a:latin typeface="+mn-lt"/>
              </a:rPr>
              <a:t> - 0,045 =</a:t>
            </a:r>
            <a:r>
              <a:rPr lang="ru-RU" sz="2000" dirty="0" smtClean="0">
                <a:latin typeface="+mn-lt"/>
              </a:rPr>
              <a:t> </a:t>
            </a:r>
            <a:r>
              <a:rPr lang="ru-RU" sz="2000" dirty="0">
                <a:latin typeface="+mn-lt"/>
              </a:rPr>
              <a:t>0,006.</a:t>
            </a:r>
            <a:r>
              <a:rPr lang="ru-RU" sz="2000" dirty="0"/>
              <a:t> </a:t>
            </a:r>
          </a:p>
          <a:p>
            <a:endParaRPr lang="en-US" sz="2000" i="1" u="sng" dirty="0" smtClean="0">
              <a:latin typeface="+mn-lt"/>
            </a:endParaRPr>
          </a:p>
        </p:txBody>
      </p:sp>
      <p:sp>
        <p:nvSpPr>
          <p:cNvPr id="4" name="Rectangle 2"/>
          <p:cNvSpPr txBox="1">
            <a:spLocks noChangeArrowheads="1"/>
          </p:cNvSpPr>
          <p:nvPr/>
        </p:nvSpPr>
        <p:spPr bwMode="gray">
          <a:xfrm>
            <a:off x="-3" y="42607"/>
            <a:ext cx="8733185"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Вероятность того, что новый DVD-проигрыватель в течение года поступит в гарантийный ремонт, равна 0,045. </a:t>
            </a:r>
            <a:r>
              <a:rPr lang="ru-RU" sz="2000" i="1" dirty="0" smtClean="0"/>
              <a:t>                   В </a:t>
            </a:r>
            <a:r>
              <a:rPr lang="ru-RU" sz="2000" i="1" dirty="0"/>
              <a:t>некотором городе из 1000 проданных DVD-проигрывателей в течение года в гарантийную мастерскую поступила 51 штука. На сколько отличается частота события «гарантийный ремонт» от его вероятности в этом городе</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0</a:t>
            </a:r>
            <a:r>
              <a:rPr lang="ru-RU" sz="2800" i="1" dirty="0" smtClean="0">
                <a:solidFill>
                  <a:srgbClr val="FF0000"/>
                </a:solidFill>
                <a:latin typeface="+mn-lt"/>
              </a:rPr>
              <a:t>0</a:t>
            </a:r>
            <a:r>
              <a:rPr lang="en-US" sz="2800" i="1" dirty="0" smtClean="0">
                <a:solidFill>
                  <a:srgbClr val="FF0000"/>
                </a:solidFill>
                <a:latin typeface="+mn-lt"/>
              </a:rPr>
              <a:t>6</a:t>
            </a:r>
            <a:r>
              <a:rPr lang="ru-RU" sz="2800" i="1" dirty="0" smtClean="0">
                <a:solidFill>
                  <a:srgbClr val="FF0000"/>
                </a:solidFill>
                <a:latin typeface="+mn-lt"/>
              </a:rPr>
              <a:t>.</a:t>
            </a:r>
          </a:p>
        </p:txBody>
      </p:sp>
      <p:sp>
        <p:nvSpPr>
          <p:cNvPr id="7" name="Rectangle 2"/>
          <p:cNvSpPr txBox="1">
            <a:spLocks noChangeArrowheads="1"/>
          </p:cNvSpPr>
          <p:nvPr/>
        </p:nvSpPr>
        <p:spPr bwMode="auto">
          <a:xfrm>
            <a:off x="8097078" y="310502"/>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200" b="1" dirty="0" smtClean="0"/>
              <a:t>320195</a:t>
            </a:r>
            <a:endParaRPr lang="ru-RU" sz="2200" dirty="0" smtClean="0"/>
          </a:p>
        </p:txBody>
      </p:sp>
    </p:spTree>
    <p:extLst>
      <p:ext uri="{BB962C8B-B14F-4D97-AF65-F5344CB8AC3E}">
        <p14:creationId xmlns:p14="http://schemas.microsoft.com/office/powerpoint/2010/main" xmlns="" val="335591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309654"/>
            <a:ext cx="9144001" cy="1015663"/>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В кармане было 4 </a:t>
            </a:r>
            <a:r>
              <a:rPr lang="ru-RU" sz="2000" dirty="0" smtClean="0">
                <a:latin typeface="+mn-lt"/>
              </a:rPr>
              <a:t>конфеты, а </a:t>
            </a:r>
            <a:r>
              <a:rPr lang="ru-RU" sz="2000" dirty="0">
                <a:latin typeface="+mn-lt"/>
              </a:rPr>
              <a:t>выпала одна конфета. Поэтому вероятность этого события равна одной четвертой. </a:t>
            </a:r>
          </a:p>
        </p:txBody>
      </p:sp>
      <p:sp>
        <p:nvSpPr>
          <p:cNvPr id="4" name="Rectangle 2"/>
          <p:cNvSpPr txBox="1">
            <a:spLocks noChangeArrowheads="1"/>
          </p:cNvSpPr>
          <p:nvPr/>
        </p:nvSpPr>
        <p:spPr bwMode="gray">
          <a:xfrm>
            <a:off x="-2" y="42607"/>
            <a:ext cx="7885046"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кармане у Миши было четыре конфеты — «Грильяж», «Белочка», «Коровка» и «Ласточка», а так же ключи от квартиры. Вынимая ключи, Миша случайно выронил из кармана одну конфету. Найдите вероятность того, что потерялась конфета «Грильяж».</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25</a:t>
            </a:r>
            <a:r>
              <a:rPr lang="ru-RU" sz="2800" i="1" dirty="0" smtClean="0">
                <a:solidFill>
                  <a:srgbClr val="FF0000"/>
                </a:solidFill>
                <a:latin typeface="+mn-lt"/>
              </a:rPr>
              <a:t>.</a:t>
            </a:r>
          </a:p>
        </p:txBody>
      </p:sp>
      <p:sp>
        <p:nvSpPr>
          <p:cNvPr id="7" name="Rectangle 2"/>
          <p:cNvSpPr txBox="1">
            <a:spLocks noChangeArrowheads="1"/>
          </p:cNvSpPr>
          <p:nvPr/>
        </p:nvSpPr>
        <p:spPr bwMode="auto">
          <a:xfrm>
            <a:off x="7980184" y="629614"/>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200" b="1" dirty="0" smtClean="0"/>
              <a:t>320208</a:t>
            </a:r>
            <a:endParaRPr lang="ru-RU" sz="2200" dirty="0" smtClean="0"/>
          </a:p>
        </p:txBody>
      </p:sp>
    </p:spTree>
    <p:extLst>
      <p:ext uri="{BB962C8B-B14F-4D97-AF65-F5344CB8AC3E}">
        <p14:creationId xmlns:p14="http://schemas.microsoft.com/office/powerpoint/2010/main" xmlns="" val="41100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 y="2309654"/>
                <a:ext cx="9144001" cy="147816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На циферблате между десятью часами и одним часом три часовых деления. Всего на циферблате 12 часовых делений. Поэтому искомая вероятность равна: </a:t>
                </a:r>
                <a14:m>
                  <m:oMath xmlns:m="http://schemas.openxmlformats.org/officeDocument/2006/math">
                    <m:f>
                      <m:fPr>
                        <m:ctrlPr>
                          <a:rPr lang="ru-RU" sz="2000" i="1" smtClean="0">
                            <a:latin typeface="Cambria Math"/>
                          </a:rPr>
                        </m:ctrlPr>
                      </m:fPr>
                      <m:num>
                        <m:r>
                          <a:rPr lang="en-US" sz="2000" b="0" i="1" smtClean="0">
                            <a:latin typeface="Cambria Math"/>
                          </a:rPr>
                          <m:t>3</m:t>
                        </m:r>
                      </m:num>
                      <m:den>
                        <m:r>
                          <a:rPr lang="en-US" sz="2000" b="0" i="1" smtClean="0">
                            <a:latin typeface="Cambria Math"/>
                          </a:rPr>
                          <m:t>12</m:t>
                        </m:r>
                      </m:den>
                    </m:f>
                    <m:r>
                      <a:rPr lang="en-US" sz="2000" b="0" i="1" smtClean="0">
                        <a:latin typeface="Cambria Math"/>
                      </a:rPr>
                      <m:t>=</m:t>
                    </m:r>
                    <m:f>
                      <m:fPr>
                        <m:ctrlPr>
                          <a:rPr lang="en-US" sz="2000" b="0" i="1" smtClean="0">
                            <a:latin typeface="Cambria Math"/>
                          </a:rPr>
                        </m:ctrlPr>
                      </m:fPr>
                      <m:num>
                        <m:r>
                          <a:rPr lang="en-US" sz="2000" b="0" i="1" smtClean="0">
                            <a:latin typeface="Cambria Math"/>
                          </a:rPr>
                          <m:t>1</m:t>
                        </m:r>
                      </m:num>
                      <m:den>
                        <m:r>
                          <a:rPr lang="en-US" sz="2000" b="0" i="1" smtClean="0">
                            <a:latin typeface="Cambria Math"/>
                          </a:rPr>
                          <m:t>4</m:t>
                        </m:r>
                      </m:den>
                    </m:f>
                    <m:r>
                      <a:rPr lang="en-US" sz="2000" b="0" i="1" smtClean="0">
                        <a:latin typeface="Cambria Math"/>
                      </a:rPr>
                      <m:t>=0,25.</m:t>
                    </m:r>
                  </m:oMath>
                </a14:m>
                <a:endParaRPr lang="ru-RU" sz="2000"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 y="2309654"/>
                <a:ext cx="9144001" cy="1478162"/>
              </a:xfrm>
              <a:prstGeom prst="rect">
                <a:avLst/>
              </a:prstGeom>
              <a:blipFill rotWithShape="1">
                <a:blip r:embed="rId2" cstate="print"/>
                <a:stretch>
                  <a:fillRect l="-599" t="-1224"/>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3" y="42607"/>
            <a:ext cx="8335619"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Механические часы с двенадцатичасовым циферблатом в какой-то момент сломались и перестали ходить. Найдите вероятность того, что часовая стрелка застыла, достигнув отметки 10, но не дойдя до отметки 1 час.</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25</a:t>
            </a:r>
            <a:r>
              <a:rPr lang="ru-RU" sz="2800" i="1" dirty="0" smtClean="0">
                <a:solidFill>
                  <a:srgbClr val="FF0000"/>
                </a:solidFill>
                <a:latin typeface="+mn-lt"/>
              </a:rPr>
              <a:t>.</a:t>
            </a:r>
          </a:p>
        </p:txBody>
      </p:sp>
      <p:sp>
        <p:nvSpPr>
          <p:cNvPr id="7" name="Rectangle 2"/>
          <p:cNvSpPr txBox="1">
            <a:spLocks noChangeArrowheads="1"/>
          </p:cNvSpPr>
          <p:nvPr/>
        </p:nvSpPr>
        <p:spPr bwMode="auto">
          <a:xfrm>
            <a:off x="7968119" y="42607"/>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200" b="1" dirty="0" smtClean="0"/>
              <a:t>32020</a:t>
            </a:r>
            <a:r>
              <a:rPr lang="en-US" sz="2200" b="1" dirty="0" smtClean="0"/>
              <a:t>9</a:t>
            </a:r>
            <a:endParaRPr lang="ru-RU" sz="2200" dirty="0" smtClean="0"/>
          </a:p>
        </p:txBody>
      </p:sp>
    </p:spTree>
    <p:extLst>
      <p:ext uri="{BB962C8B-B14F-4D97-AF65-F5344CB8AC3E}">
        <p14:creationId xmlns:p14="http://schemas.microsoft.com/office/powerpoint/2010/main" xmlns="" val="3017365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75517" y="781880"/>
            <a:ext cx="9695033" cy="5125340"/>
          </a:xfrm>
        </p:spPr>
        <p:txBody>
          <a:bodyPr/>
          <a:lstStyle/>
          <a:p>
            <a:pPr>
              <a:buNone/>
            </a:pPr>
            <a:r>
              <a:rPr lang="en-US" sz="2400" b="1" dirty="0" smtClean="0">
                <a:solidFill>
                  <a:srgbClr val="CC3300"/>
                </a:solidFill>
              </a:rPr>
              <a:t>   </a:t>
            </a:r>
            <a:r>
              <a:rPr lang="ru-RU" sz="2400" b="1" dirty="0" smtClean="0"/>
              <a:t>Два события, </a:t>
            </a:r>
            <a:r>
              <a:rPr lang="ru-RU" sz="2400" b="1" dirty="0"/>
              <a:t>называются </a:t>
            </a:r>
            <a:r>
              <a:rPr lang="ru-RU" sz="2400" b="1" dirty="0">
                <a:solidFill>
                  <a:srgbClr val="CC3300"/>
                </a:solidFill>
              </a:rPr>
              <a:t>совместными</a:t>
            </a:r>
            <a:r>
              <a:rPr lang="ru-RU" sz="2400" b="1" dirty="0"/>
              <a:t>, </a:t>
            </a:r>
            <a:endParaRPr lang="ru-RU" sz="2400" b="1" dirty="0" smtClean="0"/>
          </a:p>
          <a:p>
            <a:pPr>
              <a:buNone/>
            </a:pPr>
            <a:r>
              <a:rPr lang="ru-RU" sz="2400" b="1" dirty="0"/>
              <a:t> </a:t>
            </a:r>
            <a:r>
              <a:rPr lang="ru-RU" sz="2400" b="1" dirty="0" smtClean="0"/>
              <a:t>  если они могут произойти одновременно, </a:t>
            </a:r>
          </a:p>
          <a:p>
            <a:pPr>
              <a:buNone/>
            </a:pPr>
            <a:r>
              <a:rPr lang="ru-RU" sz="2400" b="1" dirty="0"/>
              <a:t> </a:t>
            </a:r>
            <a:r>
              <a:rPr lang="ru-RU" sz="2400" b="1" dirty="0" smtClean="0"/>
              <a:t>  при одном исходе эксперимента и </a:t>
            </a:r>
            <a:r>
              <a:rPr lang="ru-RU" sz="2400" b="1" dirty="0" smtClean="0">
                <a:solidFill>
                  <a:srgbClr val="CC3300"/>
                </a:solidFill>
              </a:rPr>
              <a:t>несовместными,</a:t>
            </a:r>
          </a:p>
          <a:p>
            <a:pPr>
              <a:buNone/>
            </a:pPr>
            <a:r>
              <a:rPr lang="ru-RU" sz="2400" b="1" dirty="0" smtClean="0"/>
              <a:t>   если они не могут происходить одновременно.</a:t>
            </a:r>
          </a:p>
          <a:p>
            <a:pPr>
              <a:buNone/>
            </a:pPr>
            <a:r>
              <a:rPr lang="ru-RU" sz="2400" b="1" dirty="0" smtClean="0"/>
              <a:t>   Пример: </a:t>
            </a:r>
            <a:r>
              <a:rPr lang="ru-RU" sz="2200" dirty="0" smtClean="0"/>
              <a:t>Брошена монета. Появление «герба» исключает появление надписи. События «появился герб» и «появилась надпись» - несовместные.</a:t>
            </a:r>
            <a:endParaRPr lang="ru-RU" sz="2400" dirty="0" smtClean="0"/>
          </a:p>
        </p:txBody>
      </p:sp>
      <p:sp>
        <p:nvSpPr>
          <p:cNvPr id="5" name="Text Box 3"/>
          <p:cNvSpPr txBox="1">
            <a:spLocks noChangeArrowheads="1"/>
          </p:cNvSpPr>
          <p:nvPr/>
        </p:nvSpPr>
        <p:spPr bwMode="auto">
          <a:xfrm>
            <a:off x="0" y="3672228"/>
            <a:ext cx="9144000" cy="3046988"/>
          </a:xfrm>
          <a:prstGeom prst="rect">
            <a:avLst/>
          </a:prstGeom>
          <a:noFill/>
          <a:ln w="9525">
            <a:noFill/>
            <a:miter lim="800000"/>
            <a:headEnd/>
            <a:tailEnd/>
          </a:ln>
          <a:effectLst/>
        </p:spPr>
        <p:txBody>
          <a:bodyPr>
            <a:spAutoFit/>
          </a:bodyPr>
          <a:lstStyle/>
          <a:p>
            <a:r>
              <a:rPr lang="ru-RU" sz="2400" b="1" dirty="0" smtClean="0">
                <a:latin typeface="+mn-lt"/>
              </a:rPr>
              <a:t>События </a:t>
            </a:r>
            <a:r>
              <a:rPr lang="ru-RU" sz="2400" b="1" dirty="0">
                <a:latin typeface="+mn-lt"/>
              </a:rPr>
              <a:t>А и В называются </a:t>
            </a:r>
            <a:r>
              <a:rPr lang="ru-RU" sz="2400" b="1" dirty="0">
                <a:solidFill>
                  <a:srgbClr val="FF0000"/>
                </a:solidFill>
                <a:latin typeface="+mn-lt"/>
              </a:rPr>
              <a:t>противоположными</a:t>
            </a:r>
            <a:r>
              <a:rPr lang="ru-RU" sz="2400" b="1" dirty="0">
                <a:latin typeface="+mn-lt"/>
              </a:rPr>
              <a:t>, </a:t>
            </a:r>
          </a:p>
          <a:p>
            <a:r>
              <a:rPr lang="ru-RU" sz="2400" b="1" dirty="0">
                <a:latin typeface="+mn-lt"/>
              </a:rPr>
              <a:t>если всякое наступление события А означает </a:t>
            </a:r>
          </a:p>
          <a:p>
            <a:r>
              <a:rPr lang="ru-RU" sz="2400" b="1" dirty="0" err="1">
                <a:latin typeface="+mn-lt"/>
              </a:rPr>
              <a:t>ненаступление</a:t>
            </a:r>
            <a:r>
              <a:rPr lang="ru-RU" sz="2400" b="1" dirty="0">
                <a:latin typeface="+mn-lt"/>
              </a:rPr>
              <a:t> события В, а </a:t>
            </a:r>
            <a:r>
              <a:rPr lang="ru-RU" sz="2400" b="1" dirty="0" err="1">
                <a:latin typeface="+mn-lt"/>
              </a:rPr>
              <a:t>ненаступление</a:t>
            </a:r>
            <a:r>
              <a:rPr lang="ru-RU" sz="2400" b="1" dirty="0">
                <a:latin typeface="+mn-lt"/>
              </a:rPr>
              <a:t> события А – наступление события В.</a:t>
            </a:r>
            <a:r>
              <a:rPr lang="ru-RU" sz="2400" dirty="0">
                <a:latin typeface="+mn-lt"/>
              </a:rPr>
              <a:t> </a:t>
            </a:r>
            <a:endParaRPr lang="ru-RU" sz="2400" dirty="0" smtClean="0">
              <a:latin typeface="+mn-lt"/>
            </a:endParaRPr>
          </a:p>
          <a:p>
            <a:r>
              <a:rPr lang="ru-RU" sz="2400" b="1" dirty="0" smtClean="0">
                <a:latin typeface="+mn-lt"/>
              </a:rPr>
              <a:t>Событие, противоположное событию А, обозначают </a:t>
            </a:r>
          </a:p>
          <a:p>
            <a:r>
              <a:rPr lang="ru-RU" sz="2400" b="1" dirty="0" smtClean="0">
                <a:latin typeface="+mn-lt"/>
              </a:rPr>
              <a:t>символом</a:t>
            </a:r>
            <a:r>
              <a:rPr lang="en-US" sz="2400" b="1" dirty="0" smtClean="0">
                <a:latin typeface="+mn-lt"/>
              </a:rPr>
              <a:t> </a:t>
            </a:r>
            <a:r>
              <a:rPr lang="el-GR" sz="2400" b="1" dirty="0" smtClean="0">
                <a:latin typeface="+mn-lt"/>
              </a:rPr>
              <a:t>Ᾱ</a:t>
            </a:r>
            <a:r>
              <a:rPr lang="ru-RU" sz="2400" b="1" dirty="0" smtClean="0">
                <a:latin typeface="+mn-lt"/>
              </a:rPr>
              <a:t>. </a:t>
            </a:r>
          </a:p>
          <a:p>
            <a:r>
              <a:rPr lang="ru-RU" sz="2400" b="1" dirty="0" smtClean="0">
                <a:latin typeface="+mn-lt"/>
              </a:rPr>
              <a:t>Сумма вероятностей противоположных событий равна 1.      </a:t>
            </a:r>
            <a:r>
              <a:rPr lang="en-US" sz="2400" b="1" dirty="0" smtClean="0">
                <a:latin typeface="+mn-lt"/>
              </a:rPr>
              <a:t>P(A)+P(</a:t>
            </a:r>
            <a:r>
              <a:rPr lang="el-GR" sz="2400" b="1" dirty="0" smtClean="0">
                <a:latin typeface="+mn-lt"/>
              </a:rPr>
              <a:t>Ᾱ</a:t>
            </a:r>
            <a:r>
              <a:rPr lang="en-US" sz="2400" b="1" dirty="0" smtClean="0">
                <a:latin typeface="+mn-lt"/>
              </a:rPr>
              <a:t>)=1</a:t>
            </a:r>
            <a:r>
              <a:rPr lang="ru-RU" sz="2400" b="1" dirty="0" smtClean="0">
                <a:latin typeface="+mn-lt"/>
              </a:rPr>
              <a:t>.</a:t>
            </a:r>
            <a:endParaRPr lang="ru-RU" sz="2400" dirty="0">
              <a:latin typeface="+mn-lt"/>
            </a:endParaRPr>
          </a:p>
        </p:txBody>
      </p:sp>
    </p:spTree>
    <p:extLst>
      <p:ext uri="{BB962C8B-B14F-4D97-AF65-F5344CB8AC3E}">
        <p14:creationId xmlns:p14="http://schemas.microsoft.com/office/powerpoint/2010/main" xmlns="" val="72976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31426" y="622852"/>
            <a:ext cx="9375426" cy="6009968"/>
          </a:xfrm>
        </p:spPr>
        <p:txBody>
          <a:bodyPr/>
          <a:lstStyle/>
          <a:p>
            <a:pPr>
              <a:buNone/>
            </a:pPr>
            <a:r>
              <a:rPr lang="ru-RU" sz="2400" b="1" dirty="0" smtClean="0"/>
              <a:t>   </a:t>
            </a:r>
            <a:r>
              <a:rPr lang="ru-RU" sz="2800" b="1" dirty="0" smtClean="0">
                <a:solidFill>
                  <a:srgbClr val="FF0000"/>
                </a:solidFill>
              </a:rPr>
              <a:t>Суммой</a:t>
            </a:r>
            <a:r>
              <a:rPr lang="ru-RU" sz="2800" b="1" dirty="0"/>
              <a:t> </a:t>
            </a:r>
            <a:r>
              <a:rPr lang="ru-RU" sz="2800" b="1" dirty="0" smtClean="0"/>
              <a:t>двух случайных событий А и В называется случайное событие А+В, которое происходит, если происходит либо событие А, </a:t>
            </a:r>
            <a:r>
              <a:rPr lang="ru-RU" sz="2800" b="1" dirty="0"/>
              <a:t>либо событие В,</a:t>
            </a:r>
            <a:r>
              <a:rPr lang="ru-RU" sz="2800" b="1" dirty="0" smtClean="0"/>
              <a:t> </a:t>
            </a:r>
            <a:r>
              <a:rPr lang="ru-RU" sz="2800" b="1" dirty="0"/>
              <a:t>либо </a:t>
            </a:r>
            <a:r>
              <a:rPr lang="ru-RU" sz="2800" b="1" dirty="0" smtClean="0"/>
              <a:t>события </a:t>
            </a:r>
            <a:r>
              <a:rPr lang="ru-RU" sz="2800" b="1" dirty="0"/>
              <a:t>А </a:t>
            </a:r>
            <a:r>
              <a:rPr lang="ru-RU" sz="2800" b="1" dirty="0" smtClean="0"/>
              <a:t>и В одновременно. </a:t>
            </a:r>
          </a:p>
          <a:p>
            <a:pPr>
              <a:buNone/>
            </a:pPr>
            <a:r>
              <a:rPr lang="ru-RU" sz="2800" b="1" dirty="0" smtClean="0"/>
              <a:t>   Вероятность </a:t>
            </a:r>
            <a:r>
              <a:rPr lang="ru-RU" sz="2800" b="1" dirty="0"/>
              <a:t>суммы двух </a:t>
            </a:r>
            <a:r>
              <a:rPr lang="ru-RU" sz="2800" b="1" i="1" dirty="0">
                <a:solidFill>
                  <a:srgbClr val="FF0000"/>
                </a:solidFill>
              </a:rPr>
              <a:t>несовместных</a:t>
            </a:r>
            <a:r>
              <a:rPr lang="ru-RU" sz="2800" b="1" dirty="0"/>
              <a:t> событий равна сумме вероятностей этих </a:t>
            </a:r>
            <a:r>
              <a:rPr lang="ru-RU" sz="2800" b="1" dirty="0" smtClean="0"/>
              <a:t>событий:    Р(А+В</a:t>
            </a:r>
            <a:r>
              <a:rPr lang="ru-RU" sz="2800" b="1" dirty="0"/>
              <a:t>) =Р(А)+Р(В</a:t>
            </a:r>
            <a:r>
              <a:rPr lang="ru-RU" sz="2800" b="1" dirty="0" smtClean="0"/>
              <a:t>)</a:t>
            </a:r>
          </a:p>
          <a:p>
            <a:pPr marL="0" indent="0">
              <a:buNone/>
            </a:pPr>
            <a:r>
              <a:rPr lang="ru-RU" sz="2800" b="1" dirty="0" smtClean="0"/>
              <a:t>   Вероятность  суммы  </a:t>
            </a:r>
            <a:r>
              <a:rPr lang="ru-RU" sz="2800" b="1" dirty="0"/>
              <a:t>двух  </a:t>
            </a:r>
            <a:r>
              <a:rPr lang="ru-RU" sz="2800" b="1" i="1" dirty="0">
                <a:solidFill>
                  <a:srgbClr val="FF0000"/>
                </a:solidFill>
              </a:rPr>
              <a:t>совместных</a:t>
            </a:r>
            <a:r>
              <a:rPr lang="ru-RU" sz="2800" b="1" dirty="0"/>
              <a:t> </a:t>
            </a:r>
            <a:r>
              <a:rPr lang="ru-RU" sz="2800" b="1" dirty="0" smtClean="0"/>
              <a:t>  </a:t>
            </a:r>
          </a:p>
          <a:p>
            <a:pPr marL="0" indent="0">
              <a:buNone/>
            </a:pPr>
            <a:r>
              <a:rPr lang="ru-RU" sz="2800" b="1" dirty="0"/>
              <a:t> </a:t>
            </a:r>
            <a:r>
              <a:rPr lang="ru-RU" sz="2800" b="1" dirty="0" smtClean="0"/>
              <a:t>  событий равна </a:t>
            </a:r>
            <a:r>
              <a:rPr lang="ru-RU" sz="2800" b="1" dirty="0"/>
              <a:t>сумме </a:t>
            </a:r>
            <a:r>
              <a:rPr lang="ru-RU" sz="2800" b="1" dirty="0" smtClean="0"/>
              <a:t>вероятностей </a:t>
            </a:r>
            <a:r>
              <a:rPr lang="ru-RU" sz="2800" b="1" dirty="0"/>
              <a:t>этих </a:t>
            </a:r>
            <a:endParaRPr lang="ru-RU" sz="2800" b="1" dirty="0" smtClean="0"/>
          </a:p>
          <a:p>
            <a:pPr marL="0" indent="0">
              <a:buNone/>
            </a:pPr>
            <a:r>
              <a:rPr lang="ru-RU" sz="2800" b="1" dirty="0"/>
              <a:t> </a:t>
            </a:r>
            <a:r>
              <a:rPr lang="ru-RU" sz="2800" b="1" dirty="0" smtClean="0"/>
              <a:t>  событий</a:t>
            </a:r>
            <a:r>
              <a:rPr lang="ru-RU" sz="2800" b="1" dirty="0"/>
              <a:t>, </a:t>
            </a:r>
            <a:r>
              <a:rPr lang="ru-RU" sz="2800" b="1" dirty="0" smtClean="0"/>
              <a:t>уменьшенной </a:t>
            </a:r>
            <a:r>
              <a:rPr lang="ru-RU" sz="2800" b="1" dirty="0"/>
              <a:t>на </a:t>
            </a:r>
            <a:r>
              <a:rPr lang="ru-RU" sz="2800" b="1" dirty="0" smtClean="0"/>
              <a:t>вероятность </a:t>
            </a:r>
            <a:r>
              <a:rPr lang="ru-RU" sz="2800" b="1" dirty="0"/>
              <a:t>их </a:t>
            </a:r>
            <a:endParaRPr lang="ru-RU" sz="2800" b="1" dirty="0" smtClean="0"/>
          </a:p>
          <a:p>
            <a:pPr marL="0" indent="0">
              <a:buNone/>
            </a:pPr>
            <a:r>
              <a:rPr lang="ru-RU" sz="2800" b="1" dirty="0"/>
              <a:t> </a:t>
            </a:r>
            <a:r>
              <a:rPr lang="ru-RU" sz="2800" b="1" dirty="0" smtClean="0"/>
              <a:t>  произведения</a:t>
            </a:r>
            <a:r>
              <a:rPr lang="ru-RU" sz="2800" b="1" dirty="0"/>
              <a:t>: </a:t>
            </a:r>
            <a:r>
              <a:rPr lang="ru-RU" sz="2800" b="1" dirty="0" smtClean="0"/>
              <a:t> </a:t>
            </a:r>
            <a:r>
              <a:rPr lang="en-US" sz="2800" b="1" dirty="0" smtClean="0"/>
              <a:t>P(A</a:t>
            </a:r>
            <a:r>
              <a:rPr lang="en-US" sz="2800" b="1" dirty="0"/>
              <a:t> + B) = P(A) + P(B) − P(A·B)</a:t>
            </a:r>
            <a:endParaRPr lang="ru-RU" sz="2800" b="1" dirty="0"/>
          </a:p>
          <a:p>
            <a:pPr>
              <a:buNone/>
            </a:pPr>
            <a:endParaRPr lang="ru-RU" sz="2800" b="1" dirty="0" smtClean="0"/>
          </a:p>
          <a:p>
            <a:pPr>
              <a:buNone/>
            </a:pPr>
            <a:endParaRPr lang="ru-RU" sz="2400" b="1" dirty="0"/>
          </a:p>
        </p:txBody>
      </p:sp>
    </p:spTree>
    <p:extLst>
      <p:ext uri="{BB962C8B-B14F-4D97-AF65-F5344CB8AC3E}">
        <p14:creationId xmlns:p14="http://schemas.microsoft.com/office/powerpoint/2010/main" xmlns="" val="3463657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6477" y="1159245"/>
            <a:ext cx="9350477" cy="4525963"/>
          </a:xfrm>
        </p:spPr>
        <p:txBody>
          <a:bodyPr/>
          <a:lstStyle/>
          <a:p>
            <a:pPr>
              <a:buNone/>
            </a:pPr>
            <a:r>
              <a:rPr lang="ru-RU" sz="2400" b="1" dirty="0" smtClean="0">
                <a:solidFill>
                  <a:srgbClr val="FF0000"/>
                </a:solidFill>
              </a:rPr>
              <a:t>   Произведением</a:t>
            </a:r>
            <a:r>
              <a:rPr lang="ru-RU" sz="2400" b="1" dirty="0" smtClean="0"/>
              <a:t>  событий </a:t>
            </a:r>
            <a:r>
              <a:rPr lang="ru-RU" sz="2400" b="1" dirty="0"/>
              <a:t>А и В называют </a:t>
            </a:r>
            <a:endParaRPr lang="ru-RU" sz="2400" b="1" dirty="0" smtClean="0"/>
          </a:p>
          <a:p>
            <a:pPr>
              <a:buNone/>
            </a:pPr>
            <a:r>
              <a:rPr lang="ru-RU" sz="2400" b="1" dirty="0"/>
              <a:t> </a:t>
            </a:r>
            <a:r>
              <a:rPr lang="ru-RU" sz="2400" b="1" dirty="0" smtClean="0"/>
              <a:t>  событие, которое </a:t>
            </a:r>
            <a:r>
              <a:rPr lang="ru-RU" sz="2400" b="1" dirty="0"/>
              <a:t>наступает тогда и только тогда, когда </a:t>
            </a:r>
            <a:r>
              <a:rPr lang="ru-RU" sz="2400" b="1" dirty="0" smtClean="0"/>
              <a:t>одновременно происходят </a:t>
            </a:r>
            <a:r>
              <a:rPr lang="ru-RU" sz="2400" b="1" dirty="0"/>
              <a:t>и событие А, и событие </a:t>
            </a:r>
            <a:r>
              <a:rPr lang="ru-RU" sz="2400" b="1" dirty="0" smtClean="0"/>
              <a:t>В.</a:t>
            </a:r>
          </a:p>
          <a:p>
            <a:pPr>
              <a:buNone/>
            </a:pPr>
            <a:r>
              <a:rPr lang="ru-RU" sz="2400" b="1" dirty="0"/>
              <a:t> </a:t>
            </a:r>
            <a:r>
              <a:rPr lang="ru-RU" sz="2400" b="1" dirty="0" smtClean="0"/>
              <a:t>  Произведение </a:t>
            </a:r>
            <a:r>
              <a:rPr lang="ru-RU" sz="2400" b="1" dirty="0"/>
              <a:t>двух событий А и В обозначается А</a:t>
            </a:r>
            <a:r>
              <a:rPr lang="ru-RU" sz="2400" b="1" dirty="0">
                <a:latin typeface="Calibri"/>
              </a:rPr>
              <a:t>·</a:t>
            </a:r>
            <a:r>
              <a:rPr lang="ru-RU" sz="2400" b="1" dirty="0"/>
              <a:t>В</a:t>
            </a:r>
          </a:p>
          <a:p>
            <a:pPr>
              <a:buNone/>
            </a:pPr>
            <a:r>
              <a:rPr lang="ru-RU" sz="2400" b="1" dirty="0"/>
              <a:t>  </a:t>
            </a:r>
            <a:r>
              <a:rPr lang="ru-RU" sz="2400" b="1" dirty="0" smtClean="0"/>
              <a:t> Два </a:t>
            </a:r>
            <a:r>
              <a:rPr lang="ru-RU" sz="2400" b="1" dirty="0"/>
              <a:t>события А и В, </a:t>
            </a:r>
            <a:r>
              <a:rPr lang="ru-RU" sz="2400" b="1" dirty="0" smtClean="0"/>
              <a:t>являются </a:t>
            </a:r>
            <a:r>
              <a:rPr lang="ru-RU" sz="2400" b="1" dirty="0">
                <a:solidFill>
                  <a:srgbClr val="CC3300"/>
                </a:solidFill>
              </a:rPr>
              <a:t>независимыми</a:t>
            </a:r>
            <a:r>
              <a:rPr lang="ru-RU" sz="2400" b="1" dirty="0"/>
              <a:t>, </a:t>
            </a:r>
            <a:r>
              <a:rPr lang="ru-RU" sz="2400" b="1" dirty="0" smtClean="0"/>
              <a:t>если </a:t>
            </a:r>
            <a:r>
              <a:rPr lang="ru-RU" sz="2400" b="1" dirty="0"/>
              <a:t>вероятность каждого из них (Р(А) и Р(В)) не зависит от наступления или не наступления </a:t>
            </a:r>
            <a:r>
              <a:rPr lang="ru-RU" sz="2400" b="1" dirty="0" smtClean="0"/>
              <a:t>второго.</a:t>
            </a:r>
            <a:endParaRPr lang="ru-RU" sz="2400" dirty="0"/>
          </a:p>
          <a:p>
            <a:pPr>
              <a:buNone/>
            </a:pPr>
            <a:r>
              <a:rPr lang="ru-RU" sz="2400" b="1" dirty="0" smtClean="0"/>
              <a:t>   Если </a:t>
            </a:r>
            <a:r>
              <a:rPr lang="ru-RU" sz="2400" b="1" dirty="0"/>
              <a:t>события А и В </a:t>
            </a:r>
            <a:r>
              <a:rPr lang="ru-RU" sz="2400" b="1" i="1" dirty="0">
                <a:solidFill>
                  <a:srgbClr val="FF0000"/>
                </a:solidFill>
              </a:rPr>
              <a:t>независимые</a:t>
            </a:r>
            <a:r>
              <a:rPr lang="ru-RU" sz="2400" b="1" dirty="0"/>
              <a:t>, то вероятность их произведения равна произведению вероятностей этих </a:t>
            </a:r>
            <a:r>
              <a:rPr lang="ru-RU" sz="2400" b="1" dirty="0" smtClean="0"/>
              <a:t>событий:</a:t>
            </a:r>
            <a:endParaRPr lang="ru-RU" sz="2400" b="1" dirty="0"/>
          </a:p>
          <a:p>
            <a:pPr>
              <a:buNone/>
            </a:pPr>
            <a:r>
              <a:rPr lang="ru-RU" sz="2400" b="1" dirty="0"/>
              <a:t>   Р(А</a:t>
            </a:r>
            <a:r>
              <a:rPr lang="ru-RU" sz="2400" b="1" dirty="0">
                <a:latin typeface="Calibri"/>
              </a:rPr>
              <a:t>·</a:t>
            </a:r>
            <a:r>
              <a:rPr lang="ru-RU" sz="2400" b="1" dirty="0"/>
              <a:t>В) =Р(А)</a:t>
            </a:r>
            <a:r>
              <a:rPr lang="ru-RU" sz="2400" b="1" dirty="0">
                <a:latin typeface="Calibri"/>
              </a:rPr>
              <a:t>·</a:t>
            </a:r>
            <a:r>
              <a:rPr lang="ru-RU" sz="2400" b="1" dirty="0"/>
              <a:t>Р(В) </a:t>
            </a:r>
          </a:p>
          <a:p>
            <a:pPr marL="0" indent="0">
              <a:buNone/>
            </a:pPr>
            <a:r>
              <a:rPr lang="ru-RU" sz="2400" b="1" dirty="0" smtClean="0"/>
              <a:t>   </a:t>
            </a:r>
            <a:endParaRPr lang="ru-RU" sz="2400" b="1" dirty="0"/>
          </a:p>
        </p:txBody>
      </p:sp>
    </p:spTree>
    <p:extLst>
      <p:ext uri="{BB962C8B-B14F-4D97-AF65-F5344CB8AC3E}">
        <p14:creationId xmlns:p14="http://schemas.microsoft.com/office/powerpoint/2010/main" xmlns="" val="5296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6437" y="2214877"/>
            <a:ext cx="8848031" cy="317009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smtClean="0">
                <a:latin typeface="+mn-lt"/>
              </a:rPr>
              <a:t>Введем обозначения для событий:</a:t>
            </a:r>
            <a:br>
              <a:rPr lang="ru-RU" sz="2000" dirty="0" smtClean="0">
                <a:latin typeface="+mn-lt"/>
              </a:rPr>
            </a:br>
            <a:r>
              <a:rPr lang="ru-RU" sz="2000" dirty="0" smtClean="0">
                <a:latin typeface="+mn-lt"/>
              </a:rPr>
              <a:t>А</a:t>
            </a:r>
            <a:r>
              <a:rPr lang="ru-RU" sz="1400" dirty="0" smtClean="0">
                <a:latin typeface="+mn-lt"/>
              </a:rPr>
              <a:t>1</a:t>
            </a:r>
            <a:r>
              <a:rPr lang="ru-RU" sz="2000" dirty="0" smtClean="0">
                <a:latin typeface="+mn-lt"/>
              </a:rPr>
              <a:t> = {стекло выпущено на первой фабрике},</a:t>
            </a:r>
            <a:br>
              <a:rPr lang="ru-RU" sz="2000" dirty="0" smtClean="0">
                <a:latin typeface="+mn-lt"/>
              </a:rPr>
            </a:br>
            <a:r>
              <a:rPr lang="ru-RU" sz="2000" dirty="0" smtClean="0">
                <a:latin typeface="+mn-lt"/>
              </a:rPr>
              <a:t>А</a:t>
            </a:r>
            <a:r>
              <a:rPr lang="ru-RU" sz="1400" dirty="0" smtClean="0">
                <a:latin typeface="+mn-lt"/>
              </a:rPr>
              <a:t>2</a:t>
            </a:r>
            <a:r>
              <a:rPr lang="ru-RU" sz="2000" dirty="0" smtClean="0">
                <a:latin typeface="+mn-lt"/>
              </a:rPr>
              <a:t> = {стекло выпущено на второй фабрике},</a:t>
            </a:r>
            <a:br>
              <a:rPr lang="ru-RU" sz="2000" dirty="0" smtClean="0">
                <a:latin typeface="+mn-lt"/>
              </a:rPr>
            </a:br>
            <a:r>
              <a:rPr lang="ru-RU" sz="2000" dirty="0" smtClean="0">
                <a:latin typeface="+mn-lt"/>
              </a:rPr>
              <a:t>В = {стекло окажется бракованным},</a:t>
            </a:r>
          </a:p>
          <a:p>
            <a:r>
              <a:rPr lang="ru-RU" sz="2000" dirty="0">
                <a:latin typeface="+mn-lt"/>
              </a:rPr>
              <a:t> </a:t>
            </a:r>
            <a:r>
              <a:rPr lang="ru-RU" sz="2000" dirty="0" smtClean="0">
                <a:latin typeface="+mn-lt"/>
              </a:rPr>
              <a:t>  = </a:t>
            </a:r>
            <a:r>
              <a:rPr lang="ru-RU" sz="2000" dirty="0">
                <a:latin typeface="+mn-lt"/>
              </a:rPr>
              <a:t>{стекло </a:t>
            </a:r>
            <a:r>
              <a:rPr lang="ru-RU" sz="2000" b="1" dirty="0" smtClean="0">
                <a:latin typeface="+mn-lt"/>
              </a:rPr>
              <a:t>не</a:t>
            </a:r>
            <a:r>
              <a:rPr lang="ru-RU" sz="2000" dirty="0" smtClean="0">
                <a:latin typeface="+mn-lt"/>
              </a:rPr>
              <a:t> окажется </a:t>
            </a:r>
            <a:r>
              <a:rPr lang="ru-RU" sz="2000" dirty="0">
                <a:latin typeface="+mn-lt"/>
              </a:rPr>
              <a:t>бракованным</a:t>
            </a:r>
            <a:r>
              <a:rPr lang="ru-RU" sz="2000" dirty="0" smtClean="0">
                <a:latin typeface="+mn-lt"/>
              </a:rPr>
              <a:t>}.</a:t>
            </a:r>
            <a:br>
              <a:rPr lang="ru-RU" sz="2000" dirty="0" smtClean="0">
                <a:latin typeface="+mn-lt"/>
              </a:rPr>
            </a:br>
            <a:r>
              <a:rPr lang="ru-RU" sz="2000" dirty="0" smtClean="0">
                <a:latin typeface="+mn-lt"/>
              </a:rPr>
              <a:t>По условию задачи составим дерево </a:t>
            </a:r>
          </a:p>
          <a:p>
            <a:r>
              <a:rPr lang="ru-RU" sz="2000" dirty="0" smtClean="0">
                <a:latin typeface="+mn-lt"/>
              </a:rPr>
              <a:t>и найдём необходимые вероятности.</a:t>
            </a:r>
          </a:p>
          <a:p>
            <a:r>
              <a:rPr lang="ru-RU" sz="2000" dirty="0" smtClean="0"/>
              <a:t/>
            </a:r>
            <a:br>
              <a:rPr lang="ru-RU" sz="2000" dirty="0" smtClean="0"/>
            </a:br>
            <a:endParaRPr lang="ru-RU" sz="2000" i="1" u="sng" dirty="0" smtClean="0">
              <a:latin typeface="+mn-lt"/>
            </a:endParaRPr>
          </a:p>
        </p:txBody>
      </p:sp>
      <p:sp>
        <p:nvSpPr>
          <p:cNvPr id="4" name="Rectangle 2"/>
          <p:cNvSpPr txBox="1">
            <a:spLocks noChangeArrowheads="1"/>
          </p:cNvSpPr>
          <p:nvPr/>
        </p:nvSpPr>
        <p:spPr bwMode="gray">
          <a:xfrm>
            <a:off x="116457" y="146648"/>
            <a:ext cx="7378915"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smtClean="0"/>
              <a:t>Две </a:t>
            </a:r>
            <a:r>
              <a:rPr lang="ru-RU" sz="2000" i="1" dirty="0"/>
              <a:t>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 </a:t>
            </a:r>
          </a:p>
        </p:txBody>
      </p:sp>
      <p:sp>
        <p:nvSpPr>
          <p:cNvPr id="5" name="Прямоугольник 4"/>
          <p:cNvSpPr/>
          <p:nvPr/>
        </p:nvSpPr>
        <p:spPr>
          <a:xfrm>
            <a:off x="4772464" y="5908868"/>
            <a:ext cx="2792752" cy="523220"/>
          </a:xfrm>
          <a:prstGeom prst="rect">
            <a:avLst/>
          </a:prstGeom>
        </p:spPr>
        <p:txBody>
          <a:bodyPr wrap="square">
            <a:spAutoFit/>
          </a:bodyPr>
          <a:lstStyle/>
          <a:p>
            <a:pPr algn="ctr"/>
            <a:r>
              <a:rPr lang="ru-RU" sz="2800" i="1" dirty="0" smtClean="0">
                <a:solidFill>
                  <a:srgbClr val="FF0000"/>
                </a:solidFill>
                <a:latin typeface="+mn-lt"/>
              </a:rPr>
              <a:t>Ответ:</a:t>
            </a:r>
            <a:r>
              <a:rPr lang="en-US" sz="2800" i="1" dirty="0" smtClean="0">
                <a:solidFill>
                  <a:srgbClr val="FF0000"/>
                </a:solidFill>
                <a:latin typeface="+mn-lt"/>
              </a:rPr>
              <a:t> 0,019</a:t>
            </a:r>
            <a:r>
              <a:rPr lang="ru-RU" sz="2800" i="1" dirty="0" smtClean="0">
                <a:solidFill>
                  <a:srgbClr val="FF0000"/>
                </a:solidFill>
                <a:latin typeface="+mn-lt"/>
              </a:rPr>
              <a:t>.</a:t>
            </a:r>
          </a:p>
        </p:txBody>
      </p:sp>
      <mc:AlternateContent xmlns:mc="http://schemas.openxmlformats.org/markup-compatibility/2006">
        <mc:Choice xmlns:a14="http://schemas.microsoft.com/office/drawing/2010/main" xmlns="" Requires="a14">
          <p:sp>
            <p:nvSpPr>
              <p:cNvPr id="2" name="TextBox 1"/>
              <p:cNvSpPr txBox="1"/>
              <p:nvPr/>
            </p:nvSpPr>
            <p:spPr>
              <a:xfrm>
                <a:off x="214806" y="4829083"/>
                <a:ext cx="6871625" cy="40011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a:rPr>
                        <m:t>𝑃</m:t>
                      </m:r>
                      <m:d>
                        <m:dPr>
                          <m:ctrlPr>
                            <a:rPr lang="en-US" sz="2000" b="0" i="1" smtClean="0">
                              <a:latin typeface="Cambria Math"/>
                            </a:rPr>
                          </m:ctrlPr>
                        </m:dPr>
                        <m:e>
                          <m:r>
                            <a:rPr lang="ru-RU" sz="2000" b="0" i="1" smtClean="0">
                              <a:latin typeface="Cambria Math"/>
                            </a:rPr>
                            <m:t>В</m:t>
                          </m:r>
                        </m:e>
                      </m:d>
                      <m:r>
                        <a:rPr lang="en-US" sz="2000" b="0" i="1" smtClean="0">
                          <a:latin typeface="Cambria Math"/>
                        </a:rPr>
                        <m:t>=0,45</m:t>
                      </m:r>
                      <m:r>
                        <a:rPr lang="en-US" sz="2000" b="0" i="1" smtClean="0">
                          <a:latin typeface="Cambria Math"/>
                          <a:ea typeface="Cambria Math"/>
                        </a:rPr>
                        <m:t>∙0,03+0,55∙0,01=0,0135+0,0055=0,019</m:t>
                      </m:r>
                    </m:oMath>
                  </m:oMathPara>
                </a14:m>
                <a:endParaRPr lang="ru-RU" sz="2000" dirty="0"/>
              </a:p>
            </p:txBody>
          </p:sp>
        </mc:Choice>
        <mc:Fallback>
          <p:sp>
            <p:nvSpPr>
              <p:cNvPr id="2" name="TextBox 1"/>
              <p:cNvSpPr txBox="1">
                <a:spLocks noRot="1" noChangeAspect="1" noMove="1" noResize="1" noEditPoints="1" noAdjustHandles="1" noChangeArrowheads="1" noChangeShapeType="1" noTextEdit="1"/>
              </p:cNvSpPr>
              <p:nvPr/>
            </p:nvSpPr>
            <p:spPr>
              <a:xfrm>
                <a:off x="214806" y="4829083"/>
                <a:ext cx="6871625" cy="400110"/>
              </a:xfrm>
              <a:prstGeom prst="rect">
                <a:avLst/>
              </a:prstGeom>
              <a:blipFill rotWithShape="1">
                <a:blip r:embed="rId2" cstate="print"/>
                <a:stretch>
                  <a:fillRect/>
                </a:stretch>
              </a:blipFill>
            </p:spPr>
            <p:txBody>
              <a:bodyPr/>
              <a:lstStyle/>
              <a:p>
                <a:r>
                  <a:rPr lang="ru-RU">
                    <a:noFill/>
                  </a:rPr>
                  <a:t> </a:t>
                </a:r>
              </a:p>
            </p:txBody>
          </p:sp>
        </mc:Fallback>
      </mc:AlternateContent>
      <p:cxnSp>
        <p:nvCxnSpPr>
          <p:cNvPr id="7" name="Прямая соединительная линия 6"/>
          <p:cNvCxnSpPr/>
          <p:nvPr/>
        </p:nvCxnSpPr>
        <p:spPr>
          <a:xfrm flipH="1">
            <a:off x="6587039" y="2636912"/>
            <a:ext cx="577249" cy="792088"/>
          </a:xfrm>
          <a:prstGeom prst="line">
            <a:avLst/>
          </a:prstGeom>
          <a:ln/>
        </p:spPr>
        <p:style>
          <a:lnRef idx="2">
            <a:schemeClr val="dk1"/>
          </a:lnRef>
          <a:fillRef idx="0">
            <a:schemeClr val="dk1"/>
          </a:fillRef>
          <a:effectRef idx="1">
            <a:schemeClr val="dk1"/>
          </a:effectRef>
          <a:fontRef idx="minor">
            <a:schemeClr val="tx1"/>
          </a:fontRef>
        </p:style>
      </p:cxnSp>
      <p:cxnSp>
        <p:nvCxnSpPr>
          <p:cNvPr id="9" name="Прямая соединительная линия 8"/>
          <p:cNvCxnSpPr/>
          <p:nvPr/>
        </p:nvCxnSpPr>
        <p:spPr>
          <a:xfrm>
            <a:off x="7164288" y="2636912"/>
            <a:ext cx="576064" cy="792088"/>
          </a:xfrm>
          <a:prstGeom prst="line">
            <a:avLst/>
          </a:prstGeom>
          <a:ln/>
        </p:spPr>
        <p:style>
          <a:lnRef idx="2">
            <a:schemeClr val="dk1"/>
          </a:lnRef>
          <a:fillRef idx="0">
            <a:schemeClr val="dk1"/>
          </a:fillRef>
          <a:effectRef idx="1">
            <a:schemeClr val="dk1"/>
          </a:effectRef>
          <a:fontRef idx="minor">
            <a:schemeClr val="tx1"/>
          </a:fontRef>
        </p:style>
      </p:cxnSp>
      <p:cxnSp>
        <p:nvCxnSpPr>
          <p:cNvPr id="11" name="Прямая соединительная линия 10"/>
          <p:cNvCxnSpPr>
            <a:endCxn id="25" idx="0"/>
          </p:cNvCxnSpPr>
          <p:nvPr/>
        </p:nvCxnSpPr>
        <p:spPr>
          <a:xfrm flipH="1">
            <a:off x="6116095" y="3429000"/>
            <a:ext cx="470946" cy="706910"/>
          </a:xfrm>
          <a:prstGeom prst="line">
            <a:avLst/>
          </a:prstGeom>
          <a:ln/>
        </p:spPr>
        <p:style>
          <a:lnRef idx="2">
            <a:schemeClr val="dk1"/>
          </a:lnRef>
          <a:fillRef idx="0">
            <a:schemeClr val="dk1"/>
          </a:fillRef>
          <a:effectRef idx="1">
            <a:schemeClr val="dk1"/>
          </a:effectRef>
          <a:fontRef idx="minor">
            <a:schemeClr val="tx1"/>
          </a:fontRef>
        </p:style>
      </p:cxnSp>
      <p:cxnSp>
        <p:nvCxnSpPr>
          <p:cNvPr id="13" name="Прямая соединительная линия 12"/>
          <p:cNvCxnSpPr>
            <a:endCxn id="22" idx="0"/>
          </p:cNvCxnSpPr>
          <p:nvPr/>
        </p:nvCxnSpPr>
        <p:spPr>
          <a:xfrm>
            <a:off x="6587039" y="3429000"/>
            <a:ext cx="305375" cy="728020"/>
          </a:xfrm>
          <a:prstGeom prst="line">
            <a:avLst/>
          </a:prstGeom>
          <a:ln/>
        </p:spPr>
        <p:style>
          <a:lnRef idx="2">
            <a:schemeClr val="dk1"/>
          </a:lnRef>
          <a:fillRef idx="0">
            <a:schemeClr val="dk1"/>
          </a:fillRef>
          <a:effectRef idx="1">
            <a:schemeClr val="dk1"/>
          </a:effectRef>
          <a:fontRef idx="minor">
            <a:schemeClr val="tx1"/>
          </a:fontRef>
        </p:style>
      </p:cxnSp>
      <p:cxnSp>
        <p:nvCxnSpPr>
          <p:cNvPr id="16" name="Прямая соединительная линия 15"/>
          <p:cNvCxnSpPr>
            <a:endCxn id="24" idx="0"/>
          </p:cNvCxnSpPr>
          <p:nvPr/>
        </p:nvCxnSpPr>
        <p:spPr>
          <a:xfrm flipH="1">
            <a:off x="7442356" y="3429000"/>
            <a:ext cx="297996" cy="728020"/>
          </a:xfrm>
          <a:prstGeom prst="line">
            <a:avLst/>
          </a:prstGeom>
          <a:ln/>
        </p:spPr>
        <p:style>
          <a:lnRef idx="2">
            <a:schemeClr val="dk1"/>
          </a:lnRef>
          <a:fillRef idx="0">
            <a:schemeClr val="dk1"/>
          </a:fillRef>
          <a:effectRef idx="1">
            <a:schemeClr val="dk1"/>
          </a:effectRef>
          <a:fontRef idx="minor">
            <a:schemeClr val="tx1"/>
          </a:fontRef>
        </p:style>
      </p:cxnSp>
      <p:cxnSp>
        <p:nvCxnSpPr>
          <p:cNvPr id="18" name="Прямая соединительная линия 17"/>
          <p:cNvCxnSpPr/>
          <p:nvPr/>
        </p:nvCxnSpPr>
        <p:spPr>
          <a:xfrm>
            <a:off x="7740352" y="3429000"/>
            <a:ext cx="432048" cy="720080"/>
          </a:xfrm>
          <a:prstGeom prst="line">
            <a:avLst/>
          </a:prstGeom>
          <a:ln/>
        </p:spPr>
        <p:style>
          <a:lnRef idx="2">
            <a:schemeClr val="dk1"/>
          </a:lnRef>
          <a:fillRef idx="0">
            <a:schemeClr val="dk1"/>
          </a:fillRef>
          <a:effectRef idx="1">
            <a:schemeClr val="dk1"/>
          </a:effectRef>
          <a:fontRef idx="minor">
            <a:schemeClr val="tx1"/>
          </a:fontRef>
        </p:style>
      </p:cxnSp>
      <p:sp>
        <p:nvSpPr>
          <p:cNvPr id="21" name="Прямоугольник 20"/>
          <p:cNvSpPr/>
          <p:nvPr/>
        </p:nvSpPr>
        <p:spPr>
          <a:xfrm>
            <a:off x="6925167" y="2204864"/>
            <a:ext cx="570205" cy="584775"/>
          </a:xfrm>
          <a:prstGeom prst="rect">
            <a:avLst/>
          </a:prstGeom>
        </p:spPr>
        <p:txBody>
          <a:bodyPr wrap="square">
            <a:spAutoFit/>
          </a:bodyPr>
          <a:lstStyle/>
          <a:p>
            <a:r>
              <a:rPr lang="el-GR" sz="3200" dirty="0"/>
              <a:t>Ω</a:t>
            </a:r>
            <a:endParaRPr lang="ru-RU" sz="3200" dirty="0"/>
          </a:p>
        </p:txBody>
      </p:sp>
      <mc:AlternateContent xmlns:mc="http://schemas.openxmlformats.org/markup-compatibility/2006">
        <mc:Choice xmlns:a14="http://schemas.microsoft.com/office/drawing/2010/main" xmlns="" Requires="a14">
          <p:sp>
            <p:nvSpPr>
              <p:cNvPr id="22" name="Прямоугольник 21"/>
              <p:cNvSpPr/>
              <p:nvPr/>
            </p:nvSpPr>
            <p:spPr>
              <a:xfrm>
                <a:off x="6686268" y="4157020"/>
                <a:ext cx="41229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В</m:t>
                          </m:r>
                        </m:e>
                      </m:acc>
                    </m:oMath>
                  </m:oMathPara>
                </a14:m>
                <a:endParaRPr lang="ru-RU" sz="1400" dirty="0"/>
              </a:p>
            </p:txBody>
          </p:sp>
        </mc:Choice>
        <mc:Fallback>
          <p:sp>
            <p:nvSpPr>
              <p:cNvPr id="22" name="Прямоугольник 21"/>
              <p:cNvSpPr>
                <a:spLocks noRot="1" noChangeAspect="1" noMove="1" noResize="1" noEditPoints="1" noAdjustHandles="1" noChangeArrowheads="1" noChangeShapeType="1" noTextEdit="1"/>
              </p:cNvSpPr>
              <p:nvPr/>
            </p:nvSpPr>
            <p:spPr>
              <a:xfrm>
                <a:off x="6686268" y="4157020"/>
                <a:ext cx="412292" cy="400110"/>
              </a:xfrm>
              <a:prstGeom prst="rect">
                <a:avLst/>
              </a:prstGeom>
              <a:blipFill rotWithShape="1">
                <a:blip r:embed="rId3" cstate="print"/>
                <a:stretch>
                  <a:fillRect/>
                </a:stretch>
              </a:blipFill>
            </p:spPr>
            <p:txBody>
              <a:bodyPr/>
              <a:lstStyle/>
              <a:p>
                <a:r>
                  <a:rPr lang="ru-RU">
                    <a:noFill/>
                  </a:rPr>
                  <a:t> </a:t>
                </a:r>
              </a:p>
            </p:txBody>
          </p:sp>
        </mc:Fallback>
      </mc:AlternateContent>
      <p:sp>
        <p:nvSpPr>
          <p:cNvPr id="23" name="Прямоугольник 22"/>
          <p:cNvSpPr/>
          <p:nvPr/>
        </p:nvSpPr>
        <p:spPr>
          <a:xfrm>
            <a:off x="7740352" y="3089747"/>
            <a:ext cx="425116" cy="400110"/>
          </a:xfrm>
          <a:prstGeom prst="rect">
            <a:avLst/>
          </a:prstGeom>
        </p:spPr>
        <p:txBody>
          <a:bodyPr wrap="none">
            <a:spAutoFit/>
          </a:bodyPr>
          <a:lstStyle/>
          <a:p>
            <a:r>
              <a:rPr lang="ru-RU" sz="2000" dirty="0" smtClean="0"/>
              <a:t>А</a:t>
            </a:r>
            <a:r>
              <a:rPr lang="ru-RU" sz="1400" dirty="0" smtClean="0"/>
              <a:t>2</a:t>
            </a:r>
            <a:endParaRPr lang="ru-RU" sz="1400" dirty="0"/>
          </a:p>
        </p:txBody>
      </p:sp>
      <p:sp>
        <p:nvSpPr>
          <p:cNvPr id="24" name="Прямоугольник 23"/>
          <p:cNvSpPr/>
          <p:nvPr/>
        </p:nvSpPr>
        <p:spPr>
          <a:xfrm>
            <a:off x="7264262" y="4157020"/>
            <a:ext cx="356188" cy="400110"/>
          </a:xfrm>
          <a:prstGeom prst="rect">
            <a:avLst/>
          </a:prstGeom>
        </p:spPr>
        <p:txBody>
          <a:bodyPr wrap="none">
            <a:spAutoFit/>
          </a:bodyPr>
          <a:lstStyle/>
          <a:p>
            <a:r>
              <a:rPr lang="ru-RU" sz="2000" dirty="0"/>
              <a:t>В</a:t>
            </a:r>
          </a:p>
        </p:txBody>
      </p:sp>
      <p:sp>
        <p:nvSpPr>
          <p:cNvPr id="25" name="Прямоугольник 24"/>
          <p:cNvSpPr/>
          <p:nvPr/>
        </p:nvSpPr>
        <p:spPr>
          <a:xfrm>
            <a:off x="5938001" y="4135910"/>
            <a:ext cx="356188" cy="400110"/>
          </a:xfrm>
          <a:prstGeom prst="rect">
            <a:avLst/>
          </a:prstGeom>
        </p:spPr>
        <p:txBody>
          <a:bodyPr wrap="none">
            <a:spAutoFit/>
          </a:bodyPr>
          <a:lstStyle/>
          <a:p>
            <a:r>
              <a:rPr lang="ru-RU" sz="2000" dirty="0" smtClean="0"/>
              <a:t>В</a:t>
            </a:r>
            <a:endParaRPr lang="ru-RU" sz="2000" dirty="0"/>
          </a:p>
        </p:txBody>
      </p:sp>
      <p:sp>
        <p:nvSpPr>
          <p:cNvPr id="26" name="Прямоугольник 25"/>
          <p:cNvSpPr/>
          <p:nvPr/>
        </p:nvSpPr>
        <p:spPr>
          <a:xfrm>
            <a:off x="6189046" y="3132150"/>
            <a:ext cx="425116" cy="400110"/>
          </a:xfrm>
          <a:prstGeom prst="rect">
            <a:avLst/>
          </a:prstGeom>
        </p:spPr>
        <p:txBody>
          <a:bodyPr wrap="none">
            <a:spAutoFit/>
          </a:bodyPr>
          <a:lstStyle/>
          <a:p>
            <a:r>
              <a:rPr lang="ru-RU" sz="2000" dirty="0" smtClean="0"/>
              <a:t>А</a:t>
            </a:r>
            <a:r>
              <a:rPr lang="ru-RU" sz="1400" dirty="0" smtClean="0"/>
              <a:t>1</a:t>
            </a:r>
            <a:endParaRPr lang="ru-RU" sz="1400" dirty="0"/>
          </a:p>
        </p:txBody>
      </p:sp>
      <mc:AlternateContent xmlns:mc="http://schemas.openxmlformats.org/markup-compatibility/2006">
        <mc:Choice xmlns:a14="http://schemas.microsoft.com/office/drawing/2010/main" xmlns="" Requires="a14">
          <p:sp>
            <p:nvSpPr>
              <p:cNvPr id="27" name="Прямоугольник 26"/>
              <p:cNvSpPr/>
              <p:nvPr/>
            </p:nvSpPr>
            <p:spPr>
              <a:xfrm>
                <a:off x="7958495" y="4185385"/>
                <a:ext cx="41229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В</m:t>
                          </m:r>
                        </m:e>
                      </m:acc>
                    </m:oMath>
                  </m:oMathPara>
                </a14:m>
                <a:endParaRPr lang="ru-RU" sz="1400" dirty="0"/>
              </a:p>
            </p:txBody>
          </p:sp>
        </mc:Choice>
        <mc:Fallback>
          <p:sp>
            <p:nvSpPr>
              <p:cNvPr id="27" name="Прямоугольник 26"/>
              <p:cNvSpPr>
                <a:spLocks noRot="1" noChangeAspect="1" noMove="1" noResize="1" noEditPoints="1" noAdjustHandles="1" noChangeArrowheads="1" noChangeShapeType="1" noTextEdit="1"/>
              </p:cNvSpPr>
              <p:nvPr/>
            </p:nvSpPr>
            <p:spPr>
              <a:xfrm>
                <a:off x="7958495" y="4185385"/>
                <a:ext cx="412292" cy="400110"/>
              </a:xfrm>
              <a:prstGeom prst="rect">
                <a:avLst/>
              </a:prstGeom>
              <a:blipFill rotWithShape="1">
                <a:blip r:embed="rId4" cstate="print"/>
                <a:stretch>
                  <a:fillRect/>
                </a:stretch>
              </a:blipFill>
            </p:spPr>
            <p:txBody>
              <a:bodyPr/>
              <a:lstStyle/>
              <a:p>
                <a:r>
                  <a:rPr lang="ru-RU">
                    <a:noFill/>
                  </a:rPr>
                  <a:t> </a:t>
                </a:r>
              </a:p>
            </p:txBody>
          </p:sp>
        </mc:Fallback>
      </mc:AlternateContent>
      <p:sp>
        <p:nvSpPr>
          <p:cNvPr id="28" name="Прямоугольник 27"/>
          <p:cNvSpPr/>
          <p:nvPr/>
        </p:nvSpPr>
        <p:spPr>
          <a:xfrm>
            <a:off x="5793344" y="3518971"/>
            <a:ext cx="593432" cy="369332"/>
          </a:xfrm>
          <a:prstGeom prst="rect">
            <a:avLst/>
          </a:prstGeom>
        </p:spPr>
        <p:txBody>
          <a:bodyPr wrap="none">
            <a:spAutoFit/>
          </a:bodyPr>
          <a:lstStyle/>
          <a:p>
            <a:r>
              <a:rPr lang="en-US" dirty="0" smtClean="0"/>
              <a:t>0</a:t>
            </a:r>
            <a:r>
              <a:rPr lang="ru-RU" dirty="0" smtClean="0"/>
              <a:t>,03</a:t>
            </a:r>
            <a:endParaRPr lang="ru-RU" dirty="0"/>
          </a:p>
        </p:txBody>
      </p:sp>
      <p:sp>
        <p:nvSpPr>
          <p:cNvPr id="29" name="Прямоугольник 28"/>
          <p:cNvSpPr/>
          <p:nvPr/>
        </p:nvSpPr>
        <p:spPr>
          <a:xfrm>
            <a:off x="7435142" y="2720415"/>
            <a:ext cx="593432" cy="369332"/>
          </a:xfrm>
          <a:prstGeom prst="rect">
            <a:avLst/>
          </a:prstGeom>
        </p:spPr>
        <p:txBody>
          <a:bodyPr wrap="none">
            <a:spAutoFit/>
          </a:bodyPr>
          <a:lstStyle/>
          <a:p>
            <a:r>
              <a:rPr lang="en-US" dirty="0" smtClean="0"/>
              <a:t>0</a:t>
            </a:r>
            <a:r>
              <a:rPr lang="ru-RU" dirty="0" smtClean="0"/>
              <a:t>,</a:t>
            </a:r>
            <a:r>
              <a:rPr lang="ru-RU" dirty="0"/>
              <a:t>5</a:t>
            </a:r>
            <a:r>
              <a:rPr lang="ru-RU" dirty="0" smtClean="0"/>
              <a:t>5</a:t>
            </a:r>
            <a:endParaRPr lang="ru-RU" dirty="0"/>
          </a:p>
        </p:txBody>
      </p:sp>
      <p:sp>
        <p:nvSpPr>
          <p:cNvPr id="30" name="Прямоугольник 29"/>
          <p:cNvSpPr/>
          <p:nvPr/>
        </p:nvSpPr>
        <p:spPr>
          <a:xfrm>
            <a:off x="6306740" y="2734835"/>
            <a:ext cx="593432" cy="369332"/>
          </a:xfrm>
          <a:prstGeom prst="rect">
            <a:avLst/>
          </a:prstGeom>
        </p:spPr>
        <p:txBody>
          <a:bodyPr wrap="none">
            <a:spAutoFit/>
          </a:bodyPr>
          <a:lstStyle/>
          <a:p>
            <a:r>
              <a:rPr lang="en-US" dirty="0" smtClean="0"/>
              <a:t>0</a:t>
            </a:r>
            <a:r>
              <a:rPr lang="ru-RU" dirty="0"/>
              <a:t>,</a:t>
            </a:r>
            <a:r>
              <a:rPr lang="ru-RU" dirty="0" smtClean="0"/>
              <a:t>45</a:t>
            </a:r>
            <a:endParaRPr lang="ru-RU" dirty="0"/>
          </a:p>
        </p:txBody>
      </p:sp>
      <p:sp>
        <p:nvSpPr>
          <p:cNvPr id="35" name="Прямоугольник 34"/>
          <p:cNvSpPr/>
          <p:nvPr/>
        </p:nvSpPr>
        <p:spPr>
          <a:xfrm>
            <a:off x="6628451" y="3514013"/>
            <a:ext cx="593432" cy="369332"/>
          </a:xfrm>
          <a:prstGeom prst="rect">
            <a:avLst/>
          </a:prstGeom>
        </p:spPr>
        <p:txBody>
          <a:bodyPr wrap="none">
            <a:spAutoFit/>
          </a:bodyPr>
          <a:lstStyle/>
          <a:p>
            <a:r>
              <a:rPr lang="en-US" dirty="0" smtClean="0"/>
              <a:t>0</a:t>
            </a:r>
            <a:r>
              <a:rPr lang="ru-RU" dirty="0"/>
              <a:t>,</a:t>
            </a:r>
            <a:r>
              <a:rPr lang="ru-RU" dirty="0" smtClean="0"/>
              <a:t>97</a:t>
            </a:r>
            <a:endParaRPr lang="ru-RU" dirty="0"/>
          </a:p>
        </p:txBody>
      </p:sp>
      <p:sp>
        <p:nvSpPr>
          <p:cNvPr id="36" name="Прямоугольник 35"/>
          <p:cNvSpPr/>
          <p:nvPr/>
        </p:nvSpPr>
        <p:spPr>
          <a:xfrm>
            <a:off x="7921551" y="3518971"/>
            <a:ext cx="593432" cy="369332"/>
          </a:xfrm>
          <a:prstGeom prst="rect">
            <a:avLst/>
          </a:prstGeom>
        </p:spPr>
        <p:txBody>
          <a:bodyPr wrap="none">
            <a:spAutoFit/>
          </a:bodyPr>
          <a:lstStyle/>
          <a:p>
            <a:r>
              <a:rPr lang="en-US" dirty="0" smtClean="0"/>
              <a:t>0</a:t>
            </a:r>
            <a:r>
              <a:rPr lang="ru-RU" dirty="0" smtClean="0"/>
              <a:t>,99</a:t>
            </a:r>
            <a:endParaRPr lang="ru-RU" dirty="0"/>
          </a:p>
        </p:txBody>
      </p:sp>
      <p:sp>
        <p:nvSpPr>
          <p:cNvPr id="37" name="Прямоугольник 36"/>
          <p:cNvSpPr/>
          <p:nvPr/>
        </p:nvSpPr>
        <p:spPr>
          <a:xfrm>
            <a:off x="7086431" y="3513364"/>
            <a:ext cx="593432" cy="369332"/>
          </a:xfrm>
          <a:prstGeom prst="rect">
            <a:avLst/>
          </a:prstGeom>
        </p:spPr>
        <p:txBody>
          <a:bodyPr wrap="none">
            <a:spAutoFit/>
          </a:bodyPr>
          <a:lstStyle/>
          <a:p>
            <a:r>
              <a:rPr lang="en-US" dirty="0" smtClean="0"/>
              <a:t>0</a:t>
            </a:r>
            <a:r>
              <a:rPr lang="ru-RU" dirty="0" smtClean="0"/>
              <a:t>,01</a:t>
            </a:r>
            <a:endParaRPr lang="ru-RU" dirty="0"/>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319353</a:t>
            </a:r>
          </a:p>
        </p:txBody>
      </p:sp>
      <mc:AlternateContent xmlns:mc="http://schemas.openxmlformats.org/markup-compatibility/2006">
        <mc:Choice xmlns:a14="http://schemas.microsoft.com/office/drawing/2010/main" xmlns="" Requires="a14">
          <p:sp>
            <p:nvSpPr>
              <p:cNvPr id="32" name="Прямоугольник 31"/>
              <p:cNvSpPr/>
              <p:nvPr/>
            </p:nvSpPr>
            <p:spPr>
              <a:xfrm>
                <a:off x="194551" y="3703637"/>
                <a:ext cx="427809"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В</m:t>
                          </m:r>
                        </m:e>
                      </m:acc>
                    </m:oMath>
                  </m:oMathPara>
                </a14:m>
                <a:endParaRPr lang="ru-RU" sz="1400" dirty="0"/>
              </a:p>
            </p:txBody>
          </p:sp>
        </mc:Choice>
        <mc:Fallback>
          <p:sp>
            <p:nvSpPr>
              <p:cNvPr id="32" name="Прямоугольник 31"/>
              <p:cNvSpPr>
                <a:spLocks noRot="1" noChangeAspect="1" noMove="1" noResize="1" noEditPoints="1" noAdjustHandles="1" noChangeArrowheads="1" noChangeShapeType="1" noTextEdit="1"/>
              </p:cNvSpPr>
              <p:nvPr/>
            </p:nvSpPr>
            <p:spPr>
              <a:xfrm>
                <a:off x="194551" y="3703637"/>
                <a:ext cx="427809" cy="400110"/>
              </a:xfrm>
              <a:prstGeom prst="rect">
                <a:avLst/>
              </a:prstGeom>
              <a:blipFill rotWithShape="1">
                <a:blip r:embed="rId5" cstate="print"/>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xmlns="" val="43286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29" presetClass="entr" presetSubtype="0" fill="hold" nodeType="with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2"/>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29" presetClass="entr" presetSubtype="0" fill="hold" grpId="0" nodeType="click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p:cTn id="72" dur="1000" fill="hold"/>
                                        <p:tgtEl>
                                          <p:spTgt spid="5"/>
                                        </p:tgtEl>
                                        <p:attrNameLst>
                                          <p:attrName>ppt_x</p:attrName>
                                        </p:attrNameLst>
                                      </p:cBhvr>
                                      <p:tavLst>
                                        <p:tav tm="0">
                                          <p:val>
                                            <p:strVal val="#ppt_x-.2"/>
                                          </p:val>
                                        </p:tav>
                                        <p:tav tm="100000">
                                          <p:val>
                                            <p:strVal val="#ppt_x"/>
                                          </p:val>
                                        </p:tav>
                                      </p:tavLst>
                                    </p:anim>
                                    <p:anim calcmode="lin" valueType="num">
                                      <p:cBhvr>
                                        <p:cTn id="7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21" grpId="0"/>
      <p:bldP spid="22" grpId="0" animBg="1"/>
      <p:bldP spid="23" grpId="0"/>
      <p:bldP spid="24" grpId="0"/>
      <p:bldP spid="25" grpId="0"/>
      <p:bldP spid="26" grpId="0"/>
      <p:bldP spid="27" grpId="0" animBg="1"/>
      <p:bldP spid="28" grpId="0"/>
      <p:bldP spid="29" grpId="0"/>
      <p:bldP spid="30" grpId="0"/>
      <p:bldP spid="35" grpId="0"/>
      <p:bldP spid="36" grpId="0"/>
      <p:bldP spid="37" grpId="0"/>
      <p:bldP spid="3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6455" y="2214877"/>
            <a:ext cx="8848031" cy="193899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Возможность выиграть первую и вторую партию не зависят друг от друга. Вероятность произведения независимых событий равна произведению их вероятностей: 0,52 · 0,3 = 0,156.</a:t>
            </a:r>
          </a:p>
          <a:p>
            <a:r>
              <a:rPr lang="ru-RU" sz="2000" dirty="0" smtClean="0">
                <a:latin typeface="+mn-lt"/>
              </a:rPr>
              <a:t/>
            </a:r>
            <a:br>
              <a:rPr lang="ru-RU" sz="2000" dirty="0" smtClean="0">
                <a:latin typeface="+mn-lt"/>
              </a:rPr>
            </a:br>
            <a:endParaRPr lang="ru-RU" sz="2000" u="sng" dirty="0" smtClean="0">
              <a:latin typeface="+mn-lt"/>
            </a:endParaRPr>
          </a:p>
        </p:txBody>
      </p:sp>
      <p:sp>
        <p:nvSpPr>
          <p:cNvPr id="4" name="Rectangle 2"/>
          <p:cNvSpPr txBox="1">
            <a:spLocks noChangeArrowheads="1"/>
          </p:cNvSpPr>
          <p:nvPr/>
        </p:nvSpPr>
        <p:spPr bwMode="gray">
          <a:xfrm>
            <a:off x="4232" y="0"/>
            <a:ext cx="7675631"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Если гроссмейстер А. играет белыми, то он выигрывает у гроссмейстера Б. с вероятностью 0,52. Если А. играет черными, то А. выигрывает у Б. с вероятностью 0,3. Гроссмейстеры А. и Б. играют две партии, причем во второй партии меняют цвет фигур. Найдите вероятность того, что А. выиграет оба раза</a:t>
            </a:r>
            <a:r>
              <a:rPr lang="ru-RU" sz="2000" i="1" dirty="0" smtClean="0"/>
              <a:t>.</a:t>
            </a:r>
            <a:endParaRPr lang="ru-RU" sz="2000" i="1" dirty="0"/>
          </a:p>
        </p:txBody>
      </p:sp>
      <p:sp>
        <p:nvSpPr>
          <p:cNvPr id="5" name="Прямоугольник 4"/>
          <p:cNvSpPr/>
          <p:nvPr/>
        </p:nvSpPr>
        <p:spPr>
          <a:xfrm>
            <a:off x="4772464" y="5908868"/>
            <a:ext cx="2792752" cy="523220"/>
          </a:xfrm>
          <a:prstGeom prst="rect">
            <a:avLst/>
          </a:prstGeom>
        </p:spPr>
        <p:txBody>
          <a:bodyPr wrap="square">
            <a:spAutoFit/>
          </a:bodyPr>
          <a:lstStyle/>
          <a:p>
            <a:pPr algn="ctr"/>
            <a:r>
              <a:rPr lang="ru-RU" sz="2800" i="1" dirty="0" smtClean="0">
                <a:solidFill>
                  <a:srgbClr val="FF0000"/>
                </a:solidFill>
                <a:latin typeface="+mn-lt"/>
              </a:rPr>
              <a:t>Ответ:</a:t>
            </a:r>
            <a:r>
              <a:rPr lang="en-US" sz="2800" i="1" dirty="0" smtClean="0">
                <a:solidFill>
                  <a:srgbClr val="FF0000"/>
                </a:solidFill>
                <a:latin typeface="+mn-lt"/>
              </a:rPr>
              <a:t> 0,1</a:t>
            </a:r>
            <a:r>
              <a:rPr lang="ru-RU" sz="2800" i="1" dirty="0" smtClean="0">
                <a:solidFill>
                  <a:srgbClr val="FF0000"/>
                </a:solidFill>
                <a:latin typeface="+mn-lt"/>
              </a:rPr>
              <a:t>56.</a:t>
            </a:r>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319355</a:t>
            </a:r>
          </a:p>
        </p:txBody>
      </p:sp>
    </p:spTree>
    <p:extLst>
      <p:ext uri="{BB962C8B-B14F-4D97-AF65-F5344CB8AC3E}">
        <p14:creationId xmlns:p14="http://schemas.microsoft.com/office/powerpoint/2010/main" xmlns="" val="1133334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1764" y="2685712"/>
            <a:ext cx="8820472" cy="255454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Определим события:</a:t>
            </a:r>
            <a:br>
              <a:rPr lang="ru-RU" sz="2000" dirty="0" smtClean="0">
                <a:latin typeface="+mn-lt"/>
              </a:rPr>
            </a:br>
            <a:r>
              <a:rPr lang="ru-RU" sz="2000" dirty="0" smtClean="0">
                <a:latin typeface="+mn-lt"/>
              </a:rPr>
              <a:t> </a:t>
            </a:r>
            <a:r>
              <a:rPr lang="ru-RU" sz="2000" b="1" dirty="0" smtClean="0">
                <a:latin typeface="+mn-lt"/>
              </a:rPr>
              <a:t>А</a:t>
            </a:r>
            <a:r>
              <a:rPr lang="ru-RU" sz="2000" dirty="0" smtClean="0">
                <a:latin typeface="+mn-lt"/>
              </a:rPr>
              <a:t> = {вопрос на тему «Вписанная окружность»}, Р(А)=0,2.</a:t>
            </a:r>
            <a:br>
              <a:rPr lang="ru-RU" sz="2000" dirty="0" smtClean="0">
                <a:latin typeface="+mn-lt"/>
              </a:rPr>
            </a:br>
            <a:r>
              <a:rPr lang="ru-RU" sz="2000" dirty="0" smtClean="0">
                <a:latin typeface="+mn-lt"/>
              </a:rPr>
              <a:t> </a:t>
            </a:r>
            <a:r>
              <a:rPr lang="ru-RU" sz="2000" b="1" dirty="0" smtClean="0">
                <a:latin typeface="+mn-lt"/>
              </a:rPr>
              <a:t>В</a:t>
            </a:r>
            <a:r>
              <a:rPr lang="ru-RU" sz="2000" dirty="0" smtClean="0">
                <a:latin typeface="+mn-lt"/>
              </a:rPr>
              <a:t> = {вопрос на тему «Параллелограмм»}, Р(В)=0,15.</a:t>
            </a:r>
            <a:br>
              <a:rPr lang="ru-RU" sz="2000" dirty="0" smtClean="0">
                <a:latin typeface="+mn-lt"/>
              </a:rPr>
            </a:br>
            <a:r>
              <a:rPr lang="ru-RU" sz="2000" dirty="0" smtClean="0">
                <a:latin typeface="+mn-lt"/>
              </a:rPr>
              <a:t>События </a:t>
            </a:r>
            <a:r>
              <a:rPr lang="ru-RU" sz="2000" b="1" dirty="0" smtClean="0">
                <a:latin typeface="+mn-lt"/>
              </a:rPr>
              <a:t>А</a:t>
            </a:r>
            <a:r>
              <a:rPr lang="ru-RU" sz="2000" dirty="0" smtClean="0">
                <a:latin typeface="+mn-lt"/>
              </a:rPr>
              <a:t> и </a:t>
            </a:r>
            <a:r>
              <a:rPr lang="ru-RU" sz="2000" b="1" dirty="0" smtClean="0">
                <a:latin typeface="+mn-lt"/>
              </a:rPr>
              <a:t>В</a:t>
            </a:r>
            <a:r>
              <a:rPr lang="ru-RU" sz="2000" dirty="0" smtClean="0">
                <a:latin typeface="+mn-lt"/>
              </a:rPr>
              <a:t> несовместны, так как по условию в списке нет вопросов, относящихся к этим двум темам одновременно.</a:t>
            </a:r>
            <a:r>
              <a:rPr lang="ru-RU" sz="2000" i="1" dirty="0" smtClean="0">
                <a:latin typeface="+mn-lt"/>
              </a:rPr>
              <a:t> </a:t>
            </a:r>
            <a:r>
              <a:rPr lang="ru-RU" sz="2000" dirty="0">
                <a:latin typeface="+mn-lt"/>
              </a:rPr>
              <a:t>Вероятность суммы двух несовместных событий равна сумме вероятностей этих </a:t>
            </a:r>
            <a:r>
              <a:rPr lang="ru-RU" sz="2000" dirty="0" smtClean="0">
                <a:latin typeface="+mn-lt"/>
              </a:rPr>
              <a:t>событий</a:t>
            </a:r>
            <a:r>
              <a:rPr lang="ru-RU" sz="2000" dirty="0">
                <a:latin typeface="+mn-lt"/>
              </a:rPr>
              <a:t>: </a:t>
            </a:r>
            <a:r>
              <a:rPr lang="ru-RU" sz="2000" dirty="0" smtClean="0">
                <a:latin typeface="+mn-lt"/>
              </a:rPr>
              <a:t>Р(А)+Р(В)=0,2</a:t>
            </a:r>
            <a:r>
              <a:rPr lang="ru-RU" sz="2000" dirty="0">
                <a:latin typeface="+mn-lt"/>
              </a:rPr>
              <a:t> + 0,15 = 0,35.</a:t>
            </a:r>
            <a:endParaRPr lang="ru-RU" sz="2000" i="1" dirty="0" smtClean="0">
              <a:latin typeface="+mn-lt"/>
            </a:endParaRPr>
          </a:p>
        </p:txBody>
      </p:sp>
      <p:sp>
        <p:nvSpPr>
          <p:cNvPr id="4" name="Rectangle 2"/>
          <p:cNvSpPr txBox="1">
            <a:spLocks noChangeArrowheads="1"/>
          </p:cNvSpPr>
          <p:nvPr/>
        </p:nvSpPr>
        <p:spPr bwMode="gray">
          <a:xfrm>
            <a:off x="0" y="0"/>
            <a:ext cx="7850037" cy="255454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2000" i="1" dirty="0" smtClean="0"/>
              <a:t>На экзамене по геометрии школьнику достается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5" name="Прямоугольник 4"/>
          <p:cNvSpPr/>
          <p:nvPr/>
        </p:nvSpPr>
        <p:spPr>
          <a:xfrm>
            <a:off x="3177212" y="6214010"/>
            <a:ext cx="2792752" cy="523220"/>
          </a:xfrm>
          <a:prstGeom prst="rect">
            <a:avLst/>
          </a:prstGeom>
        </p:spPr>
        <p:txBody>
          <a:bodyPr wrap="square">
            <a:spAutoFit/>
          </a:bodyPr>
          <a:lstStyle/>
          <a:p>
            <a:pPr algn="ctr"/>
            <a:r>
              <a:rPr lang="ru-RU" sz="2800" i="1" dirty="0" smtClean="0">
                <a:solidFill>
                  <a:srgbClr val="FF0000"/>
                </a:solidFill>
                <a:latin typeface="+mn-lt"/>
              </a:rPr>
              <a:t>Ответ: 0,35.</a:t>
            </a:r>
          </a:p>
        </p:txBody>
      </p:sp>
      <p:sp>
        <p:nvSpPr>
          <p:cNvPr id="9" name="Rectangle 2"/>
          <p:cNvSpPr txBox="1">
            <a:spLocks noChangeArrowheads="1"/>
          </p:cNvSpPr>
          <p:nvPr/>
        </p:nvSpPr>
        <p:spPr bwMode="auto">
          <a:xfrm>
            <a:off x="7850037" y="103929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320171</a:t>
            </a:r>
            <a:endParaRPr lang="ru-RU" sz="2400" dirty="0" smtClean="0"/>
          </a:p>
        </p:txBody>
      </p:sp>
    </p:spTree>
    <p:extLst>
      <p:ext uri="{BB962C8B-B14F-4D97-AF65-F5344CB8AC3E}">
        <p14:creationId xmlns:p14="http://schemas.microsoft.com/office/powerpoint/2010/main" xmlns="" val="603535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512" y="2132856"/>
            <a:ext cx="8820472" cy="4708981"/>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Определим </a:t>
            </a:r>
            <a:r>
              <a:rPr lang="ru-RU" sz="2000" dirty="0">
                <a:latin typeface="+mn-lt"/>
              </a:rPr>
              <a:t>события</a:t>
            </a:r>
            <a:br>
              <a:rPr lang="ru-RU" sz="2000" dirty="0">
                <a:latin typeface="+mn-lt"/>
              </a:rPr>
            </a:br>
            <a:r>
              <a:rPr lang="ru-RU" sz="2000" dirty="0">
                <a:latin typeface="+mn-lt"/>
              </a:rPr>
              <a:t> </a:t>
            </a:r>
            <a:r>
              <a:rPr lang="ru-RU" sz="2000" b="1" dirty="0" smtClean="0">
                <a:latin typeface="+mn-lt"/>
              </a:rPr>
              <a:t>А</a:t>
            </a:r>
            <a:r>
              <a:rPr lang="ru-RU" sz="2000" dirty="0" smtClean="0">
                <a:latin typeface="+mn-lt"/>
              </a:rPr>
              <a:t> = </a:t>
            </a:r>
            <a:r>
              <a:rPr lang="ru-RU" sz="2000" dirty="0">
                <a:latin typeface="+mn-lt"/>
              </a:rPr>
              <a:t>{кофе закончится в первом автомате},</a:t>
            </a:r>
            <a:br>
              <a:rPr lang="ru-RU" sz="2000" dirty="0">
                <a:latin typeface="+mn-lt"/>
              </a:rPr>
            </a:br>
            <a:r>
              <a:rPr lang="ru-RU" sz="2000" dirty="0">
                <a:latin typeface="+mn-lt"/>
              </a:rPr>
              <a:t> </a:t>
            </a:r>
            <a:r>
              <a:rPr lang="ru-RU" sz="2000" b="1" dirty="0" smtClean="0">
                <a:latin typeface="+mn-lt"/>
              </a:rPr>
              <a:t>В</a:t>
            </a:r>
            <a:r>
              <a:rPr lang="ru-RU" sz="2000" dirty="0" smtClean="0">
                <a:latin typeface="+mn-lt"/>
              </a:rPr>
              <a:t> = </a:t>
            </a:r>
            <a:r>
              <a:rPr lang="ru-RU" sz="2000" dirty="0">
                <a:latin typeface="+mn-lt"/>
              </a:rPr>
              <a:t>{кофе закончится во втором автомате</a:t>
            </a:r>
            <a:r>
              <a:rPr lang="ru-RU" sz="2000" dirty="0" smtClean="0">
                <a:latin typeface="+mn-lt"/>
              </a:rPr>
              <a:t>},</a:t>
            </a:r>
          </a:p>
          <a:p>
            <a:r>
              <a:rPr lang="ru-RU" sz="2000" b="1" dirty="0" smtClean="0">
                <a:latin typeface="+mn-lt"/>
              </a:rPr>
              <a:t>А </a:t>
            </a:r>
            <a:r>
              <a:rPr lang="ru-RU" sz="2000" b="1" dirty="0">
                <a:latin typeface="+mn-lt"/>
                <a:sym typeface="Symbol"/>
              </a:rPr>
              <a:t>∙</a:t>
            </a:r>
            <a:r>
              <a:rPr lang="ru-RU" sz="2000" b="1" dirty="0" smtClean="0">
                <a:latin typeface="+mn-lt"/>
                <a:sym typeface="Symbol"/>
              </a:rPr>
              <a:t> В </a:t>
            </a:r>
            <a:r>
              <a:rPr lang="ru-RU" sz="2000" dirty="0" smtClean="0">
                <a:latin typeface="+mn-lt"/>
                <a:sym typeface="Symbol"/>
              </a:rPr>
              <a:t>= </a:t>
            </a:r>
            <a:r>
              <a:rPr lang="ru-RU" sz="2000" dirty="0" smtClean="0">
                <a:latin typeface="+mn-lt"/>
              </a:rPr>
              <a:t>{</a:t>
            </a:r>
            <a:r>
              <a:rPr lang="ru-RU" sz="2000" dirty="0">
                <a:latin typeface="+mn-lt"/>
              </a:rPr>
              <a:t>кофе закончится </a:t>
            </a:r>
            <a:r>
              <a:rPr lang="ru-RU" sz="2000" dirty="0" smtClean="0">
                <a:latin typeface="+mn-lt"/>
              </a:rPr>
              <a:t>в обоих автоматах},</a:t>
            </a:r>
            <a:endParaRPr lang="ru-RU" sz="2000" dirty="0">
              <a:latin typeface="+mn-lt"/>
            </a:endParaRPr>
          </a:p>
          <a:p>
            <a:r>
              <a:rPr lang="ru-RU" sz="2000" b="1" dirty="0" smtClean="0"/>
              <a:t>А +</a:t>
            </a:r>
            <a:r>
              <a:rPr lang="ru-RU" sz="2000" b="1" dirty="0" smtClean="0">
                <a:sym typeface="Symbol"/>
              </a:rPr>
              <a:t> </a:t>
            </a:r>
            <a:r>
              <a:rPr lang="ru-RU" sz="2000" b="1" dirty="0">
                <a:sym typeface="Symbol"/>
              </a:rPr>
              <a:t>В </a:t>
            </a:r>
            <a:r>
              <a:rPr lang="ru-RU" sz="2000" dirty="0">
                <a:sym typeface="Symbol"/>
              </a:rPr>
              <a:t>= </a:t>
            </a:r>
            <a:r>
              <a:rPr lang="ru-RU" sz="2000" dirty="0">
                <a:latin typeface="+mn-lt"/>
              </a:rPr>
              <a:t>{кофе закончится </a:t>
            </a:r>
            <a:r>
              <a:rPr lang="ru-RU" sz="2000" dirty="0" smtClean="0">
                <a:latin typeface="+mn-lt"/>
              </a:rPr>
              <a:t>хотя бы в одном автомате}.</a:t>
            </a:r>
            <a:endParaRPr lang="ru-RU" sz="2000" dirty="0">
              <a:latin typeface="+mn-lt"/>
            </a:endParaRPr>
          </a:p>
          <a:p>
            <a:r>
              <a:rPr lang="ru-RU" sz="2000" dirty="0" smtClean="0">
                <a:latin typeface="+mn-lt"/>
              </a:rPr>
              <a:t>По условию</a:t>
            </a:r>
            <a:r>
              <a:rPr lang="ru-RU" sz="2000" dirty="0"/>
              <a:t> </a:t>
            </a:r>
            <a:r>
              <a:rPr lang="ru-RU" sz="2000" dirty="0">
                <a:latin typeface="+mn-lt"/>
              </a:rPr>
              <a:t>задачи</a:t>
            </a:r>
            <a:r>
              <a:rPr lang="ru-RU" sz="2000" dirty="0" smtClean="0">
                <a:latin typeface="+mn-lt"/>
              </a:rPr>
              <a:t> </a:t>
            </a:r>
            <a:r>
              <a:rPr lang="en-US" sz="2000" dirty="0" smtClean="0">
                <a:latin typeface="+mn-lt"/>
              </a:rPr>
              <a:t>P(A)=P(B)=0,3</a:t>
            </a:r>
            <a:r>
              <a:rPr lang="ru-RU" sz="2000" dirty="0" smtClean="0">
                <a:latin typeface="+mn-lt"/>
              </a:rPr>
              <a:t> и</a:t>
            </a:r>
            <a:r>
              <a:rPr lang="en-US" sz="2000" dirty="0" smtClean="0">
                <a:latin typeface="+mn-lt"/>
              </a:rPr>
              <a:t> P(A</a:t>
            </a:r>
            <a:r>
              <a:rPr lang="ru-RU" sz="2000" b="1" dirty="0">
                <a:latin typeface="+mn-lt"/>
                <a:sym typeface="Symbol"/>
              </a:rPr>
              <a:t> </a:t>
            </a:r>
            <a:r>
              <a:rPr lang="ru-RU" sz="2000" dirty="0" smtClean="0">
                <a:latin typeface="+mn-lt"/>
                <a:sym typeface="Symbol"/>
              </a:rPr>
              <a:t></a:t>
            </a:r>
            <a:r>
              <a:rPr lang="en-US" sz="2000" dirty="0" smtClean="0">
                <a:latin typeface="+mn-lt"/>
                <a:sym typeface="Symbol"/>
              </a:rPr>
              <a:t> B)=0,12</a:t>
            </a:r>
            <a:r>
              <a:rPr lang="ru-RU" sz="2000" dirty="0">
                <a:latin typeface="+mn-lt"/>
              </a:rPr>
              <a:t/>
            </a:r>
            <a:br>
              <a:rPr lang="ru-RU" sz="2000" dirty="0">
                <a:latin typeface="+mn-lt"/>
              </a:rPr>
            </a:br>
            <a:r>
              <a:rPr lang="ru-RU" sz="2000" dirty="0">
                <a:latin typeface="+mn-lt"/>
              </a:rPr>
              <a:t>События A и B совместные, вероятность суммы двух совместных событий равна сумме вероятностей этих событий, уменьшенной на вероятность их произведения: </a:t>
            </a:r>
          </a:p>
          <a:p>
            <a:r>
              <a:rPr lang="en-US" sz="2000" dirty="0" smtClean="0">
                <a:latin typeface="+mn-lt"/>
              </a:rPr>
              <a:t>P(A</a:t>
            </a:r>
            <a:r>
              <a:rPr lang="en-US" sz="2000" dirty="0">
                <a:latin typeface="+mn-lt"/>
              </a:rPr>
              <a:t> + B) = P(A) + P(B) − P(A·B) = 0,3 + 0,3 − 0,12 = 0,48. </a:t>
            </a:r>
            <a:endParaRPr lang="ru-RU" sz="2000" dirty="0">
              <a:latin typeface="+mn-lt"/>
            </a:endParaRPr>
          </a:p>
          <a:p>
            <a:r>
              <a:rPr lang="ru-RU" sz="2000" dirty="0" smtClean="0">
                <a:latin typeface="+mn-lt"/>
              </a:rPr>
              <a:t>Следовательно</a:t>
            </a:r>
            <a:r>
              <a:rPr lang="ru-RU" sz="2000" dirty="0">
                <a:latin typeface="+mn-lt"/>
              </a:rPr>
              <a:t>, вероятность противоположного события, состоящего в том, что </a:t>
            </a:r>
            <a:r>
              <a:rPr lang="ru-RU" sz="2000" dirty="0" smtClean="0">
                <a:latin typeface="+mn-lt"/>
              </a:rPr>
              <a:t>кофе </a:t>
            </a:r>
            <a:r>
              <a:rPr lang="ru-RU" sz="2000" dirty="0">
                <a:latin typeface="+mn-lt"/>
              </a:rPr>
              <a:t>останется в обоих автоматах, равна 1 − 0,48 = 0,52.</a:t>
            </a:r>
          </a:p>
          <a:p>
            <a:endParaRPr lang="ru-RU" sz="2000" i="1" u="sng" dirty="0" smtClean="0">
              <a:latin typeface="+mn-lt"/>
            </a:endParaRPr>
          </a:p>
        </p:txBody>
      </p:sp>
      <p:sp>
        <p:nvSpPr>
          <p:cNvPr id="4" name="Rectangle 2"/>
          <p:cNvSpPr txBox="1">
            <a:spLocks noChangeArrowheads="1"/>
          </p:cNvSpPr>
          <p:nvPr/>
        </p:nvSpPr>
        <p:spPr bwMode="gray">
          <a:xfrm>
            <a:off x="0" y="0"/>
            <a:ext cx="7850035"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smtClean="0"/>
              <a:t>В </a:t>
            </a:r>
            <a:r>
              <a:rPr lang="ru-RU" sz="2000" i="1" dirty="0"/>
              <a:t>торговом центре два одинаковых автомата продают кофе. Вероятность того, что к концу дня в автомате закончится кофе, </a:t>
            </a:r>
            <a:r>
              <a:rPr lang="ru-RU" sz="2000" i="1" dirty="0" smtClean="0"/>
              <a:t>равна 0,3. </a:t>
            </a:r>
            <a:r>
              <a:rPr lang="ru-RU" sz="2000" i="1" dirty="0"/>
              <a:t>Вероятность того, что кофе закончится в обоих автоматах, равна </a:t>
            </a:r>
            <a:r>
              <a:rPr lang="ru-RU" sz="2000" i="1" dirty="0" smtClean="0"/>
              <a:t>0,12. </a:t>
            </a:r>
            <a:r>
              <a:rPr lang="ru-RU" sz="2000" i="1" dirty="0"/>
              <a:t>Найдите вероятность того, что к концу дня кофе останется в обоих автоматах</a:t>
            </a:r>
            <a:r>
              <a:rPr lang="ru-RU" sz="2000" i="1" dirty="0" smtClean="0"/>
              <a:t>.</a:t>
            </a:r>
            <a:endParaRPr lang="ru-RU" sz="2000" i="1" dirty="0" smtClean="0">
              <a:latin typeface="+mj-lt"/>
            </a:endParaRPr>
          </a:p>
        </p:txBody>
      </p:sp>
      <p:sp>
        <p:nvSpPr>
          <p:cNvPr id="5" name="Прямоугольник 4"/>
          <p:cNvSpPr/>
          <p:nvPr/>
        </p:nvSpPr>
        <p:spPr>
          <a:xfrm>
            <a:off x="3177212" y="6214010"/>
            <a:ext cx="2792752" cy="523220"/>
          </a:xfrm>
          <a:prstGeom prst="rect">
            <a:avLst/>
          </a:prstGeom>
        </p:spPr>
        <p:txBody>
          <a:bodyPr wrap="square">
            <a:spAutoFit/>
          </a:bodyPr>
          <a:lstStyle/>
          <a:p>
            <a:pPr algn="ctr"/>
            <a:r>
              <a:rPr lang="ru-RU" sz="2800" i="1" dirty="0" smtClean="0">
                <a:solidFill>
                  <a:srgbClr val="FF0000"/>
                </a:solidFill>
                <a:latin typeface="+mn-lt"/>
              </a:rPr>
              <a:t>Ответ: 0,52.</a:t>
            </a:r>
          </a:p>
        </p:txBody>
      </p:sp>
      <p:sp>
        <p:nvSpPr>
          <p:cNvPr id="14" name="Rectangle 2"/>
          <p:cNvSpPr txBox="1">
            <a:spLocks noChangeArrowheads="1"/>
          </p:cNvSpPr>
          <p:nvPr/>
        </p:nvSpPr>
        <p:spPr bwMode="auto">
          <a:xfrm>
            <a:off x="7850035" y="608373"/>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320172</a:t>
            </a:r>
            <a:endParaRPr lang="ru-RU" sz="2400" dirty="0" smtClean="0"/>
          </a:p>
        </p:txBody>
      </p:sp>
    </p:spTree>
    <p:extLst>
      <p:ext uri="{BB962C8B-B14F-4D97-AF65-F5344CB8AC3E}">
        <p14:creationId xmlns:p14="http://schemas.microsoft.com/office/powerpoint/2010/main" xmlns="" val="88754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p:cTn id="1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4" end="4"/>
                                            </p:txEl>
                                          </p:spTgt>
                                        </p:tgtEl>
                                        <p:attrNameLst>
                                          <p:attrName>style.visibility</p:attrName>
                                        </p:attrNameLst>
                                      </p:cBhvr>
                                      <p:to>
                                        <p:strVal val="visible"/>
                                      </p:to>
                                    </p:set>
                                    <p:anim calcmode="lin" valueType="num">
                                      <p:cBhvr>
                                        <p:cTn id="24"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4" end="4"/>
                                            </p:txEl>
                                          </p:spTgt>
                                        </p:tgtEl>
                                      </p:cBhvr>
                                    </p:animEffect>
                                  </p:childTnLst>
                                </p:cTn>
                              </p:par>
                              <p:par>
                                <p:cTn id="27" presetID="29" presetClass="entr" presetSubtype="0" fill="hold" nodeType="withEffect">
                                  <p:stCondLst>
                                    <p:cond delay="0"/>
                                  </p:stCondLst>
                                  <p:iterate type="lt">
                                    <p:tmPct val="0"/>
                                  </p:iterate>
                                  <p:childTnLst>
                                    <p:set>
                                      <p:cBhvr>
                                        <p:cTn id="28" dur="1" fill="hold">
                                          <p:stCondLst>
                                            <p:cond delay="0"/>
                                          </p:stCondLst>
                                        </p:cTn>
                                        <p:tgtEl>
                                          <p:spTgt spid="6">
                                            <p:txEl>
                                              <p:pRg st="5" end="5"/>
                                            </p:txEl>
                                          </p:spTgt>
                                        </p:tgtEl>
                                        <p:attrNameLst>
                                          <p:attrName>style.visibility</p:attrName>
                                        </p:attrNameLst>
                                      </p:cBhvr>
                                      <p:to>
                                        <p:strVal val="visible"/>
                                      </p:to>
                                    </p:set>
                                    <p:anim calcmode="lin" valueType="num">
                                      <p:cBhvr>
                                        <p:cTn id="29"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0"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6">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nodeType="clickEffect">
                                  <p:stCondLst>
                                    <p:cond delay="0"/>
                                  </p:stCondLst>
                                  <p:iterate type="lt">
                                    <p:tmPct val="0"/>
                                  </p:iterate>
                                  <p:childTnLst>
                                    <p:set>
                                      <p:cBhvr>
                                        <p:cTn id="35" dur="1" fill="hold">
                                          <p:stCondLst>
                                            <p:cond delay="0"/>
                                          </p:stCondLst>
                                        </p:cTn>
                                        <p:tgtEl>
                                          <p:spTgt spid="6">
                                            <p:txEl>
                                              <p:pRg st="6" end="6"/>
                                            </p:txEl>
                                          </p:spTgt>
                                        </p:tgtEl>
                                        <p:attrNameLst>
                                          <p:attrName>style.visibility</p:attrName>
                                        </p:attrNameLst>
                                      </p:cBhvr>
                                      <p:to>
                                        <p:strVal val="visible"/>
                                      </p:to>
                                    </p:set>
                                    <p:anim calcmode="lin" valueType="num">
                                      <p:cBhvr>
                                        <p:cTn id="36"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8" dur="1000"/>
                                        <p:tgtEl>
                                          <p:spTgt spid="6">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ppt_x</p:attrName>
                                        </p:attrNameLst>
                                      </p:cBhvr>
                                      <p:tavLst>
                                        <p:tav tm="0">
                                          <p:val>
                                            <p:strVal val="#ppt_x-.2"/>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5297" y="1699403"/>
            <a:ext cx="8876581" cy="440120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u="sng" dirty="0" smtClean="0">
                <a:latin typeface="+mn-lt"/>
              </a:rPr>
              <a:t>Решение:</a:t>
            </a:r>
            <a:r>
              <a:rPr lang="ru-RU" sz="2000" dirty="0" smtClean="0">
                <a:latin typeface="+mn-lt"/>
              </a:rPr>
              <a:t> </a:t>
            </a:r>
          </a:p>
          <a:p>
            <a:r>
              <a:rPr lang="ru-RU" sz="2000" dirty="0" smtClean="0">
                <a:latin typeface="+mn-lt"/>
              </a:rPr>
              <a:t>Результат каждого следующего выстрела не зависит от предыдущих. Поэтому события «попал при первом выстреле», «попал при втором выстреле» и т.д. независимы.</a:t>
            </a:r>
          </a:p>
          <a:p>
            <a:r>
              <a:rPr lang="ru-RU" sz="2000" dirty="0" smtClean="0">
                <a:latin typeface="+mn-lt"/>
              </a:rPr>
              <a:t>Вероятность каждого попадания равна 0,8. Значит, вероятность промаха равна 1 – 0,8 = 0,2.</a:t>
            </a:r>
          </a:p>
          <a:p>
            <a:pPr algn="ctr"/>
            <a:r>
              <a:rPr lang="ru-RU" sz="2000" dirty="0" smtClean="0">
                <a:latin typeface="+mn-lt"/>
              </a:rPr>
              <a:t>1 выстрел: 0,8</a:t>
            </a:r>
          </a:p>
          <a:p>
            <a:pPr algn="ctr"/>
            <a:r>
              <a:rPr lang="ru-RU" sz="2000" dirty="0" smtClean="0">
                <a:latin typeface="+mn-lt"/>
              </a:rPr>
              <a:t>2 выстрел : 0,8</a:t>
            </a:r>
          </a:p>
          <a:p>
            <a:pPr algn="ctr"/>
            <a:r>
              <a:rPr lang="ru-RU" sz="2000" dirty="0" smtClean="0">
                <a:latin typeface="+mn-lt"/>
              </a:rPr>
              <a:t>3 выстрел : 0,8</a:t>
            </a:r>
          </a:p>
          <a:p>
            <a:pPr algn="ctr"/>
            <a:r>
              <a:rPr lang="ru-RU" sz="2000" dirty="0" smtClean="0">
                <a:latin typeface="+mn-lt"/>
              </a:rPr>
              <a:t>4 выстрел : 0,2</a:t>
            </a:r>
          </a:p>
          <a:p>
            <a:pPr algn="ctr"/>
            <a:r>
              <a:rPr lang="ru-RU" sz="2000" dirty="0" smtClean="0">
                <a:latin typeface="+mn-lt"/>
              </a:rPr>
              <a:t>5 выстрел : 0,2</a:t>
            </a:r>
          </a:p>
          <a:p>
            <a:r>
              <a:rPr lang="ru-RU" sz="2000" dirty="0" smtClean="0">
                <a:latin typeface="+mn-lt"/>
              </a:rPr>
              <a:t>По формуле умножения вероятностей независимых событий, получаем, что искомая вероятность равна: </a:t>
            </a:r>
          </a:p>
          <a:p>
            <a:pPr algn="ctr"/>
            <a:r>
              <a:rPr lang="ru-RU" sz="2000" dirty="0" smtClean="0">
                <a:latin typeface="+mn-lt"/>
              </a:rPr>
              <a:t>0,8 ∙ 0,8 ∙ 0,8 ∙ 0,2 ∙ 0,2 = 0,02048 ≈ 0,02.</a:t>
            </a:r>
          </a:p>
        </p:txBody>
      </p:sp>
      <p:sp>
        <p:nvSpPr>
          <p:cNvPr id="4" name="Rectangle 2"/>
          <p:cNvSpPr txBox="1">
            <a:spLocks noChangeArrowheads="1"/>
          </p:cNvSpPr>
          <p:nvPr/>
        </p:nvSpPr>
        <p:spPr bwMode="gray">
          <a:xfrm>
            <a:off x="116457" y="146649"/>
            <a:ext cx="7483415" cy="147732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i="1" dirty="0" smtClean="0"/>
              <a:t>Биатлонист пять раз стреляет по мишеням. Вероятность попадания в мишень при одном выстреле равна 0,8. Найдите вероятность того, что биатлонист первые три раза попал в мишени, а последние два раза промахнулся. Результат округлите до сотых.</a:t>
            </a:r>
          </a:p>
        </p:txBody>
      </p:sp>
      <p:sp>
        <p:nvSpPr>
          <p:cNvPr id="5" name="Прямоугольник 4"/>
          <p:cNvSpPr/>
          <p:nvPr/>
        </p:nvSpPr>
        <p:spPr>
          <a:xfrm>
            <a:off x="3177212" y="6214010"/>
            <a:ext cx="2792752" cy="523220"/>
          </a:xfrm>
          <a:prstGeom prst="rect">
            <a:avLst/>
          </a:prstGeom>
        </p:spPr>
        <p:txBody>
          <a:bodyPr wrap="square">
            <a:spAutoFit/>
          </a:bodyPr>
          <a:lstStyle/>
          <a:p>
            <a:pPr algn="ctr"/>
            <a:r>
              <a:rPr lang="ru-RU" sz="2800" i="1" dirty="0" smtClean="0">
                <a:solidFill>
                  <a:srgbClr val="FF0000"/>
                </a:solidFill>
                <a:latin typeface="+mn-lt"/>
              </a:rPr>
              <a:t>Ответ: 0,02.</a:t>
            </a:r>
          </a:p>
        </p:txBody>
      </p:sp>
      <p:pic>
        <p:nvPicPr>
          <p:cNvPr id="1026" name="Picture 2" descr="http://sterlegrad.ru/uploads/posts/2012-02/1328202945_biatlon.jpeg"/>
          <p:cNvPicPr>
            <a:picLocks noChangeAspect="1" noChangeArrowheads="1"/>
          </p:cNvPicPr>
          <p:nvPr/>
        </p:nvPicPr>
        <p:blipFill>
          <a:blip r:embed="rId2" cstate="print">
            <a:clrChange>
              <a:clrFrom>
                <a:srgbClr val="92EFFF"/>
              </a:clrFrom>
              <a:clrTo>
                <a:srgbClr val="92EFFF">
                  <a:alpha val="0"/>
                </a:srgbClr>
              </a:clrTo>
            </a:clrChange>
            <a:duotone>
              <a:prstClr val="black"/>
              <a:schemeClr val="accent5">
                <a:tint val="45000"/>
                <a:satMod val="400000"/>
              </a:schemeClr>
            </a:duotone>
          </a:blip>
          <a:srcRect l="10043" r="8121"/>
          <a:stretch>
            <a:fillRect/>
          </a:stretch>
        </p:blipFill>
        <p:spPr bwMode="auto">
          <a:xfrm>
            <a:off x="7951329" y="5365630"/>
            <a:ext cx="1192672" cy="1492370"/>
          </a:xfrm>
          <a:prstGeom prst="rect">
            <a:avLst/>
          </a:prstGeom>
          <a:noFill/>
        </p:spPr>
      </p:pic>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320173</a:t>
            </a:r>
            <a:endParaRPr lang="ru-RU"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iterate type="lt">
                                    <p:tmPct val="0"/>
                                  </p:iterate>
                                  <p:childTnLst>
                                    <p:set>
                                      <p:cBhvr>
                                        <p:cTn id="41" dur="1" fill="hold">
                                          <p:stCondLst>
                                            <p:cond delay="0"/>
                                          </p:stCondLst>
                                        </p:cTn>
                                        <p:tgtEl>
                                          <p:spTgt spid="6">
                                            <p:txEl>
                                              <p:pRg st="6" end="6"/>
                                            </p:txEl>
                                          </p:spTgt>
                                        </p:tgtEl>
                                        <p:attrNameLst>
                                          <p:attrName>style.visibility</p:attrName>
                                        </p:attrNameLst>
                                      </p:cBhvr>
                                      <p:to>
                                        <p:strVal val="visible"/>
                                      </p:to>
                                    </p:set>
                                    <p:anim calcmode="lin" valueType="num">
                                      <p:cBhvr>
                                        <p:cTn id="42"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iterate type="lt">
                                    <p:tmPct val="0"/>
                                  </p:iterate>
                                  <p:childTnLst>
                                    <p:set>
                                      <p:cBhvr>
                                        <p:cTn id="48" dur="1" fill="hold">
                                          <p:stCondLst>
                                            <p:cond delay="0"/>
                                          </p:stCondLst>
                                        </p:cTn>
                                        <p:tgtEl>
                                          <p:spTgt spid="6">
                                            <p:txEl>
                                              <p:pRg st="7" end="7"/>
                                            </p:txEl>
                                          </p:spTgt>
                                        </p:tgtEl>
                                        <p:attrNameLst>
                                          <p:attrName>style.visibility</p:attrName>
                                        </p:attrNameLst>
                                      </p:cBhvr>
                                      <p:to>
                                        <p:strVal val="visible"/>
                                      </p:to>
                                    </p:set>
                                    <p:anim calcmode="lin" valueType="num">
                                      <p:cBhvr>
                                        <p:cTn id="49" dur="1000" fill="hold"/>
                                        <p:tgtEl>
                                          <p:spTgt spid="6">
                                            <p:txEl>
                                              <p:pRg st="7" end="7"/>
                                            </p:txEl>
                                          </p:spTgt>
                                        </p:tgtEl>
                                        <p:attrNameLst>
                                          <p:attrName>ppt_x</p:attrName>
                                        </p:attrNameLst>
                                      </p:cBhvr>
                                      <p:tavLst>
                                        <p:tav tm="0">
                                          <p:val>
                                            <p:strVal val="#ppt_x-.2"/>
                                          </p:val>
                                        </p:tav>
                                        <p:tav tm="100000">
                                          <p:val>
                                            <p:strVal val="#ppt_x"/>
                                          </p:val>
                                        </p:tav>
                                      </p:tavLst>
                                    </p:anim>
                                    <p:anim calcmode="lin" valueType="num">
                                      <p:cBhvr>
                                        <p:cTn id="50" dur="1000" fill="hold"/>
                                        <p:tgtEl>
                                          <p:spTgt spid="6">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iterate type="lt">
                                    <p:tmPct val="0"/>
                                  </p:iterate>
                                  <p:childTnLst>
                                    <p:set>
                                      <p:cBhvr>
                                        <p:cTn id="55" dur="1" fill="hold">
                                          <p:stCondLst>
                                            <p:cond delay="0"/>
                                          </p:stCondLst>
                                        </p:cTn>
                                        <p:tgtEl>
                                          <p:spTgt spid="6">
                                            <p:txEl>
                                              <p:pRg st="8" end="8"/>
                                            </p:txEl>
                                          </p:spTgt>
                                        </p:tgtEl>
                                        <p:attrNameLst>
                                          <p:attrName>style.visibility</p:attrName>
                                        </p:attrNameLst>
                                      </p:cBhvr>
                                      <p:to>
                                        <p:strVal val="visible"/>
                                      </p:to>
                                    </p:set>
                                    <p:anim calcmode="lin" valueType="num">
                                      <p:cBhvr>
                                        <p:cTn id="56"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57"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nodeType="clickEffect">
                                  <p:stCondLst>
                                    <p:cond delay="0"/>
                                  </p:stCondLst>
                                  <p:iterate type="lt">
                                    <p:tmPct val="0"/>
                                  </p:iterate>
                                  <p:childTnLst>
                                    <p:set>
                                      <p:cBhvr>
                                        <p:cTn id="62" dur="1" fill="hold">
                                          <p:stCondLst>
                                            <p:cond delay="0"/>
                                          </p:stCondLst>
                                        </p:cTn>
                                        <p:tgtEl>
                                          <p:spTgt spid="6">
                                            <p:txEl>
                                              <p:pRg st="9" end="9"/>
                                            </p:txEl>
                                          </p:spTgt>
                                        </p:tgtEl>
                                        <p:attrNameLst>
                                          <p:attrName>style.visibility</p:attrName>
                                        </p:attrNameLst>
                                      </p:cBhvr>
                                      <p:to>
                                        <p:strVal val="visible"/>
                                      </p:to>
                                    </p:set>
                                    <p:anim calcmode="lin" valueType="num">
                                      <p:cBhvr>
                                        <p:cTn id="63" dur="1000" fill="hold"/>
                                        <p:tgtEl>
                                          <p:spTgt spid="6">
                                            <p:txEl>
                                              <p:pRg st="9" end="9"/>
                                            </p:txEl>
                                          </p:spTgt>
                                        </p:tgtEl>
                                        <p:attrNameLst>
                                          <p:attrName>ppt_x</p:attrName>
                                        </p:attrNameLst>
                                      </p:cBhvr>
                                      <p:tavLst>
                                        <p:tav tm="0">
                                          <p:val>
                                            <p:strVal val="#ppt_x-.2"/>
                                          </p:val>
                                        </p:tav>
                                        <p:tav tm="100000">
                                          <p:val>
                                            <p:strVal val="#ppt_x"/>
                                          </p:val>
                                        </p:tav>
                                      </p:tavLst>
                                    </p:anim>
                                    <p:anim calcmode="lin" valueType="num">
                                      <p:cBhvr>
                                        <p:cTn id="64" dur="1000" fill="hold"/>
                                        <p:tgtEl>
                                          <p:spTgt spid="6">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65" dur="1000"/>
                                        <p:tgtEl>
                                          <p:spTgt spid="6">
                                            <p:txEl>
                                              <p:pRg st="9" end="9"/>
                                            </p:txEl>
                                          </p:spTgt>
                                        </p:tgtEl>
                                      </p:cBhvr>
                                    </p:animEffect>
                                  </p:childTnLst>
                                </p:cTn>
                              </p:par>
                            </p:childTnLst>
                          </p:cTn>
                        </p:par>
                        <p:par>
                          <p:cTn id="66" fill="hold">
                            <p:stCondLst>
                              <p:cond delay="1000"/>
                            </p:stCondLst>
                            <p:childTnLst>
                              <p:par>
                                <p:cTn id="67" presetID="29"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1000" fill="hold"/>
                                        <p:tgtEl>
                                          <p:spTgt spid="5"/>
                                        </p:tgtEl>
                                        <p:attrNameLst>
                                          <p:attrName>ppt_x</p:attrName>
                                        </p:attrNameLst>
                                      </p:cBhvr>
                                      <p:tavLst>
                                        <p:tav tm="0">
                                          <p:val>
                                            <p:strVal val="#ppt_x-.2"/>
                                          </p:val>
                                        </p:tav>
                                        <p:tav tm="100000">
                                          <p:val>
                                            <p:strVal val="#ppt_x"/>
                                          </p:val>
                                        </p:tav>
                                      </p:tavLst>
                                    </p:anim>
                                    <p:anim calcmode="lin" valueType="num">
                                      <p:cBhvr>
                                        <p:cTn id="7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0" y="1729032"/>
                <a:ext cx="8876581" cy="255666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r>
                  <a:rPr lang="ru-RU" sz="2000" i="1" dirty="0" smtClean="0">
                    <a:latin typeface="+mn-lt"/>
                  </a:rPr>
                  <a:t/>
                </a:r>
              </a:p>
              <a:p>
                <a:r>
                  <a:rPr lang="ru-RU" sz="2000" dirty="0" smtClean="0">
                    <a:latin typeface="+mn-lt"/>
                  </a:rPr>
                  <a:t>Найдем </a:t>
                </a:r>
                <a:r>
                  <a:rPr lang="ru-RU" sz="2000" dirty="0">
                    <a:latin typeface="+mn-lt"/>
                  </a:rPr>
                  <a:t>вероятность </a:t>
                </a:r>
                <a14:m>
                  <m:oMath xmlns:m="http://schemas.openxmlformats.org/officeDocument/2006/math">
                    <m:acc>
                      <m:accPr>
                        <m:chr m:val="̅"/>
                        <m:ctrlPr>
                          <a:rPr lang="ru-RU" sz="2000" i="1" dirty="0">
                            <a:latin typeface="Cambria Math"/>
                          </a:rPr>
                        </m:ctrlPr>
                      </m:accPr>
                      <m:e>
                        <m:r>
                          <a:rPr lang="en-US" sz="2000" i="1" dirty="0">
                            <a:latin typeface="Cambria Math"/>
                          </a:rPr>
                          <m:t>𝐴</m:t>
                        </m:r>
                      </m:e>
                    </m:acc>
                    <m:r>
                      <a:rPr lang="en-US" sz="2000" i="1" dirty="0">
                        <a:latin typeface="Cambria Math"/>
                      </a:rPr>
                      <m:t>=</m:t>
                    </m:r>
                  </m:oMath>
                </a14:m>
                <a:r>
                  <a:rPr lang="en-US" sz="2000" dirty="0" smtClean="0">
                    <a:latin typeface="+mn-lt"/>
                  </a:rPr>
                  <a:t> {</a:t>
                </a:r>
                <a:r>
                  <a:rPr lang="ru-RU" sz="2000" dirty="0" smtClean="0">
                    <a:latin typeface="+mn-lt"/>
                  </a:rPr>
                  <a:t>неисправны </a:t>
                </a:r>
                <a:r>
                  <a:rPr lang="ru-RU" sz="2000" dirty="0">
                    <a:latin typeface="+mn-lt"/>
                  </a:rPr>
                  <a:t>оба </a:t>
                </a:r>
                <a:r>
                  <a:rPr lang="ru-RU" sz="2000" dirty="0" smtClean="0">
                    <a:latin typeface="+mn-lt"/>
                  </a:rPr>
                  <a:t>автомата</a:t>
                </a:r>
                <a:r>
                  <a:rPr lang="en-US" sz="2000" dirty="0" smtClean="0">
                    <a:latin typeface="+mn-lt"/>
                  </a:rPr>
                  <a:t>}</a:t>
                </a:r>
                <a:r>
                  <a:rPr lang="ru-RU" sz="2000" dirty="0" smtClean="0">
                    <a:latin typeface="+mn-lt"/>
                  </a:rPr>
                  <a:t>. </a:t>
                </a:r>
                <a:r>
                  <a:rPr lang="ru-RU" sz="2000" dirty="0">
                    <a:latin typeface="+mn-lt"/>
                  </a:rPr>
                  <a:t>Эти события независимые, вероятность их произведения равна произведению вероятностей этих событий: </a:t>
                </a:r>
                <a:r>
                  <a:rPr lang="en-US" sz="2000" dirty="0" smtClean="0">
                    <a:latin typeface="+mn-lt"/>
                  </a:rPr>
                  <a:t>P(</a:t>
                </a:r>
                <a14:m>
                  <m:oMath xmlns:m="http://schemas.openxmlformats.org/officeDocument/2006/math">
                    <m:acc>
                      <m:accPr>
                        <m:chr m:val="̅"/>
                        <m:ctrlPr>
                          <a:rPr lang="ru-RU" sz="2000" i="1" dirty="0">
                            <a:latin typeface="Cambria Math"/>
                          </a:rPr>
                        </m:ctrlPr>
                      </m:accPr>
                      <m:e>
                        <m:r>
                          <a:rPr lang="en-US" sz="2000" i="1" dirty="0">
                            <a:latin typeface="Cambria Math"/>
                          </a:rPr>
                          <m:t>𝐴</m:t>
                        </m:r>
                      </m:e>
                    </m:acc>
                  </m:oMath>
                </a14:m>
                <a:r>
                  <a:rPr lang="en-US" sz="2000" dirty="0" smtClean="0">
                    <a:latin typeface="+mn-lt"/>
                  </a:rPr>
                  <a:t>) = </a:t>
                </a:r>
                <a:r>
                  <a:rPr lang="ru-RU" sz="2000" dirty="0" smtClean="0">
                    <a:latin typeface="+mn-lt"/>
                  </a:rPr>
                  <a:t>0,05</a:t>
                </a:r>
                <a:r>
                  <a:rPr lang="ru-RU" sz="2000" dirty="0">
                    <a:latin typeface="+mn-lt"/>
                  </a:rPr>
                  <a:t> · 0,05 = 0,0025. </a:t>
                </a:r>
                <a:br>
                  <a:rPr lang="ru-RU" sz="2000" dirty="0">
                    <a:latin typeface="+mn-lt"/>
                  </a:rPr>
                </a:br>
                <a:r>
                  <a:rPr lang="ru-RU" sz="2000" dirty="0" smtClean="0">
                    <a:latin typeface="+mn-lt"/>
                  </a:rPr>
                  <a:t>Событие </a:t>
                </a:r>
                <a14:m>
                  <m:oMath xmlns:m="http://schemas.openxmlformats.org/officeDocument/2006/math">
                    <m:r>
                      <m:rPr>
                        <m:sty m:val="p"/>
                      </m:rPr>
                      <a:rPr lang="en-US" sz="2000" b="0" i="0" dirty="0" smtClean="0">
                        <a:latin typeface="Cambria Math"/>
                      </a:rPr>
                      <m:t>A</m:t>
                    </m:r>
                    <m:r>
                      <a:rPr lang="en-US" sz="2000" b="0" i="1" dirty="0" smtClean="0">
                        <a:latin typeface="Cambria Math"/>
                      </a:rPr>
                      <m:t>={</m:t>
                    </m:r>
                  </m:oMath>
                </a14:m>
                <a:r>
                  <a:rPr lang="ru-RU" sz="2000" dirty="0">
                    <a:latin typeface="+mn-lt"/>
                  </a:rPr>
                  <a:t>хотя бы один </a:t>
                </a:r>
                <a:r>
                  <a:rPr lang="ru-RU" sz="2000" dirty="0" smtClean="0">
                    <a:latin typeface="+mn-lt"/>
                  </a:rPr>
                  <a:t>автомат</a:t>
                </a:r>
                <a:r>
                  <a:rPr lang="ru-RU" sz="2000" dirty="0">
                    <a:latin typeface="+mn-lt"/>
                  </a:rPr>
                  <a:t> исправен</a:t>
                </a:r>
                <a:r>
                  <a:rPr lang="en-US" sz="2000" dirty="0" smtClean="0">
                    <a:latin typeface="+mn-lt"/>
                  </a:rPr>
                  <a:t>}</a:t>
                </a:r>
                <a:r>
                  <a:rPr lang="ru-RU" sz="2000" dirty="0" smtClean="0">
                    <a:latin typeface="+mn-lt"/>
                  </a:rPr>
                  <a:t/>
                </a:r>
                <a:r>
                  <a:rPr lang="ru-RU" sz="2000" dirty="0">
                    <a:latin typeface="+mn-lt"/>
                  </a:rPr>
                  <a:t>противоположное. Следовательно, его вероятность равна </a:t>
                </a:r>
                <a:endParaRPr lang="en-US" sz="2000" dirty="0" smtClean="0">
                  <a:latin typeface="+mn-lt"/>
                </a:endParaRPr>
              </a:p>
              <a:p>
                <a:r>
                  <a:rPr lang="en-US" sz="2000" dirty="0" smtClean="0">
                    <a:latin typeface="+mn-lt"/>
                  </a:rPr>
                  <a:t>P(A) = 1 – P(</a:t>
                </a:r>
                <a14:m>
                  <m:oMath xmlns:m="http://schemas.openxmlformats.org/officeDocument/2006/math">
                    <m:acc>
                      <m:accPr>
                        <m:chr m:val="̅"/>
                        <m:ctrlPr>
                          <a:rPr lang="ru-RU" sz="2000" i="1" dirty="0">
                            <a:latin typeface="Cambria Math"/>
                          </a:rPr>
                        </m:ctrlPr>
                      </m:accPr>
                      <m:e>
                        <m:r>
                          <a:rPr lang="en-US" sz="2000" i="1" dirty="0">
                            <a:latin typeface="Cambria Math"/>
                          </a:rPr>
                          <m:t>𝐴</m:t>
                        </m:r>
                      </m:e>
                    </m:acc>
                  </m:oMath>
                </a14:m>
                <a:r>
                  <a:rPr lang="en-US" sz="2000" dirty="0">
                    <a:latin typeface="+mn-lt"/>
                  </a:rPr>
                  <a:t/>
                </a:r>
                <a:r>
                  <a:rPr lang="en-US" sz="2000" dirty="0" smtClean="0">
                    <a:latin typeface="+mn-lt"/>
                  </a:rPr>
                  <a:t>) = </a:t>
                </a:r>
                <a:r>
                  <a:rPr lang="ru-RU" sz="2000" dirty="0" smtClean="0">
                    <a:latin typeface="+mn-lt"/>
                  </a:rPr>
                  <a:t>1</a:t>
                </a:r>
                <a:r>
                  <a:rPr lang="ru-RU" sz="2000" dirty="0">
                    <a:latin typeface="+mn-lt"/>
                  </a:rPr>
                  <a:t> − 0,0025 = 0,9975</a:t>
                </a:r>
                <a:r>
                  <a:rPr lang="ru-RU" sz="2000" dirty="0" smtClean="0">
                    <a:latin typeface="+mn-lt"/>
                  </a:rPr>
                  <a:t>.</a:t>
                </a:r>
                <a:r>
                  <a:rPr lang="ru-RU" sz="2000" dirty="0">
                    <a:latin typeface="+mn-lt"/>
                  </a:rPr>
                  <a:t/>
                </a:r>
                <a:br>
                  <a:rPr lang="ru-RU" sz="2000" dirty="0">
                    <a:latin typeface="+mn-lt"/>
                  </a:rPr>
                </a:br>
                <a:endParaRPr lang="ru-RU" sz="2000" i="1" u="sng"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0" y="1729032"/>
                <a:ext cx="8876581" cy="2556662"/>
              </a:xfrm>
              <a:prstGeom prst="rect">
                <a:avLst/>
              </a:prstGeom>
              <a:blipFill rotWithShape="1">
                <a:blip r:embed="rId2" cstate="print"/>
                <a:stretch>
                  <a:fillRect l="-617" t="-711" r="-69"/>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1" y="29781"/>
            <a:ext cx="7739270"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магазине стоят два платежных автомата. Каждый из них может быть неисправен </a:t>
            </a:r>
            <a:r>
              <a:rPr lang="ru-RU" sz="2000" i="1" dirty="0" smtClean="0"/>
              <a:t>с вероятностью 0,05 независимо </a:t>
            </a:r>
            <a:r>
              <a:rPr lang="ru-RU" sz="2000" i="1" dirty="0"/>
              <a:t>от другого автомата. Найдите вероятность того, что хотя бы один автомат исправен.</a:t>
            </a:r>
          </a:p>
        </p:txBody>
      </p:sp>
      <p:sp>
        <p:nvSpPr>
          <p:cNvPr id="5" name="Прямоугольник 4"/>
          <p:cNvSpPr/>
          <p:nvPr/>
        </p:nvSpPr>
        <p:spPr>
          <a:xfrm>
            <a:off x="3177211" y="6214010"/>
            <a:ext cx="3329605" cy="523220"/>
          </a:xfrm>
          <a:prstGeom prst="rect">
            <a:avLst/>
          </a:prstGeom>
        </p:spPr>
        <p:txBody>
          <a:bodyPr wrap="square">
            <a:spAutoFit/>
          </a:bodyPr>
          <a:lstStyle/>
          <a:p>
            <a:pPr algn="ctr"/>
            <a:r>
              <a:rPr lang="ru-RU" sz="2800" i="1" dirty="0" smtClean="0">
                <a:solidFill>
                  <a:srgbClr val="FF0000"/>
                </a:solidFill>
                <a:latin typeface="+mn-lt"/>
              </a:rPr>
              <a:t>Ответ: 0,9975.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320174</a:t>
            </a:r>
            <a:endParaRPr lang="ru-RU" sz="2400" dirty="0" smtClean="0"/>
          </a:p>
        </p:txBody>
      </p:sp>
    </p:spTree>
    <p:extLst>
      <p:ext uri="{BB962C8B-B14F-4D97-AF65-F5344CB8AC3E}">
        <p14:creationId xmlns:p14="http://schemas.microsoft.com/office/powerpoint/2010/main" xmlns="" val="2193200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3252" y="1284641"/>
                <a:ext cx="9064488" cy="5325240"/>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r>
                  <a:rPr lang="ru-RU" sz="2000" i="1" dirty="0" smtClean="0">
                    <a:latin typeface="+mn-lt"/>
                  </a:rPr>
                  <a:t/>
                </a:r>
                <a:r>
                  <a:rPr lang="ru-RU" sz="2000" dirty="0" smtClean="0">
                    <a:latin typeface="+mn-lt"/>
                  </a:rPr>
                  <a:t>Введем </a:t>
                </a:r>
                <a:r>
                  <a:rPr lang="ru-RU" sz="2000" dirty="0">
                    <a:latin typeface="+mn-lt"/>
                  </a:rPr>
                  <a:t>обозначения для событий</a:t>
                </a:r>
                <a:r>
                  <a:rPr lang="ru-RU" sz="2000" dirty="0" smtClean="0">
                    <a:latin typeface="+mn-lt"/>
                  </a:rPr>
                  <a:t>:</a:t>
                </a:r>
              </a:p>
              <a:p>
                <a:r>
                  <a:rPr lang="ru-RU" sz="2000" dirty="0">
                    <a:latin typeface="+mn-lt"/>
                  </a:rPr>
                  <a:t>А = "первая лампа </a:t>
                </a:r>
                <a:r>
                  <a:rPr lang="ru-RU" sz="2000" dirty="0" smtClean="0">
                    <a:latin typeface="+mn-lt"/>
                  </a:rPr>
                  <a:t>перегорит</a:t>
                </a:r>
                <a:r>
                  <a:rPr lang="ru-RU" sz="2000" dirty="0">
                    <a:latin typeface="+mn-lt"/>
                  </a:rPr>
                  <a:t>", Р(А</a:t>
                </a:r>
                <a:r>
                  <a:rPr lang="ru-RU" sz="2000" dirty="0" smtClean="0">
                    <a:latin typeface="+mn-lt"/>
                  </a:rPr>
                  <a:t>)=0,3.</a:t>
                </a:r>
              </a:p>
              <a:p>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 = "первая лампа не перегорит", Р(</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)=1-0,3=0,7.</a:t>
                </a:r>
              </a:p>
              <a:p>
                <a:r>
                  <a:rPr lang="ru-RU" sz="2000" dirty="0" smtClean="0">
                    <a:latin typeface="+mn-lt"/>
                  </a:rPr>
                  <a:t>В </a:t>
                </a:r>
                <a:r>
                  <a:rPr lang="ru-RU" sz="2000" dirty="0">
                    <a:latin typeface="+mn-lt"/>
                  </a:rPr>
                  <a:t>= "вторая лампа </a:t>
                </a:r>
                <a:r>
                  <a:rPr lang="ru-RU" sz="2000" dirty="0" smtClean="0">
                    <a:latin typeface="+mn-lt"/>
                  </a:rPr>
                  <a:t>перегорит</a:t>
                </a:r>
                <a:r>
                  <a:rPr lang="ru-RU" sz="2000" dirty="0">
                    <a:latin typeface="+mn-lt"/>
                  </a:rPr>
                  <a:t>", Р(В</a:t>
                </a:r>
                <a:r>
                  <a:rPr lang="ru-RU" sz="2000" dirty="0" smtClean="0">
                    <a:latin typeface="+mn-lt"/>
                  </a:rPr>
                  <a:t>)=0,3.</a:t>
                </a:r>
                <a:endParaRPr lang="ru-RU" sz="2000" dirty="0">
                  <a:latin typeface="+mn-lt"/>
                </a:endParaRPr>
              </a:p>
              <a:p>
                <a14:m>
                  <m:oMath xmlns:m="http://schemas.openxmlformats.org/officeDocument/2006/math">
                    <m:acc>
                      <m:accPr>
                        <m:chr m:val="̅"/>
                        <m:ctrlPr>
                          <a:rPr lang="ru-RU" sz="2000" i="1" smtClean="0">
                            <a:latin typeface="Cambria Math"/>
                          </a:rPr>
                        </m:ctrlPr>
                      </m:accPr>
                      <m:e>
                        <m:r>
                          <a:rPr lang="ru-RU" sz="2000" b="0" i="1" smtClean="0">
                            <a:latin typeface="Cambria Math"/>
                          </a:rPr>
                          <m:t>В</m:t>
                        </m:r>
                      </m:e>
                    </m:acc>
                  </m:oMath>
                </a14:m>
                <a:r>
                  <a:rPr lang="ru-RU" sz="2000" dirty="0" smtClean="0">
                    <a:latin typeface="+mn-lt"/>
                  </a:rPr>
                  <a:t/>
                </a:r>
                <a:r>
                  <a:rPr lang="ru-RU" sz="2000" dirty="0">
                    <a:latin typeface="+mn-lt"/>
                  </a:rPr>
                  <a:t>= "вторая лампа не перегорит</a:t>
                </a:r>
                <a:r>
                  <a:rPr lang="ru-RU" sz="2000" dirty="0" smtClean="0">
                    <a:latin typeface="+mn-lt"/>
                  </a:rPr>
                  <a:t>",</a:t>
                </a:r>
                <a:r>
                  <a:rPr lang="ru-RU" sz="2000" dirty="0">
                    <a:latin typeface="+mn-lt"/>
                  </a:rPr>
                  <a:t> Р(</a:t>
                </a:r>
                <a14:m>
                  <m:oMath xmlns:m="http://schemas.openxmlformats.org/officeDocument/2006/math">
                    <m:acc>
                      <m:accPr>
                        <m:chr m:val="̅"/>
                        <m:ctrlPr>
                          <a:rPr lang="ru-RU" sz="2000" i="1">
                            <a:latin typeface="Cambria Math"/>
                          </a:rPr>
                        </m:ctrlPr>
                      </m:accPr>
                      <m:e>
                        <m:r>
                          <a:rPr lang="ru-RU" sz="2000" i="1">
                            <a:latin typeface="Cambria Math"/>
                          </a:rPr>
                          <m:t>В</m:t>
                        </m:r>
                      </m:e>
                    </m:acc>
                  </m:oMath>
                </a14:m>
                <a:r>
                  <a:rPr lang="ru-RU" sz="2000" dirty="0" smtClean="0">
                    <a:latin typeface="+mn-lt"/>
                  </a:rPr>
                  <a:t>)=</a:t>
                </a:r>
                <a:r>
                  <a:rPr lang="ru-RU" sz="2000" dirty="0">
                    <a:latin typeface="+mn-lt"/>
                  </a:rPr>
                  <a:t>1-0,3=0,7</a:t>
                </a:r>
                <a:r>
                  <a:rPr lang="ru-RU" sz="2000" dirty="0" smtClean="0">
                    <a:latin typeface="+mn-lt"/>
                  </a:rPr>
                  <a:t>.</a:t>
                </a:r>
              </a:p>
              <a:p>
                <a:r>
                  <a:rPr lang="ru-RU" sz="2000" dirty="0" smtClean="0">
                    <a:latin typeface="+mn-lt"/>
                  </a:rPr>
                  <a:t>Составим </a:t>
                </a:r>
                <a:r>
                  <a:rPr lang="ru-RU" sz="2000" dirty="0">
                    <a:latin typeface="+mn-lt"/>
                  </a:rPr>
                  <a:t>дерево </a:t>
                </a:r>
                <a:r>
                  <a:rPr lang="ru-RU" sz="2000" dirty="0" smtClean="0">
                    <a:latin typeface="+mn-lt"/>
                  </a:rPr>
                  <a:t>вариантов и </a:t>
                </a:r>
                <a:r>
                  <a:rPr lang="ru-RU" sz="2000" dirty="0">
                    <a:latin typeface="+mn-lt"/>
                  </a:rPr>
                  <a:t>найдём необходимые вероятности.</a:t>
                </a:r>
              </a:p>
              <a:p>
                <a:endParaRPr lang="ru-RU" sz="2000" dirty="0">
                  <a:latin typeface="+mn-lt"/>
                </a:endParaRPr>
              </a:p>
              <a:p>
                <a:endParaRPr lang="ru-RU" sz="2000" dirty="0">
                  <a:latin typeface="+mn-lt"/>
                </a:endParaRPr>
              </a:p>
              <a:p>
                <a:endParaRPr lang="ru-RU" sz="2000" dirty="0" smtClean="0">
                  <a:latin typeface="+mn-lt"/>
                </a:endParaRPr>
              </a:p>
              <a:p>
                <a:endParaRPr lang="ru-RU" sz="2000" dirty="0" smtClean="0">
                  <a:latin typeface="+mn-lt"/>
                </a:endParaRPr>
              </a:p>
              <a:p>
                <a:endParaRPr lang="ru-RU" sz="2000" dirty="0" smtClean="0">
                  <a:latin typeface="+mn-lt"/>
                </a:endParaRPr>
              </a:p>
              <a:p>
                <a:endParaRPr lang="ru-RU" sz="2000" dirty="0" smtClean="0">
                  <a:latin typeface="+mn-lt"/>
                </a:endParaRPr>
              </a:p>
              <a:p>
                <a:r>
                  <a:rPr lang="ru-RU" sz="2000" dirty="0" smtClean="0">
                    <a:latin typeface="+mn-lt"/>
                  </a:rPr>
                  <a:t>Рассмотрим </a:t>
                </a:r>
                <a:r>
                  <a:rPr lang="ru-RU" sz="2000" dirty="0">
                    <a:latin typeface="+mn-lt"/>
                  </a:rPr>
                  <a:t>событие С="Хотя бы одна лампа не перегорит". </a:t>
                </a:r>
              </a:p>
              <a:p>
                <a:r>
                  <a:rPr lang="ru-RU" sz="2000" dirty="0">
                    <a:latin typeface="+mn-lt"/>
                  </a:rPr>
                  <a:t>Событие С означает, что не перегорит первая лампа, или не перегорит вторая или не перегорят обе вместе.</a:t>
                </a:r>
              </a:p>
              <a:p>
                <a:r>
                  <a:rPr lang="ru-RU" sz="2000" dirty="0">
                    <a:latin typeface="+mn-lt"/>
                  </a:rPr>
                  <a:t>Р(С) =  Р(А)·Р(</a:t>
                </a:r>
                <a14:m>
                  <m:oMath xmlns:m="http://schemas.openxmlformats.org/officeDocument/2006/math">
                    <m:acc>
                      <m:accPr>
                        <m:chr m:val="̅"/>
                        <m:ctrlPr>
                          <a:rPr lang="ru-RU" sz="2000" i="1">
                            <a:latin typeface="Cambria Math"/>
                          </a:rPr>
                        </m:ctrlPr>
                      </m:accPr>
                      <m:e>
                        <m:r>
                          <a:rPr lang="ru-RU" sz="2000" i="1">
                            <a:latin typeface="Cambria Math"/>
                          </a:rPr>
                          <m:t>В</m:t>
                        </m:r>
                      </m:e>
                    </m:acc>
                  </m:oMath>
                </a14:m>
                <a:r>
                  <a:rPr lang="ru-RU" sz="2000" dirty="0">
                    <a:latin typeface="+mn-lt"/>
                  </a:rPr>
                  <a:t>) + </a:t>
                </a:r>
                <a:r>
                  <a:rPr lang="ru-RU" sz="2000" dirty="0" smtClean="0">
                    <a:latin typeface="+mn-lt"/>
                  </a:rPr>
                  <a:t>Р(</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smtClean="0">
                    <a:latin typeface="+mn-lt"/>
                  </a:rPr>
                  <a:t>)·</a:t>
                </a:r>
                <a:r>
                  <a:rPr lang="ru-RU" sz="2000" dirty="0">
                    <a:latin typeface="+mn-lt"/>
                  </a:rPr>
                  <a:t>Р(В) + Р(</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)·Р(</a:t>
                </a:r>
                <a14:m>
                  <m:oMath xmlns:m="http://schemas.openxmlformats.org/officeDocument/2006/math">
                    <m:acc>
                      <m:accPr>
                        <m:chr m:val="̅"/>
                        <m:ctrlPr>
                          <a:rPr lang="ru-RU" sz="2000" i="1">
                            <a:latin typeface="Cambria Math"/>
                          </a:rPr>
                        </m:ctrlPr>
                      </m:accPr>
                      <m:e>
                        <m:r>
                          <a:rPr lang="ru-RU" sz="2000" i="1">
                            <a:latin typeface="Cambria Math"/>
                          </a:rPr>
                          <m:t>В</m:t>
                        </m:r>
                      </m:e>
                    </m:acc>
                  </m:oMath>
                </a14:m>
                <a:r>
                  <a:rPr lang="ru-RU" sz="2000" dirty="0">
                    <a:latin typeface="+mn-lt"/>
                  </a:rPr>
                  <a:t>) =</a:t>
                </a:r>
              </a:p>
              <a:p>
                <a:r>
                  <a:rPr lang="ru-RU" sz="2000" dirty="0">
                    <a:latin typeface="+mn-lt"/>
                  </a:rPr>
                  <a:t>= 0,3·0,7 +  0,7·0,3 + </a:t>
                </a:r>
                <a:r>
                  <a:rPr lang="ru-RU" sz="2000" dirty="0" smtClean="0">
                    <a:latin typeface="+mn-lt"/>
                  </a:rPr>
                  <a:t>0,7·0,7 =</a:t>
                </a:r>
                <a:r>
                  <a:rPr lang="ru-RU" sz="2000" dirty="0">
                    <a:latin typeface="+mn-lt"/>
                  </a:rPr>
                  <a:t> </a:t>
                </a:r>
                <a:r>
                  <a:rPr lang="ru-RU" sz="2000" dirty="0" smtClean="0">
                    <a:latin typeface="+mn-lt"/>
                  </a:rPr>
                  <a:t>0,91</a:t>
                </a:r>
                <a:endParaRPr lang="ru-RU" sz="2000" i="1"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3252" y="1284641"/>
                <a:ext cx="9064488" cy="5325240"/>
              </a:xfrm>
              <a:prstGeom prst="rect">
                <a:avLst/>
              </a:prstGeom>
              <a:blipFill rotWithShape="1">
                <a:blip r:embed="rId2" cstate="print"/>
                <a:stretch>
                  <a:fillRect l="-604" t="-457" b="-913"/>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1" y="29781"/>
            <a:ext cx="7739270"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Помещение освещается фонарём с двумя лампами. Вероятность перегорания одной лампы в течение года равна 0,3. Найдите вероятность того, что в течение года хотя бы одна лампа не перегорит.</a:t>
            </a:r>
          </a:p>
        </p:txBody>
      </p:sp>
      <p:sp>
        <p:nvSpPr>
          <p:cNvPr id="5" name="Прямоугольник 4"/>
          <p:cNvSpPr/>
          <p:nvPr/>
        </p:nvSpPr>
        <p:spPr>
          <a:xfrm>
            <a:off x="5546976" y="6346773"/>
            <a:ext cx="3329605" cy="523220"/>
          </a:xfrm>
          <a:prstGeom prst="rect">
            <a:avLst/>
          </a:prstGeom>
        </p:spPr>
        <p:txBody>
          <a:bodyPr wrap="square">
            <a:spAutoFit/>
          </a:bodyPr>
          <a:lstStyle/>
          <a:p>
            <a:pPr algn="ctr"/>
            <a:r>
              <a:rPr lang="ru-RU" sz="2800" i="1" dirty="0" smtClean="0">
                <a:solidFill>
                  <a:srgbClr val="FF0000"/>
                </a:solidFill>
                <a:latin typeface="+mn-lt"/>
              </a:rPr>
              <a:t>Ответ: 0,91.</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a:t>
            </a:r>
            <a:r>
              <a:rPr lang="en-US" sz="2400" b="1" dirty="0" smtClean="0"/>
              <a:t>5</a:t>
            </a:r>
            <a:endParaRPr lang="ru-RU" sz="2400" dirty="0" smtClean="0"/>
          </a:p>
        </p:txBody>
      </p:sp>
      <p:cxnSp>
        <p:nvCxnSpPr>
          <p:cNvPr id="3" name="Прямая соединительная линия 2"/>
          <p:cNvCxnSpPr/>
          <p:nvPr/>
        </p:nvCxnSpPr>
        <p:spPr>
          <a:xfrm flipH="1">
            <a:off x="2955235" y="3127513"/>
            <a:ext cx="781878"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7113" y="3127513"/>
            <a:ext cx="808383"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1409" y="3657600"/>
            <a:ext cx="463827"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235" y="3657600"/>
            <a:ext cx="39093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696" y="3657600"/>
            <a:ext cx="304800"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496" y="3657600"/>
            <a:ext cx="42406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p:nvPr/>
        </p:nvSpPr>
        <p:spPr>
          <a:xfrm>
            <a:off x="2563766" y="3281450"/>
            <a:ext cx="356188" cy="400110"/>
          </a:xfrm>
          <a:prstGeom prst="rect">
            <a:avLst/>
          </a:prstGeom>
        </p:spPr>
        <p:txBody>
          <a:bodyPr wrap="none">
            <a:spAutoFit/>
          </a:bodyPr>
          <a:lstStyle/>
          <a:p>
            <a:r>
              <a:rPr lang="ru-RU" sz="2000" dirty="0" smtClean="0"/>
              <a:t>А</a:t>
            </a:r>
            <a:endParaRPr lang="ru-RU" sz="1400" dirty="0"/>
          </a:p>
        </p:txBody>
      </p:sp>
      <mc:AlternateContent xmlns:mc="http://schemas.openxmlformats.org/markup-compatibility/2006">
        <mc:Choice xmlns:a14="http://schemas.microsoft.com/office/drawing/2010/main" xmlns="" Requires="a14">
          <p:sp>
            <p:nvSpPr>
              <p:cNvPr id="24" name="Прямоугольник 23"/>
              <p:cNvSpPr/>
              <p:nvPr/>
            </p:nvSpPr>
            <p:spPr>
              <a:xfrm>
                <a:off x="4579436" y="3296239"/>
                <a:ext cx="415498" cy="4008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А</m:t>
                          </m:r>
                        </m:e>
                      </m:acc>
                    </m:oMath>
                  </m:oMathPara>
                </a14:m>
                <a:endParaRPr lang="ru-RU" sz="1400" dirty="0"/>
              </a:p>
            </p:txBody>
          </p:sp>
        </mc:Choice>
        <mc:Fallback>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r>
                  <a:rPr lang="ru-RU">
                    <a:noFill/>
                  </a:rPr>
                  <a:t> </a:t>
                </a:r>
              </a:p>
            </p:txBody>
          </p:sp>
        </mc:Fallback>
      </mc:AlternateContent>
      <p:sp>
        <p:nvSpPr>
          <p:cNvPr id="25" name="Прямоугольник 24"/>
          <p:cNvSpPr/>
          <p:nvPr/>
        </p:nvSpPr>
        <p:spPr>
          <a:xfrm>
            <a:off x="2207578" y="4386469"/>
            <a:ext cx="356188" cy="400110"/>
          </a:xfrm>
          <a:prstGeom prst="rect">
            <a:avLst/>
          </a:prstGeom>
        </p:spPr>
        <p:txBody>
          <a:bodyPr wrap="none">
            <a:spAutoFit/>
          </a:bodyPr>
          <a:lstStyle/>
          <a:p>
            <a:r>
              <a:rPr lang="ru-RU" sz="2000" dirty="0" smtClean="0"/>
              <a:t>В</a:t>
            </a:r>
            <a:endParaRPr lang="ru-RU" sz="2000" dirty="0"/>
          </a:p>
        </p:txBody>
      </p:sp>
      <p:sp>
        <p:nvSpPr>
          <p:cNvPr id="26" name="Прямоугольник 25"/>
          <p:cNvSpPr/>
          <p:nvPr/>
        </p:nvSpPr>
        <p:spPr>
          <a:xfrm>
            <a:off x="4036908" y="4373217"/>
            <a:ext cx="356188" cy="400110"/>
          </a:xfrm>
          <a:prstGeom prst="rect">
            <a:avLst/>
          </a:prstGeom>
        </p:spPr>
        <p:txBody>
          <a:bodyPr wrap="none">
            <a:spAutoFit/>
          </a:bodyPr>
          <a:lstStyle/>
          <a:p>
            <a:r>
              <a:rPr lang="ru-RU" sz="2000" dirty="0" smtClean="0"/>
              <a:t>В</a:t>
            </a:r>
            <a:endParaRPr lang="ru-RU" sz="2000" dirty="0"/>
          </a:p>
        </p:txBody>
      </p:sp>
      <mc:AlternateContent xmlns:mc="http://schemas.openxmlformats.org/markup-compatibility/2006">
        <mc:Choice xmlns:a14="http://schemas.microsoft.com/office/drawing/2010/main" xmlns="" Requires="a14">
          <p:sp>
            <p:nvSpPr>
              <p:cNvPr id="27" name="Прямоугольник 26"/>
              <p:cNvSpPr/>
              <p:nvPr/>
            </p:nvSpPr>
            <p:spPr>
              <a:xfrm>
                <a:off x="3150704" y="4393096"/>
                <a:ext cx="41229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В</m:t>
                          </m:r>
                        </m:e>
                      </m:acc>
                    </m:oMath>
                  </m:oMathPara>
                </a14:m>
                <a:endParaRPr lang="ru-RU" sz="2000" dirty="0"/>
              </a:p>
            </p:txBody>
          </p:sp>
        </mc:Choice>
        <mc:Fallback>
          <p:sp>
            <p:nvSpPr>
              <p:cNvPr id="27" name="Прямоугольник 26"/>
              <p:cNvSpPr>
                <a:spLocks noRot="1" noChangeAspect="1" noMove="1" noResize="1" noEditPoints="1" noAdjustHandles="1" noChangeArrowheads="1" noChangeShapeType="1" noTextEdit="1"/>
              </p:cNvSpPr>
              <p:nvPr/>
            </p:nvSpPr>
            <p:spPr>
              <a:xfrm>
                <a:off x="3150704" y="4393096"/>
                <a:ext cx="412292" cy="400110"/>
              </a:xfrm>
              <a:prstGeom prst="rect">
                <a:avLst/>
              </a:prstGeom>
              <a:blipFill rotWithShape="1">
                <a:blip r:embed="rId4" cstate="print"/>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xmlns="" Requires="a14">
          <p:sp>
            <p:nvSpPr>
              <p:cNvPr id="29" name="Прямоугольник 28"/>
              <p:cNvSpPr/>
              <p:nvPr/>
            </p:nvSpPr>
            <p:spPr>
              <a:xfrm>
                <a:off x="4788788" y="4373217"/>
                <a:ext cx="412292" cy="4001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В</m:t>
                          </m:r>
                        </m:e>
                      </m:acc>
                    </m:oMath>
                  </m:oMathPara>
                </a14:m>
                <a:endParaRPr lang="ru-RU" sz="2000" dirty="0"/>
              </a:p>
            </p:txBody>
          </p:sp>
        </mc:Choice>
        <mc:Fallback>
          <p:sp>
            <p:nvSpPr>
              <p:cNvPr id="29" name="Прямоугольник 28"/>
              <p:cNvSpPr>
                <a:spLocks noRot="1" noChangeAspect="1" noMove="1" noResize="1" noEditPoints="1" noAdjustHandles="1" noChangeArrowheads="1" noChangeShapeType="1" noTextEdit="1"/>
              </p:cNvSpPr>
              <p:nvPr/>
            </p:nvSpPr>
            <p:spPr>
              <a:xfrm>
                <a:off x="4788788" y="4373217"/>
                <a:ext cx="412292" cy="400110"/>
              </a:xfrm>
              <a:prstGeom prst="rect">
                <a:avLst/>
              </a:prstGeom>
              <a:blipFill rotWithShape="1">
                <a:blip r:embed="rId5" cstate="print"/>
                <a:stretch>
                  <a:fillRect/>
                </a:stretch>
              </a:blipFill>
            </p:spPr>
            <p:txBody>
              <a:bodyPr/>
              <a:lstStyle/>
              <a:p>
                <a:r>
                  <a:rPr lang="ru-RU">
                    <a:noFill/>
                  </a:rPr>
                  <a:t> </a:t>
                </a:r>
              </a:p>
            </p:txBody>
          </p:sp>
        </mc:Fallback>
      </mc:AlternateContent>
      <p:sp>
        <p:nvSpPr>
          <p:cNvPr id="30" name="Прямоугольник 29"/>
          <p:cNvSpPr/>
          <p:nvPr/>
        </p:nvSpPr>
        <p:spPr>
          <a:xfrm>
            <a:off x="2853988" y="3119148"/>
            <a:ext cx="505267" cy="369332"/>
          </a:xfrm>
          <a:prstGeom prst="rect">
            <a:avLst/>
          </a:prstGeom>
        </p:spPr>
        <p:txBody>
          <a:bodyPr wrap="none">
            <a:spAutoFit/>
          </a:bodyPr>
          <a:lstStyle/>
          <a:p>
            <a:r>
              <a:rPr lang="en-US" dirty="0" smtClean="0"/>
              <a:t>0</a:t>
            </a:r>
            <a:r>
              <a:rPr lang="ru-RU" dirty="0" smtClean="0"/>
              <a:t>,3</a:t>
            </a:r>
            <a:endParaRPr lang="ru-RU" dirty="0"/>
          </a:p>
        </p:txBody>
      </p:sp>
      <p:sp>
        <p:nvSpPr>
          <p:cNvPr id="31" name="Прямоугольник 30"/>
          <p:cNvSpPr/>
          <p:nvPr/>
        </p:nvSpPr>
        <p:spPr>
          <a:xfrm>
            <a:off x="2174276" y="3837369"/>
            <a:ext cx="505267" cy="369332"/>
          </a:xfrm>
          <a:prstGeom prst="rect">
            <a:avLst/>
          </a:prstGeom>
        </p:spPr>
        <p:txBody>
          <a:bodyPr wrap="none">
            <a:spAutoFit/>
          </a:bodyPr>
          <a:lstStyle/>
          <a:p>
            <a:r>
              <a:rPr lang="en-US" dirty="0" smtClean="0"/>
              <a:t>0</a:t>
            </a:r>
            <a:r>
              <a:rPr lang="ru-RU" dirty="0" smtClean="0"/>
              <a:t>,3</a:t>
            </a:r>
            <a:endParaRPr lang="ru-RU" dirty="0"/>
          </a:p>
        </p:txBody>
      </p:sp>
      <p:sp>
        <p:nvSpPr>
          <p:cNvPr id="32" name="Прямоугольник 31"/>
          <p:cNvSpPr/>
          <p:nvPr/>
        </p:nvSpPr>
        <p:spPr>
          <a:xfrm>
            <a:off x="3897768" y="3833817"/>
            <a:ext cx="505267" cy="369332"/>
          </a:xfrm>
          <a:prstGeom prst="rect">
            <a:avLst/>
          </a:prstGeom>
        </p:spPr>
        <p:txBody>
          <a:bodyPr wrap="none">
            <a:spAutoFit/>
          </a:bodyPr>
          <a:lstStyle/>
          <a:p>
            <a:r>
              <a:rPr lang="en-US" dirty="0" smtClean="0"/>
              <a:t>0</a:t>
            </a:r>
            <a:r>
              <a:rPr lang="ru-RU" dirty="0" smtClean="0"/>
              <a:t>,3</a:t>
            </a:r>
            <a:endParaRPr lang="ru-RU" dirty="0"/>
          </a:p>
        </p:txBody>
      </p:sp>
      <p:sp>
        <p:nvSpPr>
          <p:cNvPr id="33" name="Прямоугольник 32"/>
          <p:cNvSpPr/>
          <p:nvPr/>
        </p:nvSpPr>
        <p:spPr>
          <a:xfrm>
            <a:off x="4080795" y="3096784"/>
            <a:ext cx="505267" cy="369332"/>
          </a:xfrm>
          <a:prstGeom prst="rect">
            <a:avLst/>
          </a:prstGeom>
        </p:spPr>
        <p:txBody>
          <a:bodyPr wrap="none">
            <a:spAutoFit/>
          </a:bodyPr>
          <a:lstStyle/>
          <a:p>
            <a:r>
              <a:rPr lang="en-US" dirty="0" smtClean="0"/>
              <a:t>0</a:t>
            </a:r>
            <a:r>
              <a:rPr lang="ru-RU" dirty="0" smtClean="0"/>
              <a:t>,7</a:t>
            </a:r>
            <a:endParaRPr lang="ru-RU" dirty="0"/>
          </a:p>
        </p:txBody>
      </p:sp>
      <p:sp>
        <p:nvSpPr>
          <p:cNvPr id="34" name="Прямоугольник 33"/>
          <p:cNvSpPr/>
          <p:nvPr/>
        </p:nvSpPr>
        <p:spPr>
          <a:xfrm>
            <a:off x="3124167" y="3833817"/>
            <a:ext cx="505267" cy="369332"/>
          </a:xfrm>
          <a:prstGeom prst="rect">
            <a:avLst/>
          </a:prstGeom>
        </p:spPr>
        <p:txBody>
          <a:bodyPr wrap="none">
            <a:spAutoFit/>
          </a:bodyPr>
          <a:lstStyle/>
          <a:p>
            <a:r>
              <a:rPr lang="en-US" dirty="0" smtClean="0"/>
              <a:t>0</a:t>
            </a:r>
            <a:r>
              <a:rPr lang="ru-RU" dirty="0" smtClean="0"/>
              <a:t>,7</a:t>
            </a:r>
            <a:endParaRPr lang="ru-RU" dirty="0"/>
          </a:p>
        </p:txBody>
      </p:sp>
      <p:sp>
        <p:nvSpPr>
          <p:cNvPr id="35" name="Прямоугольник 34"/>
          <p:cNvSpPr/>
          <p:nvPr/>
        </p:nvSpPr>
        <p:spPr>
          <a:xfrm>
            <a:off x="4788788" y="3848838"/>
            <a:ext cx="505267" cy="369332"/>
          </a:xfrm>
          <a:prstGeom prst="rect">
            <a:avLst/>
          </a:prstGeom>
        </p:spPr>
        <p:txBody>
          <a:bodyPr wrap="none">
            <a:spAutoFit/>
          </a:bodyPr>
          <a:lstStyle/>
          <a:p>
            <a:r>
              <a:rPr lang="en-US" dirty="0" smtClean="0"/>
              <a:t>0</a:t>
            </a:r>
            <a:r>
              <a:rPr lang="ru-RU" dirty="0" smtClean="0"/>
              <a:t>,7</a:t>
            </a:r>
            <a:endParaRPr lang="ru-RU" dirty="0"/>
          </a:p>
        </p:txBody>
      </p:sp>
    </p:spTree>
    <p:extLst>
      <p:ext uri="{BB962C8B-B14F-4D97-AF65-F5344CB8AC3E}">
        <p14:creationId xmlns:p14="http://schemas.microsoft.com/office/powerpoint/2010/main" xmlns="" val="66682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par>
                                <p:cTn id="25" presetID="29" presetClass="entr" presetSubtype="0" fill="hold" nodeType="with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par>
                                <p:cTn id="30" presetID="29" presetClass="entr" presetSubtype="0" fill="hold" nodeType="withEffect">
                                  <p:stCondLst>
                                    <p:cond delay="0"/>
                                  </p:stCondLst>
                                  <p:iterate type="lt">
                                    <p:tmPct val="0"/>
                                  </p:iterate>
                                  <p:childTnLst>
                                    <p:set>
                                      <p:cBhvr>
                                        <p:cTn id="31" dur="1" fill="hold">
                                          <p:stCondLst>
                                            <p:cond delay="0"/>
                                          </p:stCondLst>
                                        </p:cTn>
                                        <p:tgtEl>
                                          <p:spTgt spid="6">
                                            <p:txEl>
                                              <p:pRg st="5" end="5"/>
                                            </p:txEl>
                                          </p:spTgt>
                                        </p:tgtEl>
                                        <p:attrNameLst>
                                          <p:attrName>style.visibility</p:attrName>
                                        </p:attrNameLst>
                                      </p:cBhvr>
                                      <p:to>
                                        <p:strVal val="visible"/>
                                      </p:to>
                                    </p:set>
                                    <p:anim calcmode="lin" valueType="num">
                                      <p:cBhvr>
                                        <p:cTn id="32"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3"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9" presetClass="entr" presetSubtype="0" fill="hold" nodeType="clickEffect">
                                  <p:stCondLst>
                                    <p:cond delay="0"/>
                                  </p:stCondLst>
                                  <p:iterate type="lt">
                                    <p:tmPct val="0"/>
                                  </p:iterate>
                                  <p:childTnLst>
                                    <p:set>
                                      <p:cBhvr>
                                        <p:cTn id="80" dur="1" fill="hold">
                                          <p:stCondLst>
                                            <p:cond delay="0"/>
                                          </p:stCondLst>
                                        </p:cTn>
                                        <p:tgtEl>
                                          <p:spTgt spid="6">
                                            <p:txEl>
                                              <p:pRg st="12" end="12"/>
                                            </p:txEl>
                                          </p:spTgt>
                                        </p:tgtEl>
                                        <p:attrNameLst>
                                          <p:attrName>style.visibility</p:attrName>
                                        </p:attrNameLst>
                                      </p:cBhvr>
                                      <p:to>
                                        <p:strVal val="visible"/>
                                      </p:to>
                                    </p:set>
                                    <p:anim calcmode="lin" valueType="num">
                                      <p:cBhvr>
                                        <p:cTn id="81" dur="1000" fill="hold"/>
                                        <p:tgtEl>
                                          <p:spTgt spid="6">
                                            <p:txEl>
                                              <p:pRg st="12" end="12"/>
                                            </p:txEl>
                                          </p:spTgt>
                                        </p:tgtEl>
                                        <p:attrNameLst>
                                          <p:attrName>ppt_x</p:attrName>
                                        </p:attrNameLst>
                                      </p:cBhvr>
                                      <p:tavLst>
                                        <p:tav tm="0">
                                          <p:val>
                                            <p:strVal val="#ppt_x-.2"/>
                                          </p:val>
                                        </p:tav>
                                        <p:tav tm="100000">
                                          <p:val>
                                            <p:strVal val="#ppt_x"/>
                                          </p:val>
                                        </p:tav>
                                      </p:tavLst>
                                    </p:anim>
                                    <p:anim calcmode="lin" valueType="num">
                                      <p:cBhvr>
                                        <p:cTn id="82" dur="1000" fill="hold"/>
                                        <p:tgtEl>
                                          <p:spTgt spid="6">
                                            <p:txEl>
                                              <p:pRg st="12" end="12"/>
                                            </p:txEl>
                                          </p:spTgt>
                                        </p:tgtEl>
                                        <p:attrNameLst>
                                          <p:attrName>ppt_y</p:attrName>
                                        </p:attrNameLst>
                                      </p:cBhvr>
                                      <p:tavLst>
                                        <p:tav tm="0">
                                          <p:val>
                                            <p:strVal val="#ppt_y"/>
                                          </p:val>
                                        </p:tav>
                                        <p:tav tm="100000">
                                          <p:val>
                                            <p:strVal val="#ppt_y"/>
                                          </p:val>
                                        </p:tav>
                                      </p:tavLst>
                                    </p:anim>
                                    <p:animEffect transition="in" filter="wipe(right)" prLst="gradientSize: 0.1">
                                      <p:cBhvr>
                                        <p:cTn id="83" dur="1000"/>
                                        <p:tgtEl>
                                          <p:spTgt spid="6">
                                            <p:txEl>
                                              <p:pRg st="12" end="12"/>
                                            </p:txEl>
                                          </p:spTgt>
                                        </p:tgtEl>
                                      </p:cBhvr>
                                    </p:animEffect>
                                  </p:childTnLst>
                                </p:cTn>
                              </p:par>
                              <p:par>
                                <p:cTn id="84" presetID="29" presetClass="entr" presetSubtype="0" fill="hold" nodeType="withEffect">
                                  <p:stCondLst>
                                    <p:cond delay="0"/>
                                  </p:stCondLst>
                                  <p:iterate type="lt">
                                    <p:tmPct val="0"/>
                                  </p:iterate>
                                  <p:childTnLst>
                                    <p:set>
                                      <p:cBhvr>
                                        <p:cTn id="85" dur="1" fill="hold">
                                          <p:stCondLst>
                                            <p:cond delay="0"/>
                                          </p:stCondLst>
                                        </p:cTn>
                                        <p:tgtEl>
                                          <p:spTgt spid="6">
                                            <p:txEl>
                                              <p:pRg st="13" end="13"/>
                                            </p:txEl>
                                          </p:spTgt>
                                        </p:tgtEl>
                                        <p:attrNameLst>
                                          <p:attrName>style.visibility</p:attrName>
                                        </p:attrNameLst>
                                      </p:cBhvr>
                                      <p:to>
                                        <p:strVal val="visible"/>
                                      </p:to>
                                    </p:set>
                                    <p:anim calcmode="lin" valueType="num">
                                      <p:cBhvr>
                                        <p:cTn id="86" dur="1000" fill="hold"/>
                                        <p:tgtEl>
                                          <p:spTgt spid="6">
                                            <p:txEl>
                                              <p:pRg st="13" end="13"/>
                                            </p:txEl>
                                          </p:spTgt>
                                        </p:tgtEl>
                                        <p:attrNameLst>
                                          <p:attrName>ppt_x</p:attrName>
                                        </p:attrNameLst>
                                      </p:cBhvr>
                                      <p:tavLst>
                                        <p:tav tm="0">
                                          <p:val>
                                            <p:strVal val="#ppt_x-.2"/>
                                          </p:val>
                                        </p:tav>
                                        <p:tav tm="100000">
                                          <p:val>
                                            <p:strVal val="#ppt_x"/>
                                          </p:val>
                                        </p:tav>
                                      </p:tavLst>
                                    </p:anim>
                                    <p:anim calcmode="lin" valueType="num">
                                      <p:cBhvr>
                                        <p:cTn id="87" dur="1000" fill="hold"/>
                                        <p:tgtEl>
                                          <p:spTgt spid="6">
                                            <p:txEl>
                                              <p:pRg st="13" end="13"/>
                                            </p:txEl>
                                          </p:spTgt>
                                        </p:tgtEl>
                                        <p:attrNameLst>
                                          <p:attrName>ppt_y</p:attrName>
                                        </p:attrNameLst>
                                      </p:cBhvr>
                                      <p:tavLst>
                                        <p:tav tm="0">
                                          <p:val>
                                            <p:strVal val="#ppt_y"/>
                                          </p:val>
                                        </p:tav>
                                        <p:tav tm="100000">
                                          <p:val>
                                            <p:strVal val="#ppt_y"/>
                                          </p:val>
                                        </p:tav>
                                      </p:tavLst>
                                    </p:anim>
                                    <p:animEffect transition="in" filter="wipe(right)" prLst="gradientSize: 0.1">
                                      <p:cBhvr>
                                        <p:cTn id="88" dur="1000"/>
                                        <p:tgtEl>
                                          <p:spTgt spid="6">
                                            <p:txEl>
                                              <p:pRg st="13" end="13"/>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9" presetClass="entr" presetSubtype="0" fill="hold" nodeType="clickEffect">
                                  <p:stCondLst>
                                    <p:cond delay="0"/>
                                  </p:stCondLst>
                                  <p:iterate type="lt">
                                    <p:tmPct val="0"/>
                                  </p:iterate>
                                  <p:childTnLst>
                                    <p:set>
                                      <p:cBhvr>
                                        <p:cTn id="92" dur="1" fill="hold">
                                          <p:stCondLst>
                                            <p:cond delay="0"/>
                                          </p:stCondLst>
                                        </p:cTn>
                                        <p:tgtEl>
                                          <p:spTgt spid="6">
                                            <p:txEl>
                                              <p:pRg st="14" end="14"/>
                                            </p:txEl>
                                          </p:spTgt>
                                        </p:tgtEl>
                                        <p:attrNameLst>
                                          <p:attrName>style.visibility</p:attrName>
                                        </p:attrNameLst>
                                      </p:cBhvr>
                                      <p:to>
                                        <p:strVal val="visible"/>
                                      </p:to>
                                    </p:set>
                                    <p:anim calcmode="lin" valueType="num">
                                      <p:cBhvr>
                                        <p:cTn id="93" dur="1000" fill="hold"/>
                                        <p:tgtEl>
                                          <p:spTgt spid="6">
                                            <p:txEl>
                                              <p:pRg st="14" end="14"/>
                                            </p:txEl>
                                          </p:spTgt>
                                        </p:tgtEl>
                                        <p:attrNameLst>
                                          <p:attrName>ppt_x</p:attrName>
                                        </p:attrNameLst>
                                      </p:cBhvr>
                                      <p:tavLst>
                                        <p:tav tm="0">
                                          <p:val>
                                            <p:strVal val="#ppt_x-.2"/>
                                          </p:val>
                                        </p:tav>
                                        <p:tav tm="100000">
                                          <p:val>
                                            <p:strVal val="#ppt_x"/>
                                          </p:val>
                                        </p:tav>
                                      </p:tavLst>
                                    </p:anim>
                                    <p:anim calcmode="lin" valueType="num">
                                      <p:cBhvr>
                                        <p:cTn id="94" dur="1000" fill="hold"/>
                                        <p:tgtEl>
                                          <p:spTgt spid="6">
                                            <p:txEl>
                                              <p:pRg st="14" end="14"/>
                                            </p:txEl>
                                          </p:spTgt>
                                        </p:tgtEl>
                                        <p:attrNameLst>
                                          <p:attrName>ppt_y</p:attrName>
                                        </p:attrNameLst>
                                      </p:cBhvr>
                                      <p:tavLst>
                                        <p:tav tm="0">
                                          <p:val>
                                            <p:strVal val="#ppt_y"/>
                                          </p:val>
                                        </p:tav>
                                        <p:tav tm="100000">
                                          <p:val>
                                            <p:strVal val="#ppt_y"/>
                                          </p:val>
                                        </p:tav>
                                      </p:tavLst>
                                    </p:anim>
                                    <p:animEffect transition="in" filter="wipe(right)" prLst="gradientSize: 0.1">
                                      <p:cBhvr>
                                        <p:cTn id="95" dur="1000"/>
                                        <p:tgtEl>
                                          <p:spTgt spid="6">
                                            <p:txEl>
                                              <p:pRg st="14" end="14"/>
                                            </p:txEl>
                                          </p:spTgt>
                                        </p:tgtEl>
                                      </p:cBhvr>
                                    </p:animEffect>
                                  </p:childTnLst>
                                </p:cTn>
                              </p:par>
                              <p:par>
                                <p:cTn id="96" presetID="29" presetClass="entr" presetSubtype="0" fill="hold" nodeType="withEffect">
                                  <p:stCondLst>
                                    <p:cond delay="0"/>
                                  </p:stCondLst>
                                  <p:iterate type="lt">
                                    <p:tmPct val="0"/>
                                  </p:iterate>
                                  <p:childTnLst>
                                    <p:set>
                                      <p:cBhvr>
                                        <p:cTn id="97" dur="1" fill="hold">
                                          <p:stCondLst>
                                            <p:cond delay="0"/>
                                          </p:stCondLst>
                                        </p:cTn>
                                        <p:tgtEl>
                                          <p:spTgt spid="6">
                                            <p:txEl>
                                              <p:pRg st="15" end="15"/>
                                            </p:txEl>
                                          </p:spTgt>
                                        </p:tgtEl>
                                        <p:attrNameLst>
                                          <p:attrName>style.visibility</p:attrName>
                                        </p:attrNameLst>
                                      </p:cBhvr>
                                      <p:to>
                                        <p:strVal val="visible"/>
                                      </p:to>
                                    </p:set>
                                    <p:anim calcmode="lin" valueType="num">
                                      <p:cBhvr>
                                        <p:cTn id="98" dur="1000" fill="hold"/>
                                        <p:tgtEl>
                                          <p:spTgt spid="6">
                                            <p:txEl>
                                              <p:pRg st="15" end="15"/>
                                            </p:txEl>
                                          </p:spTgt>
                                        </p:tgtEl>
                                        <p:attrNameLst>
                                          <p:attrName>ppt_x</p:attrName>
                                        </p:attrNameLst>
                                      </p:cBhvr>
                                      <p:tavLst>
                                        <p:tav tm="0">
                                          <p:val>
                                            <p:strVal val="#ppt_x-.2"/>
                                          </p:val>
                                        </p:tav>
                                        <p:tav tm="100000">
                                          <p:val>
                                            <p:strVal val="#ppt_x"/>
                                          </p:val>
                                        </p:tav>
                                      </p:tavLst>
                                    </p:anim>
                                    <p:anim calcmode="lin" valueType="num">
                                      <p:cBhvr>
                                        <p:cTn id="99" dur="1000" fill="hold"/>
                                        <p:tgtEl>
                                          <p:spTgt spid="6">
                                            <p:txEl>
                                              <p:pRg st="15" end="15"/>
                                            </p:txEl>
                                          </p:spTgt>
                                        </p:tgtEl>
                                        <p:attrNameLst>
                                          <p:attrName>ppt_y</p:attrName>
                                        </p:attrNameLst>
                                      </p:cBhvr>
                                      <p:tavLst>
                                        <p:tav tm="0">
                                          <p:val>
                                            <p:strVal val="#ppt_y"/>
                                          </p:val>
                                        </p:tav>
                                        <p:tav tm="100000">
                                          <p:val>
                                            <p:strVal val="#ppt_y"/>
                                          </p:val>
                                        </p:tav>
                                      </p:tavLst>
                                    </p:anim>
                                    <p:animEffect transition="in" filter="wipe(right)" prLst="gradientSize: 0.1">
                                      <p:cBhvr>
                                        <p:cTn id="100" dur="1000"/>
                                        <p:tgtEl>
                                          <p:spTgt spid="6">
                                            <p:txEl>
                                              <p:pRg st="15" end="15"/>
                                            </p:txEl>
                                          </p:spTgt>
                                        </p:tgtEl>
                                      </p:cBhvr>
                                    </p:animEffect>
                                  </p:childTnLst>
                                </p:cTn>
                              </p:par>
                            </p:childTnLst>
                          </p:cTn>
                        </p:par>
                      </p:childTnLst>
                    </p:cTn>
                  </p:par>
                  <p:par>
                    <p:cTn id="101" fill="hold">
                      <p:stCondLst>
                        <p:cond delay="indefinite"/>
                      </p:stCondLst>
                      <p:childTnLst>
                        <p:par>
                          <p:cTn id="102" fill="hold">
                            <p:stCondLst>
                              <p:cond delay="0"/>
                            </p:stCondLst>
                            <p:childTnLst>
                              <p:par>
                                <p:cTn id="103" presetID="29" presetClass="entr" presetSubtype="0" fill="hold" grpId="0" nodeType="click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1000" fill="hold"/>
                                        <p:tgtEl>
                                          <p:spTgt spid="5"/>
                                        </p:tgtEl>
                                        <p:attrNameLst>
                                          <p:attrName>ppt_x</p:attrName>
                                        </p:attrNameLst>
                                      </p:cBhvr>
                                      <p:tavLst>
                                        <p:tav tm="0">
                                          <p:val>
                                            <p:strVal val="#ppt_x-.2"/>
                                          </p:val>
                                        </p:tav>
                                        <p:tav tm="100000">
                                          <p:val>
                                            <p:strVal val="#ppt_x"/>
                                          </p:val>
                                        </p:tav>
                                      </p:tavLst>
                                    </p:anim>
                                    <p:anim calcmode="lin" valueType="num">
                                      <p:cBhvr>
                                        <p:cTn id="10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0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4708981"/>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Введем </a:t>
            </a:r>
            <a:r>
              <a:rPr lang="ru-RU" sz="2000" dirty="0">
                <a:latin typeface="+mn-lt"/>
              </a:rPr>
              <a:t>обозначения для событий:</a:t>
            </a:r>
          </a:p>
          <a:p>
            <a:r>
              <a:rPr lang="ru-RU" sz="2000" dirty="0" smtClean="0">
                <a:latin typeface="+mn-lt"/>
              </a:rPr>
              <a:t>A</a:t>
            </a:r>
            <a:r>
              <a:rPr lang="ru-RU" sz="2000" dirty="0">
                <a:latin typeface="+mn-lt"/>
              </a:rPr>
              <a:t> = «чайник прослужит больше года, но меньше двух лет», </a:t>
            </a:r>
            <a:endParaRPr lang="ru-RU" sz="2000" dirty="0" smtClean="0">
              <a:latin typeface="+mn-lt"/>
            </a:endParaRPr>
          </a:p>
          <a:p>
            <a:r>
              <a:rPr lang="ru-RU" sz="2000" dirty="0" smtClean="0">
                <a:latin typeface="+mn-lt"/>
              </a:rPr>
              <a:t>В</a:t>
            </a:r>
            <a:r>
              <a:rPr lang="ru-RU" sz="2000" dirty="0">
                <a:latin typeface="+mn-lt"/>
              </a:rPr>
              <a:t> = «чайник прослужит больше двух лет», тогда </a:t>
            </a:r>
            <a:endParaRPr lang="ru-RU" sz="2000" dirty="0" smtClean="0">
              <a:latin typeface="+mn-lt"/>
            </a:endParaRPr>
          </a:p>
          <a:p>
            <a:r>
              <a:rPr lang="ru-RU" sz="2000" dirty="0" smtClean="0">
                <a:latin typeface="+mn-lt"/>
              </a:rPr>
              <a:t>A</a:t>
            </a:r>
            <a:r>
              <a:rPr lang="ru-RU" sz="2000" dirty="0">
                <a:latin typeface="+mn-lt"/>
              </a:rPr>
              <a:t> + B = «чайник прослужит больше года». </a:t>
            </a:r>
            <a:br>
              <a:rPr lang="ru-RU" sz="2000" dirty="0">
                <a:latin typeface="+mn-lt"/>
              </a:rPr>
            </a:br>
            <a:r>
              <a:rPr lang="ru-RU" sz="2000" dirty="0">
                <a:latin typeface="+mn-lt"/>
              </a:rPr>
              <a:t>События A и В совместные, вероятность их суммы равна сумме вероятностей этих событий, уменьшенной на вероятность их произведения. </a:t>
            </a:r>
            <a:endParaRPr lang="ru-RU" sz="2000" dirty="0" smtClean="0">
              <a:latin typeface="+mn-lt"/>
            </a:endParaRPr>
          </a:p>
          <a:p>
            <a:r>
              <a:rPr lang="ru-RU" sz="2000" dirty="0" smtClean="0">
                <a:latin typeface="+mn-lt"/>
              </a:rPr>
              <a:t>Вероятность </a:t>
            </a:r>
            <a:r>
              <a:rPr lang="ru-RU" sz="2000" dirty="0">
                <a:latin typeface="+mn-lt"/>
              </a:rPr>
              <a:t>произведения этих событий, состоящего в том, что чайник выйдет из строя ровно через два года — строго в тот же день, час и секунду — равна нулю. Тогда: P(A + B) = P(A) + P(B) − P(A·B) = P(A) + P(B),</a:t>
            </a:r>
            <a:br>
              <a:rPr lang="ru-RU" sz="2000" dirty="0">
                <a:latin typeface="+mn-lt"/>
              </a:rPr>
            </a:br>
            <a:r>
              <a:rPr lang="ru-RU" sz="2000" dirty="0">
                <a:latin typeface="+mn-lt"/>
              </a:rPr>
              <a:t>откуда, используя данные из условия, получаем </a:t>
            </a:r>
            <a:br>
              <a:rPr lang="ru-RU" sz="2000" dirty="0">
                <a:latin typeface="+mn-lt"/>
              </a:rPr>
            </a:br>
            <a:r>
              <a:rPr lang="ru-RU" sz="2000" dirty="0">
                <a:latin typeface="+mn-lt"/>
              </a:rPr>
              <a:t>0,97 = P(A) + 0,89.</a:t>
            </a:r>
            <a:br>
              <a:rPr lang="ru-RU" sz="2000" dirty="0">
                <a:latin typeface="+mn-lt"/>
              </a:rPr>
            </a:br>
            <a:r>
              <a:rPr lang="ru-RU" sz="2000" dirty="0" smtClean="0">
                <a:latin typeface="+mn-lt"/>
              </a:rPr>
              <a:t>Тогда: P(A</a:t>
            </a:r>
            <a:r>
              <a:rPr lang="ru-RU" sz="2000" dirty="0">
                <a:latin typeface="+mn-lt"/>
              </a:rPr>
              <a:t>) = 0,97 − 0,89 = 0,08</a:t>
            </a:r>
            <a:r>
              <a:rPr lang="ru-RU" sz="2000" dirty="0" smtClean="0">
                <a:latin typeface="+mn-lt"/>
              </a:rPr>
              <a:t>.</a:t>
            </a:r>
            <a:endParaRPr lang="ru-RU" sz="2000" i="1" dirty="0" smtClean="0">
              <a:latin typeface="+mn-lt"/>
            </a:endParaRPr>
          </a:p>
        </p:txBody>
      </p:sp>
      <p:sp>
        <p:nvSpPr>
          <p:cNvPr id="4" name="Rectangle 2"/>
          <p:cNvSpPr txBox="1">
            <a:spLocks noChangeArrowheads="1"/>
          </p:cNvSpPr>
          <p:nvPr/>
        </p:nvSpPr>
        <p:spPr bwMode="gray">
          <a:xfrm>
            <a:off x="1" y="29781"/>
            <a:ext cx="7739270"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2000" i="1" dirty="0"/>
              <a:t>Вероятность того, что новый электрический чайник прослужит больше года, равна 0,97. Вероятность того, что он прослужит больше двух лет, равна 0,89. Найдите вероятность того, что он прослужит меньше двух лет, но больше года. </a:t>
            </a:r>
            <a:endParaRPr lang="ru-RU" sz="2000" i="1" kern="0" dirty="0">
              <a:solidFill>
                <a:schemeClr val="accent1">
                  <a:lumMod val="25000"/>
                </a:schemeClr>
              </a:solidFill>
            </a:endParaRP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0,08.</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320176</a:t>
            </a:r>
            <a:endParaRPr lang="ru-RU" sz="2400" dirty="0" smtClean="0"/>
          </a:p>
        </p:txBody>
      </p:sp>
    </p:spTree>
    <p:extLst>
      <p:ext uri="{BB962C8B-B14F-4D97-AF65-F5344CB8AC3E}">
        <p14:creationId xmlns:p14="http://schemas.microsoft.com/office/powerpoint/2010/main" xmlns="" val="177236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4" end="4"/>
                                            </p:txEl>
                                          </p:spTgt>
                                        </p:tgtEl>
                                      </p:cBhvr>
                                    </p:animEffect>
                                  </p:childTnLst>
                                </p:cTn>
                              </p:par>
                              <p:par>
                                <p:cTn id="28" presetID="29" presetClass="entr" presetSubtype="0" fill="hold" nodeType="withEffect">
                                  <p:stCondLst>
                                    <p:cond delay="0"/>
                                  </p:stCondLst>
                                  <p:iterate type="lt">
                                    <p:tmPct val="0"/>
                                  </p:iterate>
                                  <p:childTnLst>
                                    <p:set>
                                      <p:cBhvr>
                                        <p:cTn id="29" dur="1" fill="hold">
                                          <p:stCondLst>
                                            <p:cond delay="0"/>
                                          </p:stCondLst>
                                        </p:cTn>
                                        <p:tgtEl>
                                          <p:spTgt spid="6">
                                            <p:txEl>
                                              <p:pRg st="5" end="5"/>
                                            </p:txEl>
                                          </p:spTgt>
                                        </p:tgtEl>
                                        <p:attrNameLst>
                                          <p:attrName>style.visibility</p:attrName>
                                        </p:attrNameLst>
                                      </p:cBhvr>
                                      <p:to>
                                        <p:strVal val="visible"/>
                                      </p:to>
                                    </p:set>
                                    <p:anim calcmode="lin" valueType="num">
                                      <p:cBhvr>
                                        <p:cTn id="30"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1"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2" dur="10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9"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1000" fill="hold"/>
                                        <p:tgtEl>
                                          <p:spTgt spid="5"/>
                                        </p:tgtEl>
                                        <p:attrNameLst>
                                          <p:attrName>ppt_x</p:attrName>
                                        </p:attrNameLst>
                                      </p:cBhvr>
                                      <p:tavLst>
                                        <p:tav tm="0">
                                          <p:val>
                                            <p:strVal val="#ppt_x-.2"/>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9032"/>
            <a:ext cx="8876581" cy="347787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 (</a:t>
            </a:r>
            <a:r>
              <a:rPr lang="ru-RU" sz="2000" i="1" dirty="0" smtClean="0">
                <a:latin typeface="+mn-lt"/>
              </a:rPr>
              <a:t>другой способ)</a:t>
            </a:r>
          </a:p>
          <a:p>
            <a:r>
              <a:rPr lang="ru-RU" sz="2000" dirty="0">
                <a:latin typeface="+mn-lt"/>
              </a:rPr>
              <a:t>Будем рассматривать как геометрическую вероятность. </a:t>
            </a:r>
            <a:endParaRPr lang="ru-RU" sz="2000" dirty="0" smtClean="0">
              <a:latin typeface="+mn-lt"/>
            </a:endParaRPr>
          </a:p>
          <a:p>
            <a:r>
              <a:rPr lang="ru-RU" sz="2000" dirty="0" smtClean="0">
                <a:latin typeface="+mn-lt"/>
              </a:rPr>
              <a:t>Срок </a:t>
            </a:r>
            <a:r>
              <a:rPr lang="ru-RU" sz="2000" dirty="0">
                <a:latin typeface="+mn-lt"/>
              </a:rPr>
              <a:t>службы - 100%.</a:t>
            </a:r>
          </a:p>
          <a:p>
            <a:r>
              <a:rPr lang="ru-RU" sz="2000" dirty="0">
                <a:latin typeface="+mn-lt"/>
              </a:rPr>
              <a:t>          3%                                       97%</a:t>
            </a:r>
          </a:p>
          <a:p>
            <a:r>
              <a:rPr lang="ru-RU" sz="2000" dirty="0">
                <a:latin typeface="+mn-lt"/>
              </a:rPr>
              <a:t>0__________1год______________________________100%</a:t>
            </a:r>
          </a:p>
          <a:p>
            <a:r>
              <a:rPr lang="ru-RU" sz="2000" dirty="0">
                <a:latin typeface="+mn-lt"/>
              </a:rPr>
              <a:t> </a:t>
            </a:r>
          </a:p>
          <a:p>
            <a:r>
              <a:rPr lang="ru-RU" sz="2000" dirty="0">
                <a:latin typeface="+mn-lt"/>
              </a:rPr>
              <a:t>             11%                                         89%</a:t>
            </a:r>
          </a:p>
          <a:p>
            <a:r>
              <a:rPr lang="ru-RU" sz="2000" dirty="0">
                <a:latin typeface="+mn-lt"/>
              </a:rPr>
              <a:t>0____________________2года___________________100%</a:t>
            </a:r>
          </a:p>
          <a:p>
            <a:r>
              <a:rPr lang="ru-RU" sz="2000" dirty="0">
                <a:latin typeface="+mn-lt"/>
              </a:rPr>
              <a:t>Нас интересует промежуток от года до двух лет.            </a:t>
            </a:r>
          </a:p>
          <a:p>
            <a:r>
              <a:rPr lang="ru-RU" sz="2000" dirty="0">
                <a:latin typeface="+mn-lt"/>
              </a:rPr>
              <a:t> 11</a:t>
            </a:r>
            <a:r>
              <a:rPr lang="ru-RU" sz="2000" dirty="0" smtClean="0">
                <a:latin typeface="+mn-lt"/>
              </a:rPr>
              <a:t>% - 3% = 8%</a:t>
            </a:r>
          </a:p>
          <a:p>
            <a:r>
              <a:rPr lang="ru-RU" sz="2000" dirty="0" smtClean="0">
                <a:latin typeface="+mn-lt"/>
              </a:rPr>
              <a:t>  8%= 0,08</a:t>
            </a:r>
            <a:endParaRPr lang="ru-RU" sz="2000" dirty="0">
              <a:latin typeface="+mn-lt"/>
            </a:endParaRPr>
          </a:p>
        </p:txBody>
      </p:sp>
      <p:sp>
        <p:nvSpPr>
          <p:cNvPr id="4" name="Rectangle 2"/>
          <p:cNvSpPr txBox="1">
            <a:spLocks noChangeArrowheads="1"/>
          </p:cNvSpPr>
          <p:nvPr/>
        </p:nvSpPr>
        <p:spPr bwMode="gray">
          <a:xfrm>
            <a:off x="1" y="29781"/>
            <a:ext cx="7739270"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2000" i="1" dirty="0"/>
              <a:t>Вероятность того, что новый электрический чайник прослужит больше года, равна 0,97. Вероятность того, что он прослужит больше двух лет, равна 0,89. Найдите вероятность того, что он прослужит меньше двух лет, но больше года. </a:t>
            </a:r>
            <a:endParaRPr lang="ru-RU" sz="2000" i="1" kern="0" dirty="0">
              <a:solidFill>
                <a:schemeClr val="accent1">
                  <a:lumMod val="25000"/>
                </a:schemeClr>
              </a:solidFill>
            </a:endParaRP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0,08.</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320176</a:t>
            </a:r>
            <a:endParaRPr lang="ru-RU" sz="2400" dirty="0" smtClean="0"/>
          </a:p>
        </p:txBody>
      </p:sp>
    </p:spTree>
    <p:extLst>
      <p:ext uri="{BB962C8B-B14F-4D97-AF65-F5344CB8AC3E}">
        <p14:creationId xmlns:p14="http://schemas.microsoft.com/office/powerpoint/2010/main" xmlns="" val="53144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
                                            <p:txEl>
                                              <p:pRg st="8" end="8"/>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ppt_x</p:attrName>
                                        </p:attrNameLst>
                                      </p:cBhvr>
                                      <p:tavLst>
                                        <p:tav tm="0">
                                          <p:val>
                                            <p:strVal val="#ppt_x-.2"/>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402069"/>
            <a:ext cx="9143999" cy="4093428"/>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Введем обозначения для событий:</a:t>
            </a:r>
            <a:br>
              <a:rPr lang="ru-RU" sz="2000" dirty="0">
                <a:latin typeface="+mn-lt"/>
              </a:rPr>
            </a:br>
            <a:r>
              <a:rPr lang="ru-RU" sz="2000" dirty="0">
                <a:latin typeface="+mn-lt"/>
              </a:rPr>
              <a:t>А</a:t>
            </a:r>
            <a:r>
              <a:rPr lang="ru-RU" sz="1400" dirty="0">
                <a:latin typeface="+mn-lt"/>
              </a:rPr>
              <a:t>1</a:t>
            </a:r>
            <a:r>
              <a:rPr lang="ru-RU" sz="2000" dirty="0">
                <a:latin typeface="+mn-lt"/>
              </a:rPr>
              <a:t> = {яйцо поступило из первого хозяйства},</a:t>
            </a:r>
            <a:br>
              <a:rPr lang="ru-RU" sz="2000" dirty="0">
                <a:latin typeface="+mn-lt"/>
              </a:rPr>
            </a:br>
            <a:r>
              <a:rPr lang="ru-RU" sz="2000" dirty="0">
                <a:latin typeface="+mn-lt"/>
              </a:rPr>
              <a:t>А</a:t>
            </a:r>
            <a:r>
              <a:rPr lang="ru-RU" sz="1400" dirty="0">
                <a:latin typeface="+mn-lt"/>
              </a:rPr>
              <a:t>2</a:t>
            </a:r>
            <a:r>
              <a:rPr lang="ru-RU" sz="2000" dirty="0">
                <a:latin typeface="+mn-lt"/>
              </a:rPr>
              <a:t> = {яйцо поступило из </a:t>
            </a:r>
            <a:r>
              <a:rPr lang="ru-RU" sz="2000" dirty="0" smtClean="0">
                <a:latin typeface="+mn-lt"/>
              </a:rPr>
              <a:t>второго </a:t>
            </a:r>
            <a:r>
              <a:rPr lang="ru-RU" sz="2000" dirty="0">
                <a:latin typeface="+mn-lt"/>
              </a:rPr>
              <a:t>хозяйства},</a:t>
            </a:r>
            <a:br>
              <a:rPr lang="ru-RU" sz="2000" dirty="0">
                <a:latin typeface="+mn-lt"/>
              </a:rPr>
            </a:br>
            <a:r>
              <a:rPr lang="en-US" sz="2000" dirty="0">
                <a:latin typeface="+mn-lt"/>
              </a:rPr>
              <a:t>H</a:t>
            </a:r>
            <a:r>
              <a:rPr lang="ru-RU" sz="2000" dirty="0">
                <a:latin typeface="+mn-lt"/>
              </a:rPr>
              <a:t> = {яйцо имеет высшую категорию}.</a:t>
            </a:r>
            <a:br>
              <a:rPr lang="ru-RU" sz="2000" dirty="0">
                <a:latin typeface="+mn-lt"/>
              </a:rPr>
            </a:br>
            <a:r>
              <a:rPr lang="ru-RU" sz="2000" dirty="0">
                <a:latin typeface="+mn-lt"/>
              </a:rPr>
              <a:t>Обозначим буквой </a:t>
            </a:r>
            <a:r>
              <a:rPr lang="en-US" sz="2000" i="1" dirty="0">
                <a:latin typeface="+mn-lt"/>
              </a:rPr>
              <a:t>p</a:t>
            </a:r>
            <a:r>
              <a:rPr lang="ru-RU" sz="2000" dirty="0">
                <a:latin typeface="+mn-lt"/>
              </a:rPr>
              <a:t> искомую вероятность </a:t>
            </a:r>
            <a:endParaRPr lang="en-US" sz="2000" dirty="0">
              <a:latin typeface="+mn-lt"/>
            </a:endParaRPr>
          </a:p>
          <a:p>
            <a:r>
              <a:rPr lang="ru-RU" sz="2000" dirty="0">
                <a:latin typeface="+mn-lt"/>
              </a:rPr>
              <a:t>события  А</a:t>
            </a:r>
            <a:r>
              <a:rPr lang="ru-RU" sz="1400" dirty="0">
                <a:latin typeface="+mn-lt"/>
              </a:rPr>
              <a:t>1</a:t>
            </a:r>
            <a:r>
              <a:rPr lang="ru-RU" sz="2000" dirty="0">
                <a:latin typeface="+mn-lt"/>
              </a:rPr>
              <a:t> и нарисуем дерево. </a:t>
            </a:r>
            <a:br>
              <a:rPr lang="ru-RU" sz="2000" dirty="0">
                <a:latin typeface="+mn-lt"/>
              </a:rPr>
            </a:br>
            <a:endParaRPr lang="ru-RU" sz="2000" dirty="0">
              <a:latin typeface="+mn-lt"/>
            </a:endParaRPr>
          </a:p>
          <a:p>
            <a:r>
              <a:rPr lang="ru-RU" sz="2000" dirty="0">
                <a:latin typeface="+mn-lt"/>
              </a:rPr>
              <a:t>По условию величина</a:t>
            </a:r>
            <a:r>
              <a:rPr lang="en-US" sz="2000" dirty="0">
                <a:latin typeface="+mn-lt"/>
              </a:rPr>
              <a:t> P(H)</a:t>
            </a:r>
            <a:r>
              <a:rPr lang="ru-RU" sz="2000" dirty="0">
                <a:latin typeface="+mn-lt"/>
              </a:rPr>
              <a:t> равна</a:t>
            </a:r>
            <a:r>
              <a:rPr lang="en-US" sz="2000" dirty="0">
                <a:latin typeface="+mn-lt"/>
              </a:rPr>
              <a:t> 0,35.</a:t>
            </a:r>
            <a:r>
              <a:rPr lang="ru-RU" sz="2000" dirty="0">
                <a:latin typeface="+mn-lt"/>
              </a:rPr>
              <a:t> </a:t>
            </a:r>
            <a:br>
              <a:rPr lang="ru-RU" sz="2000" dirty="0">
                <a:latin typeface="+mn-lt"/>
              </a:rPr>
            </a:br>
            <a:endParaRPr lang="en-US" sz="2000" dirty="0">
              <a:latin typeface="+mn-lt"/>
            </a:endParaRPr>
          </a:p>
          <a:p>
            <a:endParaRPr lang="en-US" sz="2000" i="1" u="sng" dirty="0"/>
          </a:p>
          <a:p>
            <a:endParaRPr lang="en-US" sz="2000" i="1" u="sng" dirty="0"/>
          </a:p>
          <a:p>
            <a:endParaRPr lang="ru-RU" sz="2000" dirty="0">
              <a:latin typeface="+mn-lt"/>
            </a:endParaRPr>
          </a:p>
        </p:txBody>
      </p:sp>
      <p:sp>
        <p:nvSpPr>
          <p:cNvPr id="4" name="Rectangle 2"/>
          <p:cNvSpPr txBox="1">
            <a:spLocks noChangeArrowheads="1"/>
          </p:cNvSpPr>
          <p:nvPr/>
        </p:nvSpPr>
        <p:spPr bwMode="gray">
          <a:xfrm>
            <a:off x="1" y="29781"/>
            <a:ext cx="7850036" cy="224676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Агрофирма закупает куриные яйца в двух домашних хозяйствах.</a:t>
            </a:r>
            <a:r>
              <a:rPr lang="en-US" sz="2000" i="1" dirty="0"/>
              <a:t> 40</a:t>
            </a:r>
            <a:r>
              <a:rPr lang="ru-RU" sz="2000" i="1" dirty="0"/>
              <a:t>% </a:t>
            </a:r>
            <a:r>
              <a:rPr lang="ru-RU" sz="2000" i="1" dirty="0" smtClean="0"/>
              <a:t> яиц </a:t>
            </a:r>
            <a:r>
              <a:rPr lang="ru-RU" sz="2000" i="1" dirty="0"/>
              <a:t>из первого хозяйства — яйца высшей категории, а из второго хозяйства — </a:t>
            </a:r>
            <a:r>
              <a:rPr lang="en-US" sz="2000" i="1" dirty="0"/>
              <a:t>20</a:t>
            </a:r>
            <a:r>
              <a:rPr lang="ru-RU" sz="2000" i="1" dirty="0"/>
              <a:t>% яиц высшей категории. Всего высшую категорию получает</a:t>
            </a:r>
            <a:r>
              <a:rPr lang="en-US" sz="2000" i="1" dirty="0"/>
              <a:t> 35</a:t>
            </a:r>
            <a:r>
              <a:rPr lang="ru-RU" sz="2000" i="1" dirty="0"/>
              <a:t>% яиц из этих двух хозяйств. Найдите вероятность того, что яйцо, купленное у этой агрофирмы, окажется из первого хозяйства.</a:t>
            </a:r>
          </a:p>
        </p:txBody>
      </p:sp>
      <p:sp>
        <p:nvSpPr>
          <p:cNvPr id="5" name="Прямоугольник 4"/>
          <p:cNvSpPr/>
          <p:nvPr/>
        </p:nvSpPr>
        <p:spPr>
          <a:xfrm>
            <a:off x="5750509" y="6044387"/>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75</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320177</a:t>
            </a:r>
            <a:endParaRPr lang="ru-RU" sz="2400" dirty="0" smtClean="0"/>
          </a:p>
        </p:txBody>
      </p:sp>
      <p:pic>
        <p:nvPicPr>
          <p:cNvPr id="8" name="Рисунок 7" descr="7"/>
          <p:cNvPicPr/>
          <p:nvPr/>
        </p:nvPicPr>
        <p:blipFill>
          <a:blip r:embed="rId2" cstate="print"/>
          <a:srcRect/>
          <a:stretch>
            <a:fillRect/>
          </a:stretch>
        </p:blipFill>
        <p:spPr bwMode="auto">
          <a:xfrm>
            <a:off x="5750509" y="3514401"/>
            <a:ext cx="3329605" cy="2577582"/>
          </a:xfrm>
          <a:prstGeom prst="rect">
            <a:avLst/>
          </a:prstGeom>
          <a:noFill/>
          <a:ln w="9525">
            <a:noFill/>
            <a:miter lim="800000"/>
            <a:headEnd/>
            <a:tailEnd/>
          </a:ln>
        </p:spPr>
      </p:pic>
      <p:pic>
        <p:nvPicPr>
          <p:cNvPr id="9" name="Рисунок 8" descr="P(H)=p\cdot0,4+(1-p)\cdot0,2">
            <a:hlinkClick r:id="rId3" tgtFrame="&quot;popup&quot;" tooltip="&quot;TeX&quot;"/>
          </p:cNvPr>
          <p:cNvPicPr/>
          <p:nvPr/>
        </p:nvPicPr>
        <p:blipFill>
          <a:blip r:embed="rId4" cstate="print"/>
          <a:srcRect/>
          <a:stretch>
            <a:fillRect/>
          </a:stretch>
        </p:blipFill>
        <p:spPr bwMode="auto">
          <a:xfrm>
            <a:off x="148223" y="4591992"/>
            <a:ext cx="3257550" cy="295275"/>
          </a:xfrm>
          <a:prstGeom prst="rect">
            <a:avLst/>
          </a:prstGeom>
          <a:noFill/>
          <a:ln w="9525">
            <a:noFill/>
            <a:miter lim="800000"/>
            <a:headEnd/>
            <a:tailEnd/>
          </a:ln>
        </p:spPr>
      </p:pic>
      <p:pic>
        <p:nvPicPr>
          <p:cNvPr id="10" name="Рисунок 9" descr="0,4p+0,2(1-p)=0,35">
            <a:hlinkClick r:id="rId5" tgtFrame="&quot;popup&quot;" tooltip="&quot;TeX&quot;"/>
          </p:cNvPr>
          <p:cNvPicPr/>
          <p:nvPr/>
        </p:nvPicPr>
        <p:blipFill>
          <a:blip r:embed="rId6" cstate="print"/>
          <a:srcRect/>
          <a:stretch>
            <a:fillRect/>
          </a:stretch>
        </p:blipFill>
        <p:spPr bwMode="auto">
          <a:xfrm>
            <a:off x="148223" y="5253339"/>
            <a:ext cx="2771775" cy="295275"/>
          </a:xfrm>
          <a:prstGeom prst="rect">
            <a:avLst/>
          </a:prstGeom>
          <a:noFill/>
          <a:ln w="9525">
            <a:noFill/>
            <a:miter lim="800000"/>
            <a:headEnd/>
            <a:tailEnd/>
          </a:ln>
        </p:spPr>
      </p:pic>
      <p:pic>
        <p:nvPicPr>
          <p:cNvPr id="11" name="Рисунок 10" descr="0,2p=0,15">
            <a:hlinkClick r:id="rId7" tgtFrame="&quot;popup&quot;" tooltip="&quot;TeX&quot;"/>
          </p:cNvPr>
          <p:cNvPicPr/>
          <p:nvPr/>
        </p:nvPicPr>
        <p:blipFill>
          <a:blip r:embed="rId8" cstate="print"/>
          <a:srcRect/>
          <a:stretch>
            <a:fillRect/>
          </a:stretch>
        </p:blipFill>
        <p:spPr bwMode="auto">
          <a:xfrm>
            <a:off x="148223" y="5577633"/>
            <a:ext cx="1352550" cy="257175"/>
          </a:xfrm>
          <a:prstGeom prst="rect">
            <a:avLst/>
          </a:prstGeom>
          <a:noFill/>
          <a:ln w="9525">
            <a:noFill/>
            <a:miter lim="800000"/>
            <a:headEnd/>
            <a:tailEnd/>
          </a:ln>
        </p:spPr>
      </p:pic>
      <p:pic>
        <p:nvPicPr>
          <p:cNvPr id="12" name="Рисунок 11" descr="p=0,75">
            <a:hlinkClick r:id="rId9" tgtFrame="&quot;popup&quot;" tooltip="&quot;TeX&quot;"/>
          </p:cNvPr>
          <p:cNvPicPr/>
          <p:nvPr/>
        </p:nvPicPr>
        <p:blipFill>
          <a:blip r:embed="rId10" cstate="print"/>
          <a:srcRect/>
          <a:stretch>
            <a:fillRect/>
          </a:stretch>
        </p:blipFill>
        <p:spPr bwMode="auto">
          <a:xfrm>
            <a:off x="267450" y="5834808"/>
            <a:ext cx="990600" cy="257175"/>
          </a:xfrm>
          <a:prstGeom prst="rect">
            <a:avLst/>
          </a:prstGeom>
          <a:noFill/>
          <a:ln w="9525">
            <a:noFill/>
            <a:miter lim="800000"/>
            <a:headEnd/>
            <a:tailEnd/>
          </a:ln>
        </p:spPr>
      </p:pic>
    </p:spTree>
    <p:extLst>
      <p:ext uri="{BB962C8B-B14F-4D97-AF65-F5344CB8AC3E}">
        <p14:creationId xmlns:p14="http://schemas.microsoft.com/office/powerpoint/2010/main" xmlns="" val="161610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childTnLst>
                          </p:cTn>
                        </p:par>
                        <p:par>
                          <p:cTn id="15" fill="hold">
                            <p:stCondLst>
                              <p:cond delay="1000"/>
                            </p:stCondLst>
                            <p:childTnLst>
                              <p:par>
                                <p:cTn id="16" presetID="1"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par>
                          <p:cTn id="18" fill="hold">
                            <p:stCondLst>
                              <p:cond delay="1000"/>
                            </p:stCondLst>
                            <p:childTnLst>
                              <p:par>
                                <p:cTn id="19" presetID="1"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iterate type="lt">
                                    <p:tmPct val="0"/>
                                  </p:iterate>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3" end="3"/>
                                            </p:txEl>
                                          </p:spTgt>
                                        </p:tgtEl>
                                      </p:cBhvr>
                                    </p:animEffect>
                                  </p:childTnLst>
                                </p:cTn>
                              </p:par>
                            </p:childTnLst>
                          </p:cTn>
                        </p:par>
                        <p:par>
                          <p:cTn id="28" fill="hold">
                            <p:stCondLst>
                              <p:cond delay="1000"/>
                            </p:stCondLst>
                            <p:childTnLst>
                              <p:par>
                                <p:cTn id="29" presetID="1"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par>
                          <p:cTn id="31" fill="hold">
                            <p:stCondLst>
                              <p:cond delay="1000"/>
                            </p:stCondLst>
                            <p:childTnLst>
                              <p:par>
                                <p:cTn id="32" presetID="1" presetClass="entr" presetSubtype="0"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childTnLst>
                                </p:cTn>
                              </p:par>
                            </p:childTnLst>
                          </p:cTn>
                        </p:par>
                        <p:par>
                          <p:cTn id="34" fill="hold">
                            <p:stCondLst>
                              <p:cond delay="1000"/>
                            </p:stCondLst>
                            <p:childTnLst>
                              <p:par>
                                <p:cTn id="35" presetID="1"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39756" y="2171414"/>
                <a:ext cx="9064488" cy="483209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r>
                  <a:rPr lang="ru-RU" sz="2000" i="1" dirty="0" smtClean="0">
                    <a:latin typeface="+mn-lt"/>
                  </a:rPr>
                  <a:t/>
                </a:r>
                <a:r>
                  <a:rPr lang="ru-RU" sz="2000" dirty="0" smtClean="0">
                    <a:latin typeface="+mn-lt"/>
                  </a:rPr>
                  <a:t>Введем </a:t>
                </a:r>
                <a:r>
                  <a:rPr lang="ru-RU" sz="2000" dirty="0">
                    <a:latin typeface="+mn-lt"/>
                  </a:rPr>
                  <a:t>обозначения для событий</a:t>
                </a:r>
                <a:r>
                  <a:rPr lang="ru-RU" sz="2000" dirty="0" smtClean="0">
                    <a:latin typeface="+mn-lt"/>
                  </a:rPr>
                  <a:t>:</a:t>
                </a:r>
              </a:p>
              <a:p>
                <a:r>
                  <a:rPr lang="ru-RU" sz="2000" dirty="0">
                    <a:latin typeface="+mn-lt"/>
                  </a:rPr>
                  <a:t>А = </a:t>
                </a:r>
                <a:r>
                  <a:rPr lang="en-US" sz="2000" dirty="0">
                    <a:latin typeface="+mn-lt"/>
                  </a:rPr>
                  <a:t>{</a:t>
                </a:r>
                <a:r>
                  <a:rPr lang="ru-RU" sz="2000" dirty="0">
                    <a:latin typeface="+mn-lt"/>
                  </a:rPr>
                  <a:t>схватит пристрелянный револьвер</a:t>
                </a:r>
                <a:r>
                  <a:rPr lang="en-US" sz="2400" dirty="0">
                    <a:latin typeface="+mn-lt"/>
                  </a:rPr>
                  <a:t>}</a:t>
                </a:r>
                <a:r>
                  <a:rPr lang="ru-RU" sz="2400" dirty="0">
                    <a:latin typeface="+mn-lt"/>
                  </a:rPr>
                  <a:t>, </a:t>
                </a:r>
                <a:r>
                  <a:rPr lang="ru-RU" sz="2000" dirty="0">
                    <a:latin typeface="+mn-lt"/>
                  </a:rPr>
                  <a:t>Р(А) = 4/10=0,4</a:t>
                </a:r>
                <a:endParaRPr lang="en-US" sz="2000" dirty="0">
                  <a:latin typeface="+mn-lt"/>
                </a:endParaRPr>
              </a:p>
              <a:p>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 = </a:t>
                </a:r>
                <a:r>
                  <a:rPr lang="en-US" sz="2000" dirty="0">
                    <a:latin typeface="+mn-lt"/>
                  </a:rPr>
                  <a:t>{</a:t>
                </a:r>
                <a:r>
                  <a:rPr lang="ru-RU" sz="2000" dirty="0">
                    <a:latin typeface="+mn-lt"/>
                  </a:rPr>
                  <a:t>схватит </a:t>
                </a:r>
                <a:r>
                  <a:rPr lang="ru-RU" sz="2000" b="1" dirty="0" smtClean="0">
                    <a:latin typeface="+mn-lt"/>
                  </a:rPr>
                  <a:t>не пристрелянный</a:t>
                </a:r>
                <a:r>
                  <a:rPr lang="ru-RU" sz="2000" dirty="0" smtClean="0">
                    <a:latin typeface="+mn-lt"/>
                  </a:rPr>
                  <a:t/>
                </a:r>
                <a:r>
                  <a:rPr lang="ru-RU" sz="2000" dirty="0">
                    <a:latin typeface="+mn-lt"/>
                  </a:rPr>
                  <a:t>револьвер</a:t>
                </a:r>
                <a:r>
                  <a:rPr lang="en-US" sz="2400" dirty="0">
                    <a:latin typeface="+mn-lt"/>
                  </a:rPr>
                  <a:t>}</a:t>
                </a:r>
                <a:r>
                  <a:rPr lang="ru-RU" sz="2400" dirty="0">
                    <a:latin typeface="+mn-lt"/>
                  </a:rPr>
                  <a:t>,</a:t>
                </a:r>
                <a:r>
                  <a:rPr lang="ru-RU" sz="2000" dirty="0">
                    <a:latin typeface="+mn-lt"/>
                  </a:rPr>
                  <a:t> Р(</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 = 1 – 0,4 =0,6</a:t>
                </a:r>
                <a:endParaRPr lang="en-US" sz="2000" dirty="0">
                  <a:latin typeface="+mn-lt"/>
                </a:endParaRPr>
              </a:p>
              <a:p>
                <a:endParaRPr lang="ru-RU" sz="2000" dirty="0" smtClean="0">
                  <a:latin typeface="+mn-lt"/>
                </a:endParaRPr>
              </a:p>
              <a:p>
                <a:endParaRPr lang="ru-RU" sz="2000" dirty="0">
                  <a:latin typeface="+mn-lt"/>
                </a:endParaRPr>
              </a:p>
              <a:p>
                <a:endParaRPr lang="ru-RU" sz="2000" dirty="0" smtClean="0">
                  <a:latin typeface="+mn-lt"/>
                </a:endParaRPr>
              </a:p>
              <a:p>
                <a:endParaRPr lang="ru-RU" sz="2000" dirty="0">
                  <a:latin typeface="+mn-lt"/>
                </a:endParaRPr>
              </a:p>
              <a:p>
                <a:endParaRPr lang="ru-RU" sz="2000" dirty="0" smtClean="0">
                  <a:latin typeface="+mn-lt"/>
                </a:endParaRPr>
              </a:p>
              <a:p>
                <a:r>
                  <a:rPr lang="ru-RU" sz="2000" dirty="0" smtClean="0">
                    <a:latin typeface="+mn-lt"/>
                  </a:rPr>
                  <a:t>Составим </a:t>
                </a:r>
                <a:r>
                  <a:rPr lang="ru-RU" sz="2000" dirty="0">
                    <a:latin typeface="+mn-lt"/>
                  </a:rPr>
                  <a:t>дерево </a:t>
                </a:r>
                <a:r>
                  <a:rPr lang="ru-RU" sz="2000" dirty="0" smtClean="0">
                    <a:latin typeface="+mn-lt"/>
                  </a:rPr>
                  <a:t>вариантов и </a:t>
                </a:r>
                <a:r>
                  <a:rPr lang="ru-RU" sz="2000" dirty="0">
                    <a:latin typeface="+mn-lt"/>
                  </a:rPr>
                  <a:t>найдём необходимые вероятности.</a:t>
                </a:r>
              </a:p>
              <a:p>
                <a:r>
                  <a:rPr lang="ru-RU" sz="2000" dirty="0" smtClean="0">
                    <a:latin typeface="+mn-lt"/>
                  </a:rPr>
                  <a:t>Джон </a:t>
                </a:r>
                <a:r>
                  <a:rPr lang="ru-RU" sz="2000" dirty="0">
                    <a:latin typeface="+mn-lt"/>
                  </a:rPr>
                  <a:t>промахнется, если схватит пристрелянный револьвер и промахнется из него, или если схватит </a:t>
                </a:r>
                <a:r>
                  <a:rPr lang="ru-RU" sz="2000" dirty="0" smtClean="0">
                    <a:latin typeface="+mn-lt"/>
                  </a:rPr>
                  <a:t>не пристрелянный </a:t>
                </a:r>
                <a:r>
                  <a:rPr lang="ru-RU" sz="2000" dirty="0">
                    <a:latin typeface="+mn-lt"/>
                  </a:rPr>
                  <a:t>револьвер и промахнется из него. </a:t>
                </a:r>
                <a:r>
                  <a:rPr lang="ru-RU" sz="2000" dirty="0" smtClean="0">
                    <a:latin typeface="+mn-lt"/>
                  </a:rPr>
                  <a:t>Вероятности </a:t>
                </a:r>
                <a:r>
                  <a:rPr lang="ru-RU" sz="2000" dirty="0">
                    <a:latin typeface="+mn-lt"/>
                  </a:rPr>
                  <a:t>этих событий равны соответственно </a:t>
                </a:r>
                <a:r>
                  <a:rPr lang="ru-RU" sz="2000" dirty="0" smtClean="0">
                    <a:latin typeface="+mn-lt"/>
                  </a:rPr>
                  <a:t>0,4·0,1</a:t>
                </a:r>
                <a:r>
                  <a:rPr lang="ru-RU" sz="2000" dirty="0">
                    <a:latin typeface="+mn-lt"/>
                  </a:rPr>
                  <a:t> = 0,04 и </a:t>
                </a:r>
                <a:r>
                  <a:rPr lang="ru-RU" sz="2000" dirty="0" smtClean="0">
                    <a:latin typeface="+mn-lt"/>
                  </a:rPr>
                  <a:t>0,6·0,8</a:t>
                </a:r>
                <a:r>
                  <a:rPr lang="ru-RU" sz="2000" dirty="0">
                    <a:latin typeface="+mn-lt"/>
                  </a:rPr>
                  <a:t> = 0,48. </a:t>
                </a:r>
                <a:endParaRPr lang="ru-RU" sz="2000" dirty="0" smtClean="0">
                  <a:latin typeface="+mn-lt"/>
                </a:endParaRPr>
              </a:p>
              <a:p>
                <a:r>
                  <a:rPr lang="ru-RU" sz="2000" dirty="0" smtClean="0">
                    <a:latin typeface="+mn-lt"/>
                  </a:rPr>
                  <a:t>Эти </a:t>
                </a:r>
                <a:r>
                  <a:rPr lang="ru-RU" sz="2000" dirty="0">
                    <a:latin typeface="+mn-lt"/>
                  </a:rPr>
                  <a:t>события несовместны, вероятность их суммы равна сумме вероятностей этих событий: 0,04 + 0,48 = 0,52. </a:t>
                </a:r>
              </a:p>
            </p:txBody>
          </p:sp>
        </mc:Choice>
        <mc:Fallback>
          <p:sp>
            <p:nvSpPr>
              <p:cNvPr id="6" name="TextBox 5"/>
              <p:cNvSpPr txBox="1">
                <a:spLocks noRot="1" noChangeAspect="1" noMove="1" noResize="1" noEditPoints="1" noAdjustHandles="1" noChangeArrowheads="1" noChangeShapeType="1" noTextEdit="1"/>
              </p:cNvSpPr>
              <p:nvPr/>
            </p:nvSpPr>
            <p:spPr>
              <a:xfrm>
                <a:off x="39756" y="2171414"/>
                <a:ext cx="9064488" cy="4832092"/>
              </a:xfrm>
              <a:prstGeom prst="rect">
                <a:avLst/>
              </a:prstGeom>
              <a:blipFill rotWithShape="1">
                <a:blip r:embed="rId2" cstate="print"/>
                <a:stretch>
                  <a:fillRect l="-672" t="-503" r="-1478" b="-1005"/>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0" y="29781"/>
            <a:ext cx="9144000" cy="213904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900" i="1" dirty="0"/>
              <a:t>Ковбой Джон попадает в муху на стене с вероятностью 0,9, </a:t>
            </a:r>
            <a:r>
              <a:rPr lang="en-US" sz="1900" i="1" dirty="0" smtClean="0"/>
              <a:t>             </a:t>
            </a:r>
            <a:r>
              <a:rPr lang="ru-RU" sz="1900" i="1" dirty="0" smtClean="0"/>
              <a:t>если </a:t>
            </a:r>
            <a:r>
              <a:rPr lang="ru-RU" sz="1900" i="1" dirty="0"/>
              <a:t>стреляет из пристрелянного револьвера. Если Джон стреляет из </a:t>
            </a:r>
            <a:r>
              <a:rPr lang="ru-RU" sz="1900" i="1" dirty="0" smtClean="0"/>
              <a:t>не пристрелянного </a:t>
            </a:r>
            <a:r>
              <a:rPr lang="ru-RU" sz="1900" i="1" dirty="0"/>
              <a:t>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 </a:t>
            </a:r>
          </a:p>
        </p:txBody>
      </p:sp>
      <p:sp>
        <p:nvSpPr>
          <p:cNvPr id="5" name="Прямоугольник 4"/>
          <p:cNvSpPr/>
          <p:nvPr/>
        </p:nvSpPr>
        <p:spPr>
          <a:xfrm>
            <a:off x="5814395" y="4311662"/>
            <a:ext cx="3329605" cy="523220"/>
          </a:xfrm>
          <a:prstGeom prst="rect">
            <a:avLst/>
          </a:prstGeom>
        </p:spPr>
        <p:txBody>
          <a:bodyPr wrap="square">
            <a:spAutoFit/>
          </a:bodyPr>
          <a:lstStyle/>
          <a:p>
            <a:pPr algn="ctr"/>
            <a:r>
              <a:rPr lang="ru-RU" sz="2800" i="1" dirty="0" smtClean="0">
                <a:solidFill>
                  <a:srgbClr val="FF0000"/>
                </a:solidFill>
                <a:latin typeface="+mn-lt"/>
              </a:rPr>
              <a:t>Ответ: 0,52.</a:t>
            </a:r>
          </a:p>
        </p:txBody>
      </p:sp>
      <p:sp>
        <p:nvSpPr>
          <p:cNvPr id="7" name="Rectangle 2"/>
          <p:cNvSpPr txBox="1">
            <a:spLocks noChangeArrowheads="1"/>
          </p:cNvSpPr>
          <p:nvPr/>
        </p:nvSpPr>
        <p:spPr bwMode="auto">
          <a:xfrm>
            <a:off x="7951305" y="-13252"/>
            <a:ext cx="1152939"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000" b="1" dirty="0" smtClean="0"/>
              <a:t>320180</a:t>
            </a:r>
            <a:endParaRPr lang="ru-RU" sz="2000" dirty="0" smtClean="0"/>
          </a:p>
        </p:txBody>
      </p:sp>
      <p:cxnSp>
        <p:nvCxnSpPr>
          <p:cNvPr id="3" name="Прямая соединительная линия 2"/>
          <p:cNvCxnSpPr/>
          <p:nvPr/>
        </p:nvCxnSpPr>
        <p:spPr>
          <a:xfrm flipH="1">
            <a:off x="2955235" y="3127513"/>
            <a:ext cx="781878"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7113" y="3127513"/>
            <a:ext cx="808383"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1409" y="3657600"/>
            <a:ext cx="463827"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235" y="3657600"/>
            <a:ext cx="39093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696" y="3657600"/>
            <a:ext cx="304800"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496" y="3657600"/>
            <a:ext cx="42406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p:nvPr/>
        </p:nvSpPr>
        <p:spPr>
          <a:xfrm>
            <a:off x="2563766" y="3281450"/>
            <a:ext cx="356188" cy="400110"/>
          </a:xfrm>
          <a:prstGeom prst="rect">
            <a:avLst/>
          </a:prstGeom>
        </p:spPr>
        <p:txBody>
          <a:bodyPr wrap="none">
            <a:spAutoFit/>
          </a:bodyPr>
          <a:lstStyle/>
          <a:p>
            <a:r>
              <a:rPr lang="ru-RU" sz="2000" dirty="0" smtClean="0"/>
              <a:t>А</a:t>
            </a:r>
            <a:endParaRPr lang="ru-RU" sz="1400" dirty="0"/>
          </a:p>
        </p:txBody>
      </p:sp>
      <mc:AlternateContent xmlns:mc="http://schemas.openxmlformats.org/markup-compatibility/2006">
        <mc:Choice xmlns:a14="http://schemas.microsoft.com/office/drawing/2010/main" xmlns="" Requires="a14">
          <p:sp>
            <p:nvSpPr>
              <p:cNvPr id="24" name="Прямоугольник 23"/>
              <p:cNvSpPr/>
              <p:nvPr/>
            </p:nvSpPr>
            <p:spPr>
              <a:xfrm>
                <a:off x="4579436" y="3296239"/>
                <a:ext cx="415498" cy="4008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А</m:t>
                          </m:r>
                        </m:e>
                      </m:acc>
                    </m:oMath>
                  </m:oMathPara>
                </a14:m>
                <a:endParaRPr lang="ru-RU" sz="1400" dirty="0"/>
              </a:p>
            </p:txBody>
          </p:sp>
        </mc:Choice>
        <mc:Fallback>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r>
                  <a:rPr lang="ru-RU">
                    <a:noFill/>
                  </a:rPr>
                  <a:t> </a:t>
                </a:r>
              </a:p>
            </p:txBody>
          </p:sp>
        </mc:Fallback>
      </mc:AlternateContent>
      <p:sp>
        <p:nvSpPr>
          <p:cNvPr id="25" name="Прямоугольник 24"/>
          <p:cNvSpPr/>
          <p:nvPr/>
        </p:nvSpPr>
        <p:spPr>
          <a:xfrm>
            <a:off x="2207578" y="4386469"/>
            <a:ext cx="369012" cy="400110"/>
          </a:xfrm>
          <a:prstGeom prst="rect">
            <a:avLst/>
          </a:prstGeom>
        </p:spPr>
        <p:txBody>
          <a:bodyPr wrap="none">
            <a:spAutoFit/>
          </a:bodyPr>
          <a:lstStyle/>
          <a:p>
            <a:r>
              <a:rPr lang="ru-RU" sz="2000" dirty="0"/>
              <a:t>П</a:t>
            </a:r>
          </a:p>
        </p:txBody>
      </p:sp>
      <p:sp>
        <p:nvSpPr>
          <p:cNvPr id="26" name="Прямоугольник 25"/>
          <p:cNvSpPr/>
          <p:nvPr/>
        </p:nvSpPr>
        <p:spPr>
          <a:xfrm>
            <a:off x="4036908" y="4373217"/>
            <a:ext cx="369012" cy="400110"/>
          </a:xfrm>
          <a:prstGeom prst="rect">
            <a:avLst/>
          </a:prstGeom>
        </p:spPr>
        <p:txBody>
          <a:bodyPr wrap="none">
            <a:spAutoFit/>
          </a:bodyPr>
          <a:lstStyle/>
          <a:p>
            <a:r>
              <a:rPr lang="ru-RU" sz="2000" dirty="0"/>
              <a:t>П</a:t>
            </a:r>
          </a:p>
        </p:txBody>
      </p:sp>
      <p:sp>
        <p:nvSpPr>
          <p:cNvPr id="27" name="Прямоугольник 26"/>
          <p:cNvSpPr/>
          <p:nvPr/>
        </p:nvSpPr>
        <p:spPr>
          <a:xfrm>
            <a:off x="3150704" y="4393096"/>
            <a:ext cx="370614" cy="400110"/>
          </a:xfrm>
          <a:prstGeom prst="rect">
            <a:avLst/>
          </a:prstGeom>
        </p:spPr>
        <p:txBody>
          <a:bodyPr wrap="none">
            <a:spAutoFit/>
          </a:bodyPr>
          <a:lstStyle/>
          <a:p>
            <a:r>
              <a:rPr lang="ru-RU" sz="2000" dirty="0" smtClean="0"/>
              <a:t>Н</a:t>
            </a:r>
            <a:endParaRPr lang="ru-RU" sz="2000" dirty="0"/>
          </a:p>
        </p:txBody>
      </p:sp>
      <p:sp>
        <p:nvSpPr>
          <p:cNvPr id="29" name="Прямоугольник 28"/>
          <p:cNvSpPr/>
          <p:nvPr/>
        </p:nvSpPr>
        <p:spPr>
          <a:xfrm>
            <a:off x="4788788" y="4373217"/>
            <a:ext cx="370614" cy="400110"/>
          </a:xfrm>
          <a:prstGeom prst="rect">
            <a:avLst/>
          </a:prstGeom>
        </p:spPr>
        <p:txBody>
          <a:bodyPr wrap="none">
            <a:spAutoFit/>
          </a:bodyPr>
          <a:lstStyle/>
          <a:p>
            <a:r>
              <a:rPr lang="ru-RU" sz="2000" dirty="0" smtClean="0"/>
              <a:t>Н</a:t>
            </a:r>
            <a:endParaRPr lang="ru-RU" sz="2000" dirty="0"/>
          </a:p>
        </p:txBody>
      </p:sp>
      <p:sp>
        <p:nvSpPr>
          <p:cNvPr id="30" name="Прямоугольник 29"/>
          <p:cNvSpPr/>
          <p:nvPr/>
        </p:nvSpPr>
        <p:spPr>
          <a:xfrm>
            <a:off x="2853988" y="3119148"/>
            <a:ext cx="505267" cy="369332"/>
          </a:xfrm>
          <a:prstGeom prst="rect">
            <a:avLst/>
          </a:prstGeom>
        </p:spPr>
        <p:txBody>
          <a:bodyPr wrap="none">
            <a:spAutoFit/>
          </a:bodyPr>
          <a:lstStyle/>
          <a:p>
            <a:r>
              <a:rPr lang="en-US" dirty="0" smtClean="0"/>
              <a:t>0</a:t>
            </a:r>
            <a:r>
              <a:rPr lang="ru-RU" dirty="0" smtClean="0"/>
              <a:t>,4</a:t>
            </a:r>
            <a:endParaRPr lang="ru-RU" dirty="0"/>
          </a:p>
        </p:txBody>
      </p:sp>
      <p:sp>
        <p:nvSpPr>
          <p:cNvPr id="31" name="Прямоугольник 30"/>
          <p:cNvSpPr/>
          <p:nvPr/>
        </p:nvSpPr>
        <p:spPr>
          <a:xfrm>
            <a:off x="2174276" y="3837369"/>
            <a:ext cx="505267" cy="369332"/>
          </a:xfrm>
          <a:prstGeom prst="rect">
            <a:avLst/>
          </a:prstGeom>
        </p:spPr>
        <p:txBody>
          <a:bodyPr wrap="none">
            <a:spAutoFit/>
          </a:bodyPr>
          <a:lstStyle/>
          <a:p>
            <a:r>
              <a:rPr lang="en-US" dirty="0" smtClean="0"/>
              <a:t>0</a:t>
            </a:r>
            <a:r>
              <a:rPr lang="ru-RU" dirty="0" smtClean="0"/>
              <a:t>,9</a:t>
            </a:r>
            <a:endParaRPr lang="ru-RU" dirty="0"/>
          </a:p>
        </p:txBody>
      </p:sp>
      <p:sp>
        <p:nvSpPr>
          <p:cNvPr id="32" name="Прямоугольник 31"/>
          <p:cNvSpPr/>
          <p:nvPr/>
        </p:nvSpPr>
        <p:spPr>
          <a:xfrm>
            <a:off x="3897768" y="3833817"/>
            <a:ext cx="505267" cy="369332"/>
          </a:xfrm>
          <a:prstGeom prst="rect">
            <a:avLst/>
          </a:prstGeom>
        </p:spPr>
        <p:txBody>
          <a:bodyPr wrap="none">
            <a:spAutoFit/>
          </a:bodyPr>
          <a:lstStyle/>
          <a:p>
            <a:r>
              <a:rPr lang="en-US" dirty="0" smtClean="0"/>
              <a:t>0</a:t>
            </a:r>
            <a:r>
              <a:rPr lang="ru-RU" dirty="0" smtClean="0"/>
              <a:t>,2</a:t>
            </a:r>
            <a:endParaRPr lang="ru-RU" dirty="0"/>
          </a:p>
        </p:txBody>
      </p:sp>
      <p:sp>
        <p:nvSpPr>
          <p:cNvPr id="33" name="Прямоугольник 32"/>
          <p:cNvSpPr/>
          <p:nvPr/>
        </p:nvSpPr>
        <p:spPr>
          <a:xfrm>
            <a:off x="4080795" y="3096784"/>
            <a:ext cx="505267" cy="369332"/>
          </a:xfrm>
          <a:prstGeom prst="rect">
            <a:avLst/>
          </a:prstGeom>
        </p:spPr>
        <p:txBody>
          <a:bodyPr wrap="none">
            <a:spAutoFit/>
          </a:bodyPr>
          <a:lstStyle/>
          <a:p>
            <a:r>
              <a:rPr lang="en-US" dirty="0" smtClean="0"/>
              <a:t>0</a:t>
            </a:r>
            <a:r>
              <a:rPr lang="ru-RU" dirty="0" smtClean="0"/>
              <a:t>,6</a:t>
            </a:r>
            <a:endParaRPr lang="ru-RU" dirty="0"/>
          </a:p>
        </p:txBody>
      </p:sp>
      <p:sp>
        <p:nvSpPr>
          <p:cNvPr id="34" name="Прямоугольник 33"/>
          <p:cNvSpPr/>
          <p:nvPr/>
        </p:nvSpPr>
        <p:spPr>
          <a:xfrm>
            <a:off x="3124167" y="3833817"/>
            <a:ext cx="505267" cy="369332"/>
          </a:xfrm>
          <a:prstGeom prst="rect">
            <a:avLst/>
          </a:prstGeom>
        </p:spPr>
        <p:txBody>
          <a:bodyPr wrap="none">
            <a:spAutoFit/>
          </a:bodyPr>
          <a:lstStyle/>
          <a:p>
            <a:r>
              <a:rPr lang="en-US" dirty="0" smtClean="0"/>
              <a:t>0</a:t>
            </a:r>
            <a:r>
              <a:rPr lang="ru-RU" dirty="0" smtClean="0"/>
              <a:t>,1</a:t>
            </a:r>
            <a:endParaRPr lang="ru-RU" dirty="0"/>
          </a:p>
        </p:txBody>
      </p:sp>
      <p:sp>
        <p:nvSpPr>
          <p:cNvPr id="35" name="Прямоугольник 34"/>
          <p:cNvSpPr/>
          <p:nvPr/>
        </p:nvSpPr>
        <p:spPr>
          <a:xfrm>
            <a:off x="4788788" y="3848838"/>
            <a:ext cx="505267" cy="369332"/>
          </a:xfrm>
          <a:prstGeom prst="rect">
            <a:avLst/>
          </a:prstGeom>
        </p:spPr>
        <p:txBody>
          <a:bodyPr wrap="none">
            <a:spAutoFit/>
          </a:bodyPr>
          <a:lstStyle/>
          <a:p>
            <a:r>
              <a:rPr lang="en-US" dirty="0" smtClean="0"/>
              <a:t>0</a:t>
            </a:r>
            <a:r>
              <a:rPr lang="ru-RU" dirty="0" smtClean="0"/>
              <a:t>,8</a:t>
            </a:r>
            <a:endParaRPr lang="ru-RU" dirty="0"/>
          </a:p>
        </p:txBody>
      </p:sp>
    </p:spTree>
    <p:extLst>
      <p:ext uri="{BB962C8B-B14F-4D97-AF65-F5344CB8AC3E}">
        <p14:creationId xmlns:p14="http://schemas.microsoft.com/office/powerpoint/2010/main" xmlns="" val="148797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8" end="8"/>
                                            </p:txEl>
                                          </p:spTgt>
                                        </p:tgtEl>
                                        <p:attrNameLst>
                                          <p:attrName>style.visibility</p:attrName>
                                        </p:attrNameLst>
                                      </p:cBhvr>
                                      <p:to>
                                        <p:strVal val="visible"/>
                                      </p:to>
                                    </p:set>
                                    <p:anim calcmode="lin" valueType="num">
                                      <p:cBhvr>
                                        <p:cTn id="24"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6">
                                            <p:txEl>
                                              <p:pRg st="9" end="9"/>
                                            </p:txEl>
                                          </p:spTgt>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9" presetClass="entr" presetSubtype="0"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1000" fill="hold"/>
                                        <p:tgtEl>
                                          <p:spTgt spid="5"/>
                                        </p:tgtEl>
                                        <p:attrNameLst>
                                          <p:attrName>ppt_x</p:attrName>
                                        </p:attrNameLst>
                                      </p:cBhvr>
                                      <p:tavLst>
                                        <p:tav tm="0">
                                          <p:val>
                                            <p:strVal val="#ppt_x-.2"/>
                                          </p:val>
                                        </p:tav>
                                        <p:tav tm="100000">
                                          <p:val>
                                            <p:strVal val="#ppt_x"/>
                                          </p:val>
                                        </p:tav>
                                      </p:tavLst>
                                    </p:anim>
                                    <p:anim calcmode="lin" valueType="num">
                                      <p:cBhvr>
                                        <p:cTn id="8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p:bldP spid="29" grpId="0"/>
      <p:bldP spid="30" grpId="0"/>
      <p:bldP spid="31" grpId="0"/>
      <p:bldP spid="32" grpId="0"/>
      <p:bldP spid="33" grpId="0"/>
      <p:bldP spid="34" grpId="0"/>
      <p:bldP spid="3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 y="2309654"/>
                <a:ext cx="9144001" cy="4469750"/>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А = </a:t>
                </a:r>
                <a:r>
                  <a:rPr lang="en-US" sz="2000" dirty="0" smtClean="0">
                    <a:latin typeface="+mn-lt"/>
                  </a:rPr>
                  <a:t>{</a:t>
                </a:r>
                <a:r>
                  <a:rPr lang="ru-RU" sz="2000" dirty="0" smtClean="0">
                    <a:latin typeface="+mn-lt"/>
                  </a:rPr>
                  <a:t>цель уничтожена</a:t>
                </a:r>
                <a:r>
                  <a:rPr lang="en-US" sz="2400" dirty="0" smtClean="0">
                    <a:latin typeface="+mn-lt"/>
                  </a:rPr>
                  <a:t>}</a:t>
                </a:r>
                <a:r>
                  <a:rPr lang="ru-RU" sz="2400" dirty="0">
                    <a:latin typeface="+mn-lt"/>
                  </a:rPr>
                  <a:t>, </a:t>
                </a:r>
                <a:r>
                  <a:rPr lang="ru-RU" sz="2000" dirty="0">
                    <a:latin typeface="+mn-lt"/>
                  </a:rPr>
                  <a:t>Р(А</a:t>
                </a:r>
                <a:r>
                  <a:rPr lang="ru-RU" sz="2000" dirty="0" smtClean="0">
                    <a:latin typeface="+mn-lt"/>
                  </a:rPr>
                  <a:t>)</a:t>
                </a:r>
                <a:r>
                  <a:rPr lang="ru-RU" sz="2000" dirty="0" smtClean="0">
                    <a:latin typeface="+mn-lt"/>
                    <a:sym typeface="Symbol"/>
                  </a:rPr>
                  <a:t>0,98; </a:t>
                </a:r>
                <a14:m>
                  <m:oMath xmlns:m="http://schemas.openxmlformats.org/officeDocument/2006/math">
                    <m:r>
                      <a:rPr lang="ru-RU" sz="2000" b="0" i="0" dirty="0" smtClean="0">
                        <a:latin typeface="Cambria Math"/>
                      </a:rPr>
                      <m:t> </m:t>
                    </m:r>
                    <m:acc>
                      <m:accPr>
                        <m:chr m:val="̅"/>
                        <m:ctrlPr>
                          <a:rPr lang="ru-RU" sz="2000" i="1" dirty="0">
                            <a:latin typeface="Cambria Math"/>
                          </a:rPr>
                        </m:ctrlPr>
                      </m:accPr>
                      <m:e>
                        <m:r>
                          <a:rPr lang="ru-RU" sz="2000" i="1" dirty="0">
                            <a:latin typeface="Cambria Math"/>
                          </a:rPr>
                          <m:t>А</m:t>
                        </m:r>
                      </m:e>
                    </m:acc>
                  </m:oMath>
                </a14:m>
                <a:r>
                  <a:rPr lang="ru-RU" sz="2000" dirty="0">
                    <a:latin typeface="+mn-lt"/>
                  </a:rPr>
                  <a:t> = </a:t>
                </a:r>
                <a:r>
                  <a:rPr lang="en-US" sz="2000" dirty="0" smtClean="0">
                    <a:latin typeface="+mn-lt"/>
                  </a:rPr>
                  <a:t>{</a:t>
                </a:r>
                <a:r>
                  <a:rPr lang="ru-RU" sz="2000" dirty="0" smtClean="0">
                    <a:latin typeface="+mn-lt"/>
                  </a:rPr>
                  <a:t>цель </a:t>
                </a:r>
                <a:r>
                  <a:rPr lang="ru-RU" sz="2000" b="1" dirty="0" smtClean="0">
                    <a:latin typeface="+mn-lt"/>
                  </a:rPr>
                  <a:t>не</a:t>
                </a:r>
                <a:r>
                  <a:rPr lang="ru-RU" sz="2000" dirty="0" smtClean="0">
                    <a:latin typeface="+mn-lt"/>
                  </a:rPr>
                  <a:t/>
                </a:r>
                <a:r>
                  <a:rPr lang="ru-RU" sz="2000" dirty="0">
                    <a:latin typeface="+mn-lt"/>
                  </a:rPr>
                  <a:t>уничтожена</a:t>
                </a:r>
                <a:r>
                  <a:rPr lang="en-US" sz="2400" dirty="0" smtClean="0">
                    <a:latin typeface="+mn-lt"/>
                  </a:rPr>
                  <a:t>}</a:t>
                </a:r>
                <a:r>
                  <a:rPr lang="ru-RU" sz="2400" dirty="0" smtClean="0">
                    <a:latin typeface="+mn-lt"/>
                  </a:rPr>
                  <a:t>,</a:t>
                </a:r>
                <a:r>
                  <a:rPr lang="ru-RU" sz="2000" dirty="0" smtClean="0">
                    <a:latin typeface="+mn-lt"/>
                  </a:rPr>
                  <a:t>Р</a:t>
                </a:r>
                <a:r>
                  <a:rPr lang="ru-RU" sz="2000" dirty="0">
                    <a:latin typeface="+mn-lt"/>
                  </a:rPr>
                  <a:t>(</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a:t>
                </a:r>
                <a:r>
                  <a:rPr lang="ru-RU" sz="2000" dirty="0" smtClean="0">
                    <a:latin typeface="+mn-lt"/>
                  </a:rPr>
                  <a:t>≤0,02</a:t>
                </a:r>
              </a:p>
              <a:p>
                <a:r>
                  <a:rPr lang="ru-RU" sz="2000" dirty="0" smtClean="0">
                    <a:latin typeface="+mn-lt"/>
                  </a:rPr>
                  <a:t>Переформулируем задачу: сколько выстрелов надо сделать, чтобы вероятность непопадания была меньше или равна 0,02.</a:t>
                </a:r>
              </a:p>
              <a:p>
                <a:r>
                  <a:rPr lang="ru-RU" sz="2000" dirty="0">
                    <a:latin typeface="+mn-lt"/>
                  </a:rPr>
                  <a:t>Найдем вероятность противоположного события, состоящего в том, что цель не будет уничтожена за </a:t>
                </a:r>
                <a:r>
                  <a:rPr lang="ru-RU" sz="2000" i="1" dirty="0">
                    <a:latin typeface="+mn-lt"/>
                  </a:rPr>
                  <a:t>n</a:t>
                </a:r>
                <a:r>
                  <a:rPr lang="ru-RU" sz="2000" dirty="0">
                    <a:latin typeface="+mn-lt"/>
                  </a:rPr>
                  <a:t> выстрелов. Вероятность промахнуться при первом выстреле равна 0,6, а при каждом следующем — 0,4. Эти события независимые, вероятность их произведения равна произведению вероятности этих событий. Поэтому вероятность промахнуться при </a:t>
                </a:r>
                <a:r>
                  <a:rPr lang="ru-RU" sz="2000" i="1" dirty="0">
                    <a:latin typeface="+mn-lt"/>
                  </a:rPr>
                  <a:t>n</a:t>
                </a:r>
                <a:r>
                  <a:rPr lang="ru-RU" sz="2000" dirty="0">
                    <a:latin typeface="+mn-lt"/>
                  </a:rPr>
                  <a:t> выстрелах р</a:t>
                </a:r>
                <a:r>
                  <a:rPr lang="ru-RU" sz="2000" dirty="0" smtClean="0">
                    <a:latin typeface="+mn-lt"/>
                  </a:rPr>
                  <a:t>авна</a:t>
                </a:r>
                <a:r>
                  <a:rPr lang="ru-RU" sz="2000" dirty="0">
                    <a:latin typeface="+mn-lt"/>
                  </a:rPr>
                  <a:t>: </a:t>
                </a:r>
                <a:endParaRPr lang="ru-RU" sz="2000" b="0" i="0" dirty="0" smtClean="0">
                  <a:latin typeface="Cambria Math"/>
                </a:endParaRPr>
              </a:p>
              <a:p>
                <a14:m>
                  <m:oMath xmlns:m="http://schemas.openxmlformats.org/officeDocument/2006/math">
                    <m:r>
                      <a:rPr lang="en-US" sz="2000" b="0" i="0" smtClean="0">
                        <a:latin typeface="Cambria Math"/>
                      </a:rPr>
                      <m:t>  </m:t>
                    </m:r>
                    <m:r>
                      <a:rPr lang="ru-RU" sz="2000" b="0" i="1" smtClean="0">
                        <a:latin typeface="Cambria Math"/>
                      </a:rPr>
                      <m:t>0,6</m:t>
                    </m:r>
                    <m:r>
                      <a:rPr lang="ru-RU" sz="2000" b="0" i="1" smtClean="0">
                        <a:latin typeface="Cambria Math"/>
                        <a:ea typeface="Cambria Math"/>
                      </a:rPr>
                      <m:t>∙</m:t>
                    </m:r>
                    <m:sSup>
                      <m:sSupPr>
                        <m:ctrlPr>
                          <a:rPr lang="ru-RU" sz="2000" b="0" i="1" smtClean="0">
                            <a:latin typeface="Cambria Math"/>
                          </a:rPr>
                        </m:ctrlPr>
                      </m:sSupPr>
                      <m:e>
                        <m:d>
                          <m:dPr>
                            <m:ctrlPr>
                              <a:rPr lang="ru-RU" sz="2000" b="0" i="1" smtClean="0">
                                <a:latin typeface="Cambria Math"/>
                              </a:rPr>
                            </m:ctrlPr>
                          </m:dPr>
                          <m:e>
                            <m:r>
                              <a:rPr lang="ru-RU" sz="2000" b="0" i="1" smtClean="0">
                                <a:latin typeface="Cambria Math"/>
                              </a:rPr>
                              <m:t>0,4</m:t>
                            </m:r>
                          </m:e>
                        </m:d>
                      </m:e>
                      <m:sup>
                        <m:r>
                          <a:rPr lang="en-US" sz="2000" b="0" i="1" smtClean="0">
                            <a:latin typeface="Cambria Math"/>
                          </a:rPr>
                          <m:t>𝑛</m:t>
                        </m:r>
                        <m:r>
                          <a:rPr lang="en-US" sz="2000" b="0" i="1" smtClean="0">
                            <a:latin typeface="Cambria Math"/>
                          </a:rPr>
                          <m:t>−1</m:t>
                        </m:r>
                      </m:sup>
                    </m:sSup>
                    <m:r>
                      <a:rPr lang="ru-RU" sz="2000" b="0" i="1" smtClean="0">
                        <a:latin typeface="Cambria Math"/>
                        <a:ea typeface="Cambria Math"/>
                      </a:rPr>
                      <m:t>≤</m:t>
                    </m:r>
                    <m:r>
                      <a:rPr lang="en-US" sz="2000" b="0" i="1" smtClean="0">
                        <a:latin typeface="Cambria Math"/>
                        <a:ea typeface="Cambria Math"/>
                      </a:rPr>
                      <m:t>0,02</m:t>
                    </m:r>
                  </m:oMath>
                </a14:m>
                <a:r>
                  <a:rPr lang="ru-RU" sz="2000" dirty="0"/>
                  <a:t/>
                </a:r>
                <a:r>
                  <a:rPr lang="ru-RU" sz="2000" dirty="0" smtClean="0"/>
                  <a:t>, </a:t>
                </a:r>
                <a:r>
                  <a:rPr lang="ru-RU" sz="2000" dirty="0" smtClean="0">
                    <a:latin typeface="+mn-lt"/>
                  </a:rPr>
                  <a:t>т.е.</a:t>
                </a:r>
                <a:r>
                  <a:rPr lang="ru-RU" sz="2000" dirty="0" smtClean="0"/>
                  <a:t/>
                </a:r>
                <a:r>
                  <a:rPr lang="ru-RU" sz="2000" dirty="0" smtClean="0">
                    <a:latin typeface="+mn-lt"/>
                  </a:rPr>
                  <a:t>(</a:t>
                </a:r>
                <a14:m>
                  <m:oMath xmlns:m="http://schemas.openxmlformats.org/officeDocument/2006/math">
                    <m:r>
                      <a:rPr lang="ru-RU" sz="2000" i="1">
                        <a:latin typeface="Cambria Math"/>
                      </a:rPr>
                      <m:t>0,6</m:t>
                    </m:r>
                    <m:r>
                      <a:rPr lang="ru-RU" sz="2000" i="1">
                        <a:latin typeface="Cambria Math"/>
                        <a:ea typeface="Cambria Math"/>
                      </a:rPr>
                      <m:t>∙</m:t>
                    </m:r>
                  </m:oMath>
                </a14:m>
                <a:r>
                  <a:rPr lang="ru-RU" sz="2000" dirty="0" smtClean="0">
                    <a:latin typeface="+mn-lt"/>
                  </a:rPr>
                  <a:t>0,4</a:t>
                </a:r>
                <a14:m>
                  <m:oMath xmlns:m="http://schemas.openxmlformats.org/officeDocument/2006/math">
                    <m:r>
                      <a:rPr lang="ru-RU" sz="2000" i="1">
                        <a:latin typeface="Cambria Math"/>
                        <a:ea typeface="Cambria Math"/>
                      </a:rPr>
                      <m:t>∙</m:t>
                    </m:r>
                  </m:oMath>
                </a14:m>
                <a:r>
                  <a:rPr lang="ru-RU" sz="2000" dirty="0" smtClean="0">
                    <a:latin typeface="+mn-lt"/>
                  </a:rPr>
                  <a:t>0,4</a:t>
                </a:r>
                <a14:m>
                  <m:oMath xmlns:m="http://schemas.openxmlformats.org/officeDocument/2006/math">
                    <m:r>
                      <a:rPr lang="ru-RU" sz="2000" i="1">
                        <a:latin typeface="Cambria Math"/>
                        <a:ea typeface="Cambria Math"/>
                      </a:rPr>
                      <m:t>∙∙∙</m:t>
                    </m:r>
                  </m:oMath>
                </a14:m>
                <a:r>
                  <a:rPr lang="ru-RU" sz="2000" dirty="0" smtClean="0">
                    <a:latin typeface="+mn-lt"/>
                  </a:rPr>
                  <a:t>0,4</a:t>
                </a:r>
                <a:r>
                  <a:rPr lang="ru-RU" sz="2000" dirty="0" smtClean="0">
                    <a:latin typeface="+mn-lt"/>
                    <a:ea typeface="Cambria Math"/>
                  </a:rPr>
                  <a:t/>
                </a:r>
                <a14:m>
                  <m:oMath xmlns:m="http://schemas.openxmlformats.org/officeDocument/2006/math">
                    <m:r>
                      <a:rPr lang="ru-RU" sz="2000" i="1">
                        <a:latin typeface="Cambria Math"/>
                        <a:ea typeface="Cambria Math"/>
                      </a:rPr>
                      <m:t>≤</m:t>
                    </m:r>
                    <m:r>
                      <a:rPr lang="en-US" sz="2000" i="1">
                        <a:latin typeface="Cambria Math"/>
                        <a:ea typeface="Cambria Math"/>
                      </a:rPr>
                      <m:t>0,02</m:t>
                    </m:r>
                    <m:r>
                      <a:rPr lang="ru-RU" sz="2000" b="0" i="0" smtClean="0">
                        <a:latin typeface="Cambria Math"/>
                        <a:ea typeface="Cambria Math"/>
                      </a:rPr>
                      <m:t>)</m:t>
                    </m:r>
                  </m:oMath>
                </a14:m>
                <a:endParaRPr lang="ru-RU" sz="2000" dirty="0" smtClean="0"/>
              </a:p>
              <a:p>
                <a:r>
                  <a:rPr lang="ru-RU" sz="2000" dirty="0" smtClean="0">
                    <a:latin typeface="+mn-lt"/>
                  </a:rPr>
                  <a:t>Последовательно </a:t>
                </a:r>
                <a:r>
                  <a:rPr lang="ru-RU" sz="2000" dirty="0">
                    <a:latin typeface="+mn-lt"/>
                  </a:rPr>
                  <a:t>проверяя значения </a:t>
                </a:r>
                <a:r>
                  <a:rPr lang="en-US" sz="2000" dirty="0" smtClean="0">
                    <a:latin typeface="+mn-lt"/>
                  </a:rPr>
                  <a:t>n</a:t>
                </a:r>
                <a:r>
                  <a:rPr lang="ru-RU" sz="2000" dirty="0" smtClean="0">
                    <a:latin typeface="+mn-lt"/>
                  </a:rPr>
                  <a:t>, </a:t>
                </a:r>
                <a:r>
                  <a:rPr lang="ru-RU" sz="2000" dirty="0">
                    <a:latin typeface="+mn-lt"/>
                  </a:rPr>
                  <a:t>равные 1, 2, 3 и т. д. находим, что искомым решением </a:t>
                </a:r>
                <a:r>
                  <a:rPr lang="ru-RU" sz="2000" dirty="0" smtClean="0">
                    <a:latin typeface="+mn-lt"/>
                  </a:rPr>
                  <a:t>является</a:t>
                </a:r>
                <a:r>
                  <a:rPr lang="en-US" sz="2000" dirty="0" smtClean="0">
                    <a:latin typeface="+mn-lt"/>
                  </a:rPr>
                  <a:t> n=5</a:t>
                </a:r>
                <a:r>
                  <a:rPr lang="ru-RU" sz="2000" dirty="0" smtClean="0">
                    <a:latin typeface="+mn-lt"/>
                  </a:rPr>
                  <a:t>. </a:t>
                </a:r>
                <a:r>
                  <a:rPr lang="ru-RU" sz="2000" dirty="0">
                    <a:latin typeface="+mn-lt"/>
                  </a:rPr>
                  <a:t>Следовательно, необходимо сделать 5 выстрелов. </a:t>
                </a:r>
                <a:endParaRPr lang="en-US" sz="2000"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 y="2309654"/>
                <a:ext cx="9144001" cy="4469750"/>
              </a:xfrm>
              <a:prstGeom prst="rect">
                <a:avLst/>
              </a:prstGeom>
              <a:blipFill rotWithShape="1">
                <a:blip r:embed="rId2" cstate="print"/>
                <a:stretch>
                  <a:fillRect l="-599" t="-408" r="-466" b="-1087"/>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1" y="42607"/>
            <a:ext cx="9144001" cy="224676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При артиллерийской стрельбе автоматическая система </a:t>
            </a:r>
            <a:r>
              <a:rPr lang="ru-RU" sz="2000" i="1" dirty="0" smtClean="0"/>
              <a:t>      делает </a:t>
            </a:r>
            <a:r>
              <a:rPr lang="ru-RU" sz="2000" i="1" dirty="0"/>
              <a:t>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a:t>
            </a:r>
            <a:r>
              <a:rPr lang="ru-RU" sz="2800" i="1" dirty="0">
                <a:solidFill>
                  <a:srgbClr val="FF0000"/>
                </a:solidFill>
                <a:latin typeface="+mn-lt"/>
              </a:rPr>
              <a:t>5</a:t>
            </a:r>
            <a:r>
              <a:rPr lang="ru-RU" sz="2800" i="1" dirty="0" smtClean="0">
                <a:solidFill>
                  <a:srgbClr val="FF0000"/>
                </a:solidFill>
                <a:latin typeface="+mn-lt"/>
              </a:rPr>
              <a:t>.</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320187</a:t>
            </a:r>
            <a:endParaRPr lang="ru-RU" sz="2400" dirty="0" smtClean="0"/>
          </a:p>
        </p:txBody>
      </p:sp>
    </p:spTree>
    <p:extLst>
      <p:ext uri="{BB962C8B-B14F-4D97-AF65-F5344CB8AC3E}">
        <p14:creationId xmlns:p14="http://schemas.microsoft.com/office/powerpoint/2010/main" xmlns="" val="248917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par>
                          <p:cTn id="24" fill="hold">
                            <p:stCondLst>
                              <p:cond delay="1000"/>
                            </p:stCondLst>
                            <p:childTnLst>
                              <p:par>
                                <p:cTn id="25" presetID="29" presetClass="entr" presetSubtype="0" fill="hold" nodeType="after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9" presetClass="entr" presetSubtype="0" fill="hold" nodeType="clickEffect">
                                  <p:stCondLst>
                                    <p:cond delay="0"/>
                                  </p:stCondLst>
                                  <p:iterate type="lt">
                                    <p:tmPct val="0"/>
                                  </p:iterate>
                                  <p:childTnLst>
                                    <p:set>
                                      <p:cBhvr>
                                        <p:cTn id="33" dur="1" fill="hold">
                                          <p:stCondLst>
                                            <p:cond delay="0"/>
                                          </p:stCondLst>
                                        </p:cTn>
                                        <p:tgtEl>
                                          <p:spTgt spid="6">
                                            <p:txEl>
                                              <p:pRg st="5" end="5"/>
                                            </p:txEl>
                                          </p:spTgt>
                                        </p:tgtEl>
                                        <p:attrNameLst>
                                          <p:attrName>style.visibility</p:attrName>
                                        </p:attrNameLst>
                                      </p:cBhvr>
                                      <p:to>
                                        <p:strVal val="visible"/>
                                      </p:to>
                                    </p:set>
                                    <p:anim calcmode="lin" valueType="num">
                                      <p:cBhvr>
                                        <p:cTn id="34"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5"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6">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 y="2309654"/>
                <a:ext cx="9144001" cy="224676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Команда может получить не меньше 4 очков в двух играх тремя способами</a:t>
                </a:r>
                <a:r>
                  <a:rPr lang="ru-RU" sz="2000" dirty="0" smtClean="0">
                    <a:latin typeface="+mn-lt"/>
                  </a:rPr>
                  <a:t>:</a:t>
                </a:r>
                <a:r>
                  <a:rPr lang="ru-RU" sz="2000" dirty="0">
                    <a:latin typeface="+mn-lt"/>
                  </a:rPr>
                  <a:t/>
                </a:r>
                <a:r>
                  <a:rPr lang="ru-RU" sz="2000" dirty="0" smtClean="0">
                    <a:latin typeface="+mn-lt"/>
                  </a:rPr>
                  <a:t>В+В=3+3</a:t>
                </a:r>
                <a:r>
                  <a:rPr lang="en-US" sz="2000" dirty="0">
                    <a:latin typeface="+mn-lt"/>
                  </a:rPr>
                  <a:t>,</a:t>
                </a:r>
                <a:r>
                  <a:rPr lang="ru-RU" sz="2000" dirty="0" smtClean="0">
                    <a:latin typeface="+mn-lt"/>
                  </a:rPr>
                  <a:t> В+Н=3+1</a:t>
                </a:r>
                <a:r>
                  <a:rPr lang="ru-RU" sz="2000" dirty="0">
                    <a:latin typeface="+mn-lt"/>
                  </a:rPr>
                  <a:t>, </a:t>
                </a:r>
                <a:r>
                  <a:rPr lang="ru-RU" sz="2000" dirty="0" smtClean="0">
                    <a:latin typeface="+mn-lt"/>
                  </a:rPr>
                  <a:t>Н+В=1+3. </a:t>
                </a:r>
                <a:r>
                  <a:rPr lang="ru-RU" sz="2000" dirty="0">
                    <a:latin typeface="+mn-lt"/>
                  </a:rPr>
                  <a:t>Эти события несовместны, вероятность их суммы равна сумме их вероятностей. Каждое из этих событий представляет собой произведение двух независимых событий — результата в первой и во второй игре</a:t>
                </a:r>
                <a:r>
                  <a:rPr lang="ru-RU" sz="2000" dirty="0" smtClean="0">
                    <a:latin typeface="+mn-lt"/>
                  </a:rPr>
                  <a:t>.</a:t>
                </a:r>
              </a:p>
              <a:p>
                <a:r>
                  <a:rPr lang="ru-RU" sz="2000" dirty="0" smtClean="0">
                    <a:latin typeface="+mn-lt"/>
                  </a:rPr>
                  <a:t>Р(</a:t>
                </a:r>
                <a:r>
                  <a:rPr lang="ru-RU" sz="2000" dirty="0" smtClean="0">
                    <a:latin typeface="+mn-lt"/>
                    <a:sym typeface="Symbol"/>
                  </a:rPr>
                  <a:t>4)=0,4</a:t>
                </a:r>
                <a:r>
                  <a:rPr lang="ru-RU" sz="2000" dirty="0">
                    <a:ea typeface="Cambria Math"/>
                  </a:rPr>
                  <a:t/>
                </a:r>
                <a14:m>
                  <m:oMath xmlns:m="http://schemas.openxmlformats.org/officeDocument/2006/math">
                    <m:r>
                      <a:rPr lang="ru-RU" sz="2000" i="1">
                        <a:latin typeface="Cambria Math"/>
                        <a:ea typeface="Cambria Math"/>
                      </a:rPr>
                      <m:t>∙ </m:t>
                    </m:r>
                  </m:oMath>
                </a14:m>
                <a:r>
                  <a:rPr lang="ru-RU" sz="2000" dirty="0" smtClean="0">
                    <a:latin typeface="+mn-lt"/>
                    <a:sym typeface="Symbol"/>
                  </a:rPr>
                  <a:t>0,4+0,4</a:t>
                </a:r>
                <a:r>
                  <a:rPr lang="ru-RU" sz="2000" dirty="0">
                    <a:ea typeface="Cambria Math"/>
                  </a:rPr>
                  <a:t/>
                </a:r>
                <a14:m>
                  <m:oMath xmlns:m="http://schemas.openxmlformats.org/officeDocument/2006/math">
                    <m:r>
                      <a:rPr lang="ru-RU" sz="2000" i="1">
                        <a:latin typeface="Cambria Math"/>
                        <a:ea typeface="Cambria Math"/>
                      </a:rPr>
                      <m:t>∙</m:t>
                    </m:r>
                  </m:oMath>
                </a14:m>
                <a:r>
                  <a:rPr lang="ru-RU" sz="2000" dirty="0" smtClean="0">
                    <a:latin typeface="+mn-lt"/>
                  </a:rPr>
                  <a:t>0,2+0,2</a:t>
                </a:r>
                <a:r>
                  <a:rPr lang="ru-RU" sz="2000" dirty="0">
                    <a:ea typeface="Cambria Math"/>
                  </a:rPr>
                  <a:t/>
                </a:r>
                <a14:m>
                  <m:oMath xmlns:m="http://schemas.openxmlformats.org/officeDocument/2006/math">
                    <m:r>
                      <a:rPr lang="ru-RU" sz="2000" i="1">
                        <a:latin typeface="Cambria Math"/>
                        <a:ea typeface="Cambria Math"/>
                      </a:rPr>
                      <m:t>∙</m:t>
                    </m:r>
                  </m:oMath>
                </a14:m>
                <a:r>
                  <a:rPr lang="ru-RU" sz="2000" dirty="0" smtClean="0">
                    <a:latin typeface="+mn-lt"/>
                  </a:rPr>
                  <a:t>0,4=0,32</a:t>
                </a:r>
                <a:endParaRPr lang="en-US" sz="2000"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 y="2309654"/>
                <a:ext cx="9144001" cy="2246769"/>
              </a:xfrm>
              <a:prstGeom prst="rect">
                <a:avLst/>
              </a:prstGeom>
              <a:blipFill rotWithShape="1">
                <a:blip r:embed="rId2" cstate="print"/>
                <a:stretch>
                  <a:fillRect l="-599" t="-809" b="-3504"/>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1" y="42607"/>
            <a:ext cx="9144001" cy="224676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0,32.</a:t>
            </a:r>
          </a:p>
        </p:txBody>
      </p:sp>
      <p:sp>
        <p:nvSpPr>
          <p:cNvPr id="7" name="Rectangle 2"/>
          <p:cNvSpPr txBox="1">
            <a:spLocks noChangeArrowheads="1"/>
          </p:cNvSpPr>
          <p:nvPr/>
        </p:nvSpPr>
        <p:spPr bwMode="auto">
          <a:xfrm>
            <a:off x="7977809" y="0"/>
            <a:ext cx="1166191"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200" b="1" dirty="0" smtClean="0"/>
              <a:t>320188</a:t>
            </a:r>
            <a:endParaRPr lang="ru-RU" sz="2200" dirty="0" smtClean="0"/>
          </a:p>
        </p:txBody>
      </p:sp>
    </p:spTree>
    <p:extLst>
      <p:ext uri="{BB962C8B-B14F-4D97-AF65-F5344CB8AC3E}">
        <p14:creationId xmlns:p14="http://schemas.microsoft.com/office/powerpoint/2010/main" xmlns="" val="7305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 y="2309654"/>
                <a:ext cx="9144001" cy="267836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endParaRPr lang="en-US" sz="2000" i="1" u="sng" dirty="0" smtClean="0">
                  <a:latin typeface="+mn-lt"/>
                </a:endParaRPr>
              </a:p>
              <a:p>
                <a:r>
                  <a:rPr lang="ru-RU" sz="2000" dirty="0">
                    <a:latin typeface="+mn-lt"/>
                  </a:rPr>
                  <a:t>А = </a:t>
                </a:r>
                <a:r>
                  <a:rPr lang="en-US" sz="2000" dirty="0" smtClean="0">
                    <a:latin typeface="+mn-lt"/>
                  </a:rPr>
                  <a:t>{</a:t>
                </a:r>
                <a:r>
                  <a:rPr lang="ru-RU" sz="2000" dirty="0" smtClean="0">
                    <a:latin typeface="+mn-lt"/>
                  </a:rPr>
                  <a:t>отличается меньше, чем на 0,01мм</a:t>
                </a:r>
                <a:r>
                  <a:rPr lang="en-US" sz="2400" dirty="0" smtClean="0">
                    <a:latin typeface="+mn-lt"/>
                  </a:rPr>
                  <a:t>}</a:t>
                </a:r>
                <a:r>
                  <a:rPr lang="ru-RU" sz="2400" dirty="0">
                    <a:latin typeface="+mn-lt"/>
                  </a:rPr>
                  <a:t>, </a:t>
                </a:r>
                <a:r>
                  <a:rPr lang="ru-RU" sz="2400" dirty="0" smtClean="0">
                    <a:latin typeface="+mn-lt"/>
                  </a:rPr>
                  <a:t>п</a:t>
                </a:r>
                <a:r>
                  <a:rPr lang="ru-RU" sz="2000" dirty="0" smtClean="0">
                    <a:latin typeface="+mn-lt"/>
                  </a:rPr>
                  <a:t>о </a:t>
                </a:r>
                <a:r>
                  <a:rPr lang="ru-RU" sz="2000" dirty="0">
                    <a:latin typeface="+mn-lt"/>
                  </a:rPr>
                  <a:t>условию, диаметр подшипника будет лежать в пределах от 66,99 до 67,01 мм с вероятностью </a:t>
                </a:r>
                <a:r>
                  <a:rPr lang="ru-RU" sz="2000" dirty="0" smtClean="0">
                    <a:latin typeface="+mn-lt"/>
                  </a:rPr>
                  <a:t>0,965, т.е. Р(А)=</a:t>
                </a:r>
                <a:r>
                  <a:rPr lang="ru-RU" sz="2000" dirty="0" smtClean="0">
                    <a:latin typeface="+mn-lt"/>
                    <a:sym typeface="Symbol"/>
                  </a:rPr>
                  <a:t>0,965</a:t>
                </a:r>
                <a:r>
                  <a:rPr lang="ru-RU" sz="2000" dirty="0">
                    <a:latin typeface="+mn-lt"/>
                    <a:sym typeface="Symbol"/>
                  </a:rPr>
                  <a:t>; </a:t>
                </a:r>
                <a:endParaRPr lang="ru-RU" sz="2000" dirty="0" smtClean="0">
                  <a:latin typeface="+mn-lt"/>
                  <a:sym typeface="Symbol"/>
                </a:endParaRPr>
              </a:p>
              <a:p>
                <a14:m>
                  <m:oMath xmlns:m="http://schemas.openxmlformats.org/officeDocument/2006/math">
                    <m:r>
                      <a:rPr lang="ru-RU" sz="2000" dirty="0">
                        <a:latin typeface="Cambria Math"/>
                      </a:rPr>
                      <m:t> </m:t>
                    </m:r>
                    <m:acc>
                      <m:accPr>
                        <m:chr m:val="̅"/>
                        <m:ctrlPr>
                          <a:rPr lang="ru-RU" sz="2000" i="1" dirty="0">
                            <a:latin typeface="Cambria Math"/>
                          </a:rPr>
                        </m:ctrlPr>
                      </m:accPr>
                      <m:e>
                        <m:r>
                          <a:rPr lang="ru-RU" sz="2000" i="1" dirty="0">
                            <a:latin typeface="Cambria Math"/>
                          </a:rPr>
                          <m:t>А</m:t>
                        </m:r>
                      </m:e>
                    </m:acc>
                  </m:oMath>
                </a14:m>
                <a:r>
                  <a:rPr lang="ru-RU" sz="2000" dirty="0">
                    <a:latin typeface="+mn-lt"/>
                  </a:rPr>
                  <a:t> = </a:t>
                </a:r>
                <a:r>
                  <a:rPr lang="en-US" sz="2000" dirty="0" smtClean="0">
                    <a:latin typeface="+mn-lt"/>
                  </a:rPr>
                  <a:t>{</a:t>
                </a:r>
                <a:r>
                  <a:rPr lang="ru-RU" sz="2000" dirty="0" smtClean="0">
                    <a:latin typeface="+mn-lt"/>
                  </a:rPr>
                  <a:t>отличается больше</a:t>
                </a:r>
                <a:r>
                  <a:rPr lang="ru-RU" sz="2000" dirty="0">
                    <a:latin typeface="+mn-lt"/>
                  </a:rPr>
                  <a:t>, чем на 0,01мм</a:t>
                </a:r>
                <a:r>
                  <a:rPr lang="en-US" sz="2400" dirty="0" smtClean="0">
                    <a:latin typeface="+mn-lt"/>
                  </a:rPr>
                  <a:t>}</a:t>
                </a:r>
                <a:r>
                  <a:rPr lang="ru-RU" sz="2400" dirty="0" smtClean="0">
                    <a:latin typeface="+mn-lt"/>
                  </a:rPr>
                  <a:t>,</a:t>
                </a:r>
                <a:r>
                  <a:rPr lang="ru-RU" sz="2000" dirty="0" smtClean="0">
                    <a:latin typeface="+mn-lt"/>
                  </a:rPr>
                  <a:t> поэтому </a:t>
                </a:r>
                <a:r>
                  <a:rPr lang="ru-RU" sz="2000" dirty="0">
                    <a:latin typeface="+mn-lt"/>
                  </a:rPr>
                  <a:t>искомая вероятность противоположного события равна </a:t>
                </a:r>
                <a:endParaRPr lang="ru-RU" sz="2000" dirty="0" smtClean="0">
                  <a:latin typeface="+mn-lt"/>
                </a:endParaRPr>
              </a:p>
              <a:p>
                <a:r>
                  <a:rPr lang="ru-RU" sz="2000" dirty="0" smtClean="0">
                    <a:latin typeface="+mn-lt"/>
                  </a:rPr>
                  <a:t>Р</a:t>
                </a:r>
                <a:r>
                  <a:rPr lang="ru-RU" sz="2000" dirty="0">
                    <a:latin typeface="+mn-lt"/>
                  </a:rPr>
                  <a:t>(</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 </a:t>
                </a:r>
                <a:r>
                  <a:rPr lang="ru-RU" sz="2000" dirty="0" smtClean="0">
                    <a:latin typeface="+mn-lt"/>
                  </a:rPr>
                  <a:t>1−</a:t>
                </a:r>
                <a:r>
                  <a:rPr lang="ru-RU" sz="2000" dirty="0">
                    <a:latin typeface="+mn-lt"/>
                  </a:rPr>
                  <a:t> 0,965 = 0,035. </a:t>
                </a:r>
              </a:p>
              <a:p>
                <a:endParaRPr lang="en-US" sz="2000" i="1" u="sng"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 y="2309654"/>
                <a:ext cx="9144001" cy="2678362"/>
              </a:xfrm>
              <a:prstGeom prst="rect">
                <a:avLst/>
              </a:prstGeom>
              <a:blipFill rotWithShape="1">
                <a:blip r:embed="rId2" cstate="print"/>
                <a:stretch>
                  <a:fillRect l="-599" t="-679"/>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2" y="42607"/>
            <a:ext cx="8136837"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При изготовлении подшипников диаметром 67 мм вероятность того, что диаметр будет отличаться от заданного меньше, чем на 0,01 мм, равна 0,965. Найдите вероятность того, что случайный подшипник будет иметь диаметр меньше чем 66,99 мм или больше чем 67,01 мм.</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0,035.</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320196</a:t>
            </a:r>
            <a:endParaRPr lang="ru-RU" sz="2400" dirty="0" smtClean="0"/>
          </a:p>
        </p:txBody>
      </p:sp>
    </p:spTree>
    <p:extLst>
      <p:ext uri="{BB962C8B-B14F-4D97-AF65-F5344CB8AC3E}">
        <p14:creationId xmlns:p14="http://schemas.microsoft.com/office/powerpoint/2010/main" xmlns="" val="339431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2073618"/>
            <a:ext cx="9144001" cy="317009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Рассмотрим </a:t>
            </a:r>
            <a:r>
              <a:rPr lang="ru-RU" sz="2000" dirty="0" smtClean="0">
                <a:latin typeface="+mn-lt"/>
              </a:rPr>
              <a:t>события:</a:t>
            </a:r>
          </a:p>
          <a:p>
            <a:r>
              <a:rPr lang="ru-RU" sz="2000" dirty="0" smtClean="0">
                <a:latin typeface="+mn-lt"/>
              </a:rPr>
              <a:t>A </a:t>
            </a:r>
            <a:r>
              <a:rPr lang="ru-RU" sz="2000" dirty="0">
                <a:latin typeface="+mn-lt"/>
              </a:rPr>
              <a:t>= «учащийся решит 11 задач» и </a:t>
            </a:r>
            <a:endParaRPr lang="ru-RU" sz="2000" dirty="0" smtClean="0">
              <a:latin typeface="+mn-lt"/>
            </a:endParaRPr>
          </a:p>
          <a:p>
            <a:r>
              <a:rPr lang="ru-RU" sz="2000" dirty="0" smtClean="0">
                <a:latin typeface="+mn-lt"/>
              </a:rPr>
              <a:t>В </a:t>
            </a:r>
            <a:r>
              <a:rPr lang="ru-RU" sz="2000" dirty="0">
                <a:latin typeface="+mn-lt"/>
              </a:rPr>
              <a:t>= «учащийся решит больше 11 задач». </a:t>
            </a:r>
            <a:endParaRPr lang="ru-RU" sz="2000" dirty="0" smtClean="0">
              <a:latin typeface="+mn-lt"/>
            </a:endParaRPr>
          </a:p>
          <a:p>
            <a:r>
              <a:rPr lang="ru-RU" sz="2000" dirty="0" smtClean="0">
                <a:latin typeface="+mn-lt"/>
              </a:rPr>
              <a:t>Их </a:t>
            </a:r>
            <a:r>
              <a:rPr lang="ru-RU" sz="2000" dirty="0">
                <a:latin typeface="+mn-lt"/>
              </a:rPr>
              <a:t>сумма — событие A + B = «учащийся решит больше 10 задач». События A и В несовместные, вероятность их суммы равна сумме вероятностей этих событий: </a:t>
            </a:r>
            <a:r>
              <a:rPr lang="ru-RU" sz="2000" dirty="0" smtClean="0">
                <a:latin typeface="+mn-lt"/>
              </a:rPr>
              <a:t>P(A </a:t>
            </a:r>
            <a:r>
              <a:rPr lang="ru-RU" sz="2000" dirty="0">
                <a:latin typeface="+mn-lt"/>
              </a:rPr>
              <a:t>+ B) = P(A) + P(B). </a:t>
            </a:r>
          </a:p>
          <a:p>
            <a:r>
              <a:rPr lang="ru-RU" sz="2000" dirty="0" smtClean="0">
                <a:latin typeface="+mn-lt"/>
              </a:rPr>
              <a:t>Тогда</a:t>
            </a:r>
            <a:r>
              <a:rPr lang="ru-RU" sz="2000" dirty="0">
                <a:latin typeface="+mn-lt"/>
              </a:rPr>
              <a:t>, используя данные задачи, получаем: 0,74 = P(A) + 0,67, откуда P(A) = 0,74 − 0,67 = 0,07. </a:t>
            </a:r>
          </a:p>
          <a:p>
            <a:endParaRPr lang="en-US" sz="2000" i="1" u="sng" dirty="0" smtClean="0">
              <a:latin typeface="+mn-lt"/>
            </a:endParaRPr>
          </a:p>
        </p:txBody>
      </p:sp>
      <p:sp>
        <p:nvSpPr>
          <p:cNvPr id="4" name="Rectangle 2"/>
          <p:cNvSpPr txBox="1">
            <a:spLocks noChangeArrowheads="1"/>
          </p:cNvSpPr>
          <p:nvPr/>
        </p:nvSpPr>
        <p:spPr bwMode="gray">
          <a:xfrm>
            <a:off x="-2" y="42607"/>
            <a:ext cx="8136837"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Вероятность того, что на тесте по биологии учащийся О. верно решит больше 11 задач, равна 0,67. Вероятность того, что О. верно решит больше 10 задач, равна 0,74. Найдите вероятность того, что О. верно решит ровно 11 задач.</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0,07.</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320198</a:t>
            </a:r>
            <a:endParaRPr lang="ru-RU" sz="2400" dirty="0" smtClean="0"/>
          </a:p>
        </p:txBody>
      </p:sp>
    </p:spTree>
    <p:extLst>
      <p:ext uri="{BB962C8B-B14F-4D97-AF65-F5344CB8AC3E}">
        <p14:creationId xmlns:p14="http://schemas.microsoft.com/office/powerpoint/2010/main" xmlns="" val="120367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ppt_x</p:attrName>
                                        </p:attrNameLst>
                                      </p:cBhvr>
                                      <p:tavLst>
                                        <p:tav tm="0">
                                          <p:val>
                                            <p:strVal val="#ppt_x-.2"/>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 y="3481337"/>
            <a:ext cx="9144001" cy="347787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Для того, чтобы поступить хоть куда-нибудь, З. нужно сдать и русский, и математику как минимум на 70 баллов, а помимо этого еще сдать иностранный язык или обществознание не менее, чем на 70 баллов. Пусть </a:t>
            </a:r>
            <a:r>
              <a:rPr lang="ru-RU" sz="2000" i="1" dirty="0">
                <a:latin typeface="+mn-lt"/>
              </a:rPr>
              <a:t>М</a:t>
            </a:r>
            <a:r>
              <a:rPr lang="ru-RU" sz="2000" dirty="0" smtClean="0">
                <a:latin typeface="+mn-lt"/>
              </a:rPr>
              <a:t>,</a:t>
            </a:r>
            <a:r>
              <a:rPr lang="ru-RU" sz="2000" dirty="0">
                <a:latin typeface="+mn-lt"/>
              </a:rPr>
              <a:t> </a:t>
            </a:r>
            <a:r>
              <a:rPr lang="ru-RU" sz="2000" i="1" dirty="0" smtClean="0">
                <a:latin typeface="+mn-lt"/>
              </a:rPr>
              <a:t>Р,</a:t>
            </a:r>
            <a:r>
              <a:rPr lang="ru-RU" sz="2000" i="1" dirty="0">
                <a:latin typeface="+mn-lt"/>
              </a:rPr>
              <a:t> </a:t>
            </a:r>
            <a:r>
              <a:rPr lang="ru-RU" sz="2000" i="1" dirty="0" smtClean="0">
                <a:latin typeface="+mn-lt"/>
              </a:rPr>
              <a:t>И</a:t>
            </a:r>
            <a:r>
              <a:rPr lang="ru-RU" sz="2000" dirty="0">
                <a:latin typeface="+mn-lt"/>
              </a:rPr>
              <a:t> и </a:t>
            </a:r>
            <a:r>
              <a:rPr lang="ru-RU" sz="2000" i="1" dirty="0">
                <a:latin typeface="+mn-lt"/>
              </a:rPr>
              <a:t>О</a:t>
            </a:r>
            <a:r>
              <a:rPr lang="ru-RU" sz="2000" dirty="0" smtClean="0">
                <a:latin typeface="+mn-lt"/>
              </a:rPr>
              <a:t> — </a:t>
            </a:r>
            <a:r>
              <a:rPr lang="ru-RU" sz="2000" dirty="0">
                <a:latin typeface="+mn-lt"/>
              </a:rPr>
              <a:t>это события, в которых З. сдает соответственно математику, русский, иностранный и обществознание не менее, чем на 70 баллов. </a:t>
            </a:r>
            <a:r>
              <a:rPr lang="ru-RU" sz="2000" dirty="0" smtClean="0">
                <a:latin typeface="+mn-lt"/>
              </a:rPr>
              <a:t>Поступление произойдет, если одновременно произойдут события М, Р и (И+О): </a:t>
            </a:r>
          </a:p>
          <a:p>
            <a:r>
              <a:rPr lang="ru-RU" sz="2000" dirty="0" smtClean="0">
                <a:latin typeface="+mn-lt"/>
              </a:rPr>
              <a:t>Р(М</a:t>
            </a:r>
            <a:r>
              <a:rPr lang="ru-RU" sz="2000" dirty="0" smtClean="0">
                <a:latin typeface="+mn-lt"/>
                <a:sym typeface="Symbol"/>
              </a:rPr>
              <a:t></a:t>
            </a:r>
            <a:r>
              <a:rPr lang="ru-RU" sz="2000" dirty="0" smtClean="0">
                <a:latin typeface="+mn-lt"/>
              </a:rPr>
              <a:t>Р</a:t>
            </a:r>
            <a:r>
              <a:rPr lang="ru-RU" sz="2000" dirty="0" smtClean="0">
                <a:latin typeface="+mn-lt"/>
                <a:sym typeface="Symbol"/>
              </a:rPr>
              <a:t></a:t>
            </a:r>
            <a:r>
              <a:rPr lang="ru-RU" sz="2000" dirty="0" smtClean="0">
                <a:latin typeface="+mn-lt"/>
              </a:rPr>
              <a:t>(И+О))=Р(М)</a:t>
            </a:r>
            <a:r>
              <a:rPr lang="ru-RU" sz="2000" dirty="0" smtClean="0">
                <a:latin typeface="+mn-lt"/>
                <a:sym typeface="Symbol"/>
              </a:rPr>
              <a:t>Р(Р)Р(И+О). </a:t>
            </a:r>
            <a:r>
              <a:rPr lang="ru-RU" sz="2000" dirty="0">
                <a:latin typeface="+mn-lt"/>
              </a:rPr>
              <a:t>Т.к. события И </a:t>
            </a:r>
            <a:r>
              <a:rPr lang="ru-RU" sz="2000" dirty="0" err="1">
                <a:latin typeface="+mn-lt"/>
              </a:rPr>
              <a:t>и</a:t>
            </a:r>
            <a:r>
              <a:rPr lang="ru-RU" sz="2000" dirty="0">
                <a:latin typeface="+mn-lt"/>
              </a:rPr>
              <a:t> О совместные, то Р(И+О)=Р(И)+Р(О)-Р(И</a:t>
            </a:r>
            <a:r>
              <a:rPr lang="ru-RU" sz="2000" dirty="0">
                <a:latin typeface="+mn-lt"/>
                <a:sym typeface="Symbol"/>
              </a:rPr>
              <a:t></a:t>
            </a:r>
            <a:r>
              <a:rPr lang="ru-RU" sz="2000" dirty="0">
                <a:latin typeface="+mn-lt"/>
              </a:rPr>
              <a:t>О)=0,7+0,5 - 0,7</a:t>
            </a:r>
            <a:r>
              <a:rPr lang="ru-RU" sz="2000" dirty="0">
                <a:latin typeface="+mn-lt"/>
                <a:sym typeface="Symbol"/>
              </a:rPr>
              <a:t>0,5=0,85.</a:t>
            </a:r>
            <a:r>
              <a:rPr lang="ru-RU" sz="2000" dirty="0">
                <a:latin typeface="+mn-lt"/>
              </a:rPr>
              <a:t> </a:t>
            </a:r>
            <a:endParaRPr lang="ru-RU" sz="2000" dirty="0" smtClean="0">
              <a:latin typeface="+mn-lt"/>
              <a:sym typeface="Symbol"/>
            </a:endParaRPr>
          </a:p>
          <a:p>
            <a:r>
              <a:rPr lang="ru-RU" sz="2000" dirty="0">
                <a:latin typeface="+mn-lt"/>
              </a:rPr>
              <a:t>Р(М</a:t>
            </a:r>
            <a:r>
              <a:rPr lang="ru-RU" sz="2000" dirty="0">
                <a:latin typeface="+mn-lt"/>
                <a:sym typeface="Symbol"/>
              </a:rPr>
              <a:t></a:t>
            </a:r>
            <a:r>
              <a:rPr lang="ru-RU" sz="2000" dirty="0">
                <a:latin typeface="+mn-lt"/>
              </a:rPr>
              <a:t>Р</a:t>
            </a:r>
            <a:r>
              <a:rPr lang="ru-RU" sz="2000" dirty="0">
                <a:latin typeface="+mn-lt"/>
                <a:sym typeface="Symbol"/>
              </a:rPr>
              <a:t></a:t>
            </a:r>
            <a:r>
              <a:rPr lang="ru-RU" sz="2000" dirty="0">
                <a:latin typeface="+mn-lt"/>
              </a:rPr>
              <a:t>(И+О))=Р(М)</a:t>
            </a:r>
            <a:r>
              <a:rPr lang="ru-RU" sz="2000" dirty="0">
                <a:latin typeface="+mn-lt"/>
                <a:sym typeface="Symbol"/>
              </a:rPr>
              <a:t>Р(Р)Р(И+О)</a:t>
            </a:r>
            <a:r>
              <a:rPr lang="ru-RU" sz="2000" dirty="0" smtClean="0">
                <a:latin typeface="+mn-lt"/>
                <a:sym typeface="Symbol"/>
              </a:rPr>
              <a:t>=0,60,80,85=0,408.</a:t>
            </a:r>
            <a:endParaRPr lang="en-US" sz="2000" i="1" u="sng" dirty="0" smtClean="0">
              <a:latin typeface="+mn-lt"/>
            </a:endParaRPr>
          </a:p>
        </p:txBody>
      </p:sp>
      <p:sp>
        <p:nvSpPr>
          <p:cNvPr id="4" name="Rectangle 2"/>
          <p:cNvSpPr txBox="1">
            <a:spLocks noChangeArrowheads="1"/>
          </p:cNvSpPr>
          <p:nvPr/>
        </p:nvSpPr>
        <p:spPr bwMode="gray">
          <a:xfrm>
            <a:off x="2373" y="-1501"/>
            <a:ext cx="9144002" cy="34778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dirty="0"/>
              <a:t>Чтобы поступить в институт на специальность «Лингвистика», абитуриент должен набрать на ЕГЭ не менее 70 баллов по каждому из трёх предметов — математика, русский язык и иностранный язык. Чтобы поступить на специальность «Коммерция», нужно набрать не менее 70 баллов по каждому из трёх </a:t>
            </a:r>
            <a:r>
              <a:rPr lang="ru-RU" sz="2000" dirty="0" smtClean="0"/>
              <a:t>предметов</a:t>
            </a:r>
            <a:r>
              <a:rPr lang="ru-RU" sz="2000" dirty="0"/>
              <a:t> — математика, русский язык и обществознание. </a:t>
            </a:r>
            <a:br>
              <a:rPr lang="ru-RU" sz="2000" dirty="0"/>
            </a:br>
            <a:r>
              <a:rPr lang="ru-RU" sz="2000" dirty="0" smtClean="0"/>
              <a:t>Вероятность </a:t>
            </a:r>
            <a:r>
              <a:rPr lang="ru-RU" sz="2000" dirty="0"/>
              <a:t>того, что абитуриент З. получит не менее 70 баллов по математике, равна 0,6, по русскому языку — 0,8, по иностранному языку — 0,7 и по обществознанию — 0,5. </a:t>
            </a:r>
            <a:endParaRPr lang="ru-RU" sz="2000" dirty="0" smtClean="0"/>
          </a:p>
          <a:p>
            <a:r>
              <a:rPr lang="ru-RU" sz="2000" dirty="0" smtClean="0"/>
              <a:t>Найдите </a:t>
            </a:r>
            <a:r>
              <a:rPr lang="ru-RU" sz="2000" dirty="0"/>
              <a:t>вероятность того, что З. сможет поступить хотя бы на одну из двух упомянутых специальностей.</a:t>
            </a:r>
          </a:p>
        </p:txBody>
      </p:sp>
      <p:sp>
        <p:nvSpPr>
          <p:cNvPr id="5" name="Прямоугольник 4"/>
          <p:cNvSpPr/>
          <p:nvPr/>
        </p:nvSpPr>
        <p:spPr>
          <a:xfrm>
            <a:off x="6081814" y="6354658"/>
            <a:ext cx="3329605" cy="523220"/>
          </a:xfrm>
          <a:prstGeom prst="rect">
            <a:avLst/>
          </a:prstGeom>
        </p:spPr>
        <p:txBody>
          <a:bodyPr wrap="square">
            <a:spAutoFit/>
          </a:bodyPr>
          <a:lstStyle/>
          <a:p>
            <a:pPr algn="ctr"/>
            <a:r>
              <a:rPr lang="ru-RU" sz="2800" i="1" dirty="0" smtClean="0">
                <a:solidFill>
                  <a:srgbClr val="FF0000"/>
                </a:solidFill>
                <a:latin typeface="+mn-lt"/>
              </a:rPr>
              <a:t>Ответ: 0,408.</a:t>
            </a:r>
          </a:p>
        </p:txBody>
      </p:sp>
      <p:sp>
        <p:nvSpPr>
          <p:cNvPr id="7" name="Rectangle 2"/>
          <p:cNvSpPr txBox="1">
            <a:spLocks noChangeArrowheads="1"/>
          </p:cNvSpPr>
          <p:nvPr/>
        </p:nvSpPr>
        <p:spPr bwMode="auto">
          <a:xfrm>
            <a:off x="7850036" y="138765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320199</a:t>
            </a:r>
            <a:endParaRPr lang="ru-RU" sz="2400" dirty="0" smtClean="0"/>
          </a:p>
        </p:txBody>
      </p:sp>
    </p:spTree>
    <p:extLst>
      <p:ext uri="{BB962C8B-B14F-4D97-AF65-F5344CB8AC3E}">
        <p14:creationId xmlns:p14="http://schemas.microsoft.com/office/powerpoint/2010/main" xmlns="" val="130389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3" y="2097619"/>
                <a:ext cx="9144001" cy="2183803"/>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Пусть </a:t>
                </a:r>
                <a:r>
                  <a:rPr lang="ru-RU" sz="2000" dirty="0">
                    <a:latin typeface="+mn-lt"/>
                  </a:rPr>
                  <a:t>завод произвел  </a:t>
                </a:r>
                <a:r>
                  <a:rPr lang="en-US" sz="2000" i="1" dirty="0" smtClean="0">
                    <a:latin typeface="+mn-lt"/>
                  </a:rPr>
                  <a:t>n</a:t>
                </a:r>
                <a:r>
                  <a:rPr lang="ru-RU" sz="2000" dirty="0">
                    <a:latin typeface="+mn-lt"/>
                  </a:rPr>
                  <a:t> </a:t>
                </a:r>
                <a:r>
                  <a:rPr lang="en-US" sz="2000" dirty="0" smtClean="0">
                    <a:latin typeface="+mn-lt"/>
                  </a:rPr>
                  <a:t/>
                </a:r>
                <a:r>
                  <a:rPr lang="ru-RU" sz="2000" dirty="0" smtClean="0">
                    <a:latin typeface="+mn-lt"/>
                  </a:rPr>
                  <a:t>тарелок</a:t>
                </a:r>
                <a:r>
                  <a:rPr lang="ru-RU" sz="2000" dirty="0">
                    <a:latin typeface="+mn-lt"/>
                  </a:rPr>
                  <a:t>. В продажу поступят все качественные тарелки и 20% </a:t>
                </a:r>
                <a:r>
                  <a:rPr lang="ru-RU" sz="2000" dirty="0" smtClean="0">
                    <a:latin typeface="+mn-lt"/>
                  </a:rPr>
                  <a:t>не выявленных </a:t>
                </a:r>
                <a:r>
                  <a:rPr lang="ru-RU" sz="2000" dirty="0">
                    <a:latin typeface="+mn-lt"/>
                  </a:rPr>
                  <a:t>дефектных </a:t>
                </a:r>
                <a:r>
                  <a:rPr lang="ru-RU" sz="2000" dirty="0" smtClean="0">
                    <a:latin typeface="+mn-lt"/>
                  </a:rPr>
                  <a:t>тарелок:</a:t>
                </a:r>
                <a:r>
                  <a:rPr lang="en-US" sz="2000" dirty="0" smtClean="0">
                    <a:latin typeface="+mn-lt"/>
                  </a:rPr>
                  <a:t> 0,9</a:t>
                </a:r>
                <a:r>
                  <a:rPr lang="en-US" sz="2000" i="1" dirty="0" smtClean="0">
                    <a:latin typeface="+mn-lt"/>
                  </a:rPr>
                  <a:t>n+ </a:t>
                </a:r>
                <a:r>
                  <a:rPr lang="en-US" sz="2000" dirty="0" smtClean="0">
                    <a:latin typeface="+mn-lt"/>
                  </a:rPr>
                  <a:t>0,2</a:t>
                </a:r>
                <a:r>
                  <a:rPr lang="en-US" sz="2000" i="1" dirty="0" smtClean="0">
                    <a:latin typeface="+mn-lt"/>
                  </a:rPr>
                  <a:t/>
                </a:r>
                <a:r>
                  <a:rPr lang="en-US" sz="2000" i="1" dirty="0" smtClean="0">
                    <a:latin typeface="+mn-lt"/>
                    <a:sym typeface="Symbol"/>
                  </a:rPr>
                  <a:t></a:t>
                </a:r>
                <a:r>
                  <a:rPr lang="en-US" sz="2000" dirty="0">
                    <a:latin typeface="+mn-lt"/>
                  </a:rPr>
                  <a:t/>
                </a:r>
                <a:r>
                  <a:rPr lang="en-US" sz="2000" dirty="0" smtClean="0">
                    <a:latin typeface="+mn-lt"/>
                  </a:rPr>
                  <a:t>0,1</a:t>
                </a:r>
                <a:r>
                  <a:rPr lang="en-US" sz="2000" i="1" dirty="0" smtClean="0">
                    <a:latin typeface="+mn-lt"/>
                  </a:rPr>
                  <a:t>n=</a:t>
                </a:r>
                <a:r>
                  <a:rPr lang="en-US" sz="2000" dirty="0">
                    <a:latin typeface="+mn-lt"/>
                  </a:rPr>
                  <a:t/>
                </a:r>
                <a:r>
                  <a:rPr lang="en-US" sz="2000" dirty="0" smtClean="0">
                    <a:latin typeface="+mn-lt"/>
                  </a:rPr>
                  <a:t>0,92</a:t>
                </a:r>
                <a:r>
                  <a:rPr lang="en-US" sz="2000" i="1" dirty="0" smtClean="0">
                    <a:latin typeface="+mn-lt"/>
                  </a:rPr>
                  <a:t>n</a:t>
                </a:r>
                <a:r>
                  <a:rPr lang="ru-RU" sz="2000" dirty="0" smtClean="0">
                    <a:latin typeface="+mn-lt"/>
                  </a:rPr>
                  <a:t>.</a:t>
                </a:r>
                <a:endParaRPr lang="en-US" sz="2000" dirty="0" smtClean="0">
                  <a:latin typeface="+mn-lt"/>
                </a:endParaRPr>
              </a:p>
              <a:p>
                <a:r>
                  <a:rPr lang="ru-RU" sz="2000" dirty="0" smtClean="0">
                    <a:latin typeface="+mn-lt"/>
                  </a:rPr>
                  <a:t>Поскольку </a:t>
                </a:r>
                <a:r>
                  <a:rPr lang="ru-RU" sz="2000" dirty="0">
                    <a:latin typeface="+mn-lt"/>
                  </a:rPr>
                  <a:t>качественных из них </a:t>
                </a:r>
                <a:r>
                  <a:rPr lang="en-US" sz="2000" dirty="0" smtClean="0">
                    <a:latin typeface="+mn-lt"/>
                  </a:rPr>
                  <a:t>0,9</a:t>
                </a:r>
                <a:r>
                  <a:rPr lang="en-US" sz="2000" i="1" dirty="0" smtClean="0">
                    <a:latin typeface="+mn-lt"/>
                  </a:rPr>
                  <a:t>n</a:t>
                </a:r>
                <a:r>
                  <a:rPr lang="ru-RU" sz="2000" dirty="0" smtClean="0">
                    <a:latin typeface="+mn-lt"/>
                  </a:rPr>
                  <a:t/>
                </a:r>
                <a:r>
                  <a:rPr lang="ru-RU" sz="2000" dirty="0">
                    <a:latin typeface="+mn-lt"/>
                  </a:rPr>
                  <a:t>, вероятность купить качественную тарелку равна </a:t>
                </a:r>
                <a14:m>
                  <m:oMath xmlns:m="http://schemas.openxmlformats.org/officeDocument/2006/math">
                    <m:f>
                      <m:fPr>
                        <m:ctrlPr>
                          <a:rPr lang="ru-RU" sz="2400" i="1" smtClean="0">
                            <a:latin typeface="Cambria Math"/>
                          </a:rPr>
                        </m:ctrlPr>
                      </m:fPr>
                      <m:num>
                        <m:r>
                          <a:rPr lang="en-US" sz="2400" b="0" i="1" smtClean="0">
                            <a:latin typeface="Cambria Math"/>
                          </a:rPr>
                          <m:t>0,9</m:t>
                        </m:r>
                        <m:r>
                          <a:rPr lang="en-US" sz="2400" b="0" i="1" smtClean="0">
                            <a:latin typeface="Cambria Math"/>
                          </a:rPr>
                          <m:t>𝑛</m:t>
                        </m:r>
                      </m:num>
                      <m:den>
                        <m:r>
                          <a:rPr lang="en-US" sz="2400" b="0" i="1" smtClean="0">
                            <a:latin typeface="Cambria Math"/>
                          </a:rPr>
                          <m:t>0,92</m:t>
                        </m:r>
                        <m:r>
                          <a:rPr lang="en-US" sz="2400" b="0" i="1" smtClean="0">
                            <a:latin typeface="Cambria Math"/>
                          </a:rPr>
                          <m:t>𝑛</m:t>
                        </m:r>
                      </m:den>
                    </m:f>
                    <m:r>
                      <a:rPr lang="en-US" sz="2400" b="0" i="1" smtClean="0">
                        <a:latin typeface="Cambria Math"/>
                      </a:rPr>
                      <m:t>=</m:t>
                    </m:r>
                    <m:f>
                      <m:fPr>
                        <m:ctrlPr>
                          <a:rPr lang="en-US" sz="2400" b="0" i="1" smtClean="0">
                            <a:latin typeface="Cambria Math"/>
                          </a:rPr>
                        </m:ctrlPr>
                      </m:fPr>
                      <m:num>
                        <m:r>
                          <a:rPr lang="en-US" sz="2400" b="0" i="1" smtClean="0">
                            <a:latin typeface="Cambria Math"/>
                          </a:rPr>
                          <m:t>90</m:t>
                        </m:r>
                      </m:num>
                      <m:den>
                        <m:r>
                          <a:rPr lang="en-US" sz="2400" b="0" i="1" smtClean="0">
                            <a:latin typeface="Cambria Math"/>
                          </a:rPr>
                          <m:t>92</m:t>
                        </m:r>
                      </m:den>
                    </m:f>
                    <m:r>
                      <a:rPr lang="en-US" sz="2400" i="1">
                        <a:latin typeface="Cambria Math"/>
                        <a:ea typeface="Cambria Math"/>
                      </a:rPr>
                      <m:t>≈</m:t>
                    </m:r>
                    <m:r>
                      <a:rPr lang="en-US" sz="2400" b="0" i="1" smtClean="0">
                        <a:latin typeface="Cambria Math"/>
                        <a:ea typeface="Cambria Math"/>
                      </a:rPr>
                      <m:t>0,978.</m:t>
                    </m:r>
                  </m:oMath>
                </a14:m>
                <a:endParaRPr lang="ru-RU" sz="2400" i="1" u="sng"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3" y="2097619"/>
                <a:ext cx="9144001" cy="2183803"/>
              </a:xfrm>
              <a:prstGeom prst="rect">
                <a:avLst/>
              </a:prstGeom>
              <a:blipFill rotWithShape="1">
                <a:blip r:embed="rId2" cstate="print"/>
                <a:stretch>
                  <a:fillRect l="-599" t="-831"/>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4" y="42607"/>
            <a:ext cx="8203100"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фабрике керамической посуды 10% произведённых тарелок имеют дефект. При контроле качества продукции выявляется 80% дефектных тарелок. Остальные тарелки поступают в продажу. Найдите вероятность того, что случайно выбранная при покупке тарелка не имеет дефектов. Результат округлите до тысячных</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9</a:t>
            </a:r>
            <a:r>
              <a:rPr lang="ru-RU" sz="2800" i="1" dirty="0" smtClean="0">
                <a:solidFill>
                  <a:srgbClr val="FF0000"/>
                </a:solidFill>
                <a:latin typeface="+mn-lt"/>
              </a:rPr>
              <a:t>78.</a:t>
            </a:r>
          </a:p>
        </p:txBody>
      </p:sp>
      <p:sp>
        <p:nvSpPr>
          <p:cNvPr id="7" name="Rectangle 2"/>
          <p:cNvSpPr txBox="1">
            <a:spLocks noChangeArrowheads="1"/>
          </p:cNvSpPr>
          <p:nvPr/>
        </p:nvSpPr>
        <p:spPr bwMode="auto">
          <a:xfrm>
            <a:off x="7850035" y="990536"/>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320200</a:t>
            </a:r>
            <a:endParaRPr lang="ru-RU" sz="2400" dirty="0" smtClean="0"/>
          </a:p>
        </p:txBody>
      </p:sp>
    </p:spTree>
    <p:extLst>
      <p:ext uri="{BB962C8B-B14F-4D97-AF65-F5344CB8AC3E}">
        <p14:creationId xmlns:p14="http://schemas.microsoft.com/office/powerpoint/2010/main" xmlns="" val="163858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3" y="2097619"/>
                <a:ext cx="9144001" cy="2183803"/>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Пусть </a:t>
                </a:r>
                <a:r>
                  <a:rPr lang="ru-RU" sz="2000" dirty="0">
                    <a:latin typeface="+mn-lt"/>
                  </a:rPr>
                  <a:t>завод произвел  </a:t>
                </a:r>
                <a:r>
                  <a:rPr lang="en-US" sz="2000" i="1" dirty="0" smtClean="0">
                    <a:latin typeface="+mn-lt"/>
                  </a:rPr>
                  <a:t>n</a:t>
                </a:r>
                <a:r>
                  <a:rPr lang="ru-RU" sz="2000" dirty="0">
                    <a:latin typeface="+mn-lt"/>
                  </a:rPr>
                  <a:t> </a:t>
                </a:r>
                <a:r>
                  <a:rPr lang="en-US" sz="2000" dirty="0" smtClean="0">
                    <a:latin typeface="+mn-lt"/>
                  </a:rPr>
                  <a:t/>
                </a:r>
                <a:r>
                  <a:rPr lang="ru-RU" sz="2000" dirty="0" smtClean="0">
                    <a:latin typeface="+mn-lt"/>
                  </a:rPr>
                  <a:t>тарелок</a:t>
                </a:r>
                <a:r>
                  <a:rPr lang="ru-RU" sz="2000" dirty="0">
                    <a:latin typeface="+mn-lt"/>
                  </a:rPr>
                  <a:t>. В продажу поступят все качественные тарелки и 20% </a:t>
                </a:r>
                <a:r>
                  <a:rPr lang="ru-RU" sz="2000" dirty="0" smtClean="0">
                    <a:latin typeface="+mn-lt"/>
                  </a:rPr>
                  <a:t>не выявленных </a:t>
                </a:r>
                <a:r>
                  <a:rPr lang="ru-RU" sz="2000" dirty="0">
                    <a:latin typeface="+mn-lt"/>
                  </a:rPr>
                  <a:t>дефектных </a:t>
                </a:r>
                <a:r>
                  <a:rPr lang="ru-RU" sz="2000" dirty="0" smtClean="0">
                    <a:latin typeface="+mn-lt"/>
                  </a:rPr>
                  <a:t>тарелок:</a:t>
                </a:r>
                <a:r>
                  <a:rPr lang="en-US" sz="2000" dirty="0" smtClean="0">
                    <a:latin typeface="+mn-lt"/>
                  </a:rPr>
                  <a:t> 0,9</a:t>
                </a:r>
                <a:r>
                  <a:rPr lang="en-US" sz="2000" i="1" dirty="0" smtClean="0">
                    <a:latin typeface="+mn-lt"/>
                  </a:rPr>
                  <a:t>n+ </a:t>
                </a:r>
                <a:r>
                  <a:rPr lang="en-US" sz="2000" dirty="0" smtClean="0">
                    <a:latin typeface="+mn-lt"/>
                  </a:rPr>
                  <a:t>0,2</a:t>
                </a:r>
                <a:r>
                  <a:rPr lang="en-US" sz="2000" i="1" dirty="0" smtClean="0">
                    <a:latin typeface="+mn-lt"/>
                  </a:rPr>
                  <a:t/>
                </a:r>
                <a:r>
                  <a:rPr lang="en-US" sz="2000" i="1" dirty="0" smtClean="0">
                    <a:latin typeface="+mn-lt"/>
                    <a:sym typeface="Symbol"/>
                  </a:rPr>
                  <a:t></a:t>
                </a:r>
                <a:r>
                  <a:rPr lang="en-US" sz="2000" dirty="0">
                    <a:latin typeface="+mn-lt"/>
                  </a:rPr>
                  <a:t/>
                </a:r>
                <a:r>
                  <a:rPr lang="en-US" sz="2000" dirty="0" smtClean="0">
                    <a:latin typeface="+mn-lt"/>
                  </a:rPr>
                  <a:t>0,1</a:t>
                </a:r>
                <a:r>
                  <a:rPr lang="en-US" sz="2000" i="1" dirty="0" smtClean="0">
                    <a:latin typeface="+mn-lt"/>
                  </a:rPr>
                  <a:t>n=</a:t>
                </a:r>
                <a:r>
                  <a:rPr lang="en-US" sz="2000" dirty="0">
                    <a:latin typeface="+mn-lt"/>
                  </a:rPr>
                  <a:t/>
                </a:r>
                <a:r>
                  <a:rPr lang="en-US" sz="2000" dirty="0" smtClean="0">
                    <a:latin typeface="+mn-lt"/>
                  </a:rPr>
                  <a:t>0,92</a:t>
                </a:r>
                <a:r>
                  <a:rPr lang="en-US" sz="2000" i="1" dirty="0" smtClean="0">
                    <a:latin typeface="+mn-lt"/>
                  </a:rPr>
                  <a:t>n</a:t>
                </a:r>
                <a:r>
                  <a:rPr lang="ru-RU" sz="2000" dirty="0" smtClean="0">
                    <a:latin typeface="+mn-lt"/>
                  </a:rPr>
                  <a:t>.</a:t>
                </a:r>
                <a:endParaRPr lang="en-US" sz="2000" dirty="0" smtClean="0">
                  <a:latin typeface="+mn-lt"/>
                </a:endParaRPr>
              </a:p>
              <a:p>
                <a:r>
                  <a:rPr lang="ru-RU" sz="2000" dirty="0" smtClean="0">
                    <a:latin typeface="+mn-lt"/>
                  </a:rPr>
                  <a:t>Поскольку </a:t>
                </a:r>
                <a:r>
                  <a:rPr lang="ru-RU" sz="2000" dirty="0">
                    <a:latin typeface="+mn-lt"/>
                  </a:rPr>
                  <a:t>качественных из них </a:t>
                </a:r>
                <a:r>
                  <a:rPr lang="en-US" sz="2000" dirty="0" smtClean="0">
                    <a:latin typeface="+mn-lt"/>
                  </a:rPr>
                  <a:t>0,9</a:t>
                </a:r>
                <a:r>
                  <a:rPr lang="en-US" sz="2000" i="1" dirty="0" smtClean="0">
                    <a:latin typeface="+mn-lt"/>
                  </a:rPr>
                  <a:t>n</a:t>
                </a:r>
                <a:r>
                  <a:rPr lang="ru-RU" sz="2000" dirty="0" smtClean="0">
                    <a:latin typeface="+mn-lt"/>
                  </a:rPr>
                  <a:t/>
                </a:r>
                <a:r>
                  <a:rPr lang="ru-RU" sz="2000" dirty="0">
                    <a:latin typeface="+mn-lt"/>
                  </a:rPr>
                  <a:t>, вероятность купить качественную тарелку равна </a:t>
                </a:r>
                <a14:m>
                  <m:oMath xmlns:m="http://schemas.openxmlformats.org/officeDocument/2006/math">
                    <m:f>
                      <m:fPr>
                        <m:ctrlPr>
                          <a:rPr lang="ru-RU" sz="2400" i="1" smtClean="0">
                            <a:latin typeface="Cambria Math"/>
                          </a:rPr>
                        </m:ctrlPr>
                      </m:fPr>
                      <m:num>
                        <m:r>
                          <a:rPr lang="en-US" sz="2400" b="0" i="1" smtClean="0">
                            <a:latin typeface="Cambria Math"/>
                          </a:rPr>
                          <m:t>0,9</m:t>
                        </m:r>
                        <m:r>
                          <a:rPr lang="en-US" sz="2400" b="0" i="1" smtClean="0">
                            <a:latin typeface="Cambria Math"/>
                          </a:rPr>
                          <m:t>𝑛</m:t>
                        </m:r>
                      </m:num>
                      <m:den>
                        <m:r>
                          <a:rPr lang="en-US" sz="2400" b="0" i="1" smtClean="0">
                            <a:latin typeface="Cambria Math"/>
                          </a:rPr>
                          <m:t>0,92</m:t>
                        </m:r>
                        <m:r>
                          <a:rPr lang="en-US" sz="2400" b="0" i="1" smtClean="0">
                            <a:latin typeface="Cambria Math"/>
                          </a:rPr>
                          <m:t>𝑛</m:t>
                        </m:r>
                      </m:den>
                    </m:f>
                    <m:r>
                      <a:rPr lang="en-US" sz="2400" b="0" i="1" smtClean="0">
                        <a:latin typeface="Cambria Math"/>
                      </a:rPr>
                      <m:t>=</m:t>
                    </m:r>
                    <m:f>
                      <m:fPr>
                        <m:ctrlPr>
                          <a:rPr lang="en-US" sz="2400" b="0" i="1" smtClean="0">
                            <a:latin typeface="Cambria Math"/>
                          </a:rPr>
                        </m:ctrlPr>
                      </m:fPr>
                      <m:num>
                        <m:r>
                          <a:rPr lang="en-US" sz="2400" b="0" i="1" smtClean="0">
                            <a:latin typeface="Cambria Math"/>
                          </a:rPr>
                          <m:t>90</m:t>
                        </m:r>
                      </m:num>
                      <m:den>
                        <m:r>
                          <a:rPr lang="en-US" sz="2400" b="0" i="1" smtClean="0">
                            <a:latin typeface="Cambria Math"/>
                          </a:rPr>
                          <m:t>92</m:t>
                        </m:r>
                      </m:den>
                    </m:f>
                    <m:r>
                      <a:rPr lang="en-US" sz="2400" i="1">
                        <a:latin typeface="Cambria Math"/>
                        <a:ea typeface="Cambria Math"/>
                      </a:rPr>
                      <m:t>≈</m:t>
                    </m:r>
                    <m:r>
                      <a:rPr lang="en-US" sz="2400" b="0" i="1" smtClean="0">
                        <a:latin typeface="Cambria Math"/>
                        <a:ea typeface="Cambria Math"/>
                      </a:rPr>
                      <m:t>0,978.</m:t>
                    </m:r>
                  </m:oMath>
                </a14:m>
                <a:endParaRPr lang="ru-RU" sz="2400" i="1" u="sng"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3" y="2097619"/>
                <a:ext cx="9144001" cy="2183803"/>
              </a:xfrm>
              <a:prstGeom prst="rect">
                <a:avLst/>
              </a:prstGeom>
              <a:blipFill rotWithShape="1">
                <a:blip r:embed="rId2" cstate="print"/>
                <a:stretch>
                  <a:fillRect l="-599" t="-831"/>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4" y="42607"/>
            <a:ext cx="8203100"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фабрике керамической посуды </a:t>
            </a:r>
            <a:r>
              <a:rPr lang="ru-RU" sz="2000" i="1" dirty="0" smtClean="0"/>
              <a:t>20</a:t>
            </a:r>
            <a:r>
              <a:rPr lang="ru-RU" sz="2000" i="1" dirty="0"/>
              <a:t>% произведённых тарелок имеют дефект. При контроле качества продукции </a:t>
            </a:r>
            <a:r>
              <a:rPr lang="ru-RU" sz="2000" i="1"/>
              <a:t>выявляется </a:t>
            </a:r>
            <a:r>
              <a:rPr lang="ru-RU" sz="2000" i="1" smtClean="0"/>
              <a:t>90</a:t>
            </a:r>
            <a:r>
              <a:rPr lang="ru-RU" sz="2000" i="1" dirty="0"/>
              <a:t>% дефектных тарелок. Остальные тарелки поступают в продажу. Найдите вероятность того, что случайно выбранная при покупке тарелка не имеет дефектов. Результат округлите до тысячных</a:t>
            </a:r>
            <a:r>
              <a:rPr lang="ru-RU" sz="2000" i="1" dirty="0" smtClean="0"/>
              <a:t>.</a:t>
            </a:r>
            <a:endParaRPr lang="ru-RU" sz="2000" i="1" dirty="0"/>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a:t>
            </a:r>
            <a:r>
              <a:rPr lang="en-US" sz="2800" i="1" dirty="0" smtClean="0">
                <a:solidFill>
                  <a:srgbClr val="FF0000"/>
                </a:solidFill>
                <a:latin typeface="+mn-lt"/>
              </a:rPr>
              <a:t>9</a:t>
            </a:r>
            <a:r>
              <a:rPr lang="ru-RU" sz="2800" i="1" dirty="0" smtClean="0">
                <a:solidFill>
                  <a:srgbClr val="FF0000"/>
                </a:solidFill>
                <a:latin typeface="+mn-lt"/>
              </a:rPr>
              <a:t>78.</a:t>
            </a:r>
          </a:p>
        </p:txBody>
      </p:sp>
      <p:sp>
        <p:nvSpPr>
          <p:cNvPr id="7" name="Rectangle 2"/>
          <p:cNvSpPr txBox="1">
            <a:spLocks noChangeArrowheads="1"/>
          </p:cNvSpPr>
          <p:nvPr/>
        </p:nvSpPr>
        <p:spPr bwMode="auto">
          <a:xfrm>
            <a:off x="7850035" y="990536"/>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320200</a:t>
            </a:r>
            <a:endParaRPr lang="ru-RU" sz="2400" dirty="0" smtClean="0"/>
          </a:p>
        </p:txBody>
      </p:sp>
    </p:spTree>
    <p:extLst>
      <p:ext uri="{BB962C8B-B14F-4D97-AF65-F5344CB8AC3E}">
        <p14:creationId xmlns:p14="http://schemas.microsoft.com/office/powerpoint/2010/main" xmlns="" val="163858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charRg st="2" end="2"/>
                                            </p:txEl>
                                          </p:spTgt>
                                        </p:tgtEl>
                                        <p:attrNameLst>
                                          <p:attrName>style.visibility</p:attrName>
                                        </p:attrNameLst>
                                      </p:cBhvr>
                                      <p:to>
                                        <p:strVal val="visible"/>
                                      </p:to>
                                    </p:set>
                                    <p:anim calcmode="lin" valueType="num">
                                      <p:cBhvr>
                                        <p:cTn id="7"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char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charRg st="2" end="2"/>
                                            </p:txEl>
                                          </p:spTgt>
                                        </p:tgtEl>
                                        <p:attrNameLst>
                                          <p:attrName>style.visibility</p:attrName>
                                        </p:attrNameLst>
                                      </p:cBhvr>
                                      <p:to>
                                        <p:strVal val="visible"/>
                                      </p:to>
                                    </p:set>
                                    <p:anim calcmode="lin" valueType="num">
                                      <p:cBhvr>
                                        <p:cTn id="14"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char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3" y="2097619"/>
                <a:ext cx="9144001" cy="132343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Вероятность произведения независимых событий равна произведению вероятностей этих событий. Поэтому вероятность того, что все три продавца заняты равна </a:t>
                </a:r>
                <a:r>
                  <a:rPr lang="ru-RU" sz="2000" dirty="0"/>
                  <a:t>  </a:t>
                </a:r>
                <a14:m>
                  <m:oMath xmlns:m="http://schemas.openxmlformats.org/officeDocument/2006/math">
                    <m:sSup>
                      <m:sSupPr>
                        <m:ctrlPr>
                          <a:rPr lang="ru-RU" sz="2000" i="1" smtClean="0">
                            <a:latin typeface="Cambria Math"/>
                          </a:rPr>
                        </m:ctrlPr>
                      </m:sSupPr>
                      <m:e>
                        <m:d>
                          <m:dPr>
                            <m:ctrlPr>
                              <a:rPr lang="ru-RU" sz="2000" i="1" smtClean="0">
                                <a:latin typeface="Cambria Math"/>
                              </a:rPr>
                            </m:ctrlPr>
                          </m:dPr>
                          <m:e>
                            <m:r>
                              <a:rPr lang="ru-RU" sz="2000" b="0" i="1" smtClean="0">
                                <a:latin typeface="Cambria Math"/>
                              </a:rPr>
                              <m:t>0,3</m:t>
                            </m:r>
                          </m:e>
                        </m:d>
                      </m:e>
                      <m:sup>
                        <m:r>
                          <a:rPr lang="ru-RU" sz="2000" b="0" i="1" smtClean="0">
                            <a:latin typeface="Cambria Math"/>
                          </a:rPr>
                          <m:t>3</m:t>
                        </m:r>
                      </m:sup>
                    </m:sSup>
                    <m:r>
                      <a:rPr lang="ru-RU" sz="2000" b="0" i="1" smtClean="0">
                        <a:latin typeface="Cambria Math"/>
                      </a:rPr>
                      <m:t>=0,027</m:t>
                    </m:r>
                  </m:oMath>
                </a14:m>
                <a:endParaRPr lang="ru-RU" sz="2000" dirty="0"/>
              </a:p>
            </p:txBody>
          </p:sp>
        </mc:Choice>
        <mc:Fallback>
          <p:sp>
            <p:nvSpPr>
              <p:cNvPr id="6" name="TextBox 5"/>
              <p:cNvSpPr txBox="1">
                <a:spLocks noRot="1" noChangeAspect="1" noMove="1" noResize="1" noEditPoints="1" noAdjustHandles="1" noChangeArrowheads="1" noChangeShapeType="1" noTextEdit="1"/>
              </p:cNvSpPr>
              <p:nvPr/>
            </p:nvSpPr>
            <p:spPr>
              <a:xfrm>
                <a:off x="-3" y="2097619"/>
                <a:ext cx="9144001" cy="1323439"/>
              </a:xfrm>
              <a:prstGeom prst="rect">
                <a:avLst/>
              </a:prstGeom>
              <a:blipFill rotWithShape="1">
                <a:blip r:embed="rId2" cstate="print"/>
                <a:stretch>
                  <a:fillRect l="-599" t="-1364" b="-6364"/>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4" y="42607"/>
            <a:ext cx="7850039" cy="1631216"/>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магазине три продавца. Каждый из них занят с клиентом с вероятностью 0,3. Найдите вероятность того, что в случайный момент времени все три продавца заняты одновременно (считайте, что клиенты заходят независимо друг от друга).</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0,027.</a:t>
            </a:r>
          </a:p>
        </p:txBody>
      </p:sp>
      <p:sp>
        <p:nvSpPr>
          <p:cNvPr id="7" name="Rectangle 2"/>
          <p:cNvSpPr txBox="1">
            <a:spLocks noChangeArrowheads="1"/>
          </p:cNvSpPr>
          <p:nvPr/>
        </p:nvSpPr>
        <p:spPr bwMode="auto">
          <a:xfrm>
            <a:off x="7850034"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320201</a:t>
            </a:r>
            <a:endParaRPr lang="ru-RU" sz="2400" dirty="0" smtClean="0"/>
          </a:p>
        </p:txBody>
      </p:sp>
    </p:spTree>
    <p:extLst>
      <p:ext uri="{BB962C8B-B14F-4D97-AF65-F5344CB8AC3E}">
        <p14:creationId xmlns:p14="http://schemas.microsoft.com/office/powerpoint/2010/main" xmlns="" val="106509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 y="2279899"/>
            <a:ext cx="9144001" cy="255454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Вероятность того, что первый магазин не доставит товар равна 1 − 0,9 = 0,1. </a:t>
            </a:r>
            <a:endParaRPr lang="ru-RU" sz="2000" dirty="0" smtClean="0">
              <a:latin typeface="+mn-lt"/>
            </a:endParaRPr>
          </a:p>
          <a:p>
            <a:r>
              <a:rPr lang="ru-RU" sz="2000" dirty="0" smtClean="0">
                <a:latin typeface="+mn-lt"/>
              </a:rPr>
              <a:t>Вероятность </a:t>
            </a:r>
            <a:r>
              <a:rPr lang="ru-RU" sz="2000" dirty="0">
                <a:latin typeface="+mn-lt"/>
              </a:rPr>
              <a:t>того, что второй магазин не доставит товар равна 1 − 0,8 = 0,2. </a:t>
            </a:r>
            <a:endParaRPr lang="ru-RU" sz="2000" dirty="0" smtClean="0">
              <a:latin typeface="+mn-lt"/>
            </a:endParaRPr>
          </a:p>
          <a:p>
            <a:r>
              <a:rPr lang="ru-RU" sz="2000" dirty="0" smtClean="0">
                <a:latin typeface="+mn-lt"/>
              </a:rPr>
              <a:t>Поскольку </a:t>
            </a:r>
            <a:r>
              <a:rPr lang="ru-RU" sz="2000" dirty="0">
                <a:latin typeface="+mn-lt"/>
              </a:rPr>
              <a:t>эти события независимы, вероятность их произведения (оба магазина не доставят товар) равна произведению вероятностей этих событий: 0,1 · 0,2 = 0,02. </a:t>
            </a:r>
          </a:p>
        </p:txBody>
      </p:sp>
      <p:sp>
        <p:nvSpPr>
          <p:cNvPr id="4" name="Rectangle 2"/>
          <p:cNvSpPr txBox="1">
            <a:spLocks noChangeArrowheads="1"/>
          </p:cNvSpPr>
          <p:nvPr/>
        </p:nvSpPr>
        <p:spPr bwMode="gray">
          <a:xfrm>
            <a:off x="-4" y="42607"/>
            <a:ext cx="9144001" cy="224676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По отзывам покупателей Иван Иванович оценил </a:t>
            </a:r>
            <a:endParaRPr lang="ru-RU" sz="2000" i="1" dirty="0" smtClean="0"/>
          </a:p>
          <a:p>
            <a:r>
              <a:rPr lang="ru-RU" sz="2000" i="1" dirty="0" smtClean="0"/>
              <a:t>надёжность двух </a:t>
            </a:r>
            <a:r>
              <a:rPr lang="ru-RU" sz="2000" i="1" dirty="0"/>
              <a:t>интернет-магазинов. Вероятность того, что нужный товар доставят из магазина А, равна 0,8. Вероятность того, что этот товар доставят из магазина Б, равна 0,9. Иван Иванович заказал товар сразу в обоих магазинах. Считая, что интернет-магазины работают независимо друг от друга, найдите вероятность того, что ни один магазин не доставит товар.</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0,02.</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320202</a:t>
            </a:r>
            <a:endParaRPr lang="ru-RU" sz="2400" dirty="0" smtClean="0"/>
          </a:p>
        </p:txBody>
      </p:sp>
    </p:spTree>
    <p:extLst>
      <p:ext uri="{BB962C8B-B14F-4D97-AF65-F5344CB8AC3E}">
        <p14:creationId xmlns:p14="http://schemas.microsoft.com/office/powerpoint/2010/main" xmlns="" val="81491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ppt_x</p:attrName>
                                        </p:attrNameLst>
                                      </p:cBhvr>
                                      <p:tavLst>
                                        <p:tav tm="0">
                                          <p:val>
                                            <p:strVal val="#ppt_x-.2"/>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 y="2279899"/>
            <a:ext cx="9144001" cy="317009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Рассмотрим события </a:t>
            </a:r>
            <a:endParaRPr lang="ru-RU" sz="2000" dirty="0" smtClean="0">
              <a:latin typeface="+mn-lt"/>
            </a:endParaRPr>
          </a:p>
          <a:p>
            <a:r>
              <a:rPr lang="ru-RU" sz="2000" dirty="0" smtClean="0">
                <a:latin typeface="+mn-lt"/>
              </a:rPr>
              <a:t>A </a:t>
            </a:r>
            <a:r>
              <a:rPr lang="ru-RU" sz="2000" dirty="0">
                <a:latin typeface="+mn-lt"/>
              </a:rPr>
              <a:t>= «в автобусе меньше 15 пассажиров» и </a:t>
            </a:r>
            <a:endParaRPr lang="ru-RU" sz="2000" dirty="0" smtClean="0">
              <a:latin typeface="+mn-lt"/>
            </a:endParaRPr>
          </a:p>
          <a:p>
            <a:r>
              <a:rPr lang="ru-RU" sz="2000" dirty="0" smtClean="0">
                <a:latin typeface="+mn-lt"/>
              </a:rPr>
              <a:t>В </a:t>
            </a:r>
            <a:r>
              <a:rPr lang="ru-RU" sz="2000" dirty="0">
                <a:latin typeface="+mn-lt"/>
              </a:rPr>
              <a:t>= «в автобусе от 15 до 19 пассажиров». </a:t>
            </a:r>
            <a:endParaRPr lang="ru-RU" sz="2000" dirty="0" smtClean="0">
              <a:latin typeface="+mn-lt"/>
            </a:endParaRPr>
          </a:p>
          <a:p>
            <a:r>
              <a:rPr lang="ru-RU" sz="2000" dirty="0" smtClean="0">
                <a:latin typeface="+mn-lt"/>
              </a:rPr>
              <a:t>Их </a:t>
            </a:r>
            <a:r>
              <a:rPr lang="ru-RU" sz="2000" dirty="0">
                <a:latin typeface="+mn-lt"/>
              </a:rPr>
              <a:t>сумма — событие A + B = «в автобусе меньше 20 пассажиров». События A и В несовместные, вероятность их суммы равна сумме вероятностей этих событий: </a:t>
            </a:r>
          </a:p>
          <a:p>
            <a:r>
              <a:rPr lang="ru-RU" sz="2000" dirty="0" smtClean="0">
                <a:latin typeface="+mn-lt"/>
              </a:rPr>
              <a:t>P(A </a:t>
            </a:r>
            <a:r>
              <a:rPr lang="ru-RU" sz="2000" dirty="0">
                <a:latin typeface="+mn-lt"/>
              </a:rPr>
              <a:t>+ B) = P(A) + P(B). </a:t>
            </a:r>
          </a:p>
          <a:p>
            <a:r>
              <a:rPr lang="ru-RU" sz="2000" dirty="0" smtClean="0">
                <a:latin typeface="+mn-lt"/>
              </a:rPr>
              <a:t>Тогда</a:t>
            </a:r>
            <a:r>
              <a:rPr lang="ru-RU" sz="2000" dirty="0">
                <a:latin typeface="+mn-lt"/>
              </a:rPr>
              <a:t>, используя данные задачи, получаем: 0,94 = 0,56 + P(В), откуда P(В) = 0,94 − 0,56 = 0,38. </a:t>
            </a:r>
          </a:p>
        </p:txBody>
      </p:sp>
      <p:sp>
        <p:nvSpPr>
          <p:cNvPr id="4" name="Rectangle 2"/>
          <p:cNvSpPr txBox="1">
            <a:spLocks noChangeArrowheads="1"/>
          </p:cNvSpPr>
          <p:nvPr/>
        </p:nvSpPr>
        <p:spPr bwMode="gray">
          <a:xfrm>
            <a:off x="-4" y="42607"/>
            <a:ext cx="7818787"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Из районного центра в деревню ежедневно ходит автобус. Вероятность того, что в понедельник в автобусе окажется меньше 20 пассажиров, равна 0,94. Вероятность того, что окажется меньше 15 пассажиров, равна 0,56. Найдите вероятность того, что число пассажиров будет от 15 до 19.</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0,38.</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320203</a:t>
            </a:r>
            <a:endParaRPr lang="ru-RU" sz="2400" dirty="0" smtClean="0"/>
          </a:p>
        </p:txBody>
      </p:sp>
    </p:spTree>
    <p:extLst>
      <p:ext uri="{BB962C8B-B14F-4D97-AF65-F5344CB8AC3E}">
        <p14:creationId xmlns:p14="http://schemas.microsoft.com/office/powerpoint/2010/main" xmlns="" val="284903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 y="2279899"/>
            <a:ext cx="9144001" cy="378565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smtClean="0">
                <a:latin typeface="+mn-lt"/>
              </a:rPr>
              <a:t>1) Команда «Статор» </a:t>
            </a:r>
            <a:r>
              <a:rPr lang="ru-RU" sz="2000" dirty="0">
                <a:latin typeface="+mn-lt"/>
              </a:rPr>
              <a:t>начинает игру с мячом обозначим </a:t>
            </a:r>
            <a:r>
              <a:rPr lang="ru-RU" sz="2000" dirty="0" smtClean="0">
                <a:latin typeface="+mn-lt"/>
              </a:rPr>
              <a:t>«+»,</a:t>
            </a:r>
          </a:p>
          <a:p>
            <a:r>
              <a:rPr lang="ru-RU" sz="2000" dirty="0" smtClean="0">
                <a:latin typeface="+mn-lt"/>
              </a:rPr>
              <a:t>начинает </a:t>
            </a:r>
            <a:r>
              <a:rPr lang="ru-RU" sz="2000" dirty="0">
                <a:latin typeface="+mn-lt"/>
              </a:rPr>
              <a:t>игру другая команда </a:t>
            </a:r>
            <a:r>
              <a:rPr lang="ru-RU" sz="2000" dirty="0" smtClean="0">
                <a:latin typeface="+mn-lt"/>
              </a:rPr>
              <a:t>обозначим «-».</a:t>
            </a:r>
          </a:p>
          <a:p>
            <a:r>
              <a:rPr lang="ru-RU" sz="2000" dirty="0" smtClean="0">
                <a:latin typeface="+mn-lt"/>
              </a:rPr>
              <a:t>«Статор» </a:t>
            </a:r>
            <a:r>
              <a:rPr lang="ru-RU" sz="2000" dirty="0">
                <a:latin typeface="+mn-lt"/>
              </a:rPr>
              <a:t>играет с тремя </a:t>
            </a:r>
            <a:r>
              <a:rPr lang="ru-RU" sz="2000" dirty="0" smtClean="0">
                <a:latin typeface="+mn-lt"/>
              </a:rPr>
              <a:t>командами. </a:t>
            </a:r>
            <a:r>
              <a:rPr lang="ru-RU" sz="2000" dirty="0">
                <a:latin typeface="+mn-lt"/>
              </a:rPr>
              <a:t>Возможные </a:t>
            </a:r>
            <a:r>
              <a:rPr lang="ru-RU" sz="2000" dirty="0" smtClean="0">
                <a:latin typeface="+mn-lt"/>
              </a:rPr>
              <a:t>комбинации: </a:t>
            </a:r>
          </a:p>
          <a:p>
            <a:r>
              <a:rPr lang="ru-RU" sz="2000" dirty="0" smtClean="0">
                <a:latin typeface="+mn-lt"/>
              </a:rPr>
              <a:t>(+++); (++-); (+-+); (-++); (+--); (--+); (-+-); (---) </a:t>
            </a:r>
          </a:p>
          <a:p>
            <a:r>
              <a:rPr lang="ru-RU" sz="2000" dirty="0" smtClean="0">
                <a:latin typeface="+mn-lt"/>
              </a:rPr>
              <a:t>Всего 8 вариантов. Благоприятных - 1. </a:t>
            </a:r>
          </a:p>
          <a:p>
            <a:r>
              <a:rPr lang="ru-RU" sz="2000" dirty="0" smtClean="0">
                <a:latin typeface="+mn-lt"/>
              </a:rPr>
              <a:t>Р(А)=1/8= 0,125 </a:t>
            </a:r>
          </a:p>
          <a:p>
            <a:r>
              <a:rPr lang="ru-RU" sz="2000" dirty="0" smtClean="0">
                <a:latin typeface="+mn-lt"/>
              </a:rPr>
              <a:t>2) Требуется </a:t>
            </a:r>
            <a:r>
              <a:rPr lang="ru-RU" sz="2000" dirty="0">
                <a:latin typeface="+mn-lt"/>
              </a:rPr>
              <a:t>найти вероятность произведения трех событий: «Статор» начинает первую игру, не начинает вторую игру, начинает третью игру. Вероятность произведения независимых событий равна произведению вероятностей этих событий. Вероятность каждого из них равна 0,5, откуда находим: 0,5·0,5·0,5 = 0,125. </a:t>
            </a:r>
          </a:p>
        </p:txBody>
      </p:sp>
      <p:sp>
        <p:nvSpPr>
          <p:cNvPr id="4" name="Rectangle 2"/>
          <p:cNvSpPr txBox="1">
            <a:spLocks noChangeArrowheads="1"/>
          </p:cNvSpPr>
          <p:nvPr/>
        </p:nvSpPr>
        <p:spPr bwMode="gray">
          <a:xfrm>
            <a:off x="-4" y="42607"/>
            <a:ext cx="7977813"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Перед началом волейбольного матча капитаны команд тянут честный жребий, чтобы определить, какая из команд начнёт игру с мячом. Команда «Статор» по очереди играет с командами «Ротор», «Мотор» и «Стартер». Найдите вероятность того, что «Статор» будет начинать только первую и последнюю игры.</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0,125.</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320205</a:t>
            </a:r>
            <a:endParaRPr lang="ru-RU" sz="2400" dirty="0" smtClean="0"/>
          </a:p>
        </p:txBody>
      </p:sp>
    </p:spTree>
    <p:extLst>
      <p:ext uri="{BB962C8B-B14F-4D97-AF65-F5344CB8AC3E}">
        <p14:creationId xmlns:p14="http://schemas.microsoft.com/office/powerpoint/2010/main" xmlns="" val="387616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ppt_x</p:attrName>
                                        </p:attrNameLst>
                                      </p:cBhvr>
                                      <p:tavLst>
                                        <p:tav tm="0">
                                          <p:val>
                                            <p:strVal val="#ppt_x-.2"/>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 y="2279899"/>
            <a:ext cx="9144001" cy="4093428"/>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Для погоды на 4, 5 и 6 июля есть 4 варианта: ХХО, ХОО, ОХО, ООО (здесь Х — хорошая, О — отличная погода). Найдем вероятности наступления такой погоды: </a:t>
            </a:r>
          </a:p>
          <a:p>
            <a:r>
              <a:rPr lang="ru-RU" sz="2000" dirty="0" smtClean="0">
                <a:latin typeface="+mn-lt"/>
              </a:rPr>
              <a:t>P(XXO</a:t>
            </a:r>
            <a:r>
              <a:rPr lang="ru-RU" sz="2000" dirty="0">
                <a:latin typeface="+mn-lt"/>
              </a:rPr>
              <a:t>) = 0,8·0,8·0,2 = 0,128; </a:t>
            </a:r>
            <a:br>
              <a:rPr lang="ru-RU" sz="2000" dirty="0">
                <a:latin typeface="+mn-lt"/>
              </a:rPr>
            </a:br>
            <a:r>
              <a:rPr lang="ru-RU" sz="2000" dirty="0">
                <a:latin typeface="+mn-lt"/>
              </a:rPr>
              <a:t>P(XOO) = 0,8·0,2·0,8 = 0,128; </a:t>
            </a:r>
            <a:br>
              <a:rPr lang="ru-RU" sz="2000" dirty="0">
                <a:latin typeface="+mn-lt"/>
              </a:rPr>
            </a:br>
            <a:r>
              <a:rPr lang="ru-RU" sz="2000" dirty="0">
                <a:latin typeface="+mn-lt"/>
              </a:rPr>
              <a:t>P(OXO) = 0,2·0,2·0,2 = 0,008; </a:t>
            </a:r>
            <a:br>
              <a:rPr lang="ru-RU" sz="2000" dirty="0">
                <a:latin typeface="+mn-lt"/>
              </a:rPr>
            </a:br>
            <a:r>
              <a:rPr lang="ru-RU" sz="2000" dirty="0">
                <a:latin typeface="+mn-lt"/>
              </a:rPr>
              <a:t>P(OOO) = 0,2·0,8·0,8 = 0,128. </a:t>
            </a:r>
          </a:p>
          <a:p>
            <a:r>
              <a:rPr lang="ru-RU" sz="2000" dirty="0">
                <a:latin typeface="+mn-lt"/>
              </a:rPr>
              <a:t/>
            </a:r>
            <a:br>
              <a:rPr lang="ru-RU" sz="2000" dirty="0">
                <a:latin typeface="+mn-lt"/>
              </a:rPr>
            </a:br>
            <a:r>
              <a:rPr lang="ru-RU" sz="2000" dirty="0">
                <a:latin typeface="+mn-lt"/>
              </a:rPr>
              <a:t>Указанные события несовместные, вероятность их сумы равна сумме вероятностей этих событий: </a:t>
            </a:r>
          </a:p>
          <a:p>
            <a:r>
              <a:rPr lang="ru-RU" sz="2000" dirty="0" smtClean="0">
                <a:latin typeface="+mn-lt"/>
              </a:rPr>
              <a:t>P(ХХО</a:t>
            </a:r>
            <a:r>
              <a:rPr lang="ru-RU" sz="2000" dirty="0">
                <a:latin typeface="+mn-lt"/>
              </a:rPr>
              <a:t>) + P(ХОО) + P(ОХО) + P(ООО) = 0,128 + 0,128 + 0,008 + 0,128 = 0,392. </a:t>
            </a:r>
          </a:p>
        </p:txBody>
      </p:sp>
      <p:sp>
        <p:nvSpPr>
          <p:cNvPr id="4" name="Rectangle 2"/>
          <p:cNvSpPr txBox="1">
            <a:spLocks noChangeArrowheads="1"/>
          </p:cNvSpPr>
          <p:nvPr/>
        </p:nvSpPr>
        <p:spPr bwMode="gray">
          <a:xfrm>
            <a:off x="-4" y="42607"/>
            <a:ext cx="8497022"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Волшебной стране бывает два типа погоды: хорошая и отличная, причём погода, установившись утром, держится неизменной весь день. Известно, что с вероятностью 0,8 погода завтра будет такой же, как и сегодня. Сегодня 3 июля, погода в Волшебной стране хорошая. Найдите вероятность того, что 6 июля в Волшебной стране будет отличная погода.</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0,392.</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320206</a:t>
            </a:r>
            <a:endParaRPr lang="ru-RU" sz="2400" dirty="0" smtClean="0"/>
          </a:p>
        </p:txBody>
      </p:sp>
    </p:spTree>
    <p:extLst>
      <p:ext uri="{BB962C8B-B14F-4D97-AF65-F5344CB8AC3E}">
        <p14:creationId xmlns:p14="http://schemas.microsoft.com/office/powerpoint/2010/main" xmlns="" val="2440720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252988"/>
            <a:ext cx="9144001" cy="286232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Анализ пациента может быть положительным по двум причинам: </a:t>
            </a:r>
            <a:r>
              <a:rPr lang="ru-RU" sz="2000" dirty="0" smtClean="0">
                <a:latin typeface="+mn-lt"/>
              </a:rPr>
              <a:t>  А</a:t>
            </a:r>
            <a:r>
              <a:rPr lang="ru-RU" sz="2000" dirty="0">
                <a:latin typeface="+mn-lt"/>
              </a:rPr>
              <a:t>) пациент болеет гепатитом, его анализ верен; </a:t>
            </a:r>
            <a:r>
              <a:rPr lang="ru-RU" sz="2000" dirty="0" smtClean="0">
                <a:latin typeface="+mn-lt"/>
              </a:rPr>
              <a:t>                               B</a:t>
            </a:r>
            <a:r>
              <a:rPr lang="ru-RU" sz="2000" dirty="0">
                <a:latin typeface="+mn-lt"/>
              </a:rPr>
              <a:t>) пациент не болеет гепатитом, его анализ ложен. </a:t>
            </a:r>
            <a:r>
              <a:rPr lang="ru-RU" sz="2000" dirty="0" smtClean="0">
                <a:latin typeface="+mn-lt"/>
              </a:rPr>
              <a:t>                         Это </a:t>
            </a:r>
            <a:r>
              <a:rPr lang="ru-RU" sz="2000" dirty="0">
                <a:latin typeface="+mn-lt"/>
              </a:rPr>
              <a:t>несовместные события, вероятность их суммы равна сумме вероятностей этих событий. Имеем: </a:t>
            </a:r>
            <a:endParaRPr lang="ru-RU" sz="2000" dirty="0" smtClean="0">
              <a:latin typeface="+mn-lt"/>
            </a:endParaRPr>
          </a:p>
          <a:p>
            <a:r>
              <a:rPr lang="ru-RU" sz="2000" dirty="0" smtClean="0">
                <a:latin typeface="+mn-lt"/>
              </a:rPr>
              <a:t>Р(А)=0,9 </a:t>
            </a:r>
            <a:r>
              <a:rPr lang="ru-RU" sz="2000" dirty="0" smtClean="0">
                <a:latin typeface="+mn-lt"/>
                <a:sym typeface="Symbol"/>
              </a:rPr>
              <a:t> 0,05=0,045</a:t>
            </a:r>
          </a:p>
          <a:p>
            <a:r>
              <a:rPr lang="ru-RU" sz="2000" dirty="0" smtClean="0">
                <a:latin typeface="+mn-lt"/>
              </a:rPr>
              <a:t>Р(В)=0,01 </a:t>
            </a:r>
            <a:r>
              <a:rPr lang="ru-RU" sz="2000" dirty="0">
                <a:latin typeface="+mn-lt"/>
                <a:sym typeface="Symbol"/>
              </a:rPr>
              <a:t> </a:t>
            </a:r>
            <a:r>
              <a:rPr lang="ru-RU" sz="2000" dirty="0" smtClean="0">
                <a:latin typeface="+mn-lt"/>
                <a:sym typeface="Symbol"/>
              </a:rPr>
              <a:t>0,95=0,0095</a:t>
            </a:r>
            <a:endParaRPr lang="ru-RU" sz="2000" dirty="0">
              <a:latin typeface="+mn-lt"/>
              <a:sym typeface="Symbol"/>
            </a:endParaRPr>
          </a:p>
          <a:p>
            <a:r>
              <a:rPr lang="ru-RU" sz="2000" dirty="0" smtClean="0">
                <a:latin typeface="+mn-lt"/>
              </a:rPr>
              <a:t>Р(А+В)=Р(А)+Р(В)=0,045+0,0095=0,0545.</a:t>
            </a:r>
            <a:endParaRPr lang="ru-RU" sz="2000" dirty="0"/>
          </a:p>
        </p:txBody>
      </p:sp>
      <p:sp>
        <p:nvSpPr>
          <p:cNvPr id="4" name="Rectangle 2"/>
          <p:cNvSpPr txBox="1">
            <a:spLocks noChangeArrowheads="1"/>
          </p:cNvSpPr>
          <p:nvPr/>
        </p:nvSpPr>
        <p:spPr bwMode="gray">
          <a:xfrm>
            <a:off x="-4" y="42607"/>
            <a:ext cx="9144002" cy="317009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dirty="0"/>
              <a:t>Всем пациентам с подозрением на гепатит делают анализ крови. Если анализ выявляет гепатит, то результат анализа называется </a:t>
            </a:r>
            <a:r>
              <a:rPr lang="ru-RU" sz="2000" dirty="0">
                <a:solidFill>
                  <a:srgbClr val="FF0000"/>
                </a:solidFill>
              </a:rPr>
              <a:t>положительным</a:t>
            </a:r>
            <a:r>
              <a:rPr lang="ru-RU" sz="2000" dirty="0"/>
              <a:t>. У больных гепатитом пациентов </a:t>
            </a:r>
            <a:r>
              <a:rPr lang="ru-RU" sz="2000" dirty="0" smtClean="0"/>
              <a:t> анализ </a:t>
            </a:r>
            <a:r>
              <a:rPr lang="ru-RU" sz="2000" dirty="0"/>
              <a:t>даёт положительный результат с вероятностью 0,9. </a:t>
            </a:r>
            <a:r>
              <a:rPr lang="ru-RU" sz="2000" dirty="0" smtClean="0"/>
              <a:t>         Если </a:t>
            </a:r>
            <a:r>
              <a:rPr lang="ru-RU" sz="2000" dirty="0"/>
              <a:t>пациент не болен гепатитом, то анализ может дать ложный положительный результат с вероятностью 0,01. Известно, что 5% пациентов, поступающих с подозрением на гепатит, действительно больны гепатитом. Найдите вероятность того, что результат анализа у пациента, поступившего в клинику с подозрением на гепатит, будет положительным.</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0,0545.</a:t>
            </a:r>
          </a:p>
        </p:txBody>
      </p:sp>
      <p:sp>
        <p:nvSpPr>
          <p:cNvPr id="7" name="Rectangle 2"/>
          <p:cNvSpPr txBox="1">
            <a:spLocks noChangeArrowheads="1"/>
          </p:cNvSpPr>
          <p:nvPr/>
        </p:nvSpPr>
        <p:spPr bwMode="auto">
          <a:xfrm>
            <a:off x="7942802" y="90543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320207</a:t>
            </a:r>
            <a:endParaRPr lang="ru-RU" sz="2400" dirty="0" smtClean="0"/>
          </a:p>
        </p:txBody>
      </p:sp>
    </p:spTree>
    <p:extLst>
      <p:ext uri="{BB962C8B-B14F-4D97-AF65-F5344CB8AC3E}">
        <p14:creationId xmlns:p14="http://schemas.microsoft.com/office/powerpoint/2010/main" xmlns="" val="116288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10878" y="1663489"/>
                <a:ext cx="9064488" cy="4709687"/>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r>
                  <a:rPr lang="ru-RU" sz="2000" i="1" dirty="0" smtClean="0">
                    <a:latin typeface="+mn-lt"/>
                  </a:rPr>
                  <a:t/>
                </a:r>
                <a:r>
                  <a:rPr lang="ru-RU" sz="2000" dirty="0" smtClean="0">
                    <a:latin typeface="+mn-lt"/>
                  </a:rPr>
                  <a:t>Введем </a:t>
                </a:r>
                <a:r>
                  <a:rPr lang="ru-RU" sz="2000" dirty="0">
                    <a:latin typeface="+mn-lt"/>
                  </a:rPr>
                  <a:t>обозначения для событий</a:t>
                </a:r>
                <a:r>
                  <a:rPr lang="ru-RU" sz="2000" dirty="0" smtClean="0">
                    <a:latin typeface="+mn-lt"/>
                  </a:rPr>
                  <a:t>:</a:t>
                </a:r>
              </a:p>
              <a:p>
                <a:r>
                  <a:rPr lang="ru-RU" sz="2000" dirty="0" smtClean="0">
                    <a:latin typeface="+mn-lt"/>
                  </a:rPr>
                  <a:t>А </a:t>
                </a:r>
                <a:r>
                  <a:rPr lang="ru-RU" sz="2000" dirty="0">
                    <a:latin typeface="+mn-lt"/>
                  </a:rPr>
                  <a:t>= </a:t>
                </a:r>
                <a:r>
                  <a:rPr lang="ru-RU" sz="2000" dirty="0" smtClean="0">
                    <a:latin typeface="+mn-lt"/>
                  </a:rPr>
                  <a:t>"батарейка бракованная", </a:t>
                </a:r>
                <a:r>
                  <a:rPr lang="ru-RU" sz="2000" dirty="0">
                    <a:latin typeface="+mn-lt"/>
                  </a:rPr>
                  <a:t>Р(А</a:t>
                </a:r>
                <a:r>
                  <a:rPr lang="ru-RU" sz="2000" dirty="0" smtClean="0">
                    <a:latin typeface="+mn-lt"/>
                  </a:rPr>
                  <a:t>)=0,06.</a:t>
                </a:r>
              </a:p>
              <a:p>
                <a14:m>
                  <m:oMath xmlns:m="http://schemas.openxmlformats.org/officeDocument/2006/math">
                    <m:acc>
                      <m:accPr>
                        <m:chr m:val="̅"/>
                        <m:ctrlPr>
                          <a:rPr lang="ru-RU" sz="2000" i="1" dirty="0" smtClean="0">
                            <a:latin typeface="Cambria Math"/>
                          </a:rPr>
                        </m:ctrlPr>
                      </m:accPr>
                      <m:e>
                        <m:r>
                          <a:rPr lang="ru-RU" sz="2000" i="1" dirty="0" smtClean="0">
                            <a:latin typeface="Cambria Math"/>
                          </a:rPr>
                          <m:t>А</m:t>
                        </m:r>
                      </m:e>
                    </m:acc>
                  </m:oMath>
                </a14:m>
                <a:r>
                  <a:rPr lang="ru-RU" sz="2000" dirty="0">
                    <a:latin typeface="+mn-lt"/>
                  </a:rPr>
                  <a:t> = </a:t>
                </a:r>
                <a:r>
                  <a:rPr lang="ru-RU" sz="2000" dirty="0" smtClean="0"/>
                  <a:t>"</a:t>
                </a:r>
                <a:r>
                  <a:rPr lang="ru-RU" sz="2000" dirty="0" smtClean="0">
                    <a:latin typeface="+mn-lt"/>
                  </a:rPr>
                  <a:t>батарейка исправная", </a:t>
                </a:r>
                <a:r>
                  <a:rPr lang="ru-RU" sz="2000" dirty="0">
                    <a:latin typeface="+mn-lt"/>
                  </a:rPr>
                  <a:t>Р(</a:t>
                </a:r>
                <a14:m>
                  <m:oMath xmlns:m="http://schemas.openxmlformats.org/officeDocument/2006/math">
                    <m:acc>
                      <m:accPr>
                        <m:chr m:val="̅"/>
                        <m:ctrlPr>
                          <a:rPr lang="ru-RU" sz="2000" i="1" dirty="0">
                            <a:latin typeface="Cambria Math"/>
                          </a:rPr>
                        </m:ctrlPr>
                      </m:accPr>
                      <m:e>
                        <m:r>
                          <a:rPr lang="ru-RU" sz="2000" i="1" dirty="0">
                            <a:latin typeface="Cambria Math"/>
                          </a:rPr>
                          <m:t>А</m:t>
                        </m:r>
                      </m:e>
                    </m:acc>
                  </m:oMath>
                </a14:m>
                <a:r>
                  <a:rPr lang="ru-RU" sz="2000" dirty="0">
                    <a:latin typeface="+mn-lt"/>
                  </a:rPr>
                  <a:t>)=</a:t>
                </a:r>
                <a:r>
                  <a:rPr lang="ru-RU" sz="2000" dirty="0" smtClean="0">
                    <a:latin typeface="+mn-lt"/>
                  </a:rPr>
                  <a:t>1-0,06=0,94.</a:t>
                </a:r>
                <a:endParaRPr lang="ru-RU" sz="2000" dirty="0">
                  <a:latin typeface="+mn-lt"/>
                </a:endParaRPr>
              </a:p>
              <a:p>
                <a:r>
                  <a:rPr lang="ru-RU" sz="2000" dirty="0" smtClean="0">
                    <a:latin typeface="+mn-lt"/>
                  </a:rPr>
                  <a:t>Составим </a:t>
                </a:r>
                <a:r>
                  <a:rPr lang="ru-RU" sz="2000" dirty="0">
                    <a:latin typeface="+mn-lt"/>
                  </a:rPr>
                  <a:t>дерево </a:t>
                </a:r>
                <a:r>
                  <a:rPr lang="ru-RU" sz="2000" dirty="0" smtClean="0">
                    <a:latin typeface="+mn-lt"/>
                  </a:rPr>
                  <a:t>вариантов и </a:t>
                </a:r>
                <a:r>
                  <a:rPr lang="ru-RU" sz="2000" dirty="0">
                    <a:latin typeface="+mn-lt"/>
                  </a:rPr>
                  <a:t>найдём необходимые вероятности.</a:t>
                </a:r>
              </a:p>
              <a:p>
                <a:endParaRPr lang="ru-RU" sz="2000" dirty="0">
                  <a:latin typeface="+mn-lt"/>
                </a:endParaRPr>
              </a:p>
              <a:p>
                <a:endParaRPr lang="ru-RU" sz="2000" dirty="0">
                  <a:latin typeface="+mn-lt"/>
                </a:endParaRPr>
              </a:p>
              <a:p>
                <a:endParaRPr lang="ru-RU" sz="2000" dirty="0" smtClean="0">
                  <a:latin typeface="+mn-lt"/>
                </a:endParaRPr>
              </a:p>
              <a:p>
                <a:endParaRPr lang="ru-RU" sz="2000" dirty="0" smtClean="0">
                  <a:latin typeface="+mn-lt"/>
                </a:endParaRPr>
              </a:p>
              <a:p>
                <a:endParaRPr lang="ru-RU" sz="2000" dirty="0" smtClean="0">
                  <a:latin typeface="+mn-lt"/>
                </a:endParaRPr>
              </a:p>
              <a:p>
                <a:endParaRPr lang="ru-RU" sz="2000" dirty="0" smtClean="0">
                  <a:latin typeface="+mn-lt"/>
                </a:endParaRPr>
              </a:p>
              <a:p>
                <a:endParaRPr lang="ru-RU" sz="2000" dirty="0" smtClean="0">
                  <a:latin typeface="+mn-lt"/>
                </a:endParaRPr>
              </a:p>
              <a:p>
                <a:r>
                  <a:rPr lang="ru-RU" sz="2000" dirty="0" smtClean="0">
                    <a:latin typeface="+mn-lt"/>
                  </a:rPr>
                  <a:t>Вероятность </a:t>
                </a:r>
                <a:r>
                  <a:rPr lang="ru-RU" sz="2000" dirty="0">
                    <a:latin typeface="+mn-lt"/>
                  </a:rPr>
                  <a:t>произведения независимых событий (обе батарейки окажутся исправными) равна произведению вероятностей этих событий: 0,94·0,94 = 0,8836. </a:t>
                </a:r>
              </a:p>
              <a:p>
                <a:endParaRPr lang="ru-RU" sz="2000" i="1" dirty="0" smtClean="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10878" y="1663489"/>
                <a:ext cx="9064488" cy="4709687"/>
              </a:xfrm>
              <a:prstGeom prst="rect">
                <a:avLst/>
              </a:prstGeom>
              <a:blipFill rotWithShape="1">
                <a:blip r:embed="rId2" cstate="print"/>
                <a:stretch>
                  <a:fillRect l="-604" t="-516"/>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0" y="29781"/>
            <a:ext cx="8203096"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Вероятность того, что батарейка бракованная, равна 0,06. Покупатель в магазине выбирает случайную упаковку, в которой две таких батарейки. Найдите вероятность того, что обе батарейки окажутся исправными.</a:t>
            </a:r>
          </a:p>
        </p:txBody>
      </p:sp>
      <p:sp>
        <p:nvSpPr>
          <p:cNvPr id="5" name="Прямоугольник 4"/>
          <p:cNvSpPr/>
          <p:nvPr/>
        </p:nvSpPr>
        <p:spPr>
          <a:xfrm>
            <a:off x="5546976" y="6346773"/>
            <a:ext cx="3329605" cy="523220"/>
          </a:xfrm>
          <a:prstGeom prst="rect">
            <a:avLst/>
          </a:prstGeom>
        </p:spPr>
        <p:txBody>
          <a:bodyPr wrap="square">
            <a:spAutoFit/>
          </a:bodyPr>
          <a:lstStyle/>
          <a:p>
            <a:pPr algn="ctr"/>
            <a:r>
              <a:rPr lang="ru-RU" sz="2800" i="1" dirty="0" smtClean="0">
                <a:solidFill>
                  <a:srgbClr val="FF0000"/>
                </a:solidFill>
                <a:latin typeface="+mn-lt"/>
              </a:rPr>
              <a:t>Ответ: 0,8836.</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320210</a:t>
            </a:r>
            <a:endParaRPr lang="ru-RU" sz="2400" dirty="0" smtClean="0"/>
          </a:p>
        </p:txBody>
      </p:sp>
      <p:cxnSp>
        <p:nvCxnSpPr>
          <p:cNvPr id="3" name="Прямая соединительная линия 2"/>
          <p:cNvCxnSpPr/>
          <p:nvPr/>
        </p:nvCxnSpPr>
        <p:spPr>
          <a:xfrm flipH="1">
            <a:off x="2955235" y="3127513"/>
            <a:ext cx="781878"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7113" y="3127513"/>
            <a:ext cx="808383" cy="5300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1409" y="3657600"/>
            <a:ext cx="463827"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235" y="3657600"/>
            <a:ext cx="39093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696" y="3657600"/>
            <a:ext cx="304800"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496" y="3657600"/>
            <a:ext cx="424069" cy="7288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p:nvPr/>
        </p:nvSpPr>
        <p:spPr>
          <a:xfrm>
            <a:off x="2563766" y="3281450"/>
            <a:ext cx="356188" cy="400110"/>
          </a:xfrm>
          <a:prstGeom prst="rect">
            <a:avLst/>
          </a:prstGeom>
        </p:spPr>
        <p:txBody>
          <a:bodyPr wrap="none">
            <a:spAutoFit/>
          </a:bodyPr>
          <a:lstStyle/>
          <a:p>
            <a:r>
              <a:rPr lang="ru-RU" sz="2000" dirty="0" smtClean="0"/>
              <a:t>А</a:t>
            </a:r>
            <a:endParaRPr lang="ru-RU" sz="1400" dirty="0"/>
          </a:p>
        </p:txBody>
      </p:sp>
      <mc:AlternateContent xmlns:mc="http://schemas.openxmlformats.org/markup-compatibility/2006">
        <mc:Choice xmlns:a14="http://schemas.microsoft.com/office/drawing/2010/main" xmlns="" Requires="a14">
          <p:sp>
            <p:nvSpPr>
              <p:cNvPr id="24" name="Прямоугольник 23"/>
              <p:cNvSpPr/>
              <p:nvPr/>
            </p:nvSpPr>
            <p:spPr>
              <a:xfrm>
                <a:off x="4579436" y="3296239"/>
                <a:ext cx="415498" cy="4008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А</m:t>
                          </m:r>
                        </m:e>
                      </m:acc>
                    </m:oMath>
                  </m:oMathPara>
                </a14:m>
                <a:endParaRPr lang="ru-RU" sz="1400" dirty="0"/>
              </a:p>
            </p:txBody>
          </p:sp>
        </mc:Choice>
        <mc:Fallback>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r>
                  <a:rPr lang="ru-RU">
                    <a:noFill/>
                  </a:rPr>
                  <a:t> </a:t>
                </a:r>
              </a:p>
            </p:txBody>
          </p:sp>
        </mc:Fallback>
      </mc:AlternateContent>
      <p:sp>
        <p:nvSpPr>
          <p:cNvPr id="25" name="Прямоугольник 24"/>
          <p:cNvSpPr/>
          <p:nvPr/>
        </p:nvSpPr>
        <p:spPr>
          <a:xfrm>
            <a:off x="2207578" y="4386469"/>
            <a:ext cx="356188" cy="400110"/>
          </a:xfrm>
          <a:prstGeom prst="rect">
            <a:avLst/>
          </a:prstGeom>
        </p:spPr>
        <p:txBody>
          <a:bodyPr wrap="none">
            <a:spAutoFit/>
          </a:bodyPr>
          <a:lstStyle/>
          <a:p>
            <a:r>
              <a:rPr lang="ru-RU" sz="2000" dirty="0"/>
              <a:t>А</a:t>
            </a:r>
          </a:p>
        </p:txBody>
      </p:sp>
      <p:sp>
        <p:nvSpPr>
          <p:cNvPr id="26" name="Прямоугольник 25"/>
          <p:cNvSpPr/>
          <p:nvPr/>
        </p:nvSpPr>
        <p:spPr>
          <a:xfrm>
            <a:off x="4036908" y="4373217"/>
            <a:ext cx="356188" cy="400110"/>
          </a:xfrm>
          <a:prstGeom prst="rect">
            <a:avLst/>
          </a:prstGeom>
        </p:spPr>
        <p:txBody>
          <a:bodyPr wrap="none">
            <a:spAutoFit/>
          </a:bodyPr>
          <a:lstStyle/>
          <a:p>
            <a:r>
              <a:rPr lang="ru-RU" sz="2000" dirty="0"/>
              <a:t>А</a:t>
            </a:r>
          </a:p>
        </p:txBody>
      </p:sp>
      <mc:AlternateContent xmlns:mc="http://schemas.openxmlformats.org/markup-compatibility/2006">
        <mc:Choice xmlns:a14="http://schemas.microsoft.com/office/drawing/2010/main" xmlns="" Requires="a14">
          <p:sp>
            <p:nvSpPr>
              <p:cNvPr id="27" name="Прямоугольник 26"/>
              <p:cNvSpPr/>
              <p:nvPr/>
            </p:nvSpPr>
            <p:spPr>
              <a:xfrm>
                <a:off x="3150704" y="4393096"/>
                <a:ext cx="415498" cy="4008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А</m:t>
                          </m:r>
                        </m:e>
                      </m:acc>
                    </m:oMath>
                  </m:oMathPara>
                </a14:m>
                <a:endParaRPr lang="ru-RU" sz="2000" dirty="0"/>
              </a:p>
            </p:txBody>
          </p:sp>
        </mc:Choice>
        <mc:Fallback>
          <p:sp>
            <p:nvSpPr>
              <p:cNvPr id="27" name="Прямоугольник 26"/>
              <p:cNvSpPr>
                <a:spLocks noRot="1" noChangeAspect="1" noMove="1" noResize="1" noEditPoints="1" noAdjustHandles="1" noChangeArrowheads="1" noChangeShapeType="1" noTextEdit="1"/>
              </p:cNvSpPr>
              <p:nvPr/>
            </p:nvSpPr>
            <p:spPr>
              <a:xfrm>
                <a:off x="3150704" y="4393096"/>
                <a:ext cx="415498" cy="400815"/>
              </a:xfrm>
              <a:prstGeom prst="rect">
                <a:avLst/>
              </a:prstGeom>
              <a:blipFill rotWithShape="1">
                <a:blip r:embed="rId4" cstate="print"/>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xmlns="" Requires="a14">
          <p:sp>
            <p:nvSpPr>
              <p:cNvPr id="29" name="Прямоугольник 28"/>
              <p:cNvSpPr/>
              <p:nvPr/>
            </p:nvSpPr>
            <p:spPr>
              <a:xfrm>
                <a:off x="4788788" y="4373217"/>
                <a:ext cx="415498" cy="40081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ru-RU" sz="2000" i="1" smtClean="0">
                              <a:latin typeface="Cambria Math"/>
                            </a:rPr>
                          </m:ctrlPr>
                        </m:accPr>
                        <m:e>
                          <m:r>
                            <a:rPr lang="ru-RU" sz="2000" b="0" i="1" smtClean="0">
                              <a:latin typeface="Cambria Math"/>
                            </a:rPr>
                            <m:t>А</m:t>
                          </m:r>
                        </m:e>
                      </m:acc>
                    </m:oMath>
                  </m:oMathPara>
                </a14:m>
                <a:endParaRPr lang="ru-RU" sz="2000" dirty="0"/>
              </a:p>
            </p:txBody>
          </p:sp>
        </mc:Choice>
        <mc:Fallback>
          <p:sp>
            <p:nvSpPr>
              <p:cNvPr id="29" name="Прямоугольник 28"/>
              <p:cNvSpPr>
                <a:spLocks noRot="1" noChangeAspect="1" noMove="1" noResize="1" noEditPoints="1" noAdjustHandles="1" noChangeArrowheads="1" noChangeShapeType="1" noTextEdit="1"/>
              </p:cNvSpPr>
              <p:nvPr/>
            </p:nvSpPr>
            <p:spPr>
              <a:xfrm>
                <a:off x="4788788" y="4373217"/>
                <a:ext cx="415498" cy="400815"/>
              </a:xfrm>
              <a:prstGeom prst="rect">
                <a:avLst/>
              </a:prstGeom>
              <a:blipFill rotWithShape="1">
                <a:blip r:embed="rId5" cstate="print"/>
                <a:stretch>
                  <a:fillRect/>
                </a:stretch>
              </a:blipFill>
            </p:spPr>
            <p:txBody>
              <a:bodyPr/>
              <a:lstStyle/>
              <a:p>
                <a:r>
                  <a:rPr lang="ru-RU">
                    <a:noFill/>
                  </a:rPr>
                  <a:t> </a:t>
                </a:r>
              </a:p>
            </p:txBody>
          </p:sp>
        </mc:Fallback>
      </mc:AlternateContent>
      <p:sp>
        <p:nvSpPr>
          <p:cNvPr id="30" name="Прямоугольник 29"/>
          <p:cNvSpPr/>
          <p:nvPr/>
        </p:nvSpPr>
        <p:spPr>
          <a:xfrm>
            <a:off x="2853988" y="3119148"/>
            <a:ext cx="633507" cy="369332"/>
          </a:xfrm>
          <a:prstGeom prst="rect">
            <a:avLst/>
          </a:prstGeom>
        </p:spPr>
        <p:txBody>
          <a:bodyPr wrap="none">
            <a:spAutoFit/>
          </a:bodyPr>
          <a:lstStyle/>
          <a:p>
            <a:r>
              <a:rPr lang="en-US" dirty="0" smtClean="0"/>
              <a:t>0</a:t>
            </a:r>
            <a:r>
              <a:rPr lang="ru-RU" dirty="0" smtClean="0"/>
              <a:t>,06</a:t>
            </a:r>
            <a:endParaRPr lang="ru-RU" dirty="0"/>
          </a:p>
        </p:txBody>
      </p:sp>
      <p:sp>
        <p:nvSpPr>
          <p:cNvPr id="31" name="Прямоугольник 30"/>
          <p:cNvSpPr/>
          <p:nvPr/>
        </p:nvSpPr>
        <p:spPr>
          <a:xfrm>
            <a:off x="2174276" y="3837369"/>
            <a:ext cx="633507" cy="369332"/>
          </a:xfrm>
          <a:prstGeom prst="rect">
            <a:avLst/>
          </a:prstGeom>
        </p:spPr>
        <p:txBody>
          <a:bodyPr wrap="none">
            <a:spAutoFit/>
          </a:bodyPr>
          <a:lstStyle/>
          <a:p>
            <a:r>
              <a:rPr lang="en-US" dirty="0" smtClean="0"/>
              <a:t>0</a:t>
            </a:r>
            <a:r>
              <a:rPr lang="ru-RU" dirty="0" smtClean="0"/>
              <a:t>,06</a:t>
            </a:r>
            <a:endParaRPr lang="ru-RU" dirty="0"/>
          </a:p>
        </p:txBody>
      </p:sp>
      <p:sp>
        <p:nvSpPr>
          <p:cNvPr id="32" name="Прямоугольник 31"/>
          <p:cNvSpPr/>
          <p:nvPr/>
        </p:nvSpPr>
        <p:spPr>
          <a:xfrm>
            <a:off x="3897768" y="3833817"/>
            <a:ext cx="633507" cy="369332"/>
          </a:xfrm>
          <a:prstGeom prst="rect">
            <a:avLst/>
          </a:prstGeom>
        </p:spPr>
        <p:txBody>
          <a:bodyPr wrap="none">
            <a:spAutoFit/>
          </a:bodyPr>
          <a:lstStyle/>
          <a:p>
            <a:r>
              <a:rPr lang="en-US" dirty="0" smtClean="0"/>
              <a:t>0</a:t>
            </a:r>
            <a:r>
              <a:rPr lang="ru-RU" dirty="0" smtClean="0"/>
              <a:t>,06</a:t>
            </a:r>
            <a:endParaRPr lang="ru-RU" dirty="0"/>
          </a:p>
        </p:txBody>
      </p:sp>
      <p:sp>
        <p:nvSpPr>
          <p:cNvPr id="33" name="Прямоугольник 32"/>
          <p:cNvSpPr/>
          <p:nvPr/>
        </p:nvSpPr>
        <p:spPr>
          <a:xfrm>
            <a:off x="4080795" y="3096784"/>
            <a:ext cx="633507" cy="369332"/>
          </a:xfrm>
          <a:prstGeom prst="rect">
            <a:avLst/>
          </a:prstGeom>
        </p:spPr>
        <p:txBody>
          <a:bodyPr wrap="none">
            <a:spAutoFit/>
          </a:bodyPr>
          <a:lstStyle/>
          <a:p>
            <a:r>
              <a:rPr lang="en-US" dirty="0" smtClean="0"/>
              <a:t>0</a:t>
            </a:r>
            <a:r>
              <a:rPr lang="ru-RU" dirty="0" smtClean="0"/>
              <a:t>,94</a:t>
            </a:r>
            <a:endParaRPr lang="ru-RU" dirty="0"/>
          </a:p>
        </p:txBody>
      </p:sp>
      <p:sp>
        <p:nvSpPr>
          <p:cNvPr id="34" name="Прямоугольник 33"/>
          <p:cNvSpPr/>
          <p:nvPr/>
        </p:nvSpPr>
        <p:spPr>
          <a:xfrm>
            <a:off x="3124167" y="3833817"/>
            <a:ext cx="633507" cy="369332"/>
          </a:xfrm>
          <a:prstGeom prst="rect">
            <a:avLst/>
          </a:prstGeom>
        </p:spPr>
        <p:txBody>
          <a:bodyPr wrap="none">
            <a:spAutoFit/>
          </a:bodyPr>
          <a:lstStyle/>
          <a:p>
            <a:r>
              <a:rPr lang="en-US" dirty="0" smtClean="0"/>
              <a:t>0</a:t>
            </a:r>
            <a:r>
              <a:rPr lang="ru-RU" dirty="0" smtClean="0"/>
              <a:t>,94</a:t>
            </a:r>
            <a:endParaRPr lang="ru-RU" dirty="0"/>
          </a:p>
        </p:txBody>
      </p:sp>
      <p:sp>
        <p:nvSpPr>
          <p:cNvPr id="35" name="Прямоугольник 34"/>
          <p:cNvSpPr/>
          <p:nvPr/>
        </p:nvSpPr>
        <p:spPr>
          <a:xfrm>
            <a:off x="4788788" y="3848838"/>
            <a:ext cx="633507" cy="369332"/>
          </a:xfrm>
          <a:prstGeom prst="rect">
            <a:avLst/>
          </a:prstGeom>
        </p:spPr>
        <p:txBody>
          <a:bodyPr wrap="none">
            <a:spAutoFit/>
          </a:bodyPr>
          <a:lstStyle/>
          <a:p>
            <a:r>
              <a:rPr lang="en-US" dirty="0" smtClean="0"/>
              <a:t>0</a:t>
            </a:r>
            <a:r>
              <a:rPr lang="ru-RU" dirty="0" smtClean="0"/>
              <a:t>,94</a:t>
            </a:r>
            <a:endParaRPr lang="ru-RU" dirty="0"/>
          </a:p>
        </p:txBody>
      </p:sp>
    </p:spTree>
    <p:extLst>
      <p:ext uri="{BB962C8B-B14F-4D97-AF65-F5344CB8AC3E}">
        <p14:creationId xmlns:p14="http://schemas.microsoft.com/office/powerpoint/2010/main" xmlns="" val="171927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9" presetClass="entr" presetSubtype="0" fill="hold" nodeType="clickEffect">
                                  <p:stCondLst>
                                    <p:cond delay="0"/>
                                  </p:stCondLst>
                                  <p:iterate type="lt">
                                    <p:tmPct val="0"/>
                                  </p:iterate>
                                  <p:childTnLst>
                                    <p:set>
                                      <p:cBhvr>
                                        <p:cTn id="70" dur="1" fill="hold">
                                          <p:stCondLst>
                                            <p:cond delay="0"/>
                                          </p:stCondLst>
                                        </p:cTn>
                                        <p:tgtEl>
                                          <p:spTgt spid="6">
                                            <p:txEl>
                                              <p:pRg st="11" end="11"/>
                                            </p:txEl>
                                          </p:spTgt>
                                        </p:tgtEl>
                                        <p:attrNameLst>
                                          <p:attrName>style.visibility</p:attrName>
                                        </p:attrNameLst>
                                      </p:cBhvr>
                                      <p:to>
                                        <p:strVal val="visible"/>
                                      </p:to>
                                    </p:set>
                                    <p:anim calcmode="lin" valueType="num">
                                      <p:cBhvr>
                                        <p:cTn id="71" dur="1000" fill="hold"/>
                                        <p:tgtEl>
                                          <p:spTgt spid="6">
                                            <p:txEl>
                                              <p:pRg st="11" end="11"/>
                                            </p:txEl>
                                          </p:spTgt>
                                        </p:tgtEl>
                                        <p:attrNameLst>
                                          <p:attrName>ppt_x</p:attrName>
                                        </p:attrNameLst>
                                      </p:cBhvr>
                                      <p:tavLst>
                                        <p:tav tm="0">
                                          <p:val>
                                            <p:strVal val="#ppt_x-.2"/>
                                          </p:val>
                                        </p:tav>
                                        <p:tav tm="100000">
                                          <p:val>
                                            <p:strVal val="#ppt_x"/>
                                          </p:val>
                                        </p:tav>
                                      </p:tavLst>
                                    </p:anim>
                                    <p:anim calcmode="lin" valueType="num">
                                      <p:cBhvr>
                                        <p:cTn id="72" dur="1000" fill="hold"/>
                                        <p:tgtEl>
                                          <p:spTgt spid="6">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73" dur="1000"/>
                                        <p:tgtEl>
                                          <p:spTgt spid="6">
                                            <p:txEl>
                                              <p:pRg st="11" end="1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9" presetClass="entr" presetSubtype="0" fill="hold" grpId="0" nodeType="clickEffect">
                                  <p:stCondLst>
                                    <p:cond delay="0"/>
                                  </p:stCondLst>
                                  <p:childTnLst>
                                    <p:set>
                                      <p:cBhvr>
                                        <p:cTn id="77" dur="1" fill="hold">
                                          <p:stCondLst>
                                            <p:cond delay="0"/>
                                          </p:stCondLst>
                                        </p:cTn>
                                        <p:tgtEl>
                                          <p:spTgt spid="5"/>
                                        </p:tgtEl>
                                        <p:attrNameLst>
                                          <p:attrName>style.visibility</p:attrName>
                                        </p:attrNameLst>
                                      </p:cBhvr>
                                      <p:to>
                                        <p:strVal val="visible"/>
                                      </p:to>
                                    </p:set>
                                    <p:anim calcmode="lin" valueType="num">
                                      <p:cBhvr>
                                        <p:cTn id="78" dur="1000" fill="hold"/>
                                        <p:tgtEl>
                                          <p:spTgt spid="5"/>
                                        </p:tgtEl>
                                        <p:attrNameLst>
                                          <p:attrName>ppt_x</p:attrName>
                                        </p:attrNameLst>
                                      </p:cBhvr>
                                      <p:tavLst>
                                        <p:tav tm="0">
                                          <p:val>
                                            <p:strVal val="#ppt_x-.2"/>
                                          </p:val>
                                        </p:tav>
                                        <p:tav tm="100000">
                                          <p:val>
                                            <p:strVal val="#ppt_x"/>
                                          </p:val>
                                        </p:tav>
                                      </p:tavLst>
                                    </p:anim>
                                    <p:anim calcmode="lin" valueType="num">
                                      <p:cBhvr>
                                        <p:cTn id="7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766455"/>
            <a:ext cx="9144001" cy="2862322"/>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Ситуация, при которой батарейка будет забракована, может сложиться в результате событий: </a:t>
            </a:r>
            <a:endParaRPr lang="ru-RU" sz="2000" dirty="0" smtClean="0">
              <a:latin typeface="+mn-lt"/>
            </a:endParaRPr>
          </a:p>
          <a:p>
            <a:r>
              <a:rPr lang="ru-RU" sz="2000" dirty="0" smtClean="0">
                <a:latin typeface="+mn-lt"/>
              </a:rPr>
              <a:t>A </a:t>
            </a:r>
            <a:r>
              <a:rPr lang="ru-RU" sz="2000" dirty="0">
                <a:latin typeface="+mn-lt"/>
              </a:rPr>
              <a:t>= </a:t>
            </a:r>
            <a:r>
              <a:rPr lang="ru-RU" sz="2000" dirty="0" smtClean="0">
                <a:latin typeface="+mn-lt"/>
              </a:rPr>
              <a:t>«батарейка </a:t>
            </a:r>
            <a:r>
              <a:rPr lang="ru-RU" sz="2000" dirty="0">
                <a:latin typeface="+mn-lt"/>
              </a:rPr>
              <a:t>действительно неисправна и забракована </a:t>
            </a:r>
            <a:r>
              <a:rPr lang="ru-RU" sz="2000" dirty="0" smtClean="0">
                <a:latin typeface="+mn-lt"/>
              </a:rPr>
              <a:t>справедливо» </a:t>
            </a:r>
            <a:r>
              <a:rPr lang="ru-RU" sz="2000" dirty="0">
                <a:latin typeface="+mn-lt"/>
              </a:rPr>
              <a:t>или </a:t>
            </a:r>
            <a:endParaRPr lang="ru-RU" sz="2000" dirty="0" smtClean="0">
              <a:latin typeface="+mn-lt"/>
            </a:endParaRPr>
          </a:p>
          <a:p>
            <a:r>
              <a:rPr lang="ru-RU" sz="2000" dirty="0" smtClean="0">
                <a:latin typeface="+mn-lt"/>
              </a:rPr>
              <a:t>В </a:t>
            </a:r>
            <a:r>
              <a:rPr lang="ru-RU" sz="2000" dirty="0">
                <a:latin typeface="+mn-lt"/>
              </a:rPr>
              <a:t>= </a:t>
            </a:r>
            <a:r>
              <a:rPr lang="ru-RU" sz="2000" dirty="0" smtClean="0">
                <a:latin typeface="+mn-lt"/>
              </a:rPr>
              <a:t>«батарейка </a:t>
            </a:r>
            <a:r>
              <a:rPr lang="ru-RU" sz="2000" dirty="0">
                <a:latin typeface="+mn-lt"/>
              </a:rPr>
              <a:t>исправна, но по ошибке </a:t>
            </a:r>
            <a:r>
              <a:rPr lang="ru-RU" sz="2000" dirty="0" smtClean="0">
                <a:latin typeface="+mn-lt"/>
              </a:rPr>
              <a:t>забракована».              </a:t>
            </a:r>
          </a:p>
          <a:p>
            <a:r>
              <a:rPr lang="ru-RU" sz="2000" dirty="0" smtClean="0">
                <a:latin typeface="+mn-lt"/>
              </a:rPr>
              <a:t>Это </a:t>
            </a:r>
            <a:r>
              <a:rPr lang="ru-RU" sz="2000" dirty="0">
                <a:latin typeface="+mn-lt"/>
              </a:rPr>
              <a:t>несовместные события, вероятность их суммы равна сумме вероятностей эти событий. Имеем: </a:t>
            </a:r>
            <a:endParaRPr lang="ru-RU" sz="2000" dirty="0" smtClean="0">
              <a:latin typeface="+mn-lt"/>
            </a:endParaRPr>
          </a:p>
          <a:p>
            <a:r>
              <a:rPr lang="ru-RU" sz="2000" dirty="0">
                <a:latin typeface="+mn-lt"/>
              </a:rPr>
              <a:t>Р(А+В)=Р(А)+Р(В)=</a:t>
            </a:r>
            <a:r>
              <a:rPr lang="ru-RU" sz="2000" dirty="0" smtClean="0">
                <a:latin typeface="+mn-lt"/>
              </a:rPr>
              <a:t>0,02</a:t>
            </a:r>
            <a:r>
              <a:rPr lang="ru-RU" sz="2000" dirty="0" smtClean="0">
                <a:latin typeface="+mn-lt"/>
                <a:sym typeface="Symbol"/>
              </a:rPr>
              <a:t>0,97</a:t>
            </a:r>
            <a:r>
              <a:rPr lang="ru-RU" sz="2000" dirty="0" smtClean="0">
                <a:latin typeface="+mn-lt"/>
              </a:rPr>
              <a:t>+0,98</a:t>
            </a:r>
            <a:r>
              <a:rPr lang="ru-RU" sz="2000" dirty="0" smtClean="0">
                <a:latin typeface="+mn-lt"/>
                <a:sym typeface="Symbol"/>
              </a:rPr>
              <a:t></a:t>
            </a:r>
            <a:r>
              <a:rPr lang="ru-RU" sz="2000" dirty="0" smtClean="0">
                <a:latin typeface="+mn-lt"/>
              </a:rPr>
              <a:t>0,01=0,0184+0,098=0,0296.</a:t>
            </a:r>
            <a:endParaRPr lang="ru-RU" sz="2000" dirty="0">
              <a:latin typeface="+mn-lt"/>
            </a:endParaRPr>
          </a:p>
        </p:txBody>
      </p:sp>
      <p:sp>
        <p:nvSpPr>
          <p:cNvPr id="4" name="Rectangle 2"/>
          <p:cNvSpPr txBox="1">
            <a:spLocks noChangeArrowheads="1"/>
          </p:cNvSpPr>
          <p:nvPr/>
        </p:nvSpPr>
        <p:spPr bwMode="gray">
          <a:xfrm>
            <a:off x="-4" y="42607"/>
            <a:ext cx="9144002" cy="255454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Автоматическая линия изготавливает батарейки. Вероятность того, что готовая батарейка неисправна, равна </a:t>
            </a:r>
            <a:r>
              <a:rPr lang="ru-RU" sz="2000" i="1" dirty="0" smtClean="0"/>
              <a:t>0,02. </a:t>
            </a:r>
            <a:r>
              <a:rPr lang="ru-RU" sz="2000" i="1" dirty="0"/>
              <a:t>Перед упаковкой каждая батарейка проходит систему контроля. Вероятность того, что система забракует неисправную батарейку, равна </a:t>
            </a:r>
            <a:r>
              <a:rPr lang="ru-RU" sz="2000" i="1" dirty="0" smtClean="0"/>
              <a:t>0,97. </a:t>
            </a:r>
            <a:r>
              <a:rPr lang="ru-RU" sz="2000" i="1" dirty="0"/>
              <a:t>Вероятность того, что система по ошибке забракует исправную батарейку, равна 0,01. Найдите вероятность того, что случайно выбранная из упаковки батарейка будет забракована.</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0,0296.</a:t>
            </a:r>
          </a:p>
        </p:txBody>
      </p:sp>
      <p:sp>
        <p:nvSpPr>
          <p:cNvPr id="7" name="Rectangle 2"/>
          <p:cNvSpPr txBox="1">
            <a:spLocks noChangeArrowheads="1"/>
          </p:cNvSpPr>
          <p:nvPr/>
        </p:nvSpPr>
        <p:spPr bwMode="auto">
          <a:xfrm>
            <a:off x="7905419" y="832659"/>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320211</a:t>
            </a:r>
            <a:endParaRPr lang="ru-RU" sz="2400" dirty="0" smtClean="0"/>
          </a:p>
        </p:txBody>
      </p:sp>
    </p:spTree>
    <p:extLst>
      <p:ext uri="{BB962C8B-B14F-4D97-AF65-F5344CB8AC3E}">
        <p14:creationId xmlns:p14="http://schemas.microsoft.com/office/powerpoint/2010/main" xmlns="" val="95882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0" y="4343464"/>
                <a:ext cx="9144001" cy="258737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На каждой из четырех отмеченных развилок паук с вероятностью </a:t>
                </a:r>
                <a14:m>
                  <m:oMath xmlns:m="http://schemas.openxmlformats.org/officeDocument/2006/math">
                    <m:f>
                      <m:fPr>
                        <m:ctrlPr>
                          <a:rPr lang="ru-RU" sz="2000" i="1" dirty="0" smtClean="0">
                            <a:latin typeface="Cambria Math"/>
                          </a:rPr>
                        </m:ctrlPr>
                      </m:fPr>
                      <m:num>
                        <m:r>
                          <a:rPr lang="ru-RU" sz="2000" b="0" i="1" dirty="0" smtClean="0">
                            <a:latin typeface="Cambria Math"/>
                          </a:rPr>
                          <m:t>1</m:t>
                        </m:r>
                      </m:num>
                      <m:den>
                        <m:r>
                          <a:rPr lang="ru-RU" sz="2000" b="0" i="1" dirty="0" smtClean="0">
                            <a:latin typeface="Cambria Math"/>
                          </a:rPr>
                          <m:t>2</m:t>
                        </m:r>
                      </m:den>
                    </m:f>
                  </m:oMath>
                </a14:m>
                <a:r>
                  <a:rPr lang="ru-RU" sz="2000" dirty="0">
                    <a:latin typeface="+mn-lt"/>
                  </a:rPr>
                  <a:t> может выбрать или путь, ведущий к выходу D, или другой путь. </a:t>
                </a:r>
                <a:r>
                  <a:rPr lang="ru-RU" sz="2000" dirty="0" smtClean="0">
                    <a:latin typeface="+mn-lt"/>
                  </a:rPr>
                  <a:t>  Это </a:t>
                </a:r>
                <a:r>
                  <a:rPr lang="ru-RU" sz="2000" dirty="0">
                    <a:latin typeface="+mn-lt"/>
                  </a:rPr>
                  <a:t>независимые события, вероятность их произведения </a:t>
                </a:r>
                <a:r>
                  <a:rPr lang="ru-RU" sz="2000" dirty="0" smtClean="0">
                    <a:latin typeface="+mn-lt"/>
                  </a:rPr>
                  <a:t>равна </a:t>
                </a:r>
                <a:r>
                  <a:rPr lang="ru-RU" sz="2000" dirty="0">
                    <a:latin typeface="+mn-lt"/>
                  </a:rPr>
                  <a:t>произведению вероятностей этих событий. Поэтому вероятность прийти к выходу D равна</a:t>
                </a:r>
                <a:r>
                  <a:rPr lang="ru-RU" sz="2000" dirty="0" smtClean="0">
                    <a:latin typeface="+mn-lt"/>
                  </a:rPr>
                  <a:t/>
                </a:r>
                <a:r>
                  <a:rPr lang="ru-RU" sz="2000" dirty="0">
                    <a:latin typeface="+mn-lt"/>
                  </a:rPr>
                  <a:t>(</a:t>
                </a:r>
                <a14:m>
                  <m:oMath xmlns:m="http://schemas.openxmlformats.org/officeDocument/2006/math">
                    <m:f>
                      <m:fPr>
                        <m:ctrlPr>
                          <a:rPr lang="ru-RU" sz="2400" i="1" dirty="0" smtClean="0">
                            <a:latin typeface="Cambria Math"/>
                          </a:rPr>
                        </m:ctrlPr>
                      </m:fPr>
                      <m:num>
                        <m:r>
                          <a:rPr lang="ru-RU" sz="2400" b="0" i="1" dirty="0" smtClean="0">
                            <a:latin typeface="Cambria Math"/>
                          </a:rPr>
                          <m:t>1</m:t>
                        </m:r>
                      </m:num>
                      <m:den>
                        <m:r>
                          <a:rPr lang="ru-RU" sz="2400" b="0" i="1" dirty="0" smtClean="0">
                            <a:latin typeface="Cambria Math"/>
                          </a:rPr>
                          <m:t>2</m:t>
                        </m:r>
                      </m:den>
                    </m:f>
                  </m:oMath>
                </a14:m>
                <a:r>
                  <a:rPr lang="ru-RU" sz="2000" dirty="0">
                    <a:latin typeface="+mn-lt"/>
                  </a:rPr>
                  <a:t>)</a:t>
                </a:r>
                <a:r>
                  <a:rPr lang="ru-RU" sz="2000" baseline="30000" dirty="0">
                    <a:latin typeface="+mn-lt"/>
                  </a:rPr>
                  <a:t>4</a:t>
                </a:r>
                <a:r>
                  <a:rPr lang="ru-RU" sz="2000" dirty="0">
                    <a:latin typeface="+mn-lt"/>
                  </a:rPr>
                  <a:t> = 0,0625. </a:t>
                </a:r>
                <a:endParaRPr lang="ru-RU" sz="2000" dirty="0" smtClean="0">
                  <a:latin typeface="+mn-lt"/>
                </a:endParaRPr>
              </a:p>
              <a:p>
                <a:endParaRPr lang="ru-RU" sz="2000"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0" y="4343464"/>
                <a:ext cx="9144001" cy="2587375"/>
              </a:xfrm>
              <a:prstGeom prst="rect">
                <a:avLst/>
              </a:prstGeom>
              <a:blipFill rotWithShape="1">
                <a:blip r:embed="rId2" cstate="print"/>
                <a:stretch>
                  <a:fillRect l="-599" t="-703"/>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4" y="42607"/>
            <a:ext cx="8203100" cy="193899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a:t>
            </a:r>
            <a:r>
              <a:rPr lang="en-US" sz="2000" i="1" smtClean="0"/>
              <a:t>D.</a:t>
            </a:r>
            <a:r>
              <a:rPr lang="ru-RU" sz="2000" i="1" smtClean="0"/>
              <a:t> </a:t>
            </a:r>
            <a:endParaRPr lang="ru-RU" sz="2000" i="1" dirty="0"/>
          </a:p>
        </p:txBody>
      </p:sp>
      <p:sp>
        <p:nvSpPr>
          <p:cNvPr id="5" name="Прямоугольник 4"/>
          <p:cNvSpPr/>
          <p:nvPr/>
        </p:nvSpPr>
        <p:spPr>
          <a:xfrm>
            <a:off x="5814395" y="6334780"/>
            <a:ext cx="3329605" cy="523220"/>
          </a:xfrm>
          <a:prstGeom prst="rect">
            <a:avLst/>
          </a:prstGeom>
        </p:spPr>
        <p:txBody>
          <a:bodyPr wrap="square">
            <a:spAutoFit/>
          </a:bodyPr>
          <a:lstStyle/>
          <a:p>
            <a:pPr algn="ctr"/>
            <a:r>
              <a:rPr lang="ru-RU" sz="2800" i="1" dirty="0" smtClean="0">
                <a:solidFill>
                  <a:srgbClr val="FF0000"/>
                </a:solidFill>
                <a:latin typeface="+mn-lt"/>
              </a:rPr>
              <a:t>Ответ: 0,0625.</a:t>
            </a:r>
          </a:p>
        </p:txBody>
      </p:sp>
      <p:sp>
        <p:nvSpPr>
          <p:cNvPr id="7" name="Rectangle 2"/>
          <p:cNvSpPr txBox="1">
            <a:spLocks noChangeArrowheads="1"/>
          </p:cNvSpPr>
          <p:nvPr/>
        </p:nvSpPr>
        <p:spPr bwMode="auto">
          <a:xfrm>
            <a:off x="7905419" y="67748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320212</a:t>
            </a:r>
            <a:endParaRPr lang="ru-RU" sz="2400" dirty="0" smtClean="0"/>
          </a:p>
        </p:txBody>
      </p:sp>
      <p:pic>
        <p:nvPicPr>
          <p:cNvPr id="9" name="Рисунок 8" descr="L0.eps"/>
          <p:cNvPicPr/>
          <p:nvPr/>
        </p:nvPicPr>
        <p:blipFill>
          <a:blip r:embed="rId3" cstate="print"/>
          <a:srcRect/>
          <a:stretch>
            <a:fillRect/>
          </a:stretch>
        </p:blipFill>
        <p:spPr bwMode="auto">
          <a:xfrm>
            <a:off x="348490" y="1981599"/>
            <a:ext cx="3070571" cy="2361865"/>
          </a:xfrm>
          <a:prstGeom prst="rect">
            <a:avLst/>
          </a:prstGeom>
          <a:noFill/>
          <a:ln w="9525">
            <a:noFill/>
            <a:miter lim="800000"/>
            <a:headEnd/>
            <a:tailEnd/>
          </a:ln>
        </p:spPr>
      </p:pic>
      <p:pic>
        <p:nvPicPr>
          <p:cNvPr id="10" name="Рисунок 9" descr="http://reshuege.ru/get_file?id=6982"/>
          <p:cNvPicPr/>
          <p:nvPr/>
        </p:nvPicPr>
        <p:blipFill>
          <a:blip r:embed="rId4" cstate="print"/>
          <a:srcRect/>
          <a:stretch>
            <a:fillRect/>
          </a:stretch>
        </p:blipFill>
        <p:spPr bwMode="auto">
          <a:xfrm>
            <a:off x="5160995" y="1981599"/>
            <a:ext cx="2938049" cy="2361865"/>
          </a:xfrm>
          <a:prstGeom prst="rect">
            <a:avLst/>
          </a:prstGeom>
          <a:noFill/>
          <a:ln w="9525">
            <a:noFill/>
            <a:miter lim="800000"/>
            <a:headEnd/>
            <a:tailEnd/>
          </a:ln>
        </p:spPr>
      </p:pic>
    </p:spTree>
    <p:extLst>
      <p:ext uri="{BB962C8B-B14F-4D97-AF65-F5344CB8AC3E}">
        <p14:creationId xmlns:p14="http://schemas.microsoft.com/office/powerpoint/2010/main" xmlns="" val="1392078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9" presetClass="entr" presetSubtype="0" fill="hold" nodeType="clickEffect">
                                  <p:stCondLst>
                                    <p:cond delay="0"/>
                                  </p:stCondLst>
                                  <p:iterate type="lt">
                                    <p:tmPct val="0"/>
                                  </p:iterate>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2"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 dur="1000"/>
                                        <p:tgtEl>
                                          <p:spTgt spid="6">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6" name="TextBox 5"/>
              <p:cNvSpPr txBox="1"/>
              <p:nvPr/>
            </p:nvSpPr>
            <p:spPr>
              <a:xfrm>
                <a:off x="0" y="1520751"/>
                <a:ext cx="9144001" cy="4328301"/>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Рассмотрим первую группу. Вероятность того, что Аня окажется в ней, равна </a:t>
                </a:r>
                <a14:m>
                  <m:oMath xmlns:m="http://schemas.openxmlformats.org/officeDocument/2006/math">
                    <m:f>
                      <m:fPr>
                        <m:ctrlPr>
                          <a:rPr lang="ru-RU" sz="2000" i="1" smtClean="0">
                            <a:latin typeface="Cambria Math"/>
                          </a:rPr>
                        </m:ctrlPr>
                      </m:fPr>
                      <m:num>
                        <m:r>
                          <a:rPr lang="ru-RU" sz="2000" b="0" i="1" smtClean="0">
                            <a:latin typeface="Cambria Math"/>
                          </a:rPr>
                          <m:t>3</m:t>
                        </m:r>
                      </m:num>
                      <m:den>
                        <m:r>
                          <a:rPr lang="ru-RU" sz="2000" b="0" i="1" smtClean="0">
                            <a:latin typeface="Cambria Math"/>
                          </a:rPr>
                          <m:t>21</m:t>
                        </m:r>
                      </m:den>
                    </m:f>
                  </m:oMath>
                </a14:m>
                <a:r>
                  <a:rPr lang="ru-RU" sz="2000" dirty="0" smtClean="0">
                    <a:latin typeface="+mn-lt"/>
                  </a:rPr>
                  <a:t/>
                </a:r>
                <a:r>
                  <a:rPr lang="ru-RU" sz="2000" dirty="0">
                    <a:latin typeface="+mn-lt"/>
                  </a:rPr>
                  <a:t>. Если Аня уже находится в первой группе, то вероятность того, что Нина окажется этой же группе равна </a:t>
                </a:r>
                <a14:m>
                  <m:oMath xmlns:m="http://schemas.openxmlformats.org/officeDocument/2006/math">
                    <m:f>
                      <m:fPr>
                        <m:ctrlPr>
                          <a:rPr lang="ru-RU" sz="2000" i="1" smtClean="0">
                            <a:latin typeface="Cambria Math"/>
                          </a:rPr>
                        </m:ctrlPr>
                      </m:fPr>
                      <m:num>
                        <m:r>
                          <a:rPr lang="ru-RU" sz="2000" b="0" i="1" smtClean="0">
                            <a:latin typeface="Cambria Math"/>
                          </a:rPr>
                          <m:t>2</m:t>
                        </m:r>
                      </m:num>
                      <m:den>
                        <m:r>
                          <a:rPr lang="ru-RU" sz="2000" b="0" i="1" smtClean="0">
                            <a:latin typeface="Cambria Math"/>
                          </a:rPr>
                          <m:t>20</m:t>
                        </m:r>
                      </m:den>
                    </m:f>
                  </m:oMath>
                </a14:m>
                <a:r>
                  <a:rPr lang="ru-RU" sz="2000" dirty="0" smtClean="0">
                    <a:latin typeface="+mn-lt"/>
                  </a:rPr>
                  <a:t/>
                </a:r>
                <a:r>
                  <a:rPr lang="ru-RU" sz="2000" dirty="0">
                    <a:latin typeface="+mn-lt"/>
                  </a:rPr>
                  <a:t>. Поскольку все семь групп равноправны, вероятность того, что подруги окажутся в одной группе, равна </a:t>
                </a:r>
              </a:p>
              <a:p>
                <a:pPr/>
                <a14:m>
                  <m:oMathPara xmlns:m="http://schemas.openxmlformats.org/officeDocument/2006/math">
                    <m:oMathParaPr>
                      <m:jc m:val="centerGroup"/>
                    </m:oMathParaPr>
                    <m:oMath xmlns:m="http://schemas.openxmlformats.org/officeDocument/2006/math">
                      <m:r>
                        <a:rPr lang="ru-RU" sz="2000" b="0" i="1" smtClean="0">
                          <a:latin typeface="Cambria Math"/>
                        </a:rPr>
                        <m:t>7</m:t>
                      </m:r>
                      <m:r>
                        <a:rPr lang="ru-RU" sz="2000" b="0" i="1" smtClean="0">
                          <a:latin typeface="Cambria Math"/>
                          <a:ea typeface="Cambria Math"/>
                        </a:rPr>
                        <m:t>∙</m:t>
                      </m:r>
                      <m:f>
                        <m:fPr>
                          <m:ctrlPr>
                            <a:rPr lang="ru-RU" sz="2000" b="0" i="1" smtClean="0">
                              <a:latin typeface="Cambria Math"/>
                              <a:ea typeface="Cambria Math"/>
                            </a:rPr>
                          </m:ctrlPr>
                        </m:fPr>
                        <m:num>
                          <m:r>
                            <a:rPr lang="ru-RU" sz="2000" b="0" i="1" smtClean="0">
                              <a:latin typeface="Cambria Math"/>
                              <a:ea typeface="Cambria Math"/>
                            </a:rPr>
                            <m:t>3</m:t>
                          </m:r>
                        </m:num>
                        <m:den>
                          <m:r>
                            <a:rPr lang="ru-RU" sz="2000" b="0" i="1" smtClean="0">
                              <a:latin typeface="Cambria Math"/>
                              <a:ea typeface="Cambria Math"/>
                            </a:rPr>
                            <m:t>21</m:t>
                          </m:r>
                        </m:den>
                      </m:f>
                      <m:r>
                        <a:rPr lang="ru-RU" sz="2000" b="0" i="1" smtClean="0">
                          <a:latin typeface="Cambria Math"/>
                          <a:ea typeface="Cambria Math"/>
                        </a:rPr>
                        <m:t>∙</m:t>
                      </m:r>
                      <m:f>
                        <m:fPr>
                          <m:ctrlPr>
                            <a:rPr lang="ru-RU" sz="2000" b="0" i="1" smtClean="0">
                              <a:latin typeface="Cambria Math"/>
                              <a:ea typeface="Cambria Math"/>
                            </a:rPr>
                          </m:ctrlPr>
                        </m:fPr>
                        <m:num>
                          <m:r>
                            <a:rPr lang="ru-RU" sz="2000" b="0" i="1" smtClean="0">
                              <a:latin typeface="Cambria Math"/>
                              <a:ea typeface="Cambria Math"/>
                            </a:rPr>
                            <m:t>2</m:t>
                          </m:r>
                        </m:num>
                        <m:den>
                          <m:r>
                            <a:rPr lang="ru-RU" sz="2000" b="0" i="1" smtClean="0">
                              <a:latin typeface="Cambria Math"/>
                              <a:ea typeface="Cambria Math"/>
                            </a:rPr>
                            <m:t>20</m:t>
                          </m:r>
                        </m:den>
                      </m:f>
                      <m:r>
                        <a:rPr lang="ru-RU" sz="2000" b="0" i="1" smtClean="0">
                          <a:latin typeface="Cambria Math"/>
                          <a:ea typeface="Cambria Math"/>
                        </a:rPr>
                        <m:t>=</m:t>
                      </m:r>
                      <m:f>
                        <m:fPr>
                          <m:ctrlPr>
                            <a:rPr lang="ru-RU" sz="2000" b="0" i="1" smtClean="0">
                              <a:latin typeface="Cambria Math"/>
                              <a:ea typeface="Cambria Math"/>
                            </a:rPr>
                          </m:ctrlPr>
                        </m:fPr>
                        <m:num>
                          <m:r>
                            <a:rPr lang="ru-RU" sz="2000" b="0" i="1" smtClean="0">
                              <a:latin typeface="Cambria Math"/>
                              <a:ea typeface="Cambria Math"/>
                            </a:rPr>
                            <m:t>1</m:t>
                          </m:r>
                        </m:num>
                        <m:den>
                          <m:r>
                            <a:rPr lang="ru-RU" sz="2000" b="0" i="1" smtClean="0">
                              <a:latin typeface="Cambria Math"/>
                              <a:ea typeface="Cambria Math"/>
                            </a:rPr>
                            <m:t>10</m:t>
                          </m:r>
                        </m:den>
                      </m:f>
                      <m:r>
                        <a:rPr lang="ru-RU" sz="2000" b="0" i="1" smtClean="0">
                          <a:latin typeface="Cambria Math"/>
                          <a:ea typeface="Cambria Math"/>
                        </a:rPr>
                        <m:t>=0,1</m:t>
                      </m:r>
                    </m:oMath>
                  </m:oMathPara>
                </a14:m>
                <a:endParaRPr lang="ru-RU" sz="2000" dirty="0" smtClean="0">
                  <a:latin typeface="+mn-lt"/>
                </a:endParaRPr>
              </a:p>
              <a:p>
                <a:r>
                  <a:rPr lang="ru-RU" sz="2000" b="1" dirty="0">
                    <a:latin typeface="+mn-lt"/>
                  </a:rPr>
                  <a:t>Приведем еще одно решение.</a:t>
                </a:r>
                <a:r>
                  <a:rPr lang="ru-RU" sz="2000" dirty="0">
                    <a:latin typeface="+mn-lt"/>
                  </a:rPr>
                  <a:t> </a:t>
                </a:r>
                <a:br>
                  <a:rPr lang="ru-RU" sz="2000" dirty="0">
                    <a:latin typeface="+mn-lt"/>
                  </a:rPr>
                </a:br>
                <a:r>
                  <a:rPr lang="ru-RU" sz="2000" dirty="0">
                    <a:latin typeface="+mn-lt"/>
                  </a:rPr>
                  <a:t>Пусть Аня оказалась в некоторой группе. Тогда для 20 оставшихся учащихся оказаться с ней в одной группе есть две возможности. Вероятность этого события равна 2 : 20 = 0,1. </a:t>
                </a:r>
              </a:p>
              <a:p>
                <a:endParaRPr lang="ru-RU" sz="2000" dirty="0">
                  <a:latin typeface="+mn-lt"/>
                </a:endParaRPr>
              </a:p>
            </p:txBody>
          </p:sp>
        </mc:Choice>
        <mc:Fallback>
          <p:sp>
            <p:nvSpPr>
              <p:cNvPr id="6" name="TextBox 5"/>
              <p:cNvSpPr txBox="1">
                <a:spLocks noRot="1" noChangeAspect="1" noMove="1" noResize="1" noEditPoints="1" noAdjustHandles="1" noChangeArrowheads="1" noChangeShapeType="1" noTextEdit="1"/>
              </p:cNvSpPr>
              <p:nvPr/>
            </p:nvSpPr>
            <p:spPr>
              <a:xfrm>
                <a:off x="0" y="1520751"/>
                <a:ext cx="9144001" cy="4328301"/>
              </a:xfrm>
              <a:prstGeom prst="rect">
                <a:avLst/>
              </a:prstGeom>
              <a:blipFill rotWithShape="1">
                <a:blip r:embed="rId2" cstate="print"/>
                <a:stretch>
                  <a:fillRect l="-599" t="-421"/>
                </a:stretch>
              </a:blipFill>
              <a:ln w="19050">
                <a:solidFill>
                  <a:schemeClr val="accent3">
                    <a:lumMod val="65000"/>
                  </a:schemeClr>
                </a:solidFill>
              </a:ln>
            </p:spPr>
            <p:txBody>
              <a:bodyPr/>
              <a:lstStyle/>
              <a:p>
                <a:r>
                  <a:rPr lang="ru-RU">
                    <a:noFill/>
                  </a:rPr>
                  <a:t> </a:t>
                </a:r>
              </a:p>
            </p:txBody>
          </p:sp>
        </mc:Fallback>
      </mc:AlternateContent>
      <p:sp>
        <p:nvSpPr>
          <p:cNvPr id="4" name="Rectangle 2"/>
          <p:cNvSpPr txBox="1">
            <a:spLocks noChangeArrowheads="1"/>
          </p:cNvSpPr>
          <p:nvPr/>
        </p:nvSpPr>
        <p:spPr bwMode="gray">
          <a:xfrm>
            <a:off x="-4" y="42607"/>
            <a:ext cx="7905423"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классе учится 21 человек. Среди них две подруги: Аня и Нина. Класс случайным образом делят на 7 групп, по 3 человека в каждой. Найти вероятность </a:t>
            </a:r>
            <a:r>
              <a:rPr lang="ru-RU" sz="2000" i="1" dirty="0" smtClean="0"/>
              <a:t>того, </a:t>
            </a:r>
            <a:r>
              <a:rPr lang="ru-RU" sz="2000" i="1" dirty="0"/>
              <a:t>что Аня и Нина окажутся в одной группе.</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0,1.</a:t>
            </a:r>
          </a:p>
        </p:txBody>
      </p:sp>
      <p:sp>
        <p:nvSpPr>
          <p:cNvPr id="10" name="Rectangle 2"/>
          <p:cNvSpPr txBox="1">
            <a:spLocks noChangeArrowheads="1"/>
          </p:cNvSpPr>
          <p:nvPr/>
        </p:nvSpPr>
        <p:spPr bwMode="auto">
          <a:xfrm>
            <a:off x="7850038"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500997</a:t>
            </a:r>
          </a:p>
        </p:txBody>
      </p:sp>
    </p:spTree>
    <p:extLst>
      <p:ext uri="{BB962C8B-B14F-4D97-AF65-F5344CB8AC3E}">
        <p14:creationId xmlns:p14="http://schemas.microsoft.com/office/powerpoint/2010/main" xmlns="" val="2452682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nodeType="click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20751"/>
            <a:ext cx="9144001" cy="5324535"/>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Чтобы пятирублевые монеты оказались в разных карманах, Петя должен взять из кармана одну пятирублевую и две десятирублевые монеты. Это можно сделать тремя способами: 5, 10, 10; 10, 5, 10 или 10, 10, 5. Эти события несовместные, вероятность их суммы равна сумме вероятностей этих событий: </a:t>
            </a:r>
          </a:p>
          <a:p>
            <a:r>
              <a:rPr lang="ru-RU" sz="2000" dirty="0"/>
              <a:t/>
            </a:r>
            <a:br>
              <a:rPr lang="ru-RU" sz="2000" dirty="0"/>
            </a:br>
            <a:r>
              <a:rPr lang="ru-RU" sz="2000" b="1" dirty="0">
                <a:latin typeface="+mn-lt"/>
              </a:rPr>
              <a:t>Другое рассуждение.</a:t>
            </a:r>
            <a:r>
              <a:rPr lang="ru-RU" sz="2000" dirty="0">
                <a:latin typeface="+mn-lt"/>
              </a:rPr>
              <a:t> </a:t>
            </a:r>
            <a:br>
              <a:rPr lang="ru-RU" sz="2000" dirty="0">
                <a:latin typeface="+mn-lt"/>
              </a:rPr>
            </a:br>
            <a:r>
              <a:rPr lang="ru-RU" sz="2000" dirty="0">
                <a:latin typeface="+mn-lt"/>
              </a:rPr>
              <a:t>Вероятность того, что Петя взял пятирублевую монету, затем десятирублевую, и затем еще одну десятирублевую (в указанном порядке) равна </a:t>
            </a:r>
          </a:p>
          <a:p>
            <a:r>
              <a:rPr lang="ru-RU" sz="2000" dirty="0">
                <a:latin typeface="+mn-lt"/>
              </a:rPr>
              <a:t/>
            </a:r>
            <a:br>
              <a:rPr lang="ru-RU" sz="2000" dirty="0">
                <a:latin typeface="+mn-lt"/>
              </a:rPr>
            </a:br>
            <a:r>
              <a:rPr lang="ru-RU" sz="2000" dirty="0" smtClean="0">
                <a:latin typeface="+mn-lt"/>
              </a:rPr>
              <a:t>Поскольку </a:t>
            </a:r>
            <a:r>
              <a:rPr lang="ru-RU" sz="2000" dirty="0">
                <a:latin typeface="+mn-lt"/>
              </a:rPr>
              <a:t>Петя мог достать пятирублевую монету не только первой, но и второй или третьей, вероятность достать набор из одной пятирублевой и двух десятирублевых монет в 3 раза больше. Тем самым, она равна 0,6. </a:t>
            </a:r>
          </a:p>
          <a:p>
            <a:endParaRPr lang="ru-RU" sz="2000" dirty="0">
              <a:latin typeface="+mn-lt"/>
            </a:endParaRPr>
          </a:p>
        </p:txBody>
      </p:sp>
      <p:sp>
        <p:nvSpPr>
          <p:cNvPr id="4" name="Rectangle 2"/>
          <p:cNvSpPr txBox="1">
            <a:spLocks noChangeArrowheads="1"/>
          </p:cNvSpPr>
          <p:nvPr/>
        </p:nvSpPr>
        <p:spPr bwMode="gray">
          <a:xfrm>
            <a:off x="-5" y="42607"/>
            <a:ext cx="8282613"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кармане у Пети было 2 монеты по 5 рублей и 4 монеты по 10 рублей. Петя, не глядя, переложил какие-то 3 монеты в другой карман. Найдите вероятность того, что пятирублевые монеты лежат теперь в разных карманах.</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0,6.</a:t>
            </a:r>
          </a:p>
        </p:txBody>
      </p:sp>
      <p:sp>
        <p:nvSpPr>
          <p:cNvPr id="7" name="Rectangle 2"/>
          <p:cNvSpPr txBox="1">
            <a:spLocks noChangeArrowheads="1"/>
          </p:cNvSpPr>
          <p:nvPr/>
        </p:nvSpPr>
        <p:spPr bwMode="auto">
          <a:xfrm>
            <a:off x="7905419"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500998</a:t>
            </a:r>
          </a:p>
        </p:txBody>
      </p:sp>
      <p:pic>
        <p:nvPicPr>
          <p:cNvPr id="8" name="Рисунок 7" descr="http://reshuege.ru/formula/4b/4bb214638cc51f43f6b11790fecb7f34.png"/>
          <p:cNvPicPr/>
          <p:nvPr/>
        </p:nvPicPr>
        <p:blipFill>
          <a:blip r:embed="rId2" cstate="print"/>
          <a:srcRect/>
          <a:stretch>
            <a:fillRect/>
          </a:stretch>
        </p:blipFill>
        <p:spPr bwMode="auto">
          <a:xfrm>
            <a:off x="4733082" y="3155260"/>
            <a:ext cx="3965092" cy="502340"/>
          </a:xfrm>
          <a:prstGeom prst="rect">
            <a:avLst/>
          </a:prstGeom>
          <a:noFill/>
          <a:ln w="9525">
            <a:noFill/>
            <a:miter lim="800000"/>
            <a:headEnd/>
            <a:tailEnd/>
          </a:ln>
        </p:spPr>
      </p:pic>
      <p:pic>
        <p:nvPicPr>
          <p:cNvPr id="9" name="Рисунок 8" descr="http://reshuege.ru/formula/b4/b451d67d5b1aa09f3f9b428355d06ca8.png"/>
          <p:cNvPicPr/>
          <p:nvPr/>
        </p:nvPicPr>
        <p:blipFill>
          <a:blip r:embed="rId3" cstate="print"/>
          <a:srcRect/>
          <a:stretch>
            <a:fillRect/>
          </a:stretch>
        </p:blipFill>
        <p:spPr bwMode="auto">
          <a:xfrm>
            <a:off x="2272748" y="4617554"/>
            <a:ext cx="1358348" cy="550794"/>
          </a:xfrm>
          <a:prstGeom prst="rect">
            <a:avLst/>
          </a:prstGeom>
          <a:noFill/>
          <a:ln w="9525">
            <a:noFill/>
            <a:miter lim="800000"/>
            <a:headEnd/>
            <a:tailEnd/>
          </a:ln>
        </p:spPr>
      </p:pic>
    </p:spTree>
    <p:extLst>
      <p:ext uri="{BB962C8B-B14F-4D97-AF65-F5344CB8AC3E}">
        <p14:creationId xmlns:p14="http://schemas.microsoft.com/office/powerpoint/2010/main" xmlns="" val="236274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20751"/>
            <a:ext cx="9144001" cy="3170099"/>
          </a:xfrm>
          <a:prstGeom prst="rect">
            <a:avLst/>
          </a:prstGeom>
          <a:solidFill>
            <a:srgbClr val="FFFFFF">
              <a:alpha val="72000"/>
            </a:srgbClr>
          </a:solidFill>
          <a:ln w="19050">
            <a:solidFill>
              <a:schemeClr val="accent3">
                <a:lumMod val="65000"/>
              </a:schemeClr>
            </a:solidFill>
          </a:ln>
        </p:spPr>
        <p:txBody>
          <a:bodyPr wrap="square" rtlCol="0">
            <a:spAutoFit/>
          </a:bodyPr>
          <a:lstStyle/>
          <a:p>
            <a:r>
              <a:rPr lang="ru-RU" sz="2000" i="1" u="sng" dirty="0" smtClean="0">
                <a:latin typeface="+mn-lt"/>
              </a:rPr>
              <a:t>Решение:</a:t>
            </a:r>
          </a:p>
          <a:p>
            <a:r>
              <a:rPr lang="ru-RU" sz="2000" dirty="0">
                <a:latin typeface="+mn-lt"/>
              </a:rPr>
              <a:t>Двухрублевые монеты могут лежать в одном кармане, если Петя переложил в другой карман три из четырех рублевых монет (а двухрублевые не перекладывал), или если переложил в другой карман обе двухрублевые монеты и одну рублевую одним из трех способов: 1, 2, 2; 2, 1, 2; 2, 2, 1. Эти события несовместные, вероятность их суммы равна сумме вероятностей этих событий: </a:t>
            </a:r>
          </a:p>
          <a:p>
            <a:r>
              <a:rPr lang="ru-RU" sz="2000" dirty="0">
                <a:latin typeface="+mn-lt"/>
              </a:rPr>
              <a:t> </a:t>
            </a:r>
          </a:p>
          <a:p>
            <a:r>
              <a:rPr lang="ru-RU" sz="2000" dirty="0"/>
              <a:t/>
            </a:r>
            <a:br>
              <a:rPr lang="ru-RU" sz="2000" dirty="0"/>
            </a:br>
            <a:endParaRPr lang="ru-RU" sz="2000" dirty="0">
              <a:latin typeface="+mn-lt"/>
            </a:endParaRPr>
          </a:p>
        </p:txBody>
      </p:sp>
      <p:sp>
        <p:nvSpPr>
          <p:cNvPr id="4" name="Rectangle 2"/>
          <p:cNvSpPr txBox="1">
            <a:spLocks noChangeArrowheads="1"/>
          </p:cNvSpPr>
          <p:nvPr/>
        </p:nvSpPr>
        <p:spPr bwMode="gray">
          <a:xfrm>
            <a:off x="-5" y="42607"/>
            <a:ext cx="8282613" cy="1323439"/>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i="1" dirty="0"/>
              <a:t>В кармане у Пети было 4 монеты по рублю и 2 монеты по два рубля. Петя, не глядя, переложил какие-то 3 монеты в другой карман. Найдите вероятность того, что обе двухрублёвые монеты лежат в одном кармане.</a:t>
            </a:r>
          </a:p>
        </p:txBody>
      </p:sp>
      <p:sp>
        <p:nvSpPr>
          <p:cNvPr id="5" name="Прямоугольник 4"/>
          <p:cNvSpPr/>
          <p:nvPr/>
        </p:nvSpPr>
        <p:spPr>
          <a:xfrm>
            <a:off x="5814395" y="6307016"/>
            <a:ext cx="3329605" cy="523220"/>
          </a:xfrm>
          <a:prstGeom prst="rect">
            <a:avLst/>
          </a:prstGeom>
        </p:spPr>
        <p:txBody>
          <a:bodyPr wrap="square">
            <a:spAutoFit/>
          </a:bodyPr>
          <a:lstStyle/>
          <a:p>
            <a:pPr algn="ctr"/>
            <a:r>
              <a:rPr lang="ru-RU" sz="2800" i="1" dirty="0" smtClean="0">
                <a:solidFill>
                  <a:srgbClr val="FF0000"/>
                </a:solidFill>
                <a:latin typeface="+mn-lt"/>
              </a:rPr>
              <a:t>Ответ: 0,4.</a:t>
            </a:r>
          </a:p>
        </p:txBody>
      </p:sp>
      <p:sp>
        <p:nvSpPr>
          <p:cNvPr id="7" name="Rectangle 2"/>
          <p:cNvSpPr txBox="1">
            <a:spLocks noChangeArrowheads="1"/>
          </p:cNvSpPr>
          <p:nvPr/>
        </p:nvSpPr>
        <p:spPr bwMode="auto">
          <a:xfrm>
            <a:off x="7905419"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bodyPr>
          <a:lstStyle/>
          <a:p>
            <a:pPr algn="ctr">
              <a:defRPr/>
            </a:pPr>
            <a:r>
              <a:rPr lang="ru-RU" sz="2400" b="1" dirty="0" smtClean="0"/>
              <a:t>500999</a:t>
            </a:r>
          </a:p>
        </p:txBody>
      </p:sp>
      <p:pic>
        <p:nvPicPr>
          <p:cNvPr id="10" name="Рисунок 9" descr="http://reshuege.ru/formula/25/251e8559e0b4057710eecaa08ea1a83f.png"/>
          <p:cNvPicPr/>
          <p:nvPr/>
        </p:nvPicPr>
        <p:blipFill>
          <a:blip r:embed="rId2" cstate="print"/>
          <a:srcRect/>
          <a:stretch>
            <a:fillRect/>
          </a:stretch>
        </p:blipFill>
        <p:spPr bwMode="auto">
          <a:xfrm>
            <a:off x="169794" y="3790949"/>
            <a:ext cx="6363528" cy="555763"/>
          </a:xfrm>
          <a:prstGeom prst="rect">
            <a:avLst/>
          </a:prstGeom>
          <a:noFill/>
          <a:ln w="9525">
            <a:noFill/>
            <a:miter lim="800000"/>
            <a:headEnd/>
            <a:tailEnd/>
          </a:ln>
        </p:spPr>
      </p:pic>
    </p:spTree>
    <p:extLst>
      <p:ext uri="{BB962C8B-B14F-4D97-AF65-F5344CB8AC3E}">
        <p14:creationId xmlns:p14="http://schemas.microsoft.com/office/powerpoint/2010/main" xmlns="" val="150041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ppt_x</p:attrName>
                                        </p:attrNameLst>
                                      </p:cBhvr>
                                      <p:tavLst>
                                        <p:tav tm="0">
                                          <p:val>
                                            <p:strVal val="#ppt_x-.2"/>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dirty="0" smtClean="0">
                <a:solidFill>
                  <a:schemeClr val="accent6">
                    <a:lumMod val="60000"/>
                    <a:lumOff val="40000"/>
                  </a:schemeClr>
                </a:solidFill>
              </a:rPr>
              <a:t>Задания для самостоятельной работы</a:t>
            </a:r>
            <a:endParaRPr lang="ru-RU" sz="3200" dirty="0">
              <a:solidFill>
                <a:schemeClr val="accent6">
                  <a:lumMod val="60000"/>
                  <a:lumOff val="40000"/>
                </a:schemeClr>
              </a:solidFill>
            </a:endParaRPr>
          </a:p>
        </p:txBody>
      </p:sp>
      <p:sp>
        <p:nvSpPr>
          <p:cNvPr id="3" name="Содержимое 2"/>
          <p:cNvSpPr>
            <a:spLocks noGrp="1"/>
          </p:cNvSpPr>
          <p:nvPr>
            <p:ph idx="1"/>
          </p:nvPr>
        </p:nvSpPr>
        <p:spPr/>
        <p:txBody>
          <a:bodyPr/>
          <a:lstStyle/>
          <a:p>
            <a:pPr marL="457200" indent="-457200">
              <a:buAutoNum type="arabicParenR"/>
            </a:pPr>
            <a:r>
              <a:rPr lang="ru-RU" sz="2000" dirty="0" smtClean="0"/>
              <a:t>Наугад записывают натуральное двузначное число. Найти вероятность выпадения нечетного числа, кратного 7. Результат округлить до десятитысячных.</a:t>
            </a:r>
          </a:p>
          <a:p>
            <a:pPr marL="457200" indent="-457200">
              <a:buAutoNum type="arabicParenR"/>
            </a:pPr>
            <a:r>
              <a:rPr lang="ru-RU" sz="2000" dirty="0" smtClean="0"/>
              <a:t>Бандит стреляет по банке. Вероятность того, что он попадет в нее с первого раза – две третьих; со второго и любого последующего раза – одна третья. Сколько минимально раз Бандит должен выстрелить, чтобы вероятность поражения цели была не меньше 0,92 ?  </a:t>
            </a:r>
          </a:p>
          <a:p>
            <a:pPr marL="457200" indent="-457200">
              <a:buAutoNum type="arabicParenR"/>
            </a:pPr>
            <a:r>
              <a:rPr lang="ru-RU" sz="2000" dirty="0" smtClean="0"/>
              <a:t>В классе 30 человек. Их делят на три равные группы для изучения физических свойств оксида водорода. Какова вероятность того, что друзья Глеб и Артем окажутся в одной группе</a:t>
            </a:r>
            <a:r>
              <a:rPr lang="ru-RU" sz="2000" dirty="0" smtClean="0"/>
              <a:t>? Результат округлить </a:t>
            </a:r>
            <a:r>
              <a:rPr lang="ru-RU" sz="2000" smtClean="0"/>
              <a:t>до </a:t>
            </a:r>
            <a:r>
              <a:rPr lang="ru-RU" sz="2000" smtClean="0"/>
              <a:t>тысячных.</a:t>
            </a:r>
            <a:endParaRPr lang="ru-RU" sz="2000" dirty="0" smtClean="0"/>
          </a:p>
          <a:p>
            <a:pPr marL="457200" indent="-457200" algn="ctr">
              <a:buNone/>
            </a:pPr>
            <a:r>
              <a:rPr lang="ru-RU" sz="2000" dirty="0" smtClean="0">
                <a:solidFill>
                  <a:srgbClr val="FF6600"/>
                </a:solidFill>
              </a:rPr>
              <a:t>Удачи и здоровья!!!</a:t>
            </a:r>
          </a:p>
          <a:p>
            <a:pPr marL="457200" indent="-457200">
              <a:buAutoNum type="arabicParenR"/>
            </a:pPr>
            <a:endParaRPr lang="ru-RU"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кст">
  <a:themeElements>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Другая 1">
      <a:majorFont>
        <a:latin typeface="Century Gothic"/>
        <a:ea typeface=""/>
        <a:cs typeface=""/>
      </a:majorFont>
      <a:minorFont>
        <a:latin typeface="Bookman Old Style"/>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Текст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Текст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Текст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Текст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Текст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Текст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Текст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Текст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Текст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Текст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Текст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Текст</Template>
  <TotalTime>3141</TotalTime>
  <Words>4506</Words>
  <Application>Microsoft Office PowerPoint</Application>
  <PresentationFormat>Экран (4:3)</PresentationFormat>
  <Paragraphs>489</Paragraphs>
  <Slides>68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68</vt:i4>
      </vt:variant>
    </vt:vector>
  </HeadingPairs>
  <TitlesOfParts>
    <vt:vector size="69" baseType="lpstr">
      <vt:lpstr>Текст</vt:lpstr>
      <vt:lpstr>Слайд 1</vt:lpstr>
      <vt:lpstr>Слайд 2</vt:lpstr>
      <vt:lpstr>Классическое определение вероятности </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Задания для самостоятельной работы</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Администратор1</dc:creator>
  <cp:lastModifiedBy>Дом</cp:lastModifiedBy>
  <cp:revision>302</cp:revision>
  <dcterms:created xsi:type="dcterms:W3CDTF">2011-04-26T15:03:27Z</dcterms:created>
  <dcterms:modified xsi:type="dcterms:W3CDTF">2020-04-05T20:05:09Z</dcterms:modified>
</cp:coreProperties>
</file>