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80" r:id="rId4"/>
    <p:sldId id="282" r:id="rId5"/>
    <p:sldId id="281" r:id="rId6"/>
    <p:sldId id="283" r:id="rId7"/>
    <p:sldId id="279" r:id="rId8"/>
    <p:sldId id="285" r:id="rId9"/>
    <p:sldId id="284" r:id="rId10"/>
    <p:sldId id="286" r:id="rId11"/>
    <p:sldId id="287" r:id="rId12"/>
    <p:sldId id="288" r:id="rId13"/>
    <p:sldId id="290" r:id="rId14"/>
    <p:sldId id="289" r:id="rId15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" initials="П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96713"/>
    <a:srgbClr val="FFFF00"/>
    <a:srgbClr val="B3D3EA"/>
    <a:srgbClr val="78AD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610" autoAdjust="0"/>
    <p:restoredTop sz="95520" autoAdjust="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FF22FEF-AF7D-4414-95D8-171B311DC99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C439D-FB69-45DD-9AC6-28E76DA87A1B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DEA76D-F4D3-4750-9D59-A9DF22D123AE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E83854-8050-49CE-82AE-6245EB49FAF8}" type="slidenum">
              <a:rPr lang="en-US"/>
              <a:pPr/>
              <a:t>7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E83854-8050-49CE-82AE-6245EB49FAF8}" type="slidenum">
              <a:rPr lang="en-US"/>
              <a:pPr/>
              <a:t>8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565150"/>
            <a:ext cx="7620000" cy="70485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311275"/>
            <a:ext cx="7620000" cy="441325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19200" y="14478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447800"/>
            <a:ext cx="3581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19075"/>
            <a:ext cx="2181225" cy="54959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38125" y="219075"/>
            <a:ext cx="6391275" cy="54959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8125" y="219075"/>
            <a:ext cx="87249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447800"/>
            <a:ext cx="7315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42910" y="1214422"/>
            <a:ext cx="7620000" cy="704850"/>
          </a:xfrm>
        </p:spPr>
        <p:txBody>
          <a:bodyPr/>
          <a:lstStyle/>
          <a:p>
            <a:pPr algn="ctr"/>
            <a:r>
              <a:rPr lang="ru-RU" sz="2800" b="1" dirty="0" smtClean="0"/>
              <a:t>Классная </a:t>
            </a:r>
            <a:r>
              <a:rPr lang="ru-RU" sz="2800" b="1" dirty="0" smtClean="0"/>
              <a:t>работа </a:t>
            </a:r>
            <a:r>
              <a:rPr lang="ru-RU" sz="2800" b="1" dirty="0" smtClean="0"/>
              <a:t>                        21.10.21</a:t>
            </a:r>
            <a:r>
              <a:rPr lang="ru-RU" sz="4400" b="1" dirty="0" smtClean="0"/>
              <a:t>                                          </a:t>
            </a:r>
            <a:r>
              <a:rPr lang="ru-RU" sz="4400" b="1" dirty="0" smtClean="0"/>
              <a:t/>
            </a:r>
            <a:br>
              <a:rPr lang="ru-RU" sz="4400" b="1" dirty="0" smtClean="0"/>
            </a:br>
            <a:r>
              <a:rPr lang="ru-RU" sz="4400" b="1" i="1" dirty="0" smtClean="0"/>
              <a:t>Р</a:t>
            </a:r>
            <a:r>
              <a:rPr lang="ru-RU" sz="4400" b="1" i="1" dirty="0" smtClean="0"/>
              <a:t>аспределительный </a:t>
            </a:r>
            <a:r>
              <a:rPr lang="ru-RU" sz="4400" b="1" i="1" dirty="0" smtClean="0"/>
              <a:t/>
            </a:r>
            <a:br>
              <a:rPr lang="ru-RU" sz="4400" b="1" i="1" dirty="0" smtClean="0"/>
            </a:br>
            <a:r>
              <a:rPr lang="ru-RU" sz="4400" b="1" i="1" dirty="0" smtClean="0"/>
              <a:t>закон</a:t>
            </a:r>
            <a:endParaRPr lang="ru-RU" sz="4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219200" y="1447800"/>
            <a:ext cx="6934200" cy="2195514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ko-KR" sz="2800" dirty="0" smtClean="0">
                <a:latin typeface="Verdana" pitchFamily="34" charset="0"/>
                <a:ea typeface="굴림" charset="-127"/>
              </a:rPr>
              <a:t>научиться применять распределительный закон при раскрытии скобок и вынесении общего множителя за скобки</a:t>
            </a:r>
            <a:endParaRPr lang="en-US" altLang="ko-KR" sz="2800" dirty="0">
              <a:latin typeface="Verdana" pitchFamily="34" charset="0"/>
              <a:ea typeface="굴림" charset="-127"/>
            </a:endParaRPr>
          </a:p>
          <a:p>
            <a:pPr>
              <a:lnSpc>
                <a:spcPct val="80000"/>
              </a:lnSpc>
            </a:pPr>
            <a:endParaRPr lang="en-US" altLang="ko-KR" sz="1800" dirty="0">
              <a:latin typeface="Verdana" pitchFamily="34" charset="0"/>
              <a:ea typeface="굴림" charset="-127"/>
            </a:endParaRPr>
          </a:p>
          <a:p>
            <a:pPr>
              <a:lnSpc>
                <a:spcPct val="80000"/>
              </a:lnSpc>
            </a:pPr>
            <a:endParaRPr lang="ru-RU" sz="1800" dirty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Цель нашего урока: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Повторение</a:t>
            </a:r>
            <a:endParaRPr lang="ru-RU" dirty="0"/>
          </a:p>
        </p:txBody>
      </p:sp>
      <p:pic>
        <p:nvPicPr>
          <p:cNvPr id="163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2630" t="13292" r="40495" b="27651"/>
          <a:stretch>
            <a:fillRect/>
          </a:stretch>
        </p:blipFill>
        <p:spPr bwMode="auto">
          <a:xfrm>
            <a:off x="1285852" y="1071546"/>
            <a:ext cx="6555487" cy="464347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14282" y="5786454"/>
            <a:ext cx="7519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Ответ: </a:t>
            </a:r>
            <a:r>
              <a:rPr 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S= 6· 4 = 24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см²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Решаем устно:</a:t>
            </a:r>
            <a:endParaRPr lang="ru-RU" dirty="0"/>
          </a:p>
        </p:txBody>
      </p:sp>
      <p:pic>
        <p:nvPicPr>
          <p:cNvPr id="164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583" t="37610" r="35612" b="47501"/>
          <a:stretch>
            <a:fillRect/>
          </a:stretch>
        </p:blipFill>
        <p:spPr bwMode="auto">
          <a:xfrm>
            <a:off x="339266" y="1928803"/>
            <a:ext cx="8590452" cy="1428759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642910" y="4000504"/>
            <a:ext cx="872490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Ответ: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lain" startAt="832"/>
              <a:tabLst/>
              <a:defRPr/>
            </a:pPr>
            <a:r>
              <a:rPr lang="ru-RU" sz="2800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                   500                         1000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lain" startAt="360"/>
              <a:tabLst/>
              <a:defRPr/>
            </a:pPr>
            <a:r>
              <a:rPr lang="ru-RU" sz="2800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                   720                         12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sz="2800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45                               480                         360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1000108"/>
            <a:ext cx="8286808" cy="1357322"/>
          </a:xfrm>
        </p:spPr>
        <p:txBody>
          <a:bodyPr/>
          <a:lstStyle/>
          <a:p>
            <a:r>
              <a:rPr lang="ru-RU" sz="2400" b="1" dirty="0" smtClean="0"/>
              <a:t>Мама попросила Витю купить 2 пачки творога по 75 руб., 2 пакета молока по 55 руб. Хватит ли Вите денег на покупку, если у него в кошельке 300 руб.?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14348" y="2285992"/>
            <a:ext cx="7929618" cy="1357322"/>
          </a:xfrm>
        </p:spPr>
        <p:txBody>
          <a:bodyPr/>
          <a:lstStyle/>
          <a:p>
            <a:r>
              <a:rPr lang="ru-RU" dirty="0" smtClean="0"/>
              <a:t>1 способ: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2 · 55 + 2 · 75 </a:t>
            </a:r>
            <a:r>
              <a:rPr lang="ru-RU" dirty="0" smtClean="0"/>
              <a:t>= 110 + 150 = 260 </a:t>
            </a:r>
            <a:r>
              <a:rPr lang="ru-RU" dirty="0" err="1" smtClean="0"/>
              <a:t>руб</a:t>
            </a:r>
            <a:endParaRPr lang="ru-RU" dirty="0"/>
          </a:p>
        </p:txBody>
      </p:sp>
      <p:sp>
        <p:nvSpPr>
          <p:cNvPr id="5" name="Содержимое 3"/>
          <p:cNvSpPr txBox="1">
            <a:spLocks/>
          </p:cNvSpPr>
          <p:nvPr/>
        </p:nvSpPr>
        <p:spPr bwMode="auto">
          <a:xfrm>
            <a:off x="714348" y="3357562"/>
            <a:ext cx="7724804" cy="24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способ:</a:t>
            </a:r>
          </a:p>
          <a:p>
            <a:pPr marL="342900" lvl="0" indent="-342900" algn="l">
              <a:spcBef>
                <a:spcPct val="20000"/>
              </a:spcBef>
            </a:pPr>
            <a:r>
              <a:rPr lang="ru-RU" sz="2800" kern="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800" kern="0" dirty="0" smtClean="0">
                <a:solidFill>
                  <a:schemeClr val="bg1"/>
                </a:solidFill>
                <a:latin typeface="+mn-lt"/>
              </a:rPr>
              <a:t>   </a:t>
            </a:r>
            <a:r>
              <a:rPr lang="ru-RU" sz="2800" kern="0" dirty="0" smtClean="0">
                <a:solidFill>
                  <a:srgbClr val="FF0000"/>
                </a:solidFill>
                <a:latin typeface="+mn-lt"/>
              </a:rPr>
              <a:t>(55 + 75) </a:t>
            </a:r>
            <a:r>
              <a:rPr lang="ru-RU" sz="2800" dirty="0" smtClean="0">
                <a:solidFill>
                  <a:srgbClr val="FF0000"/>
                </a:solidFill>
              </a:rPr>
              <a:t>· 2 </a:t>
            </a:r>
            <a:r>
              <a:rPr lang="ru-RU" sz="2800" dirty="0" smtClean="0">
                <a:solidFill>
                  <a:schemeClr val="bg1"/>
                </a:solidFill>
              </a:rPr>
              <a:t>= 130 · 2 = 260 </a:t>
            </a:r>
            <a:r>
              <a:rPr lang="ru-RU" sz="2800" dirty="0" err="1" smtClean="0">
                <a:solidFill>
                  <a:schemeClr val="bg1"/>
                </a:solidFill>
              </a:rPr>
              <a:t>руб</a:t>
            </a:r>
            <a:r>
              <a:rPr lang="ru-RU" sz="2800" dirty="0" smtClean="0">
                <a:solidFill>
                  <a:schemeClr val="bg1"/>
                </a:solidFill>
              </a:rPr>
              <a:t>  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6915" name="Picture 3"/>
          <p:cNvPicPr>
            <a:picLocks noChangeAspect="1" noChangeArrowheads="1"/>
          </p:cNvPicPr>
          <p:nvPr/>
        </p:nvPicPr>
        <p:blipFill>
          <a:blip r:embed="rId2" cstate="print"/>
          <a:srcRect l="24707" t="20508" r="51684" b="37500"/>
          <a:stretch>
            <a:fillRect/>
          </a:stretch>
        </p:blipFill>
        <p:spPr bwMode="auto">
          <a:xfrm>
            <a:off x="1785918" y="4714884"/>
            <a:ext cx="1571636" cy="1571636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pic>
        <p:nvPicPr>
          <p:cNvPr id="166916" name="Picture 4"/>
          <p:cNvPicPr>
            <a:picLocks noChangeAspect="1" noChangeArrowheads="1"/>
          </p:cNvPicPr>
          <p:nvPr/>
        </p:nvPicPr>
        <p:blipFill>
          <a:blip r:embed="rId3" cstate="print"/>
          <a:srcRect l="11017" t="20703" r="37921" b="38281"/>
          <a:stretch>
            <a:fillRect/>
          </a:stretch>
        </p:blipFill>
        <p:spPr bwMode="auto">
          <a:xfrm>
            <a:off x="4286248" y="4786322"/>
            <a:ext cx="3321868" cy="150019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9" name="Плюс 8"/>
          <p:cNvSpPr/>
          <p:nvPr/>
        </p:nvSpPr>
        <p:spPr bwMode="auto">
          <a:xfrm>
            <a:off x="3286116" y="5143512"/>
            <a:ext cx="914400" cy="914400"/>
          </a:xfrm>
          <a:prstGeom prst="mathPlus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i="0" u="none" strike="noStrike" normalizeH="0" baseline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14282" y="500042"/>
            <a:ext cx="8724900" cy="715963"/>
          </a:xfrm>
        </p:spPr>
        <p:txBody>
          <a:bodyPr/>
          <a:lstStyle/>
          <a:p>
            <a:r>
              <a:rPr lang="ru-RU" sz="2800" b="1" dirty="0" smtClean="0"/>
              <a:t>Решим задачу: подсчитаем количество квадратов, изображенных на рисунке</a:t>
            </a:r>
            <a:endParaRPr lang="ru-RU" sz="2800" b="1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214282" y="3643314"/>
            <a:ext cx="7858180" cy="1214446"/>
          </a:xfrm>
        </p:spPr>
        <p:txBody>
          <a:bodyPr/>
          <a:lstStyle/>
          <a:p>
            <a:r>
              <a:rPr lang="ru-RU" b="1" dirty="0" smtClean="0"/>
              <a:t>1 способ</a:t>
            </a:r>
            <a:r>
              <a:rPr lang="ru-RU" dirty="0" smtClean="0"/>
              <a:t>: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3 · 4 + 5 · 4 </a:t>
            </a:r>
            <a:r>
              <a:rPr lang="ru-RU" dirty="0" smtClean="0"/>
              <a:t>= 12 + 20 = 32 квадрата</a:t>
            </a:r>
            <a:endParaRPr lang="ru-RU" dirty="0"/>
          </a:p>
        </p:txBody>
      </p:sp>
      <p:pic>
        <p:nvPicPr>
          <p:cNvPr id="16589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40059" t="41927" r="39029" b="39150"/>
          <a:stretch>
            <a:fillRect/>
          </a:stretch>
        </p:blipFill>
        <p:spPr bwMode="auto">
          <a:xfrm>
            <a:off x="2500298" y="1428736"/>
            <a:ext cx="4071966" cy="2071702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18" name="Содержимое 8"/>
          <p:cNvSpPr txBox="1">
            <a:spLocks/>
          </p:cNvSpPr>
          <p:nvPr/>
        </p:nvSpPr>
        <p:spPr bwMode="auto">
          <a:xfrm>
            <a:off x="214282" y="4786322"/>
            <a:ext cx="828677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способ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</a:p>
          <a:p>
            <a:pPr marL="342900" lvl="0" indent="-342900" algn="l">
              <a:spcBef>
                <a:spcPct val="20000"/>
              </a:spcBef>
              <a:buFontTx/>
              <a:buChar char="•"/>
            </a:pPr>
            <a:r>
              <a:rPr lang="ru-RU" sz="2800" kern="0" dirty="0" smtClean="0">
                <a:solidFill>
                  <a:srgbClr val="FF0000"/>
                </a:solidFill>
                <a:latin typeface="+mn-lt"/>
              </a:rPr>
              <a:t>(3 + 5) </a:t>
            </a:r>
            <a:r>
              <a:rPr lang="ru-RU" sz="2800" dirty="0" smtClean="0">
                <a:solidFill>
                  <a:srgbClr val="FF0000"/>
                </a:solidFill>
              </a:rPr>
              <a:t>· 4 </a:t>
            </a:r>
            <a:r>
              <a:rPr lang="ru-RU" sz="2800" dirty="0" smtClean="0">
                <a:solidFill>
                  <a:schemeClr val="bg1"/>
                </a:solidFill>
              </a:rPr>
              <a:t>= 8 · 4 = 32 квадрата</a:t>
            </a:r>
          </a:p>
          <a:p>
            <a:pPr marL="342900" lvl="0" indent="-342900" algn="l">
              <a:spcBef>
                <a:spcPct val="20000"/>
              </a:spcBef>
            </a:pPr>
            <a:r>
              <a:rPr lang="ru-RU" sz="2800" dirty="0" smtClean="0">
                <a:solidFill>
                  <a:schemeClr val="bg1"/>
                </a:solidFill>
              </a:rPr>
              <a:t>  </a:t>
            </a: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32" y="285728"/>
            <a:ext cx="6934200" cy="2286016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Распределительный закон</a:t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относительно сложения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Чтобы число умножить на сумму двух чисел, можно это число умножить на каждое слагаемое и полученные произведения сложить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00232" y="3000372"/>
            <a:ext cx="6934200" cy="3100390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     </a:t>
            </a:r>
            <a:r>
              <a:rPr lang="en-US" sz="4000" b="1" dirty="0" smtClean="0">
                <a:solidFill>
                  <a:srgbClr val="FF0000"/>
                </a:solidFill>
              </a:rPr>
              <a:t>(</a:t>
            </a:r>
            <a:r>
              <a:rPr lang="en-US" sz="4000" b="1" dirty="0" smtClean="0">
                <a:solidFill>
                  <a:srgbClr val="0070C0"/>
                </a:solidFill>
              </a:rPr>
              <a:t>a + b</a:t>
            </a:r>
            <a:r>
              <a:rPr lang="en-US" sz="4000" b="1" dirty="0" smtClean="0">
                <a:solidFill>
                  <a:srgbClr val="FF0000"/>
                </a:solidFill>
              </a:rPr>
              <a:t>) </a:t>
            </a:r>
            <a:r>
              <a:rPr lang="ru-RU" sz="4000" b="1" dirty="0" smtClean="0">
                <a:solidFill>
                  <a:srgbClr val="FF0000"/>
                </a:solidFill>
              </a:rPr>
              <a:t>·</a:t>
            </a:r>
            <a:r>
              <a:rPr lang="en-US" sz="4000" b="1" dirty="0" smtClean="0">
                <a:solidFill>
                  <a:srgbClr val="FF0000"/>
                </a:solidFill>
              </a:rPr>
              <a:t> c = </a:t>
            </a:r>
            <a:r>
              <a:rPr lang="en-US" sz="4000" b="1" dirty="0" smtClean="0">
                <a:solidFill>
                  <a:srgbClr val="0070C0"/>
                </a:solidFill>
              </a:rPr>
              <a:t>a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c + </a:t>
            </a:r>
            <a:r>
              <a:rPr lang="en-US" sz="4000" b="1" dirty="0" smtClean="0">
                <a:solidFill>
                  <a:srgbClr val="0070C0"/>
                </a:solidFill>
              </a:rPr>
              <a:t>b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c</a:t>
            </a:r>
          </a:p>
          <a:p>
            <a:pPr algn="ctr">
              <a:lnSpc>
                <a:spcPct val="80000"/>
              </a:lnSpc>
              <a:buNone/>
            </a:pPr>
            <a:r>
              <a:rPr lang="ru-RU" sz="2800" b="1" dirty="0" smtClean="0">
                <a:solidFill>
                  <a:srgbClr val="000000"/>
                </a:solidFill>
              </a:rPr>
              <a:t>Раскрытие скобок</a:t>
            </a:r>
          </a:p>
          <a:p>
            <a:pPr algn="ctr">
              <a:lnSpc>
                <a:spcPct val="80000"/>
              </a:lnSpc>
              <a:buNone/>
            </a:pPr>
            <a:endParaRPr lang="ru-RU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ru-RU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4000" b="1" dirty="0" smtClean="0">
                <a:solidFill>
                  <a:srgbClr val="FF0000"/>
                </a:solidFill>
              </a:rPr>
              <a:t>a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u="sng" dirty="0" smtClean="0">
                <a:solidFill>
                  <a:srgbClr val="096713"/>
                </a:solidFill>
              </a:rPr>
              <a:t>c</a:t>
            </a:r>
            <a:r>
              <a:rPr lang="en-US" sz="4000" b="1" dirty="0" smtClean="0">
                <a:solidFill>
                  <a:srgbClr val="FF0000"/>
                </a:solidFill>
              </a:rPr>
              <a:t> + b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u="sng" dirty="0" smtClean="0">
                <a:solidFill>
                  <a:srgbClr val="096713"/>
                </a:solidFill>
              </a:rPr>
              <a:t>c</a:t>
            </a:r>
            <a:r>
              <a:rPr lang="ru-RU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= (a + b) </a:t>
            </a:r>
            <a:r>
              <a:rPr lang="ru-RU" sz="4000" b="1" dirty="0" smtClean="0">
                <a:solidFill>
                  <a:srgbClr val="FF0000"/>
                </a:solidFill>
              </a:rPr>
              <a:t>·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u="sng" dirty="0" smtClean="0">
                <a:solidFill>
                  <a:srgbClr val="096713"/>
                </a:solidFill>
              </a:rPr>
              <a:t>c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endParaRPr lang="ru-RU" sz="4000" b="1" dirty="0" smtClean="0">
              <a:solidFill>
                <a:srgbClr val="FF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r>
              <a:rPr lang="ru-RU" sz="2800" b="1" dirty="0" smtClean="0">
                <a:solidFill>
                  <a:srgbClr val="000000"/>
                </a:solidFill>
              </a:rPr>
              <a:t>Вынесение общего множителя за скобки</a:t>
            </a:r>
            <a:endParaRPr lang="en-US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ru-RU" sz="2800" b="1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ru-RU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en-US" sz="2800" b="1" dirty="0">
              <a:solidFill>
                <a:srgbClr val="000000"/>
              </a:solidFill>
            </a:endParaRPr>
          </a:p>
        </p:txBody>
      </p:sp>
      <p:sp>
        <p:nvSpPr>
          <p:cNvPr id="4" name="Двойная стрелка влево/вправо 3"/>
          <p:cNvSpPr/>
          <p:nvPr/>
        </p:nvSpPr>
        <p:spPr bwMode="auto">
          <a:xfrm>
            <a:off x="4429124" y="4214818"/>
            <a:ext cx="2071702" cy="500066"/>
          </a:xfrm>
          <a:prstGeom prst="leftRigh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32" y="285728"/>
            <a:ext cx="6934200" cy="2286016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Распределительный закон</a:t>
            </a:r>
            <a:br>
              <a:rPr lang="ru-RU" sz="40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относительно вычитания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>при а</a:t>
            </a:r>
            <a:r>
              <a:rPr lang="en-US" sz="4000" dirty="0" smtClean="0">
                <a:solidFill>
                  <a:schemeClr val="tx1"/>
                </a:solidFill>
              </a:rPr>
              <a:t>&gt;b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00232" y="2786058"/>
            <a:ext cx="6934200" cy="3286148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sz="4000" b="1" dirty="0" smtClean="0">
                <a:solidFill>
                  <a:srgbClr val="FF0000"/>
                </a:solidFill>
              </a:rPr>
              <a:t>     </a:t>
            </a:r>
            <a:r>
              <a:rPr lang="en-US" sz="4000" b="1" dirty="0" smtClean="0">
                <a:solidFill>
                  <a:srgbClr val="FF0000"/>
                </a:solidFill>
              </a:rPr>
              <a:t>(</a:t>
            </a:r>
            <a:r>
              <a:rPr lang="en-US" sz="4000" b="1" dirty="0" smtClean="0">
                <a:solidFill>
                  <a:srgbClr val="0070C0"/>
                </a:solidFill>
              </a:rPr>
              <a:t>a - b</a:t>
            </a:r>
            <a:r>
              <a:rPr lang="en-US" sz="4000" b="1" dirty="0" smtClean="0">
                <a:solidFill>
                  <a:srgbClr val="FF0000"/>
                </a:solidFill>
              </a:rPr>
              <a:t>) </a:t>
            </a:r>
            <a:r>
              <a:rPr lang="ru-RU" sz="4000" b="1" dirty="0" smtClean="0">
                <a:solidFill>
                  <a:srgbClr val="FF0000"/>
                </a:solidFill>
              </a:rPr>
              <a:t>·</a:t>
            </a:r>
            <a:r>
              <a:rPr lang="en-US" sz="4000" b="1" dirty="0" smtClean="0">
                <a:solidFill>
                  <a:srgbClr val="FF0000"/>
                </a:solidFill>
              </a:rPr>
              <a:t> c = </a:t>
            </a:r>
            <a:r>
              <a:rPr lang="en-US" sz="4000" b="1" dirty="0" smtClean="0">
                <a:solidFill>
                  <a:srgbClr val="0070C0"/>
                </a:solidFill>
              </a:rPr>
              <a:t>a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c - </a:t>
            </a:r>
            <a:r>
              <a:rPr lang="en-US" sz="4000" b="1" dirty="0" smtClean="0">
                <a:solidFill>
                  <a:srgbClr val="0070C0"/>
                </a:solidFill>
              </a:rPr>
              <a:t>b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c</a:t>
            </a:r>
          </a:p>
          <a:p>
            <a:pPr algn="ctr">
              <a:lnSpc>
                <a:spcPct val="80000"/>
              </a:lnSpc>
              <a:buNone/>
            </a:pPr>
            <a:r>
              <a:rPr lang="ru-RU" sz="2800" b="1" dirty="0" smtClean="0">
                <a:solidFill>
                  <a:srgbClr val="000000"/>
                </a:solidFill>
              </a:rPr>
              <a:t>Раскрытие скобок</a:t>
            </a:r>
          </a:p>
          <a:p>
            <a:pPr algn="ctr">
              <a:lnSpc>
                <a:spcPct val="80000"/>
              </a:lnSpc>
              <a:buNone/>
            </a:pPr>
            <a:endParaRPr lang="ru-RU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ru-RU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4000" b="1" dirty="0" smtClean="0">
                <a:solidFill>
                  <a:srgbClr val="FF0000"/>
                </a:solidFill>
              </a:rPr>
              <a:t>a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u="sng" dirty="0" smtClean="0">
                <a:solidFill>
                  <a:srgbClr val="096713"/>
                </a:solidFill>
              </a:rPr>
              <a:t>c</a:t>
            </a:r>
            <a:r>
              <a:rPr lang="en-US" sz="4000" b="1" dirty="0" smtClean="0">
                <a:solidFill>
                  <a:srgbClr val="FF0000"/>
                </a:solidFill>
              </a:rPr>
              <a:t> - b</a:t>
            </a:r>
            <a:r>
              <a:rPr lang="ru-RU" sz="4000" b="1" dirty="0" smtClean="0">
                <a:solidFill>
                  <a:srgbClr val="FF0000"/>
                </a:solidFill>
              </a:rPr>
              <a:t> ·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u="sng" dirty="0" smtClean="0">
                <a:solidFill>
                  <a:srgbClr val="096713"/>
                </a:solidFill>
              </a:rPr>
              <a:t>c</a:t>
            </a:r>
            <a:r>
              <a:rPr lang="ru-RU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</a:rPr>
              <a:t>= (a - b) </a:t>
            </a:r>
            <a:r>
              <a:rPr lang="ru-RU" sz="4000" b="1" dirty="0" smtClean="0">
                <a:solidFill>
                  <a:srgbClr val="FF0000"/>
                </a:solidFill>
              </a:rPr>
              <a:t>·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u="sng" dirty="0" smtClean="0">
                <a:solidFill>
                  <a:srgbClr val="096713"/>
                </a:solidFill>
              </a:rPr>
              <a:t>c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endParaRPr lang="ru-RU" sz="4000" b="1" dirty="0" smtClean="0">
              <a:solidFill>
                <a:srgbClr val="FF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r>
              <a:rPr lang="ru-RU" sz="2800" b="1" dirty="0" smtClean="0">
                <a:solidFill>
                  <a:srgbClr val="000000"/>
                </a:solidFill>
              </a:rPr>
              <a:t>Вынесение общего множителя за скобки</a:t>
            </a:r>
            <a:endParaRPr lang="en-US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ru-RU" sz="2800" b="1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ru-RU" sz="2800" b="1" dirty="0" smtClean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buNone/>
            </a:pPr>
            <a:endParaRPr lang="en-US" sz="2800" b="1" dirty="0">
              <a:solidFill>
                <a:srgbClr val="000000"/>
              </a:solidFill>
            </a:endParaRPr>
          </a:p>
        </p:txBody>
      </p:sp>
      <p:sp>
        <p:nvSpPr>
          <p:cNvPr id="4" name="Двойная стрелка влево/вправо 3"/>
          <p:cNvSpPr/>
          <p:nvPr/>
        </p:nvSpPr>
        <p:spPr bwMode="auto">
          <a:xfrm>
            <a:off x="4286248" y="4000504"/>
            <a:ext cx="2071702" cy="500066"/>
          </a:xfrm>
          <a:prstGeom prst="leftRightArrow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100" y="571480"/>
            <a:ext cx="8724900" cy="1143008"/>
          </a:xfrm>
        </p:spPr>
        <p:txBody>
          <a:bodyPr/>
          <a:lstStyle/>
          <a:p>
            <a:pPr algn="ctr"/>
            <a:r>
              <a:rPr lang="ru-RU" sz="3200" dirty="0" smtClean="0">
                <a:latin typeface="Arial Black" pitchFamily="34" charset="0"/>
              </a:rPr>
              <a:t>Распределительный закон верен и для нескольких слагаемых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928934"/>
            <a:ext cx="8715404" cy="785818"/>
          </a:xfrm>
        </p:spPr>
        <p:txBody>
          <a:bodyPr/>
          <a:lstStyle/>
          <a:p>
            <a:pPr>
              <a:buNone/>
            </a:pPr>
            <a:r>
              <a:rPr lang="ru-RU" sz="4000" b="1" u="sng" dirty="0" smtClean="0"/>
              <a:t>9</a:t>
            </a:r>
            <a:r>
              <a:rPr lang="ru-RU" sz="4000" b="1" dirty="0" smtClean="0"/>
              <a:t>·3 + </a:t>
            </a:r>
            <a:r>
              <a:rPr lang="ru-RU" sz="4000" b="1" u="sng" dirty="0" smtClean="0"/>
              <a:t>9</a:t>
            </a:r>
            <a:r>
              <a:rPr lang="ru-RU" sz="4000" b="1" dirty="0" smtClean="0"/>
              <a:t>·4 + </a:t>
            </a:r>
            <a:r>
              <a:rPr lang="ru-RU" sz="4000" b="1" u="sng" dirty="0" smtClean="0"/>
              <a:t>9</a:t>
            </a:r>
            <a:r>
              <a:rPr lang="ru-RU" sz="4000" b="1" dirty="0" smtClean="0"/>
              <a:t>·5 + </a:t>
            </a:r>
            <a:r>
              <a:rPr lang="ru-RU" sz="4000" b="1" u="sng" dirty="0" smtClean="0"/>
              <a:t>9</a:t>
            </a:r>
            <a:r>
              <a:rPr lang="ru-RU" sz="4000" b="1" dirty="0" smtClean="0"/>
              <a:t>·6= </a:t>
            </a:r>
            <a:r>
              <a:rPr lang="ru-RU" sz="4000" b="1" u="sng" dirty="0" smtClean="0"/>
              <a:t>9</a:t>
            </a:r>
            <a:r>
              <a:rPr lang="ru-RU" sz="4000" b="1" dirty="0" smtClean="0"/>
              <a:t> · (3+4+5+6) </a:t>
            </a:r>
            <a:endParaRPr lang="en-US" sz="40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125" y="219075"/>
            <a:ext cx="8724900" cy="1066785"/>
          </a:xfrm>
        </p:spPr>
        <p:txBody>
          <a:bodyPr/>
          <a:lstStyle/>
          <a:p>
            <a:r>
              <a:rPr lang="ru-RU" sz="3200" dirty="0" smtClean="0"/>
              <a:t>№1. Примените распределительный закон, раскрыв скобки: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428736"/>
            <a:ext cx="4286280" cy="4410092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а)  5</a:t>
            </a:r>
            <a:r>
              <a:rPr lang="ru-RU" sz="3600" b="1" dirty="0" smtClean="0"/>
              <a:t> ·(32+17)=</a:t>
            </a:r>
          </a:p>
          <a:p>
            <a:pPr>
              <a:buNone/>
            </a:pPr>
            <a:r>
              <a:rPr lang="ru-RU" sz="3600" b="1" dirty="0" smtClean="0"/>
              <a:t>б) 19 ·(28+43)=</a:t>
            </a:r>
          </a:p>
          <a:p>
            <a:pPr>
              <a:buNone/>
            </a:pPr>
            <a:r>
              <a:rPr lang="ru-RU" sz="3600" b="1" dirty="0" smtClean="0"/>
              <a:t>в)        7 ·(3+8)=</a:t>
            </a:r>
          </a:p>
          <a:p>
            <a:pPr>
              <a:buNone/>
            </a:pPr>
            <a:r>
              <a:rPr lang="ru-RU" sz="3600" b="1" dirty="0" smtClean="0"/>
              <a:t>г)    10 ·(15+6) =</a:t>
            </a:r>
          </a:p>
          <a:p>
            <a:pPr>
              <a:buNone/>
            </a:pPr>
            <a:r>
              <a:rPr lang="ru-RU" sz="3600" b="1" dirty="0" err="1" smtClean="0"/>
              <a:t>д</a:t>
            </a:r>
            <a:r>
              <a:rPr lang="ru-RU" sz="3600" b="1" dirty="0" smtClean="0"/>
              <a:t>)    5 ·(</a:t>
            </a:r>
            <a:r>
              <a:rPr lang="en-US" sz="3600" b="1" dirty="0"/>
              <a:t> </a:t>
            </a:r>
            <a:r>
              <a:rPr lang="en-US" sz="3600" b="1" dirty="0" smtClean="0"/>
              <a:t>8 </a:t>
            </a:r>
            <a:r>
              <a:rPr lang="ru-RU" sz="3600" b="1" dirty="0" smtClean="0"/>
              <a:t>+</a:t>
            </a:r>
            <a:r>
              <a:rPr lang="en-US" sz="3600" b="1" dirty="0" smtClean="0"/>
              <a:t> a</a:t>
            </a:r>
            <a:r>
              <a:rPr lang="ru-RU" sz="3600" b="1" dirty="0" smtClean="0"/>
              <a:t>)=</a:t>
            </a:r>
          </a:p>
          <a:p>
            <a:pPr>
              <a:buNone/>
            </a:pPr>
            <a:r>
              <a:rPr lang="ru-RU" sz="3600" dirty="0" smtClean="0"/>
              <a:t>е)</a:t>
            </a:r>
            <a:r>
              <a:rPr lang="en-US" sz="3600" dirty="0" smtClean="0"/>
              <a:t>   </a:t>
            </a:r>
            <a:r>
              <a:rPr lang="ru-RU" sz="3600" dirty="0" smtClean="0"/>
              <a:t> </a:t>
            </a:r>
            <a:r>
              <a:rPr lang="ru-RU" sz="3600" b="1" dirty="0" smtClean="0"/>
              <a:t>(</a:t>
            </a:r>
            <a:r>
              <a:rPr lang="en-US" sz="3600" b="1" dirty="0" smtClean="0"/>
              <a:t>x </a:t>
            </a:r>
            <a:r>
              <a:rPr lang="ru-RU" sz="3600" b="1" dirty="0" smtClean="0"/>
              <a:t>+</a:t>
            </a:r>
            <a:r>
              <a:rPr lang="en-US" sz="3600" b="1" dirty="0" smtClean="0"/>
              <a:t> y</a:t>
            </a:r>
            <a:r>
              <a:rPr lang="ru-RU" sz="3600" b="1" dirty="0" smtClean="0"/>
              <a:t>) ·</a:t>
            </a:r>
            <a:r>
              <a:rPr lang="en-US" sz="3600" b="1" dirty="0" smtClean="0"/>
              <a:t> a</a:t>
            </a:r>
            <a:r>
              <a:rPr lang="ru-RU" sz="3600" b="1" dirty="0" smtClean="0"/>
              <a:t> =</a:t>
            </a:r>
            <a:endParaRPr lang="ru-RU" sz="36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4500562" y="1428736"/>
            <a:ext cx="4286280" cy="4410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· 32 + 5 · 17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 · 28+19 · 43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 ·3+7 ·8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 ·15+10 ·6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·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8 </a:t>
            </a: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·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endParaRPr kumimoji="0" lang="ru-RU" sz="36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·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</a:t>
            </a: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en-US" sz="36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</a:t>
            </a: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·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</a:t>
            </a:r>
            <a:endParaRPr kumimoji="0" lang="ru-RU" sz="3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125" y="219075"/>
            <a:ext cx="8724900" cy="1209661"/>
          </a:xfrm>
        </p:spPr>
        <p:txBody>
          <a:bodyPr/>
          <a:lstStyle/>
          <a:p>
            <a:r>
              <a:rPr lang="ru-RU" sz="2800" b="1" dirty="0" smtClean="0"/>
              <a:t>№2. Используя распределительный закон, запишите сумму в виде произведения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357430"/>
            <a:ext cx="3424238" cy="4267200"/>
          </a:xfrm>
        </p:spPr>
        <p:txBody>
          <a:bodyPr/>
          <a:lstStyle/>
          <a:p>
            <a:r>
              <a:rPr lang="ru-RU" dirty="0" smtClean="0"/>
              <a:t>а) 7</a:t>
            </a:r>
            <a:r>
              <a:rPr lang="ru-RU" b="1" dirty="0" smtClean="0"/>
              <a:t> · 3+ 7 · 2 =</a:t>
            </a:r>
          </a:p>
          <a:p>
            <a:r>
              <a:rPr lang="ru-RU" b="1" dirty="0" smtClean="0"/>
              <a:t>б) 5 ·3 + 5 · 8 =</a:t>
            </a:r>
          </a:p>
          <a:p>
            <a:r>
              <a:rPr lang="ru-RU" dirty="0" smtClean="0"/>
              <a:t>в) 8</a:t>
            </a:r>
            <a:r>
              <a:rPr lang="ru-RU" b="1" dirty="0" smtClean="0"/>
              <a:t> ·9 + 8 · 7 =</a:t>
            </a:r>
          </a:p>
          <a:p>
            <a:r>
              <a:rPr lang="ru-RU" b="1" dirty="0" smtClean="0"/>
              <a:t>г) 5 · 3 + 5 · 10=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4643438" y="2357430"/>
            <a:ext cx="3424238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 · (3+2)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 · (3+8)</a:t>
            </a:r>
          </a:p>
          <a:p>
            <a:pPr marL="342900" lvl="0" indent="-342900" algn="l">
              <a:spcBef>
                <a:spcPct val="20000"/>
              </a:spcBef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 </a:t>
            </a:r>
            <a:r>
              <a:rPr lang="ru-RU" sz="3200" b="1" dirty="0" smtClean="0">
                <a:solidFill>
                  <a:schemeClr val="bg1"/>
                </a:solidFill>
              </a:rPr>
              <a:t>· (9+7)</a:t>
            </a:r>
          </a:p>
          <a:p>
            <a:pPr marL="342900" lvl="0" indent="-342900" algn="l">
              <a:spcBef>
                <a:spcPct val="20000"/>
              </a:spcBef>
            </a:pPr>
            <a:r>
              <a:rPr lang="ru-RU" sz="3200" b="1" dirty="0" smtClean="0">
                <a:solidFill>
                  <a:schemeClr val="bg1"/>
                </a:solidFill>
              </a:rPr>
              <a:t>5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</a:rPr>
              <a:t>· (3+10)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724900" cy="928694"/>
          </a:xfrm>
        </p:spPr>
        <p:txBody>
          <a:bodyPr/>
          <a:lstStyle/>
          <a:p>
            <a:r>
              <a:rPr lang="ru-RU" sz="3200" b="1" dirty="0" smtClean="0"/>
              <a:t>№3.  Используя распределительный закон, запишите разность в виде произведения (или </a:t>
            </a:r>
            <a:r>
              <a:rPr lang="ru-RU" sz="3200" b="1" i="1" dirty="0" smtClean="0"/>
              <a:t>вынесите множитель за скобки</a:t>
            </a:r>
            <a:r>
              <a:rPr lang="ru-RU" sz="3200" b="1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4214842" cy="4786346"/>
          </a:xfrm>
        </p:spPr>
        <p:txBody>
          <a:bodyPr/>
          <a:lstStyle/>
          <a:p>
            <a:endParaRPr lang="ru-RU" dirty="0" smtClean="0"/>
          </a:p>
          <a:p>
            <a:r>
              <a:rPr lang="ru-RU" b="1" dirty="0" smtClean="0"/>
              <a:t>а)     7 · 13 – 7 · 2 =</a:t>
            </a:r>
          </a:p>
          <a:p>
            <a:r>
              <a:rPr lang="ru-RU" b="1" dirty="0" smtClean="0"/>
              <a:t>б)     5 · 23 – 5 · 8 =</a:t>
            </a:r>
          </a:p>
          <a:p>
            <a:r>
              <a:rPr lang="ru-RU" b="1" dirty="0" smtClean="0"/>
              <a:t>в)   18 · 9 – 18 · 7 =</a:t>
            </a:r>
          </a:p>
          <a:p>
            <a:r>
              <a:rPr lang="ru-RU" b="1" dirty="0" smtClean="0"/>
              <a:t>г) 25 · 13 – 25 ·10=</a:t>
            </a:r>
            <a:endParaRPr lang="ru-RU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4714876" y="1714488"/>
            <a:ext cx="421484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ru-RU" sz="3200" kern="0" dirty="0">
              <a:solidFill>
                <a:schemeClr val="bg1"/>
              </a:solidFill>
              <a:latin typeface="+mn-lt"/>
            </a:endParaRPr>
          </a:p>
          <a:p>
            <a:pPr marL="342900" lvl="0" indent="-342900" algn="l">
              <a:spcBef>
                <a:spcPct val="20000"/>
              </a:spcBef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</a:t>
            </a:r>
            <a:r>
              <a:rPr lang="ru-RU" sz="3200" b="1" dirty="0" smtClean="0">
                <a:solidFill>
                  <a:schemeClr val="bg1"/>
                </a:solidFill>
              </a:rPr>
              <a:t> · (13 - 2)</a:t>
            </a:r>
          </a:p>
          <a:p>
            <a:pPr marL="342900" lvl="0" indent="-342900" algn="l">
              <a:spcBef>
                <a:spcPct val="20000"/>
              </a:spcBef>
            </a:pPr>
            <a:r>
              <a:rPr lang="ru-RU" sz="3200" b="1" dirty="0" smtClean="0">
                <a:solidFill>
                  <a:schemeClr val="bg1"/>
                </a:solidFill>
              </a:rPr>
              <a:t>5</a:t>
            </a:r>
            <a:r>
              <a:rPr lang="ru-RU" sz="3200" b="1" dirty="0" smtClean="0"/>
              <a:t> </a:t>
            </a:r>
            <a:r>
              <a:rPr lang="ru-RU" sz="3200" b="1" dirty="0" smtClean="0">
                <a:solidFill>
                  <a:schemeClr val="bg1"/>
                </a:solidFill>
              </a:rPr>
              <a:t>· (23 - 8)</a:t>
            </a:r>
          </a:p>
          <a:p>
            <a:pPr marL="342900" lvl="0" indent="-342900" algn="l">
              <a:spcBef>
                <a:spcPct val="20000"/>
              </a:spcBef>
            </a:pPr>
            <a:r>
              <a:rPr lang="ru-RU" sz="3200" b="1" dirty="0" smtClean="0">
                <a:solidFill>
                  <a:schemeClr val="bg1"/>
                </a:solidFill>
              </a:rPr>
              <a:t>18 ·(9 - 7)</a:t>
            </a:r>
            <a:r>
              <a:rPr lang="ru-RU" sz="3200" b="1" dirty="0" smtClean="0"/>
              <a:t> </a:t>
            </a:r>
          </a:p>
          <a:p>
            <a:pPr marL="342900" lvl="0" indent="-342900" algn="l">
              <a:spcBef>
                <a:spcPct val="20000"/>
              </a:spcBef>
            </a:pPr>
            <a:r>
              <a:rPr lang="ru-RU" sz="3200" b="1" dirty="0" smtClean="0">
                <a:solidFill>
                  <a:schemeClr val="bg1"/>
                </a:solidFill>
              </a:rPr>
              <a:t>25 · (13 - 10) </a:t>
            </a:r>
            <a:endParaRPr kumimoji="0" lang="ru-RU" sz="3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Дома:</a:t>
            </a:r>
          </a:p>
          <a:p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Учить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тему «Умножение» по учебнику и дополнительно по этой презентации</a:t>
            </a:r>
          </a:p>
          <a:p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УДАЧИ!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/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>Спасибо </a:t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>за </a:t>
            </a:r>
            <a:br>
              <a:rPr lang="ru-RU" sz="9600" dirty="0" smtClean="0">
                <a:solidFill>
                  <a:srgbClr val="FF0000"/>
                </a:solidFill>
              </a:rPr>
            </a:br>
            <a:r>
              <a:rPr lang="ru-RU" sz="9600" dirty="0" smtClean="0">
                <a:solidFill>
                  <a:srgbClr val="FF0000"/>
                </a:solidFill>
              </a:rPr>
              <a:t>внимание!</a:t>
            </a:r>
            <a:endParaRPr lang="ru-RU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13">
      <a:dk1>
        <a:srgbClr val="4D4D4D"/>
      </a:dk1>
      <a:lt1>
        <a:srgbClr val="FFFFFF"/>
      </a:lt1>
      <a:dk2>
        <a:srgbClr val="4D4D4D"/>
      </a:dk2>
      <a:lt2>
        <a:srgbClr val="045B4B"/>
      </a:lt2>
      <a:accent1>
        <a:srgbClr val="1C7C70"/>
      </a:accent1>
      <a:accent2>
        <a:srgbClr val="379690"/>
      </a:accent2>
      <a:accent3>
        <a:srgbClr val="FFFFFF"/>
      </a:accent3>
      <a:accent4>
        <a:srgbClr val="404040"/>
      </a:accent4>
      <a:accent5>
        <a:srgbClr val="ABBFBB"/>
      </a:accent5>
      <a:accent6>
        <a:srgbClr val="318782"/>
      </a:accent6>
      <a:hlink>
        <a:srgbClr val="54B2A4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93CB6A"/>
        </a:lt2>
        <a:accent1>
          <a:srgbClr val="71BE5E"/>
        </a:accent1>
        <a:accent2>
          <a:srgbClr val="A0CD6E"/>
        </a:accent2>
        <a:accent3>
          <a:srgbClr val="FFFFFF"/>
        </a:accent3>
        <a:accent4>
          <a:srgbClr val="404040"/>
        </a:accent4>
        <a:accent5>
          <a:srgbClr val="BBDBB6"/>
        </a:accent5>
        <a:accent6>
          <a:srgbClr val="91BA63"/>
        </a:accent6>
        <a:hlink>
          <a:srgbClr val="6BAB4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189C25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1E14F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4C8E3D"/>
        </a:lt2>
        <a:accent1>
          <a:srgbClr val="66A050"/>
        </a:accent1>
        <a:accent2>
          <a:srgbClr val="6EA552"/>
        </a:accent2>
        <a:accent3>
          <a:srgbClr val="FFFFFF"/>
        </a:accent3>
        <a:accent4>
          <a:srgbClr val="404040"/>
        </a:accent4>
        <a:accent5>
          <a:srgbClr val="B8CDB3"/>
        </a:accent5>
        <a:accent6>
          <a:srgbClr val="639549"/>
        </a:accent6>
        <a:hlink>
          <a:srgbClr val="89B96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4D7C48"/>
        </a:lt2>
        <a:accent1>
          <a:srgbClr val="599148"/>
        </a:accent1>
        <a:accent2>
          <a:srgbClr val="69A253"/>
        </a:accent2>
        <a:accent3>
          <a:srgbClr val="FFFFFF"/>
        </a:accent3>
        <a:accent4>
          <a:srgbClr val="404040"/>
        </a:accent4>
        <a:accent5>
          <a:srgbClr val="B5C7B1"/>
        </a:accent5>
        <a:accent6>
          <a:srgbClr val="5E924A"/>
        </a:accent6>
        <a:hlink>
          <a:srgbClr val="80C15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467F20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8A9BA5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51873B"/>
        </a:lt2>
        <a:accent1>
          <a:srgbClr val="669E4B"/>
        </a:accent1>
        <a:accent2>
          <a:srgbClr val="79B25C"/>
        </a:accent2>
        <a:accent3>
          <a:srgbClr val="FFFFFF"/>
        </a:accent3>
        <a:accent4>
          <a:srgbClr val="404040"/>
        </a:accent4>
        <a:accent5>
          <a:srgbClr val="B8CCB1"/>
        </a:accent5>
        <a:accent6>
          <a:srgbClr val="6DA153"/>
        </a:accent6>
        <a:hlink>
          <a:srgbClr val="92CB6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0E7E24"/>
        </a:lt2>
        <a:accent1>
          <a:srgbClr val="369026"/>
        </a:accent1>
        <a:accent2>
          <a:srgbClr val="57A025"/>
        </a:accent2>
        <a:accent3>
          <a:srgbClr val="FFFFFF"/>
        </a:accent3>
        <a:accent4>
          <a:srgbClr val="404040"/>
        </a:accent4>
        <a:accent5>
          <a:srgbClr val="AEC6AC"/>
        </a:accent5>
        <a:accent6>
          <a:srgbClr val="4E9120"/>
        </a:accent6>
        <a:hlink>
          <a:srgbClr val="73B02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015802"/>
        </a:lt2>
        <a:accent1>
          <a:srgbClr val="016E01"/>
        </a:accent1>
        <a:accent2>
          <a:srgbClr val="019003"/>
        </a:accent2>
        <a:accent3>
          <a:srgbClr val="FFFFFF"/>
        </a:accent3>
        <a:accent4>
          <a:srgbClr val="404040"/>
        </a:accent4>
        <a:accent5>
          <a:srgbClr val="AABAAA"/>
        </a:accent5>
        <a:accent6>
          <a:srgbClr val="018202"/>
        </a:accent6>
        <a:hlink>
          <a:srgbClr val="01A6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045B4B"/>
        </a:lt2>
        <a:accent1>
          <a:srgbClr val="1C7C70"/>
        </a:accent1>
        <a:accent2>
          <a:srgbClr val="379690"/>
        </a:accent2>
        <a:accent3>
          <a:srgbClr val="FFFFFF"/>
        </a:accent3>
        <a:accent4>
          <a:srgbClr val="404040"/>
        </a:accent4>
        <a:accent5>
          <a:srgbClr val="ABBFBB"/>
        </a:accent5>
        <a:accent6>
          <a:srgbClr val="318782"/>
        </a:accent6>
        <a:hlink>
          <a:srgbClr val="54B2A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164</TotalTime>
  <Words>527</Words>
  <Application>Microsoft Office PowerPoint</Application>
  <PresentationFormat>Экран (4:3)</PresentationFormat>
  <Paragraphs>81</Paragraphs>
  <Slides>14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powerpoint-template</vt:lpstr>
      <vt:lpstr>Классная работа                         21.10.21                                           Распределительный  закон</vt:lpstr>
      <vt:lpstr>Цель нашего урока:</vt:lpstr>
      <vt:lpstr>Повторение</vt:lpstr>
      <vt:lpstr>Решаем устно:</vt:lpstr>
      <vt:lpstr>Задача </vt:lpstr>
      <vt:lpstr>Решим задачу: подсчитаем количество квадратов, изображенных на рисунке</vt:lpstr>
      <vt:lpstr>Распределительный закон относительно сложения Чтобы число умножить на сумму двух чисел, можно это число умножить на каждое слагаемое и полученные произведения сложить</vt:lpstr>
      <vt:lpstr>Распределительный закон относительно вычитания при а&gt;b</vt:lpstr>
      <vt:lpstr>Распределительный закон верен и для нескольких слагаемых</vt:lpstr>
      <vt:lpstr>№1. Примените распределительный закон, раскрыв скобки:</vt:lpstr>
      <vt:lpstr>№2. Используя распределительный закон, запишите сумму в виде произведения</vt:lpstr>
      <vt:lpstr>№3.  Используя распределительный закон, запишите разность в виде произведения (или вынесите множитель за скобки)</vt:lpstr>
      <vt:lpstr>Слайд 13</vt:lpstr>
      <vt:lpstr>   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Распределительный закон</dc:title>
  <dc:creator>Пользователь</dc:creator>
  <cp:lastModifiedBy>Учитель</cp:lastModifiedBy>
  <cp:revision>20</cp:revision>
  <dcterms:created xsi:type="dcterms:W3CDTF">2018-09-28T10:53:51Z</dcterms:created>
  <dcterms:modified xsi:type="dcterms:W3CDTF">2021-10-21T05:17:08Z</dcterms:modified>
</cp:coreProperties>
</file>