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6" r:id="rId3"/>
    <p:sldId id="261" r:id="rId4"/>
    <p:sldId id="259" r:id="rId5"/>
    <p:sldId id="260" r:id="rId6"/>
    <p:sldId id="262" r:id="rId7"/>
    <p:sldId id="264" r:id="rId8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33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1446" y="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68C4FF4-6EE1-4A76-9B8F-B2F594D6C874}" type="datetimeFigureOut">
              <a:rPr lang="ru-RU"/>
              <a:pPr>
                <a:defRPr/>
              </a:pPr>
              <a:t>16.04.2020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BF7A747-1B53-4B3F-B8D2-D8AB0E12814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152DDE1-E9F2-4B50-AB95-1A36B28481DE}" type="datetimeFigureOut">
              <a:rPr lang="ru-RU"/>
              <a:pPr>
                <a:defRPr/>
              </a:pPr>
              <a:t>16.04.2020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087BA6C-DE82-4922-A007-5CB817EE4E2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5011FA9-72D4-4D0D-AA04-5200C8F96D1C}" type="datetimeFigureOut">
              <a:rPr lang="ru-RU"/>
              <a:pPr>
                <a:defRPr/>
              </a:pPr>
              <a:t>16.04.2020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4CBFCBB-F7D8-4AD9-B5F9-93687358CA6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18AA105-3B9A-485F-A7BD-B3B1C1BFF994}" type="datetimeFigureOut">
              <a:rPr lang="ru-RU"/>
              <a:pPr>
                <a:defRPr/>
              </a:pPr>
              <a:t>16.04.2020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9217202-91A5-4841-8837-12B3422A9C1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003E727-7E97-4B76-A273-97C117DFD6DE}" type="datetimeFigureOut">
              <a:rPr lang="ru-RU"/>
              <a:pPr>
                <a:defRPr/>
              </a:pPr>
              <a:t>16.04.2020</a:t>
            </a:fld>
            <a:endParaRPr lang="ru-RU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9F140D1-42AB-456C-B3EB-2E58162D29C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62FDA9A-A9AF-4522-BA4E-959710ABA8F2}" type="datetimeFigureOut">
              <a:rPr lang="ru-RU"/>
              <a:pPr>
                <a:defRPr/>
              </a:pPr>
              <a:t>16.04.2020</a:t>
            </a:fld>
            <a:endParaRPr lang="ru-RU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7C4C3DF-49FF-4AA4-A1AB-8615103FAEC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81C31E6-6AC6-4E62-806B-D0CB1E8C6262}" type="datetimeFigureOut">
              <a:rPr lang="ru-RU"/>
              <a:pPr>
                <a:defRPr/>
              </a:pPr>
              <a:t>16.04.2020</a:t>
            </a:fld>
            <a:endParaRPr lang="ru-RU"/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1B0E188-B191-46AC-99B7-5113417AE6A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9E59BE0-226E-4980-AAF5-F1A9DF7C7AE8}" type="datetimeFigureOut">
              <a:rPr lang="ru-RU"/>
              <a:pPr>
                <a:defRPr/>
              </a:pPr>
              <a:t>16.04.2020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ED8319C-EFFD-43A6-A723-9E31BBA50F6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194FB44-2B3A-4EA5-B708-4FEB9F41BBF1}" type="datetimeFigureOut">
              <a:rPr lang="ru-RU"/>
              <a:pPr>
                <a:defRPr/>
              </a:pPr>
              <a:t>16.04.2020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7C51498-F984-481A-8E8C-4DDFA9BC918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24BD201-5F9C-4593-BEFD-74C971F0B552}" type="datetimeFigureOut">
              <a:rPr lang="ru-RU"/>
              <a:pPr>
                <a:defRPr/>
              </a:pPr>
              <a:t>16.04.2020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B22E6F0-797A-404D-B2F0-96032D2C16E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7A3035-02C7-4538-A480-C6887B19F5A6}" type="datetimeFigureOut">
              <a:rPr lang="ru-RU"/>
              <a:pPr>
                <a:defRPr/>
              </a:pPr>
              <a:t>16.04.2020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518664C-3B03-4311-A452-8E87A1DF2E3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 descr="0_d3a88_7f4a30dc_orig.png"/>
          <p:cNvPicPr>
            <a:picLocks noChangeAspect="1"/>
          </p:cNvPicPr>
          <p:nvPr userDrawn="1"/>
        </p:nvPicPr>
        <p:blipFill>
          <a:blip r:embed="rId13" cstate="email"/>
          <a:stretch>
            <a:fillRect/>
          </a:stretch>
        </p:blipFill>
        <p:spPr>
          <a:xfrm>
            <a:off x="1" y="0"/>
            <a:ext cx="9143999" cy="6858000"/>
          </a:xfrm>
          <a:prstGeom prst="rect">
            <a:avLst/>
          </a:prstGeom>
        </p:spPr>
      </p:pic>
      <p:sp>
        <p:nvSpPr>
          <p:cNvPr id="11" name="Прямоугольник 10"/>
          <p:cNvSpPr/>
          <p:nvPr userDrawn="1"/>
        </p:nvSpPr>
        <p:spPr>
          <a:xfrm>
            <a:off x="285720" y="285728"/>
            <a:ext cx="8572560" cy="6357982"/>
          </a:xfrm>
          <a:prstGeom prst="rect">
            <a:avLst/>
          </a:prstGeom>
          <a:solidFill>
            <a:schemeClr val="bg1"/>
          </a:solidFill>
          <a:ln>
            <a:solidFill>
              <a:srgbClr val="C000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Прямоугольник 9"/>
          <p:cNvSpPr/>
          <p:nvPr userDrawn="1"/>
        </p:nvSpPr>
        <p:spPr>
          <a:xfrm>
            <a:off x="285720" y="6429396"/>
            <a:ext cx="1199367" cy="21544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800" dirty="0">
                <a:solidFill>
                  <a:schemeClr val="bg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http://linda6035.ucoz.ru/</a:t>
            </a:r>
            <a:endParaRPr lang="ru-RU" sz="800" dirty="0">
              <a:solidFill>
                <a:schemeClr val="bg1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2" name="Picture 2" descr="http://img-fotki.yandex.ru/get/9320/16969765.22c/0_8f6e7_6c5fd1e5_M.png"/>
          <p:cNvPicPr>
            <a:picLocks noChangeAspect="1" noChangeArrowheads="1"/>
          </p:cNvPicPr>
          <p:nvPr userDrawn="1"/>
        </p:nvPicPr>
        <p:blipFill>
          <a:blip r:embed="rId14" cstate="email">
            <a:duotone>
              <a:prstClr val="black"/>
              <a:schemeClr val="accent2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6000760" y="4086224"/>
            <a:ext cx="2857500" cy="2771776"/>
          </a:xfrm>
          <a:prstGeom prst="rect">
            <a:avLst/>
          </a:prstGeom>
          <a:noFill/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285720" y="500042"/>
            <a:ext cx="8572560" cy="1569660"/>
          </a:xfrm>
          <a:prstGeom prst="rect">
            <a:avLst/>
          </a:prstGeom>
          <a:noFill/>
          <a:ln>
            <a:solidFill>
              <a:schemeClr val="accent2">
                <a:lumMod val="75000"/>
              </a:schemeClr>
            </a:solidFill>
          </a:ln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sz="4800" b="1" dirty="0" err="1">
                <a:ln w="19050">
                  <a:solidFill>
                    <a:prstClr val="white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Monotype Corsiva" pitchFamily="66" charset="0"/>
              </a:rPr>
              <a:t>Л.Н</a:t>
            </a:r>
            <a:r>
              <a:rPr lang="ru-RU" sz="4800" b="1" err="1">
                <a:ln w="19050">
                  <a:solidFill>
                    <a:prstClr val="white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Monotype Corsiva" pitchFamily="66" charset="0"/>
              </a:rPr>
              <a:t>.</a:t>
            </a:r>
            <a:r>
              <a:rPr lang="ru-RU" sz="4800" b="1">
                <a:ln w="19050">
                  <a:solidFill>
                    <a:prstClr val="white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Monotype Corsiva" pitchFamily="66" charset="0"/>
              </a:rPr>
              <a:t>Толстой</a:t>
            </a:r>
            <a:endParaRPr lang="ru-RU" sz="4800" b="1" dirty="0">
              <a:ln w="19050">
                <a:solidFill>
                  <a:prstClr val="white"/>
                </a:solidFill>
                <a:prstDash val="solid"/>
              </a:ln>
              <a:solidFill>
                <a:srgbClr val="C00000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  <a:latin typeface="Monotype Corsiva" pitchFamily="66" charset="0"/>
            </a:endParaRPr>
          </a:p>
          <a:p>
            <a:pPr algn="ctr">
              <a:defRPr/>
            </a:pPr>
            <a:r>
              <a:rPr lang="ru-RU" sz="4800" b="1" dirty="0">
                <a:ln w="19050">
                  <a:solidFill>
                    <a:prstClr val="white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Monotype Corsiva" pitchFamily="66" charset="0"/>
              </a:rPr>
              <a:t>«Кавказский пленник»</a:t>
            </a:r>
          </a:p>
        </p:txBody>
      </p:sp>
      <p:pic>
        <p:nvPicPr>
          <p:cNvPr id="1026" name="Picture 2" descr="C:\Documents and Settings\Admin\Рабочий стол\271125_html_67ee3bec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214942" y="2857496"/>
            <a:ext cx="3341825" cy="3580083"/>
          </a:xfrm>
          <a:prstGeom prst="rect">
            <a:avLst/>
          </a:prstGeom>
          <a:noFill/>
        </p:spPr>
      </p:pic>
      <p:pic>
        <p:nvPicPr>
          <p:cNvPr id="1028" name="Picture 4" descr="http://illustrada.ru/wp-content/uploads/2012/10/Rodionov_MS-Kavkazskiy-plennik-555x691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071538" y="2857496"/>
            <a:ext cx="2857520" cy="3557742"/>
          </a:xfrm>
          <a:prstGeom prst="rect">
            <a:avLst/>
          </a:prstGeom>
          <a:noFill/>
        </p:spPr>
      </p:pic>
      <p:sp>
        <p:nvSpPr>
          <p:cNvPr id="7" name="Прямоугольник 6"/>
          <p:cNvSpPr/>
          <p:nvPr/>
        </p:nvSpPr>
        <p:spPr>
          <a:xfrm>
            <a:off x="1785918" y="6357958"/>
            <a:ext cx="1428744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200" b="1" dirty="0"/>
              <a:t>Родионов М.С. </a:t>
            </a:r>
            <a:endParaRPr lang="ru-RU" sz="120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00034" y="1357298"/>
            <a:ext cx="8143932" cy="48013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 </a:t>
            </a:r>
            <a:r>
              <a:rPr lang="ru-RU" b="1" dirty="0"/>
              <a:t>Глава первая</a:t>
            </a:r>
          </a:p>
          <a:p>
            <a:r>
              <a:rPr lang="ru-RU" i="1" dirty="0"/>
              <a:t>Выправил отпуск</a:t>
            </a:r>
            <a:r>
              <a:rPr lang="ru-RU" dirty="0"/>
              <a:t> — оформил отпуск.</a:t>
            </a:r>
          </a:p>
          <a:p>
            <a:r>
              <a:rPr lang="ru-RU" i="1" dirty="0"/>
              <a:t>Провожатые солдаты</a:t>
            </a:r>
            <a:r>
              <a:rPr lang="ru-RU" dirty="0"/>
              <a:t> — </a:t>
            </a:r>
            <a:r>
              <a:rPr lang="ru-RU" dirty="0" err="1"/>
              <a:t>солдаты</a:t>
            </a:r>
            <a:r>
              <a:rPr lang="ru-RU" dirty="0"/>
              <a:t>, которые сопровождали группу людей; охрана.</a:t>
            </a:r>
          </a:p>
          <a:p>
            <a:r>
              <a:rPr lang="ru-RU" i="1" dirty="0"/>
              <a:t>Солнце уже и за полдни перешло</a:t>
            </a:r>
            <a:r>
              <a:rPr lang="ru-RU" dirty="0"/>
              <a:t> — миновал полдень.</a:t>
            </a:r>
          </a:p>
          <a:p>
            <a:r>
              <a:rPr lang="ru-RU" i="1" dirty="0" err="1"/>
              <a:t>Нападусь</a:t>
            </a:r>
            <a:r>
              <a:rPr lang="ru-RU" i="1" dirty="0"/>
              <a:t> на татар</a:t>
            </a:r>
            <a:r>
              <a:rPr lang="ru-RU" dirty="0"/>
              <a:t> — внезапно встречу татар.</a:t>
            </a:r>
          </a:p>
          <a:p>
            <a:r>
              <a:rPr lang="ru-RU" i="1" dirty="0"/>
              <a:t>Лошадь </a:t>
            </a:r>
            <a:r>
              <a:rPr lang="ru-RU" i="1" dirty="0" err="1"/>
              <a:t>охотницкая</a:t>
            </a:r>
            <a:r>
              <a:rPr lang="ru-RU" dirty="0"/>
              <a:t> — лошадь, которую не надо понукать, которая легко понимает, что нужно делать.</a:t>
            </a:r>
          </a:p>
          <a:p>
            <a:r>
              <a:rPr lang="ru-RU" i="1" dirty="0"/>
              <a:t>Взнесла его на </a:t>
            </a:r>
            <a:r>
              <a:rPr lang="ru-RU" i="1" dirty="0" err="1"/>
              <a:t>кручь</a:t>
            </a:r>
            <a:r>
              <a:rPr lang="ru-RU" dirty="0"/>
              <a:t> — лошадь вместе со всадником легко поднялась на крутую гору.</a:t>
            </a:r>
          </a:p>
          <a:p>
            <a:r>
              <a:rPr lang="ru-RU" i="1" dirty="0"/>
              <a:t>Плетью </a:t>
            </a:r>
            <a:r>
              <a:rPr lang="ru-RU" i="1" dirty="0" err="1"/>
              <a:t>ожаривает</a:t>
            </a:r>
            <a:r>
              <a:rPr lang="ru-RU" dirty="0"/>
              <a:t> — сильно бьет плетью.</a:t>
            </a:r>
          </a:p>
          <a:p>
            <a:r>
              <a:rPr lang="ru-RU" i="1" dirty="0"/>
              <a:t>Стал он окорачивать</a:t>
            </a:r>
            <a:r>
              <a:rPr lang="ru-RU" dirty="0"/>
              <a:t> — стал натягивать поводья, чтобы остановить лошадь.</a:t>
            </a:r>
          </a:p>
          <a:p>
            <a:r>
              <a:rPr lang="ru-RU" i="1" dirty="0"/>
              <a:t>Лошадь разнеслась</a:t>
            </a:r>
            <a:r>
              <a:rPr lang="ru-RU" dirty="0"/>
              <a:t> — лошадь мчится, не может остановиться.</a:t>
            </a:r>
          </a:p>
          <a:p>
            <a:r>
              <a:rPr lang="ru-RU" i="1" dirty="0" err="1"/>
              <a:t>Трепенулась</a:t>
            </a:r>
            <a:r>
              <a:rPr lang="ru-RU" dirty="0"/>
              <a:t> — вздрогнула.</a:t>
            </a:r>
            <a:br>
              <a:rPr lang="ru-RU" dirty="0"/>
            </a:br>
            <a:r>
              <a:rPr lang="ru-RU" dirty="0"/>
              <a:t> </a:t>
            </a:r>
            <a:r>
              <a:rPr lang="ru-RU" i="1" dirty="0"/>
              <a:t>Ногаец — ногайцы</a:t>
            </a:r>
            <a:r>
              <a:rPr lang="ru-RU" dirty="0"/>
              <a:t> — народ в России, говорят на языке тюркской группы.</a:t>
            </a:r>
            <a:br>
              <a:rPr lang="ru-RU" dirty="0"/>
            </a:br>
            <a:endParaRPr lang="ru-RU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285720" y="500042"/>
            <a:ext cx="8572560" cy="830997"/>
          </a:xfrm>
          <a:prstGeom prst="rect">
            <a:avLst/>
          </a:prstGeom>
          <a:noFill/>
          <a:ln>
            <a:solidFill>
              <a:schemeClr val="accent2">
                <a:lumMod val="75000"/>
              </a:schemeClr>
            </a:solidFill>
          </a:ln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sz="4800" b="1" dirty="0">
                <a:ln w="19050">
                  <a:solidFill>
                    <a:prstClr val="white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Monotype Corsiva" pitchFamily="66" charset="0"/>
              </a:rPr>
              <a:t>Словарная работа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285720" y="357166"/>
            <a:ext cx="8572560" cy="830997"/>
          </a:xfrm>
          <a:prstGeom prst="rect">
            <a:avLst/>
          </a:prstGeom>
          <a:noFill/>
          <a:ln>
            <a:solidFill>
              <a:schemeClr val="accent2">
                <a:lumMod val="75000"/>
              </a:schemeClr>
            </a:solidFill>
          </a:ln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sz="4800" b="1" dirty="0">
                <a:ln w="19050">
                  <a:solidFill>
                    <a:prstClr val="white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Monotype Corsiva" pitchFamily="66" charset="0"/>
              </a:rPr>
              <a:t>Словарная работа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428596" y="1214422"/>
            <a:ext cx="8286808" cy="535531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 </a:t>
            </a:r>
            <a:r>
              <a:rPr lang="ru-RU" b="1" dirty="0"/>
              <a:t>Глава вторая</a:t>
            </a:r>
            <a:br>
              <a:rPr lang="ru-RU" dirty="0"/>
            </a:br>
            <a:r>
              <a:rPr lang="ru-RU" i="1" dirty="0" err="1"/>
              <a:t>Распояской</a:t>
            </a:r>
            <a:r>
              <a:rPr lang="ru-RU" dirty="0"/>
              <a:t> — без пояса.</a:t>
            </a:r>
            <a:br>
              <a:rPr lang="ru-RU" dirty="0"/>
            </a:br>
            <a:r>
              <a:rPr lang="ru-RU" i="1" dirty="0"/>
              <a:t>Бешмет</a:t>
            </a:r>
            <a:r>
              <a:rPr lang="ru-RU" dirty="0"/>
              <a:t> — мужская и женская распашная одежда, поддеваемая под кафтан, чекмень, черкеску у народов Средней Азии, Кавказа, Сибири.</a:t>
            </a:r>
            <a:br>
              <a:rPr lang="ru-RU" dirty="0"/>
            </a:br>
            <a:r>
              <a:rPr lang="ru-RU" i="1" dirty="0"/>
              <a:t>Храп мокрый</a:t>
            </a:r>
            <a:r>
              <a:rPr lang="ru-RU" dirty="0"/>
              <a:t> — морда мокрая.</a:t>
            </a:r>
            <a:br>
              <a:rPr lang="ru-RU" dirty="0"/>
            </a:br>
            <a:r>
              <a:rPr lang="ru-RU" i="1" dirty="0" err="1"/>
              <a:t>Галунчиком</a:t>
            </a:r>
            <a:r>
              <a:rPr lang="ru-RU" i="1" dirty="0"/>
              <a:t> обшит. Галун</a:t>
            </a:r>
            <a:r>
              <a:rPr lang="ru-RU" dirty="0"/>
              <a:t> — плотная лента или тесьма, часто с серебристой или золотой нитью.</a:t>
            </a:r>
            <a:br>
              <a:rPr lang="ru-RU" dirty="0"/>
            </a:br>
            <a:r>
              <a:rPr lang="ru-RU" i="1" dirty="0"/>
              <a:t>Башмачки сафьянные. Сафьян</a:t>
            </a:r>
            <a:r>
              <a:rPr lang="ru-RU" dirty="0"/>
              <a:t> — тонкая, мягкая, обычно ярко окрашенная кожа, выделанная из шкур коз или овец.</a:t>
            </a:r>
          </a:p>
          <a:p>
            <a:r>
              <a:rPr lang="ru-RU" i="1" dirty="0"/>
              <a:t>На рукавах оторочено красным</a:t>
            </a:r>
            <a:r>
              <a:rPr lang="ru-RU" dirty="0"/>
              <a:t> — рукава обшиты красным (галуном, тесьмой, лентой).</a:t>
            </a:r>
          </a:p>
          <a:p>
            <a:r>
              <a:rPr lang="ru-RU" i="1" dirty="0"/>
              <a:t>Монисто из русских полтинников</a:t>
            </a:r>
            <a:r>
              <a:rPr lang="ru-RU" dirty="0"/>
              <a:t> — ожерелье из русских монет в 50 копеек (в то время полтинники были серебряными).</a:t>
            </a:r>
          </a:p>
          <a:p>
            <a:r>
              <a:rPr lang="ru-RU" i="1" dirty="0"/>
              <a:t>Церковь </a:t>
            </a:r>
            <a:r>
              <a:rPr lang="ru-RU" i="1" dirty="0" err="1"/>
              <a:t>ихняя</a:t>
            </a:r>
            <a:r>
              <a:rPr lang="ru-RU" i="1" dirty="0"/>
              <a:t>, с башенкой</a:t>
            </a:r>
            <a:r>
              <a:rPr lang="ru-RU" dirty="0"/>
              <a:t> — мечеть с минаретом.</a:t>
            </a:r>
          </a:p>
          <a:p>
            <a:r>
              <a:rPr lang="ru-RU" i="1" dirty="0"/>
              <a:t>Чистый, как ток. Ток</a:t>
            </a:r>
            <a:r>
              <a:rPr lang="ru-RU" dirty="0"/>
              <a:t> — площадка для молотьбы; на току всегда чисто, потому что здесь собирают зерна и сметают в сторону полову.</a:t>
            </a:r>
          </a:p>
          <a:p>
            <a:r>
              <a:rPr lang="ru-RU" i="1" dirty="0"/>
              <a:t>Войлок</a:t>
            </a:r>
            <a:r>
              <a:rPr lang="ru-RU" dirty="0"/>
              <a:t> — плотный толстый материал из валяной шерсти.</a:t>
            </a:r>
          </a:p>
          <a:p>
            <a:r>
              <a:rPr lang="ru-RU" i="1" dirty="0"/>
              <a:t>Лоханка</a:t>
            </a:r>
            <a:r>
              <a:rPr lang="ru-RU" dirty="0"/>
              <a:t> — деревянная круглая или продолговатая посуда, здесь — для мытья рук.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285720" y="500042"/>
            <a:ext cx="8572560" cy="830997"/>
          </a:xfrm>
          <a:prstGeom prst="rect">
            <a:avLst/>
          </a:prstGeom>
          <a:noFill/>
          <a:ln>
            <a:solidFill>
              <a:schemeClr val="accent2">
                <a:lumMod val="75000"/>
              </a:schemeClr>
            </a:solidFill>
          </a:ln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sz="4800" b="1" dirty="0">
                <a:ln w="19050">
                  <a:solidFill>
                    <a:prstClr val="white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Monotype Corsiva" pitchFamily="66" charset="0"/>
              </a:rPr>
              <a:t>Словарная работа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500034" y="1500174"/>
            <a:ext cx="8286808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/>
              <a:t>Глава третья</a:t>
            </a:r>
            <a:br>
              <a:rPr lang="ru-RU" dirty="0"/>
            </a:br>
            <a:r>
              <a:rPr lang="ru-RU" i="1" dirty="0"/>
              <a:t>Три аршина. Аршин</a:t>
            </a:r>
            <a:r>
              <a:rPr lang="ru-RU" dirty="0"/>
              <a:t> — мера длины, равная 71,12 см; три аршина — 2,13 м.</a:t>
            </a:r>
            <a:br>
              <a:rPr lang="ru-RU" dirty="0"/>
            </a:br>
            <a:r>
              <a:rPr lang="ru-RU" i="1" dirty="0"/>
              <a:t>Утвердил их</a:t>
            </a:r>
            <a:r>
              <a:rPr lang="ru-RU" dirty="0"/>
              <a:t> — твердо, устойчиво поставил, прикрепил.</a:t>
            </a:r>
            <a:br>
              <a:rPr lang="ru-RU" dirty="0"/>
            </a:br>
            <a:r>
              <a:rPr lang="ru-RU" i="1" dirty="0"/>
              <a:t>Захрапит и отвернется (старик)</a:t>
            </a:r>
            <a:r>
              <a:rPr lang="ru-RU" dirty="0"/>
              <a:t> — начнет возмущенно дышать, так что возникает звук, похожий на храп, и отвернется, чтобы не смотреть на человека другой веры.</a:t>
            </a:r>
            <a:br>
              <a:rPr lang="ru-RU" dirty="0"/>
            </a:br>
            <a:r>
              <a:rPr lang="ru-RU" i="1" dirty="0"/>
              <a:t>За камень притулиться</a:t>
            </a:r>
            <a:r>
              <a:rPr lang="ru-RU" dirty="0"/>
              <a:t> — спрятаться за камнем, прижавшись к нему.</a:t>
            </a:r>
            <a:br>
              <a:rPr lang="ru-RU" dirty="0"/>
            </a:br>
            <a:br>
              <a:rPr lang="ru-RU" dirty="0"/>
            </a:br>
            <a:r>
              <a:rPr lang="ru-RU" b="1" dirty="0"/>
              <a:t>Глава четвертая</a:t>
            </a:r>
            <a:br>
              <a:rPr lang="ru-RU" dirty="0"/>
            </a:br>
            <a:r>
              <a:rPr lang="ru-RU" i="1" dirty="0"/>
              <a:t>Под мышки да под </a:t>
            </a:r>
            <a:r>
              <a:rPr lang="ru-RU" i="1" dirty="0" err="1"/>
              <a:t>лытки</a:t>
            </a:r>
            <a:r>
              <a:rPr lang="ru-RU" dirty="0"/>
              <a:t> — </a:t>
            </a:r>
            <a:r>
              <a:rPr lang="ru-RU" dirty="0" err="1"/>
              <a:t>под</a:t>
            </a:r>
            <a:r>
              <a:rPr lang="ru-RU" dirty="0"/>
              <a:t> мышки и за ноги под сгибы коленей.</a:t>
            </a:r>
            <a:br>
              <a:rPr lang="ru-RU" dirty="0"/>
            </a:br>
            <a:r>
              <a:rPr lang="ru-RU" i="1" dirty="0"/>
              <a:t>Заробел</a:t>
            </a:r>
            <a:r>
              <a:rPr lang="ru-RU" dirty="0"/>
              <a:t> — испытал робость, испугался.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285720" y="500042"/>
            <a:ext cx="8572560" cy="830997"/>
          </a:xfrm>
          <a:prstGeom prst="rect">
            <a:avLst/>
          </a:prstGeom>
          <a:noFill/>
          <a:ln>
            <a:solidFill>
              <a:schemeClr val="accent2">
                <a:lumMod val="75000"/>
              </a:schemeClr>
            </a:solidFill>
          </a:ln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sz="4800" b="1" dirty="0">
                <a:ln w="19050">
                  <a:solidFill>
                    <a:prstClr val="white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Monotype Corsiva" pitchFamily="66" charset="0"/>
              </a:rPr>
              <a:t>Словарная работа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428596" y="1500174"/>
            <a:ext cx="8286808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/>
              <a:t>Глава пятая</a:t>
            </a:r>
          </a:p>
          <a:p>
            <a:r>
              <a:rPr lang="ru-RU" i="1" dirty="0"/>
              <a:t>Овца перхает в закуте</a:t>
            </a:r>
            <a:r>
              <a:rPr lang="ru-RU" dirty="0"/>
              <a:t> — овца судорожно кашляет в закуте, т. е. в хлеву для мелкого скота.</a:t>
            </a:r>
            <a:br>
              <a:rPr lang="ru-RU" dirty="0"/>
            </a:br>
            <a:r>
              <a:rPr lang="ru-RU" i="1" dirty="0" err="1"/>
              <a:t>Высожары</a:t>
            </a:r>
            <a:r>
              <a:rPr lang="ru-RU" i="1" dirty="0"/>
              <a:t> спускаться стали. </a:t>
            </a:r>
            <a:r>
              <a:rPr lang="ru-RU" i="1" dirty="0" err="1"/>
              <a:t>Высожары</a:t>
            </a:r>
            <a:r>
              <a:rPr lang="ru-RU" dirty="0"/>
              <a:t>, или Стожары, или Плеяды — рассеянное звездное скопление в созвездии Тельца; в летнее время Стожары в первую половину ночи стоят высоко в небе, а во второй половине ночи постепенно спускаются к горизонту.</a:t>
            </a:r>
            <a:br>
              <a:rPr lang="ru-RU" dirty="0"/>
            </a:br>
            <a:r>
              <a:rPr lang="ru-RU" i="1" dirty="0" err="1"/>
              <a:t>Рассолодел</a:t>
            </a:r>
            <a:r>
              <a:rPr lang="ru-RU" i="1" dirty="0"/>
              <a:t>. Солод</a:t>
            </a:r>
            <a:r>
              <a:rPr lang="ru-RU" dirty="0"/>
              <a:t> — продукт, который приготовляется из зерна, пророщенного во влаге и тепле, затем засушенного и крупно смолотого; здесь </a:t>
            </a:r>
            <a:r>
              <a:rPr lang="ru-RU" i="1" dirty="0" err="1"/>
              <a:t>рассолодел</a:t>
            </a:r>
            <a:r>
              <a:rPr lang="ru-RU" dirty="0"/>
              <a:t> — стал влажным (потным), словно бы рыхлым (слабые мышцы), вялым.</a:t>
            </a:r>
            <a:br>
              <a:rPr lang="ru-RU" dirty="0"/>
            </a:br>
            <a:br>
              <a:rPr lang="ru-RU" dirty="0"/>
            </a:br>
            <a:r>
              <a:rPr lang="ru-RU" b="1" dirty="0"/>
              <a:t>Глава шестая</a:t>
            </a:r>
            <a:br>
              <a:rPr lang="ru-RU" dirty="0"/>
            </a:br>
            <a:r>
              <a:rPr lang="ru-RU" i="1" dirty="0"/>
              <a:t>Камень вострый</a:t>
            </a:r>
            <a:r>
              <a:rPr lang="ru-RU" dirty="0"/>
              <a:t> — камень острый.</a:t>
            </a:r>
            <a:br>
              <a:rPr lang="ru-RU" dirty="0"/>
            </a:br>
            <a:r>
              <a:rPr lang="ru-RU" i="1" dirty="0"/>
              <a:t>Лягу в лесу, </a:t>
            </a:r>
            <a:r>
              <a:rPr lang="ru-RU" i="1" dirty="0" err="1"/>
              <a:t>передню́ю</a:t>
            </a:r>
            <a:r>
              <a:rPr lang="ru-RU" dirty="0"/>
              <a:t> — спрячусь в лесу, пережду день, дождусь темноты.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/>
            <a:r>
              <a:rPr lang="ru-RU" dirty="0"/>
              <a:t> </a:t>
            </a:r>
            <a:r>
              <a:rPr lang="ru-RU" sz="3000" b="1" i="1" dirty="0"/>
              <a:t>Рассказ — небольшое повествовательное произведение, которое объединено одним сюжетом и состоит из нескольких эпизодов.</a:t>
            </a:r>
            <a:endParaRPr lang="ru-RU" sz="3000" dirty="0"/>
          </a:p>
          <a:p>
            <a:pPr marL="0" indent="0"/>
            <a:r>
              <a:rPr lang="ru-RU" sz="3000" b="1" i="1" dirty="0"/>
              <a:t> Сюжет — это цепь событий, происходящих в произведении.</a:t>
            </a:r>
            <a:endParaRPr lang="ru-RU" sz="300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25470"/>
          </a:xfrm>
        </p:spPr>
        <p:txBody>
          <a:bodyPr/>
          <a:lstStyle/>
          <a:p>
            <a:r>
              <a:rPr lang="ru-RU" dirty="0"/>
              <a:t> </a:t>
            </a:r>
            <a:r>
              <a:rPr lang="ru-RU" sz="3200" b="1" i="1" dirty="0"/>
              <a:t>Идея</a:t>
            </a:r>
            <a:r>
              <a:rPr lang="ru-RU" sz="3200" b="1" dirty="0"/>
              <a:t> — главная мысль произведения.</a:t>
            </a:r>
            <a:endParaRPr lang="ru-RU" sz="32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00034" y="1000108"/>
            <a:ext cx="8115328" cy="1428760"/>
          </a:xfrm>
        </p:spPr>
        <p:txBody>
          <a:bodyPr/>
          <a:lstStyle/>
          <a:p>
            <a:pPr algn="ctr">
              <a:spcBef>
                <a:spcPts val="0"/>
              </a:spcBef>
              <a:buNone/>
            </a:pPr>
            <a:r>
              <a:rPr lang="ru-RU" sz="2800" dirty="0"/>
              <a:t>Идея рассказа в том, что упорство и мужество всегда побеждают. Писатель осуждает вражду между народами, считает ее бессмысленной</a:t>
            </a:r>
            <a:r>
              <a:rPr lang="ru-RU" dirty="0"/>
              <a:t>.</a:t>
            </a:r>
          </a:p>
        </p:txBody>
      </p:sp>
      <p:pic>
        <p:nvPicPr>
          <p:cNvPr id="2050" name="Picture 2" descr="http://900igr.net/datai/literatura/Kavkazskij-plennik-1/0022-011-ZHilin-dobryj-nadeetsja-na-sebja-dejatelnyj-chelovek-sumel-prizhitsj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42976" y="2571744"/>
            <a:ext cx="3009900" cy="3810000"/>
          </a:xfrm>
          <a:prstGeom prst="rect">
            <a:avLst/>
          </a:prstGeom>
          <a:noFill/>
        </p:spPr>
      </p:pic>
      <p:pic>
        <p:nvPicPr>
          <p:cNvPr id="2052" name="Picture 4" descr="http://2.bp.blogspot.com/-bWi1VVm9XAM/Vm6YEbUwxGI/AAAAAAAAJZE/L2EFolmY1Zo/s1600/illjustracija-rasskaz-Kavkazskij-plennik-Tolstoj-hudozhnik-M-S-Rodionov-19.bmp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000628" y="2571744"/>
            <a:ext cx="3009900" cy="3781425"/>
          </a:xfrm>
          <a:prstGeom prst="rect">
            <a:avLst/>
          </a:prstGeom>
          <a:noFill/>
        </p:spPr>
      </p:pic>
      <p:sp>
        <p:nvSpPr>
          <p:cNvPr id="6" name="Прямоугольник 5"/>
          <p:cNvSpPr/>
          <p:nvPr/>
        </p:nvSpPr>
        <p:spPr>
          <a:xfrm>
            <a:off x="1428728" y="6357958"/>
            <a:ext cx="6429404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dirty="0"/>
              <a:t>Иллюстрации к рассказу "Кавказский пленник". Художник М. С. Родионов </a:t>
            </a:r>
            <a:endParaRPr lang="ru-RU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Другая 160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C00000"/>
      </a:hlink>
      <a:folHlink>
        <a:srgbClr val="953734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250</TotalTime>
  <Words>630</Words>
  <Application>Microsoft Office PowerPoint</Application>
  <PresentationFormat>Экран (4:3)</PresentationFormat>
  <Paragraphs>33</Paragraphs>
  <Slides>7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7</vt:i4>
      </vt:variant>
    </vt:vector>
  </HeadingPairs>
  <TitlesOfParts>
    <vt:vector size="12" baseType="lpstr">
      <vt:lpstr>Arial</vt:lpstr>
      <vt:lpstr>Calibri</vt:lpstr>
      <vt:lpstr>Monotype Corsiva</vt:lpstr>
      <vt:lpstr>Times New Roman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 Идея — главная мысль произведения.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User</dc:creator>
  <cp:lastModifiedBy>Лера</cp:lastModifiedBy>
  <cp:revision>13</cp:revision>
  <dcterms:created xsi:type="dcterms:W3CDTF">2014-06-24T15:51:35Z</dcterms:created>
  <dcterms:modified xsi:type="dcterms:W3CDTF">2020-04-16T15:22:13Z</dcterms:modified>
</cp:coreProperties>
</file>