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2" r:id="rId5"/>
    <p:sldId id="258" r:id="rId6"/>
    <p:sldId id="259" r:id="rId7"/>
    <p:sldId id="264" r:id="rId8"/>
    <p:sldId id="263" r:id="rId9"/>
    <p:sldId id="265" r:id="rId10"/>
    <p:sldId id="273" r:id="rId11"/>
    <p:sldId id="270" r:id="rId12"/>
    <p:sldId id="272" r:id="rId13"/>
    <p:sldId id="266" r:id="rId14"/>
    <p:sldId id="271" r:id="rId15"/>
    <p:sldId id="269" r:id="rId16"/>
    <p:sldId id="268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18E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80B3E13F-961C-4D94-BBA5-BCFFCFC05F20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060" y="10732"/>
            <a:ext cx="9144000" cy="6847268"/>
          </a:xfrm>
          <a:prstGeom prst="rect">
            <a:avLst/>
          </a:prstGeom>
        </p:spPr>
      </p:pic>
      <p:sp>
        <p:nvSpPr>
          <p:cNvPr id="5" name="Рамка 4">
            <a:extLst>
              <a:ext uri="{FF2B5EF4-FFF2-40B4-BE49-F238E27FC236}">
                <a16:creationId xmlns:a16="http://schemas.microsoft.com/office/drawing/2014/main" xmlns="" id="{54A0247A-DD5B-4A11-9FED-9028E380AD7A}"/>
              </a:ext>
            </a:extLst>
          </p:cNvPr>
          <p:cNvSpPr/>
          <p:nvPr/>
        </p:nvSpPr>
        <p:spPr>
          <a:xfrm>
            <a:off x="22060" y="10732"/>
            <a:ext cx="9121940" cy="6847268"/>
          </a:xfrm>
          <a:prstGeom prst="frame">
            <a:avLst>
              <a:gd name="adj1" fmla="val 103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05E5977D-829C-4648-BCF2-3FD6526D2C9B}"/>
              </a:ext>
            </a:extLst>
          </p:cNvPr>
          <p:cNvSpPr/>
          <p:nvPr/>
        </p:nvSpPr>
        <p:spPr>
          <a:xfrm>
            <a:off x="1495636" y="620688"/>
            <a:ext cx="6152728" cy="31683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/>
              <a:t>Урок русского языка в 3 классе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1856AB05-CECB-436A-B0B0-A45041D0C04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-180528" y="3786572"/>
            <a:ext cx="2885306" cy="2885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69082988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80B3E13F-961C-4D94-BBA5-BCFFCFC05F20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060" y="10732"/>
            <a:ext cx="9144000" cy="6847268"/>
          </a:xfrm>
          <a:prstGeom prst="rect">
            <a:avLst/>
          </a:prstGeom>
        </p:spPr>
      </p:pic>
      <p:sp>
        <p:nvSpPr>
          <p:cNvPr id="5" name="Рамка 4">
            <a:extLst>
              <a:ext uri="{FF2B5EF4-FFF2-40B4-BE49-F238E27FC236}">
                <a16:creationId xmlns:a16="http://schemas.microsoft.com/office/drawing/2014/main" xmlns="" id="{54A0247A-DD5B-4A11-9FED-9028E380AD7A}"/>
              </a:ext>
            </a:extLst>
          </p:cNvPr>
          <p:cNvSpPr/>
          <p:nvPr/>
        </p:nvSpPr>
        <p:spPr>
          <a:xfrm>
            <a:off x="22060" y="10732"/>
            <a:ext cx="9121940" cy="6847268"/>
          </a:xfrm>
          <a:prstGeom prst="frame">
            <a:avLst>
              <a:gd name="adj1" fmla="val 103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05E5977D-829C-4648-BCF2-3FD6526D2C9B}"/>
              </a:ext>
            </a:extLst>
          </p:cNvPr>
          <p:cNvSpPr/>
          <p:nvPr/>
        </p:nvSpPr>
        <p:spPr>
          <a:xfrm>
            <a:off x="1495636" y="191145"/>
            <a:ext cx="6152728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/>
              <a:t>Девиз рока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F7671ABF-2A0F-44AA-8BD2-B8ABAFE1D1B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-468560" y="3884031"/>
            <a:ext cx="2885306" cy="2885306"/>
          </a:xfrm>
          <a:prstGeom prst="rect">
            <a:avLst/>
          </a:prstGeom>
        </p:spPr>
      </p:pic>
      <p:sp>
        <p:nvSpPr>
          <p:cNvPr id="9" name="Выноска: линия 8">
            <a:extLst>
              <a:ext uri="{FF2B5EF4-FFF2-40B4-BE49-F238E27FC236}">
                <a16:creationId xmlns:a16="http://schemas.microsoft.com/office/drawing/2014/main" xmlns="" id="{6A7BBA0E-1674-4220-94CE-12F5A0CBC57B}"/>
              </a:ext>
            </a:extLst>
          </p:cNvPr>
          <p:cNvSpPr/>
          <p:nvPr/>
        </p:nvSpPr>
        <p:spPr>
          <a:xfrm>
            <a:off x="3080486" y="1422784"/>
            <a:ext cx="5019906" cy="4216016"/>
          </a:xfrm>
          <a:prstGeom prst="borderCallout1">
            <a:avLst>
              <a:gd name="adj1" fmla="val 18750"/>
              <a:gd name="adj2" fmla="val -8333"/>
              <a:gd name="adj3" fmla="val 83144"/>
              <a:gd name="adj4" fmla="val -44589"/>
            </a:avLst>
          </a:prstGeom>
          <a:solidFill>
            <a:srgbClr val="92D05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>
                <a:solidFill>
                  <a:schemeClr val="tx1"/>
                </a:solidFill>
              </a:rPr>
              <a:t>Незнайка на печи лежит, а </a:t>
            </a:r>
            <a:r>
              <a:rPr lang="ru-RU" sz="4800" b="1" dirty="0" err="1">
                <a:solidFill>
                  <a:schemeClr val="tx1"/>
                </a:solidFill>
              </a:rPr>
              <a:t>Знайка</a:t>
            </a:r>
            <a:r>
              <a:rPr lang="ru-RU" sz="4800" b="1" dirty="0">
                <a:solidFill>
                  <a:schemeClr val="tx1"/>
                </a:solidFill>
              </a:rPr>
              <a:t> по дорожке </a:t>
            </a:r>
            <a:r>
              <a:rPr lang="ru-RU" sz="4800" b="1" dirty="0" smtClean="0">
                <a:solidFill>
                  <a:schemeClr val="tx1"/>
                </a:solidFill>
              </a:rPr>
              <a:t>бежит.</a:t>
            </a:r>
            <a:endParaRPr lang="ru-RU" sz="4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82913190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80B3E13F-961C-4D94-BBA5-BCFFCFC05F20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060" y="10732"/>
            <a:ext cx="9144000" cy="6847268"/>
          </a:xfrm>
          <a:prstGeom prst="rect">
            <a:avLst/>
          </a:prstGeom>
        </p:spPr>
      </p:pic>
      <p:sp>
        <p:nvSpPr>
          <p:cNvPr id="5" name="Рамка 4">
            <a:extLst>
              <a:ext uri="{FF2B5EF4-FFF2-40B4-BE49-F238E27FC236}">
                <a16:creationId xmlns:a16="http://schemas.microsoft.com/office/drawing/2014/main" xmlns="" id="{54A0247A-DD5B-4A11-9FED-9028E380AD7A}"/>
              </a:ext>
            </a:extLst>
          </p:cNvPr>
          <p:cNvSpPr/>
          <p:nvPr/>
        </p:nvSpPr>
        <p:spPr>
          <a:xfrm>
            <a:off x="22060" y="10732"/>
            <a:ext cx="9121940" cy="6847268"/>
          </a:xfrm>
          <a:prstGeom prst="frame">
            <a:avLst>
              <a:gd name="adj1" fmla="val 103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05E5977D-829C-4648-BCF2-3FD6526D2C9B}"/>
              </a:ext>
            </a:extLst>
          </p:cNvPr>
          <p:cNvSpPr/>
          <p:nvPr/>
        </p:nvSpPr>
        <p:spPr>
          <a:xfrm>
            <a:off x="1495636" y="191145"/>
            <a:ext cx="6152728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/>
              <a:t>??????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D3B690B7-B4AC-48DE-B956-9B1FD9C89BE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-252536" y="3886200"/>
            <a:ext cx="2885306" cy="2885306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2E519E54-7CDF-4270-A600-AEB70FE98598}"/>
              </a:ext>
            </a:extLst>
          </p:cNvPr>
          <p:cNvSpPr/>
          <p:nvPr/>
        </p:nvSpPr>
        <p:spPr>
          <a:xfrm>
            <a:off x="2322612" y="1569979"/>
            <a:ext cx="5792688" cy="3888432"/>
          </a:xfrm>
          <a:prstGeom prst="rect">
            <a:avLst/>
          </a:prstGeom>
          <a:solidFill>
            <a:srgbClr val="92D05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chemeClr val="tx1"/>
                </a:solidFill>
              </a:rPr>
              <a:t>Жили в городе </a:t>
            </a:r>
            <a:r>
              <a:rPr lang="ru-RU" sz="4000" b="1" dirty="0" err="1">
                <a:solidFill>
                  <a:schemeClr val="tx1"/>
                </a:solidFill>
              </a:rPr>
              <a:t>Цветочн</a:t>
            </a:r>
            <a:r>
              <a:rPr lang="ru-RU" sz="4000" b="1" dirty="0">
                <a:solidFill>
                  <a:schemeClr val="tx1"/>
                </a:solidFill>
              </a:rPr>
              <a:t>…. </a:t>
            </a:r>
            <a:br>
              <a:rPr lang="ru-RU" sz="4000" b="1" dirty="0">
                <a:solidFill>
                  <a:schemeClr val="tx1"/>
                </a:solidFill>
              </a:rPr>
            </a:br>
            <a:r>
              <a:rPr lang="ru-RU" sz="4000" b="1" dirty="0">
                <a:solidFill>
                  <a:schemeClr val="tx1"/>
                </a:solidFill>
              </a:rPr>
              <a:t>Малыши с малышками.</a:t>
            </a:r>
            <a:br>
              <a:rPr lang="ru-RU" sz="4000" b="1" dirty="0">
                <a:solidFill>
                  <a:schemeClr val="tx1"/>
                </a:solidFill>
              </a:rPr>
            </a:br>
            <a:r>
              <a:rPr lang="ru-RU" sz="4000" b="1" dirty="0">
                <a:solidFill>
                  <a:schemeClr val="tx1"/>
                </a:solidFill>
              </a:rPr>
              <a:t>Они были, знаю точно,</a:t>
            </a:r>
            <a:br>
              <a:rPr lang="ru-RU" sz="4000" b="1" dirty="0">
                <a:solidFill>
                  <a:schemeClr val="tx1"/>
                </a:solidFill>
              </a:rPr>
            </a:br>
            <a:r>
              <a:rPr lang="ru-RU" sz="4000" b="1" dirty="0">
                <a:solidFill>
                  <a:schemeClr val="tx1"/>
                </a:solidFill>
              </a:rPr>
              <a:t>Просто коротышками.</a:t>
            </a:r>
            <a:br>
              <a:rPr lang="ru-RU" sz="4000" b="1" dirty="0">
                <a:solidFill>
                  <a:schemeClr val="tx1"/>
                </a:solidFill>
              </a:rPr>
            </a:br>
            <a:endParaRPr lang="ru-RU" sz="4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08170335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80B3E13F-961C-4D94-BBA5-BCFFCFC05F20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060" y="10732"/>
            <a:ext cx="9144000" cy="6847268"/>
          </a:xfrm>
          <a:prstGeom prst="rect">
            <a:avLst/>
          </a:prstGeom>
        </p:spPr>
      </p:pic>
      <p:sp>
        <p:nvSpPr>
          <p:cNvPr id="5" name="Рамка 4">
            <a:extLst>
              <a:ext uri="{FF2B5EF4-FFF2-40B4-BE49-F238E27FC236}">
                <a16:creationId xmlns:a16="http://schemas.microsoft.com/office/drawing/2014/main" xmlns="" id="{54A0247A-DD5B-4A11-9FED-9028E380AD7A}"/>
              </a:ext>
            </a:extLst>
          </p:cNvPr>
          <p:cNvSpPr/>
          <p:nvPr/>
        </p:nvSpPr>
        <p:spPr>
          <a:xfrm>
            <a:off x="22060" y="10732"/>
            <a:ext cx="9121940" cy="6847268"/>
          </a:xfrm>
          <a:prstGeom prst="frame">
            <a:avLst>
              <a:gd name="adj1" fmla="val 103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05E5977D-829C-4648-BCF2-3FD6526D2C9B}"/>
              </a:ext>
            </a:extLst>
          </p:cNvPr>
          <p:cNvSpPr/>
          <p:nvPr/>
        </p:nvSpPr>
        <p:spPr>
          <a:xfrm>
            <a:off x="1495636" y="191145"/>
            <a:ext cx="6152728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/>
              <a:t>??????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2E519E54-7CDF-4270-A600-AEB70FE98598}"/>
              </a:ext>
            </a:extLst>
          </p:cNvPr>
          <p:cNvSpPr/>
          <p:nvPr/>
        </p:nvSpPr>
        <p:spPr>
          <a:xfrm>
            <a:off x="1714500" y="1569979"/>
            <a:ext cx="6400800" cy="3888432"/>
          </a:xfrm>
          <a:prstGeom prst="rect">
            <a:avLst/>
          </a:prstGeom>
          <a:solidFill>
            <a:srgbClr val="92D05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chemeClr val="tx1"/>
                </a:solidFill>
              </a:rPr>
              <a:t>Рядом с речкой Огурцов….</a:t>
            </a:r>
            <a:br>
              <a:rPr lang="ru-RU" sz="4000" b="1" dirty="0">
                <a:solidFill>
                  <a:schemeClr val="tx1"/>
                </a:solidFill>
              </a:rPr>
            </a:br>
            <a:r>
              <a:rPr lang="ru-RU" sz="4000" b="1" dirty="0">
                <a:solidFill>
                  <a:schemeClr val="tx1"/>
                </a:solidFill>
              </a:rPr>
              <a:t>Проспект Колокольчиков.</a:t>
            </a:r>
            <a:br>
              <a:rPr lang="ru-RU" sz="4000" b="1" dirty="0">
                <a:solidFill>
                  <a:schemeClr val="tx1"/>
                </a:solidFill>
              </a:rPr>
            </a:br>
            <a:r>
              <a:rPr lang="ru-RU" sz="4000" b="1" dirty="0">
                <a:solidFill>
                  <a:schemeClr val="tx1"/>
                </a:solidFill>
              </a:rPr>
              <a:t>Красота здесь  право слово,</a:t>
            </a:r>
            <a:br>
              <a:rPr lang="ru-RU" sz="4000" b="1" dirty="0">
                <a:solidFill>
                  <a:schemeClr val="tx1"/>
                </a:solidFill>
              </a:rPr>
            </a:br>
            <a:r>
              <a:rPr lang="ru-RU" sz="4000" b="1" dirty="0">
                <a:solidFill>
                  <a:schemeClr val="tx1"/>
                </a:solidFill>
              </a:rPr>
              <a:t>Клумбы да цветочницы.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D3B690B7-B4AC-48DE-B956-9B1FD9C89BE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-252536" y="3886200"/>
            <a:ext cx="2885306" cy="2885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30744064"/>
      </p:ext>
    </p:extLst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80B3E13F-961C-4D94-BBA5-BCFFCFC05F20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060" y="10732"/>
            <a:ext cx="9144000" cy="6847268"/>
          </a:xfrm>
          <a:prstGeom prst="rect">
            <a:avLst/>
          </a:prstGeom>
        </p:spPr>
      </p:pic>
      <p:sp>
        <p:nvSpPr>
          <p:cNvPr id="5" name="Рамка 4">
            <a:extLst>
              <a:ext uri="{FF2B5EF4-FFF2-40B4-BE49-F238E27FC236}">
                <a16:creationId xmlns:a16="http://schemas.microsoft.com/office/drawing/2014/main" xmlns="" id="{54A0247A-DD5B-4A11-9FED-9028E380AD7A}"/>
              </a:ext>
            </a:extLst>
          </p:cNvPr>
          <p:cNvSpPr/>
          <p:nvPr/>
        </p:nvSpPr>
        <p:spPr>
          <a:xfrm>
            <a:off x="22060" y="10732"/>
            <a:ext cx="9121940" cy="6847268"/>
          </a:xfrm>
          <a:prstGeom prst="frame">
            <a:avLst>
              <a:gd name="adj1" fmla="val 103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05E5977D-829C-4648-BCF2-3FD6526D2C9B}"/>
              </a:ext>
            </a:extLst>
          </p:cNvPr>
          <p:cNvSpPr/>
          <p:nvPr/>
        </p:nvSpPr>
        <p:spPr>
          <a:xfrm>
            <a:off x="1043608" y="161723"/>
            <a:ext cx="7324836" cy="102805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/>
              <a:t>Проверочная работа</a:t>
            </a:r>
            <a:endParaRPr lang="ru-RU" sz="4800" b="1" dirty="0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2E519E54-7CDF-4270-A600-AEB70FE98598}"/>
              </a:ext>
            </a:extLst>
          </p:cNvPr>
          <p:cNvSpPr/>
          <p:nvPr/>
        </p:nvSpPr>
        <p:spPr>
          <a:xfrm>
            <a:off x="2170795" y="1340768"/>
            <a:ext cx="6063580" cy="3879476"/>
          </a:xfrm>
          <a:prstGeom prst="rect">
            <a:avLst/>
          </a:prstGeom>
          <a:solidFill>
            <a:srgbClr val="92D05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4000" b="1" dirty="0">
                <a:solidFill>
                  <a:schemeClr val="tx1"/>
                </a:solidFill>
              </a:rPr>
              <a:t>1.Вставь пропущенные окончания</a:t>
            </a:r>
          </a:p>
          <a:p>
            <a:r>
              <a:rPr lang="ru-RU" sz="4000" b="1" dirty="0">
                <a:solidFill>
                  <a:schemeClr val="tx1"/>
                </a:solidFill>
              </a:rPr>
              <a:t>2. У двух прилагательных определи род, число и падеж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D3B690B7-B4AC-48DE-B956-9B1FD9C89BE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-252536" y="3886200"/>
            <a:ext cx="2885306" cy="2885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89453154"/>
      </p:ext>
    </p:extLst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80B3E13F-961C-4D94-BBA5-BCFFCFC05F20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060" y="10732"/>
            <a:ext cx="9144000" cy="6847268"/>
          </a:xfrm>
          <a:prstGeom prst="rect">
            <a:avLst/>
          </a:prstGeom>
        </p:spPr>
      </p:pic>
      <p:sp>
        <p:nvSpPr>
          <p:cNvPr id="5" name="Рамка 4">
            <a:extLst>
              <a:ext uri="{FF2B5EF4-FFF2-40B4-BE49-F238E27FC236}">
                <a16:creationId xmlns:a16="http://schemas.microsoft.com/office/drawing/2014/main" xmlns="" id="{54A0247A-DD5B-4A11-9FED-9028E380AD7A}"/>
              </a:ext>
            </a:extLst>
          </p:cNvPr>
          <p:cNvSpPr/>
          <p:nvPr/>
        </p:nvSpPr>
        <p:spPr>
          <a:xfrm>
            <a:off x="22060" y="10732"/>
            <a:ext cx="9121940" cy="6847268"/>
          </a:xfrm>
          <a:prstGeom prst="frame">
            <a:avLst>
              <a:gd name="adj1" fmla="val 103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05E5977D-829C-4648-BCF2-3FD6526D2C9B}"/>
              </a:ext>
            </a:extLst>
          </p:cNvPr>
          <p:cNvSpPr/>
          <p:nvPr/>
        </p:nvSpPr>
        <p:spPr>
          <a:xfrm>
            <a:off x="1495636" y="191145"/>
            <a:ext cx="6152728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/>
              <a:t>??????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D3B690B7-B4AC-48DE-B956-9B1FD9C89BE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-252536" y="3886200"/>
            <a:ext cx="2885306" cy="2885306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2E519E54-7CDF-4270-A600-AEB70FE98598}"/>
              </a:ext>
            </a:extLst>
          </p:cNvPr>
          <p:cNvSpPr/>
          <p:nvPr/>
        </p:nvSpPr>
        <p:spPr>
          <a:xfrm>
            <a:off x="1495636" y="1364621"/>
            <a:ext cx="5792688" cy="2435085"/>
          </a:xfrm>
          <a:prstGeom prst="rect">
            <a:avLst/>
          </a:prstGeom>
          <a:solidFill>
            <a:srgbClr val="92D05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>
                <a:solidFill>
                  <a:schemeClr val="tx1"/>
                </a:solidFill>
              </a:rPr>
              <a:t>Сон-сна</a:t>
            </a:r>
          </a:p>
          <a:p>
            <a:pPr algn="ctr"/>
            <a:r>
              <a:rPr lang="ru-RU" sz="4800" b="1" dirty="0">
                <a:solidFill>
                  <a:schemeClr val="tx1"/>
                </a:solidFill>
              </a:rPr>
              <a:t>День – дня</a:t>
            </a:r>
          </a:p>
          <a:p>
            <a:pPr algn="ctr"/>
            <a:r>
              <a:rPr lang="ru-RU" sz="4800" b="1" dirty="0">
                <a:solidFill>
                  <a:schemeClr val="tx1"/>
                </a:solidFill>
              </a:rPr>
              <a:t>Пень - пня</a:t>
            </a:r>
          </a:p>
        </p:txBody>
      </p:sp>
    </p:spTree>
    <p:extLst>
      <p:ext uri="{BB962C8B-B14F-4D97-AF65-F5344CB8AC3E}">
        <p14:creationId xmlns:p14="http://schemas.microsoft.com/office/powerpoint/2010/main" xmlns="" val="3880862780"/>
      </p:ext>
    </p:extLst>
  </p:cSld>
  <p:clrMapOvr>
    <a:masterClrMapping/>
  </p:clrMapOvr>
  <p:transition spd="slow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80B3E13F-961C-4D94-BBA5-BCFFCFC05F20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060" y="10732"/>
            <a:ext cx="9144000" cy="6847268"/>
          </a:xfrm>
          <a:prstGeom prst="rect">
            <a:avLst/>
          </a:prstGeom>
        </p:spPr>
      </p:pic>
      <p:sp>
        <p:nvSpPr>
          <p:cNvPr id="5" name="Рамка 4">
            <a:extLst>
              <a:ext uri="{FF2B5EF4-FFF2-40B4-BE49-F238E27FC236}">
                <a16:creationId xmlns:a16="http://schemas.microsoft.com/office/drawing/2014/main" xmlns="" id="{54A0247A-DD5B-4A11-9FED-9028E380AD7A}"/>
              </a:ext>
            </a:extLst>
          </p:cNvPr>
          <p:cNvSpPr/>
          <p:nvPr/>
        </p:nvSpPr>
        <p:spPr>
          <a:xfrm>
            <a:off x="22060" y="10732"/>
            <a:ext cx="9121940" cy="6847268"/>
          </a:xfrm>
          <a:prstGeom prst="frame">
            <a:avLst>
              <a:gd name="adj1" fmla="val 103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05E5977D-829C-4648-BCF2-3FD6526D2C9B}"/>
              </a:ext>
            </a:extLst>
          </p:cNvPr>
          <p:cNvSpPr/>
          <p:nvPr/>
        </p:nvSpPr>
        <p:spPr>
          <a:xfrm>
            <a:off x="1495636" y="191145"/>
            <a:ext cx="6152728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/>
              <a:t>Тема урока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D3B690B7-B4AC-48DE-B956-9B1FD9C89BE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-252536" y="3886200"/>
            <a:ext cx="2885306" cy="2885306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2E519E54-7CDF-4270-A600-AEB70FE98598}"/>
              </a:ext>
            </a:extLst>
          </p:cNvPr>
          <p:cNvSpPr/>
          <p:nvPr/>
        </p:nvSpPr>
        <p:spPr>
          <a:xfrm>
            <a:off x="2322612" y="1559308"/>
            <a:ext cx="5792688" cy="3888432"/>
          </a:xfrm>
          <a:prstGeom prst="rect">
            <a:avLst/>
          </a:prstGeom>
          <a:solidFill>
            <a:srgbClr val="92D05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>
                <a:solidFill>
                  <a:schemeClr val="tx1"/>
                </a:solidFill>
              </a:rPr>
              <a:t>Чередование звуков в корне слова, видимое на письме. Е и О- беглые гласные</a:t>
            </a:r>
          </a:p>
        </p:txBody>
      </p:sp>
    </p:spTree>
    <p:extLst>
      <p:ext uri="{BB962C8B-B14F-4D97-AF65-F5344CB8AC3E}">
        <p14:creationId xmlns:p14="http://schemas.microsoft.com/office/powerpoint/2010/main" xmlns="" val="96485571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80B3E13F-961C-4D94-BBA5-BCFFCFC05F20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060" y="10732"/>
            <a:ext cx="9144000" cy="6847268"/>
          </a:xfrm>
          <a:prstGeom prst="rect">
            <a:avLst/>
          </a:prstGeom>
        </p:spPr>
      </p:pic>
      <p:sp>
        <p:nvSpPr>
          <p:cNvPr id="5" name="Рамка 4">
            <a:extLst>
              <a:ext uri="{FF2B5EF4-FFF2-40B4-BE49-F238E27FC236}">
                <a16:creationId xmlns:a16="http://schemas.microsoft.com/office/drawing/2014/main" xmlns="" id="{54A0247A-DD5B-4A11-9FED-9028E380AD7A}"/>
              </a:ext>
            </a:extLst>
          </p:cNvPr>
          <p:cNvSpPr/>
          <p:nvPr/>
        </p:nvSpPr>
        <p:spPr>
          <a:xfrm>
            <a:off x="22060" y="10732"/>
            <a:ext cx="9121940" cy="6847268"/>
          </a:xfrm>
          <a:prstGeom prst="frame">
            <a:avLst>
              <a:gd name="adj1" fmla="val 103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05E5977D-829C-4648-BCF2-3FD6526D2C9B}"/>
              </a:ext>
            </a:extLst>
          </p:cNvPr>
          <p:cNvSpPr/>
          <p:nvPr/>
        </p:nvSpPr>
        <p:spPr>
          <a:xfrm>
            <a:off x="1495636" y="191145"/>
            <a:ext cx="6152728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/>
              <a:t>Задачи урока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D3B690B7-B4AC-48DE-B956-9B1FD9C89BE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6143315" y="3030918"/>
            <a:ext cx="3089417" cy="3767125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2E519E54-7CDF-4270-A600-AEB70FE98598}"/>
              </a:ext>
            </a:extLst>
          </p:cNvPr>
          <p:cNvSpPr/>
          <p:nvPr/>
        </p:nvSpPr>
        <p:spPr>
          <a:xfrm>
            <a:off x="439358" y="1091638"/>
            <a:ext cx="5792688" cy="2794562"/>
          </a:xfrm>
          <a:prstGeom prst="rect">
            <a:avLst/>
          </a:prstGeom>
          <a:solidFill>
            <a:srgbClr val="92D05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4800" b="1" dirty="0">
                <a:solidFill>
                  <a:schemeClr val="tx1"/>
                </a:solidFill>
              </a:rPr>
              <a:t>Узнать, что такое…</a:t>
            </a:r>
          </a:p>
          <a:p>
            <a:r>
              <a:rPr lang="ru-RU" sz="4800" b="1" dirty="0">
                <a:solidFill>
                  <a:schemeClr val="tx1"/>
                </a:solidFill>
              </a:rPr>
              <a:t>Как проверить…</a:t>
            </a:r>
          </a:p>
          <a:p>
            <a:r>
              <a:rPr lang="ru-RU" sz="4800" b="1" dirty="0">
                <a:solidFill>
                  <a:schemeClr val="tx1"/>
                </a:solidFill>
              </a:rPr>
              <a:t>Развивать…</a:t>
            </a:r>
          </a:p>
        </p:txBody>
      </p:sp>
    </p:spTree>
    <p:extLst>
      <p:ext uri="{BB962C8B-B14F-4D97-AF65-F5344CB8AC3E}">
        <p14:creationId xmlns:p14="http://schemas.microsoft.com/office/powerpoint/2010/main" xmlns="" val="1602706641"/>
      </p:ext>
    </p:extLst>
  </p:cSld>
  <p:clrMapOvr>
    <a:masterClrMapping/>
  </p:clrMapOvr>
  <p:transition spd="slow">
    <p:push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80B3E13F-961C-4D94-BBA5-BCFFCFC05F20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060" y="10732"/>
            <a:ext cx="9144000" cy="6847268"/>
          </a:xfrm>
          <a:prstGeom prst="rect">
            <a:avLst/>
          </a:prstGeom>
        </p:spPr>
      </p:pic>
      <p:sp>
        <p:nvSpPr>
          <p:cNvPr id="5" name="Рамка 4">
            <a:extLst>
              <a:ext uri="{FF2B5EF4-FFF2-40B4-BE49-F238E27FC236}">
                <a16:creationId xmlns:a16="http://schemas.microsoft.com/office/drawing/2014/main" xmlns="" id="{54A0247A-DD5B-4A11-9FED-9028E380AD7A}"/>
              </a:ext>
            </a:extLst>
          </p:cNvPr>
          <p:cNvSpPr/>
          <p:nvPr/>
        </p:nvSpPr>
        <p:spPr>
          <a:xfrm>
            <a:off x="22060" y="10732"/>
            <a:ext cx="9121940" cy="6847268"/>
          </a:xfrm>
          <a:prstGeom prst="frame">
            <a:avLst>
              <a:gd name="adj1" fmla="val 103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05E5977D-829C-4648-BCF2-3FD6526D2C9B}"/>
              </a:ext>
            </a:extLst>
          </p:cNvPr>
          <p:cNvSpPr/>
          <p:nvPr/>
        </p:nvSpPr>
        <p:spPr>
          <a:xfrm>
            <a:off x="1495636" y="191145"/>
            <a:ext cx="6152728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/>
              <a:t>Разберите по составу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D3B690B7-B4AC-48DE-B956-9B1FD9C89BE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-252536" y="3886200"/>
            <a:ext cx="2885306" cy="2885306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2E519E54-7CDF-4270-A600-AEB70FE98598}"/>
              </a:ext>
            </a:extLst>
          </p:cNvPr>
          <p:cNvSpPr/>
          <p:nvPr/>
        </p:nvSpPr>
        <p:spPr>
          <a:xfrm>
            <a:off x="1187624" y="1091638"/>
            <a:ext cx="5812507" cy="2096641"/>
          </a:xfrm>
          <a:prstGeom prst="rect">
            <a:avLst/>
          </a:prstGeom>
          <a:solidFill>
            <a:srgbClr val="92D05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4800" b="1">
                <a:solidFill>
                  <a:schemeClr val="tx1"/>
                </a:solidFill>
              </a:rPr>
              <a:t>Сон-сна</a:t>
            </a:r>
          </a:p>
          <a:p>
            <a:r>
              <a:rPr lang="ru-RU" sz="4800" b="1">
                <a:solidFill>
                  <a:schemeClr val="tx1"/>
                </a:solidFill>
              </a:rPr>
              <a:t>День – дня</a:t>
            </a:r>
          </a:p>
          <a:p>
            <a:r>
              <a:rPr lang="ru-RU" sz="4800" b="1">
                <a:solidFill>
                  <a:schemeClr val="tx1"/>
                </a:solidFill>
              </a:rPr>
              <a:t>Пень - пня</a:t>
            </a:r>
            <a:endParaRPr lang="ru-RU" sz="4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46258218"/>
      </p:ext>
    </p:extLst>
  </p:cSld>
  <p:clrMapOvr>
    <a:masterClrMapping/>
  </p:clrMapOvr>
  <p:transition spd="slow">
    <p:push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80B3E13F-961C-4D94-BBA5-BCFFCFC05F20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060" y="10732"/>
            <a:ext cx="9144000" cy="6847268"/>
          </a:xfrm>
          <a:prstGeom prst="rect">
            <a:avLst/>
          </a:prstGeom>
        </p:spPr>
      </p:pic>
      <p:sp>
        <p:nvSpPr>
          <p:cNvPr id="5" name="Рамка 4">
            <a:extLst>
              <a:ext uri="{FF2B5EF4-FFF2-40B4-BE49-F238E27FC236}">
                <a16:creationId xmlns:a16="http://schemas.microsoft.com/office/drawing/2014/main" xmlns="" id="{54A0247A-DD5B-4A11-9FED-9028E380AD7A}"/>
              </a:ext>
            </a:extLst>
          </p:cNvPr>
          <p:cNvSpPr/>
          <p:nvPr/>
        </p:nvSpPr>
        <p:spPr>
          <a:xfrm>
            <a:off x="22060" y="10732"/>
            <a:ext cx="9121940" cy="6847268"/>
          </a:xfrm>
          <a:prstGeom prst="frame">
            <a:avLst>
              <a:gd name="adj1" fmla="val 103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05E5977D-829C-4648-BCF2-3FD6526D2C9B}"/>
              </a:ext>
            </a:extLst>
          </p:cNvPr>
          <p:cNvSpPr/>
          <p:nvPr/>
        </p:nvSpPr>
        <p:spPr>
          <a:xfrm>
            <a:off x="1495636" y="191145"/>
            <a:ext cx="6152728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/>
              <a:t>??????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D3B690B7-B4AC-48DE-B956-9B1FD9C89BE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-252536" y="3886200"/>
            <a:ext cx="2885306" cy="2885306"/>
          </a:xfrm>
          <a:prstGeom prst="rect">
            <a:avLst/>
          </a:prstGeom>
        </p:spPr>
      </p:pic>
      <p:sp>
        <p:nvSpPr>
          <p:cNvPr id="9" name="Выноска: линия 8">
            <a:extLst>
              <a:ext uri="{FF2B5EF4-FFF2-40B4-BE49-F238E27FC236}">
                <a16:creationId xmlns:a16="http://schemas.microsoft.com/office/drawing/2014/main" xmlns="" id="{4D52A0BC-6527-4A16-83C0-45602C6A9715}"/>
              </a:ext>
            </a:extLst>
          </p:cNvPr>
          <p:cNvSpPr/>
          <p:nvPr/>
        </p:nvSpPr>
        <p:spPr>
          <a:xfrm>
            <a:off x="4125799" y="1244067"/>
            <a:ext cx="3528392" cy="1977322"/>
          </a:xfrm>
          <a:prstGeom prst="borderCallout1">
            <a:avLst>
              <a:gd name="adj1" fmla="val 18750"/>
              <a:gd name="adj2" fmla="val -8333"/>
              <a:gd name="adj3" fmla="val 182100"/>
              <a:gd name="adj4" fmla="val -83620"/>
            </a:avLst>
          </a:prstGeom>
          <a:solidFill>
            <a:srgbClr val="92D05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>
                <a:solidFill>
                  <a:schemeClr val="tx1"/>
                </a:solidFill>
              </a:rPr>
              <a:t>беглые гласные</a:t>
            </a:r>
          </a:p>
        </p:txBody>
      </p:sp>
      <p:sp>
        <p:nvSpPr>
          <p:cNvPr id="10" name="Выноска: линия 9">
            <a:extLst>
              <a:ext uri="{FF2B5EF4-FFF2-40B4-BE49-F238E27FC236}">
                <a16:creationId xmlns:a16="http://schemas.microsoft.com/office/drawing/2014/main" xmlns="" id="{DF7B0282-6A6C-4450-B0C6-E59181AD5B38}"/>
              </a:ext>
            </a:extLst>
          </p:cNvPr>
          <p:cNvSpPr/>
          <p:nvPr/>
        </p:nvSpPr>
        <p:spPr>
          <a:xfrm>
            <a:off x="4110914" y="3369479"/>
            <a:ext cx="3528392" cy="1977322"/>
          </a:xfrm>
          <a:prstGeom prst="borderCallout1">
            <a:avLst>
              <a:gd name="adj1" fmla="val 18750"/>
              <a:gd name="adj2" fmla="val -8333"/>
              <a:gd name="adj3" fmla="val 73729"/>
              <a:gd name="adj4" fmla="val -82573"/>
            </a:avLst>
          </a:prstGeom>
          <a:solidFill>
            <a:srgbClr val="92D05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dirty="0">
                <a:solidFill>
                  <a:schemeClr val="tx1"/>
                </a:solidFill>
              </a:rPr>
              <a:t>Е и О</a:t>
            </a:r>
          </a:p>
        </p:txBody>
      </p:sp>
    </p:spTree>
    <p:extLst>
      <p:ext uri="{BB962C8B-B14F-4D97-AF65-F5344CB8AC3E}">
        <p14:creationId xmlns:p14="http://schemas.microsoft.com/office/powerpoint/2010/main" xmlns="" val="417871764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80B3E13F-961C-4D94-BBA5-BCFFCFC05F20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060" y="10732"/>
            <a:ext cx="9144000" cy="6847268"/>
          </a:xfrm>
          <a:prstGeom prst="rect">
            <a:avLst/>
          </a:prstGeom>
        </p:spPr>
      </p:pic>
      <p:sp>
        <p:nvSpPr>
          <p:cNvPr id="5" name="Рамка 4">
            <a:extLst>
              <a:ext uri="{FF2B5EF4-FFF2-40B4-BE49-F238E27FC236}">
                <a16:creationId xmlns:a16="http://schemas.microsoft.com/office/drawing/2014/main" xmlns="" id="{54A0247A-DD5B-4A11-9FED-9028E380AD7A}"/>
              </a:ext>
            </a:extLst>
          </p:cNvPr>
          <p:cNvSpPr/>
          <p:nvPr/>
        </p:nvSpPr>
        <p:spPr>
          <a:xfrm>
            <a:off x="22060" y="10732"/>
            <a:ext cx="9121940" cy="6847268"/>
          </a:xfrm>
          <a:prstGeom prst="frame">
            <a:avLst>
              <a:gd name="adj1" fmla="val 103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05E5977D-829C-4648-BCF2-3FD6526D2C9B}"/>
              </a:ext>
            </a:extLst>
          </p:cNvPr>
          <p:cNvSpPr/>
          <p:nvPr/>
        </p:nvSpPr>
        <p:spPr>
          <a:xfrm>
            <a:off x="1517696" y="166618"/>
            <a:ext cx="6152728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err="1"/>
              <a:t>Физминутка</a:t>
            </a:r>
            <a:endParaRPr lang="ru-RU" sz="4800" b="1" dirty="0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2E519E54-7CDF-4270-A600-AEB70FE98598}"/>
              </a:ext>
            </a:extLst>
          </p:cNvPr>
          <p:cNvSpPr/>
          <p:nvPr/>
        </p:nvSpPr>
        <p:spPr>
          <a:xfrm>
            <a:off x="1445167" y="1277139"/>
            <a:ext cx="6253666" cy="3176595"/>
          </a:xfrm>
          <a:prstGeom prst="rect">
            <a:avLst/>
          </a:prstGeom>
          <a:solidFill>
            <a:srgbClr val="92D05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chemeClr val="tx1"/>
                </a:solidFill>
              </a:rPr>
              <a:t>Не хочу быть </a:t>
            </a:r>
            <a:r>
              <a:rPr lang="ru-RU" sz="3600" b="1" dirty="0" err="1" smtClean="0">
                <a:solidFill>
                  <a:schemeClr val="tx1"/>
                </a:solidFill>
              </a:rPr>
              <a:t>ребятишкой</a:t>
            </a:r>
            <a:r>
              <a:rPr lang="ru-RU" sz="3600" b="1" dirty="0" smtClean="0">
                <a:solidFill>
                  <a:schemeClr val="tx1"/>
                </a:solidFill>
              </a:rPr>
              <a:t>,</a:t>
            </a:r>
            <a:r>
              <a:rPr lang="ru-RU" sz="3600" b="1" dirty="0">
                <a:solidFill>
                  <a:schemeClr val="tx1"/>
                </a:solidFill>
              </a:rPr>
              <a:t/>
            </a:r>
            <a:br>
              <a:rPr lang="ru-RU" sz="3600" b="1" dirty="0">
                <a:solidFill>
                  <a:schemeClr val="tx1"/>
                </a:solidFill>
              </a:rPr>
            </a:br>
            <a:r>
              <a:rPr lang="ru-RU" sz="3600" b="1" dirty="0">
                <a:solidFill>
                  <a:schemeClr val="tx1"/>
                </a:solidFill>
              </a:rPr>
              <a:t>А хочу быть </a:t>
            </a:r>
            <a:r>
              <a:rPr lang="ru-RU" sz="3600" b="1" dirty="0" smtClean="0">
                <a:solidFill>
                  <a:schemeClr val="tx1"/>
                </a:solidFill>
              </a:rPr>
              <a:t>коротышкой.</a:t>
            </a:r>
            <a:r>
              <a:rPr lang="ru-RU" sz="3600" b="1" dirty="0">
                <a:solidFill>
                  <a:schemeClr val="tx1"/>
                </a:solidFill>
              </a:rPr>
              <a:t/>
            </a:r>
            <a:br>
              <a:rPr lang="ru-RU" sz="3600" b="1" dirty="0">
                <a:solidFill>
                  <a:schemeClr val="tx1"/>
                </a:solidFill>
              </a:rPr>
            </a:br>
            <a:r>
              <a:rPr lang="ru-RU" sz="3600" b="1" dirty="0">
                <a:solidFill>
                  <a:schemeClr val="tx1"/>
                </a:solidFill>
              </a:rPr>
              <a:t>Повертелись, покружились -</a:t>
            </a:r>
            <a:br>
              <a:rPr lang="ru-RU" sz="3600" b="1" dirty="0">
                <a:solidFill>
                  <a:schemeClr val="tx1"/>
                </a:solidFill>
              </a:rPr>
            </a:br>
            <a:r>
              <a:rPr lang="ru-RU" sz="3600" b="1" dirty="0">
                <a:solidFill>
                  <a:schemeClr val="tx1"/>
                </a:solidFill>
              </a:rPr>
              <a:t>В коротышек превратились!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D3B690B7-B4AC-48DE-B956-9B1FD9C89BE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-252536" y="3886200"/>
            <a:ext cx="2885306" cy="2885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32926271"/>
      </p:ext>
    </p:extLst>
  </p:cSld>
  <p:clrMapOvr>
    <a:masterClrMapping/>
  </p:clrMapOvr>
  <p:transition spd="slow">
    <p:push dir="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80B3E13F-961C-4D94-BBA5-BCFFCFC05F20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060" y="10732"/>
            <a:ext cx="9144000" cy="6847268"/>
          </a:xfrm>
          <a:prstGeom prst="rect">
            <a:avLst/>
          </a:prstGeom>
        </p:spPr>
      </p:pic>
      <p:sp>
        <p:nvSpPr>
          <p:cNvPr id="5" name="Рамка 4">
            <a:extLst>
              <a:ext uri="{FF2B5EF4-FFF2-40B4-BE49-F238E27FC236}">
                <a16:creationId xmlns:a16="http://schemas.microsoft.com/office/drawing/2014/main" xmlns="" id="{54A0247A-DD5B-4A11-9FED-9028E380AD7A}"/>
              </a:ext>
            </a:extLst>
          </p:cNvPr>
          <p:cNvSpPr/>
          <p:nvPr/>
        </p:nvSpPr>
        <p:spPr>
          <a:xfrm>
            <a:off x="22060" y="10732"/>
            <a:ext cx="9121940" cy="6847268"/>
          </a:xfrm>
          <a:prstGeom prst="frame">
            <a:avLst>
              <a:gd name="adj1" fmla="val 103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05E5977D-829C-4648-BCF2-3FD6526D2C9B}"/>
              </a:ext>
            </a:extLst>
          </p:cNvPr>
          <p:cNvSpPr/>
          <p:nvPr/>
        </p:nvSpPr>
        <p:spPr>
          <a:xfrm>
            <a:off x="1495636" y="191145"/>
            <a:ext cx="6152728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/>
              <a:t>Упр. 143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D3B690B7-B4AC-48DE-B956-9B1FD9C89BE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-252536" y="3886200"/>
            <a:ext cx="2885306" cy="2885306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2E519E54-7CDF-4270-A600-AEB70FE98598}"/>
              </a:ext>
            </a:extLst>
          </p:cNvPr>
          <p:cNvSpPr/>
          <p:nvPr/>
        </p:nvSpPr>
        <p:spPr>
          <a:xfrm>
            <a:off x="1514515" y="1233163"/>
            <a:ext cx="5792688" cy="2016224"/>
          </a:xfrm>
          <a:prstGeom prst="rect">
            <a:avLst/>
          </a:prstGeom>
          <a:solidFill>
            <a:srgbClr val="92D05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>
                <a:solidFill>
                  <a:schemeClr val="tx1"/>
                </a:solidFill>
              </a:rPr>
              <a:t>Ветер-ветра</a:t>
            </a:r>
          </a:p>
          <a:p>
            <a:pPr algn="ctr"/>
            <a:r>
              <a:rPr lang="ru-RU" sz="4800" b="1" dirty="0">
                <a:solidFill>
                  <a:schemeClr val="tx1"/>
                </a:solidFill>
              </a:rPr>
              <a:t>Лапоть-лаптя</a:t>
            </a:r>
          </a:p>
        </p:txBody>
      </p:sp>
    </p:spTree>
    <p:extLst>
      <p:ext uri="{BB962C8B-B14F-4D97-AF65-F5344CB8AC3E}">
        <p14:creationId xmlns:p14="http://schemas.microsoft.com/office/powerpoint/2010/main" xmlns="" val="241341758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80B3E13F-961C-4D94-BBA5-BCFFCFC05F20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060" y="10732"/>
            <a:ext cx="9144000" cy="6847268"/>
          </a:xfrm>
          <a:prstGeom prst="rect">
            <a:avLst/>
          </a:prstGeom>
        </p:spPr>
      </p:pic>
      <p:sp>
        <p:nvSpPr>
          <p:cNvPr id="5" name="Рамка 4">
            <a:extLst>
              <a:ext uri="{FF2B5EF4-FFF2-40B4-BE49-F238E27FC236}">
                <a16:creationId xmlns:a16="http://schemas.microsoft.com/office/drawing/2014/main" xmlns="" id="{54A0247A-DD5B-4A11-9FED-9028E380AD7A}"/>
              </a:ext>
            </a:extLst>
          </p:cNvPr>
          <p:cNvSpPr/>
          <p:nvPr/>
        </p:nvSpPr>
        <p:spPr>
          <a:xfrm>
            <a:off x="22060" y="10732"/>
            <a:ext cx="9121940" cy="6847268"/>
          </a:xfrm>
          <a:prstGeom prst="frame">
            <a:avLst>
              <a:gd name="adj1" fmla="val 103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05E5977D-829C-4648-BCF2-3FD6526D2C9B}"/>
              </a:ext>
            </a:extLst>
          </p:cNvPr>
          <p:cNvSpPr/>
          <p:nvPr/>
        </p:nvSpPr>
        <p:spPr>
          <a:xfrm>
            <a:off x="1495636" y="191145"/>
            <a:ext cx="6152728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/>
              <a:t>Правило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2E519E54-7CDF-4270-A600-AEB70FE98598}"/>
              </a:ext>
            </a:extLst>
          </p:cNvPr>
          <p:cNvSpPr/>
          <p:nvPr/>
        </p:nvSpPr>
        <p:spPr>
          <a:xfrm>
            <a:off x="539552" y="1091638"/>
            <a:ext cx="7988424" cy="5433705"/>
          </a:xfrm>
          <a:prstGeom prst="rect">
            <a:avLst/>
          </a:prstGeom>
          <a:solidFill>
            <a:srgbClr val="92D05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>
                <a:solidFill>
                  <a:schemeClr val="tx1"/>
                </a:solidFill>
              </a:rPr>
              <a:t>Если безударный гласный </a:t>
            </a:r>
          </a:p>
          <a:p>
            <a:pPr algn="ctr"/>
            <a:r>
              <a:rPr lang="ru-RU" sz="4800" b="1" dirty="0">
                <a:solidFill>
                  <a:schemeClr val="tx1"/>
                </a:solidFill>
              </a:rPr>
              <a:t>в корне слова нельзя проверить ………………, измени …………. слова </a:t>
            </a:r>
          </a:p>
          <a:p>
            <a:pPr algn="ctr"/>
            <a:r>
              <a:rPr lang="ru-RU" sz="4800" b="1" dirty="0">
                <a:solidFill>
                  <a:schemeClr val="tx1"/>
                </a:solidFill>
              </a:rPr>
              <a:t>(на ……, </a:t>
            </a:r>
            <a:r>
              <a:rPr lang="ru-RU" sz="4800" b="1" dirty="0" err="1">
                <a:solidFill>
                  <a:schemeClr val="tx1"/>
                </a:solidFill>
              </a:rPr>
              <a:t>ед.ч</a:t>
            </a:r>
            <a:r>
              <a:rPr lang="ru-RU" sz="4800" b="1" dirty="0">
                <a:solidFill>
                  <a:schemeClr val="tx1"/>
                </a:solidFill>
              </a:rPr>
              <a:t>.) и выясни, является ли он ………… гласным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70666796-19C4-4D8F-8CA2-367FB3B440E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9305" y="168878"/>
            <a:ext cx="2138066" cy="1779588"/>
          </a:xfrm>
          <a:prstGeom prst="rect">
            <a:avLst/>
          </a:prstGeom>
        </p:spPr>
      </p:pic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E76E95DE-FC3F-4731-8F87-5F008CB9B50B}"/>
              </a:ext>
            </a:extLst>
          </p:cNvPr>
          <p:cNvSpPr/>
          <p:nvPr/>
        </p:nvSpPr>
        <p:spPr>
          <a:xfrm>
            <a:off x="4583030" y="2786996"/>
            <a:ext cx="3076364" cy="6726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chemeClr val="bg1"/>
                </a:solidFill>
              </a:rPr>
              <a:t>ударением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C2F6DD02-0248-4DED-8BD6-D31E97014203}"/>
              </a:ext>
            </a:extLst>
          </p:cNvPr>
          <p:cNvSpPr/>
          <p:nvPr/>
        </p:nvSpPr>
        <p:spPr>
          <a:xfrm>
            <a:off x="3851920" y="3533312"/>
            <a:ext cx="1872208" cy="6726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chemeClr val="bg1"/>
                </a:solidFill>
              </a:rPr>
              <a:t>форму</a:t>
            </a: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xmlns="" id="{53391DD3-5816-4ED1-96F0-01793E690456}"/>
              </a:ext>
            </a:extLst>
          </p:cNvPr>
          <p:cNvSpPr/>
          <p:nvPr/>
        </p:nvSpPr>
        <p:spPr>
          <a:xfrm>
            <a:off x="2270093" y="4186877"/>
            <a:ext cx="1165803" cy="6726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err="1">
                <a:solidFill>
                  <a:schemeClr val="bg1"/>
                </a:solidFill>
              </a:rPr>
              <a:t>Р.п</a:t>
            </a:r>
            <a:r>
              <a:rPr lang="ru-RU" sz="4000" b="1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A1C3D764-BC15-4D24-8317-97A7ACA41185}"/>
              </a:ext>
            </a:extLst>
          </p:cNvPr>
          <p:cNvSpPr/>
          <p:nvPr/>
        </p:nvSpPr>
        <p:spPr>
          <a:xfrm>
            <a:off x="5730694" y="4966135"/>
            <a:ext cx="1872208" cy="6726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chemeClr val="bg1"/>
                </a:solidFill>
              </a:rPr>
              <a:t>беглым</a:t>
            </a:r>
          </a:p>
        </p:txBody>
      </p:sp>
    </p:spTree>
    <p:extLst>
      <p:ext uri="{BB962C8B-B14F-4D97-AF65-F5344CB8AC3E}">
        <p14:creationId xmlns:p14="http://schemas.microsoft.com/office/powerpoint/2010/main" xmlns="" val="89883933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80B3E13F-961C-4D94-BBA5-BCFFCFC05F20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060" y="10732"/>
            <a:ext cx="9144000" cy="6847268"/>
          </a:xfrm>
          <a:prstGeom prst="rect">
            <a:avLst/>
          </a:prstGeom>
        </p:spPr>
      </p:pic>
      <p:sp>
        <p:nvSpPr>
          <p:cNvPr id="5" name="Рамка 4">
            <a:extLst>
              <a:ext uri="{FF2B5EF4-FFF2-40B4-BE49-F238E27FC236}">
                <a16:creationId xmlns:a16="http://schemas.microsoft.com/office/drawing/2014/main" xmlns="" id="{54A0247A-DD5B-4A11-9FED-9028E380AD7A}"/>
              </a:ext>
            </a:extLst>
          </p:cNvPr>
          <p:cNvSpPr/>
          <p:nvPr/>
        </p:nvSpPr>
        <p:spPr>
          <a:xfrm>
            <a:off x="22060" y="10732"/>
            <a:ext cx="9121940" cy="6847268"/>
          </a:xfrm>
          <a:prstGeom prst="frame">
            <a:avLst>
              <a:gd name="adj1" fmla="val 103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05E5977D-829C-4648-BCF2-3FD6526D2C9B}"/>
              </a:ext>
            </a:extLst>
          </p:cNvPr>
          <p:cNvSpPr/>
          <p:nvPr/>
        </p:nvSpPr>
        <p:spPr>
          <a:xfrm>
            <a:off x="1495636" y="191145"/>
            <a:ext cx="6152728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/>
              <a:t>Упр. 144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D3B690B7-B4AC-48DE-B956-9B1FD9C89BE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-252536" y="3886200"/>
            <a:ext cx="2885306" cy="2885306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2E519E54-7CDF-4270-A600-AEB70FE98598}"/>
              </a:ext>
            </a:extLst>
          </p:cNvPr>
          <p:cNvSpPr/>
          <p:nvPr/>
        </p:nvSpPr>
        <p:spPr>
          <a:xfrm>
            <a:off x="1835696" y="1219200"/>
            <a:ext cx="5792688" cy="2114949"/>
          </a:xfrm>
          <a:prstGeom prst="rect">
            <a:avLst/>
          </a:prstGeom>
          <a:solidFill>
            <a:srgbClr val="92D05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>
                <a:solidFill>
                  <a:schemeClr val="tx1"/>
                </a:solidFill>
              </a:rPr>
              <a:t>Корень    (нет корня)</a:t>
            </a:r>
          </a:p>
        </p:txBody>
      </p:sp>
      <p:sp>
        <p:nvSpPr>
          <p:cNvPr id="9" name="Дуга 8">
            <a:extLst>
              <a:ext uri="{FF2B5EF4-FFF2-40B4-BE49-F238E27FC236}">
                <a16:creationId xmlns:a16="http://schemas.microsoft.com/office/drawing/2014/main" xmlns="" id="{B2734A49-1770-43DA-98D9-3AEE174F257F}"/>
              </a:ext>
            </a:extLst>
          </p:cNvPr>
          <p:cNvSpPr/>
          <p:nvPr/>
        </p:nvSpPr>
        <p:spPr>
          <a:xfrm>
            <a:off x="1882389" y="1879612"/>
            <a:ext cx="2088232" cy="501625"/>
          </a:xfrm>
          <a:prstGeom prst="arc">
            <a:avLst>
              <a:gd name="adj1" fmla="val 10703037"/>
              <a:gd name="adj2" fmla="val 107552"/>
            </a:avLst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Дуга 9">
            <a:extLst>
              <a:ext uri="{FF2B5EF4-FFF2-40B4-BE49-F238E27FC236}">
                <a16:creationId xmlns:a16="http://schemas.microsoft.com/office/drawing/2014/main" xmlns="" id="{367D59E9-6BFB-4E28-A515-EEFBE34A3C7D}"/>
              </a:ext>
            </a:extLst>
          </p:cNvPr>
          <p:cNvSpPr/>
          <p:nvPr/>
        </p:nvSpPr>
        <p:spPr>
          <a:xfrm>
            <a:off x="5725233" y="1932191"/>
            <a:ext cx="1251190" cy="483218"/>
          </a:xfrm>
          <a:prstGeom prst="arc">
            <a:avLst>
              <a:gd name="adj1" fmla="val 11106366"/>
              <a:gd name="adj2" fmla="val 158585"/>
            </a:avLst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Рамка 10">
            <a:extLst>
              <a:ext uri="{FF2B5EF4-FFF2-40B4-BE49-F238E27FC236}">
                <a16:creationId xmlns:a16="http://schemas.microsoft.com/office/drawing/2014/main" xmlns="" id="{228B3F30-5ADD-49B5-B921-53A51278151E}"/>
              </a:ext>
            </a:extLst>
          </p:cNvPr>
          <p:cNvSpPr/>
          <p:nvPr/>
        </p:nvSpPr>
        <p:spPr>
          <a:xfrm>
            <a:off x="3961434" y="2063726"/>
            <a:ext cx="481533" cy="476274"/>
          </a:xfrm>
          <a:prstGeom prst="frame">
            <a:avLst>
              <a:gd name="adj1" fmla="val 16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Рамка 11">
            <a:extLst>
              <a:ext uri="{FF2B5EF4-FFF2-40B4-BE49-F238E27FC236}">
                <a16:creationId xmlns:a16="http://schemas.microsoft.com/office/drawing/2014/main" xmlns="" id="{FF594545-32BF-4BB9-BB6B-BB3A1BEEB795}"/>
              </a:ext>
            </a:extLst>
          </p:cNvPr>
          <p:cNvSpPr/>
          <p:nvPr/>
        </p:nvSpPr>
        <p:spPr>
          <a:xfrm>
            <a:off x="6976423" y="2082010"/>
            <a:ext cx="481533" cy="476274"/>
          </a:xfrm>
          <a:prstGeom prst="frame">
            <a:avLst>
              <a:gd name="adj1" fmla="val 16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0411759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80B3E13F-961C-4D94-BBA5-BCFFCFC05F20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060" y="10732"/>
            <a:ext cx="9144000" cy="6847268"/>
          </a:xfrm>
          <a:prstGeom prst="rect">
            <a:avLst/>
          </a:prstGeom>
        </p:spPr>
      </p:pic>
      <p:sp>
        <p:nvSpPr>
          <p:cNvPr id="5" name="Рамка 4">
            <a:extLst>
              <a:ext uri="{FF2B5EF4-FFF2-40B4-BE49-F238E27FC236}">
                <a16:creationId xmlns:a16="http://schemas.microsoft.com/office/drawing/2014/main" xmlns="" id="{54A0247A-DD5B-4A11-9FED-9028E380AD7A}"/>
              </a:ext>
            </a:extLst>
          </p:cNvPr>
          <p:cNvSpPr/>
          <p:nvPr/>
        </p:nvSpPr>
        <p:spPr>
          <a:xfrm>
            <a:off x="22060" y="10732"/>
            <a:ext cx="9121940" cy="6847268"/>
          </a:xfrm>
          <a:prstGeom prst="frame">
            <a:avLst>
              <a:gd name="adj1" fmla="val 103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05E5977D-829C-4648-BCF2-3FD6526D2C9B}"/>
              </a:ext>
            </a:extLst>
          </p:cNvPr>
          <p:cNvSpPr/>
          <p:nvPr/>
        </p:nvSpPr>
        <p:spPr>
          <a:xfrm>
            <a:off x="1495636" y="191145"/>
            <a:ext cx="6152728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/>
              <a:t>Самооценка</a:t>
            </a:r>
          </a:p>
        </p:txBody>
      </p:sp>
      <p:cxnSp>
        <p:nvCxnSpPr>
          <p:cNvPr id="10" name="Прямая со стрелкой 9">
            <a:extLst>
              <a:ext uri="{FF2B5EF4-FFF2-40B4-BE49-F238E27FC236}">
                <a16:creationId xmlns:a16="http://schemas.microsoft.com/office/drawing/2014/main" xmlns="" id="{E4B1FA45-71A9-431A-87B6-D3C5E06B8F32}"/>
              </a:ext>
            </a:extLst>
          </p:cNvPr>
          <p:cNvCxnSpPr/>
          <p:nvPr/>
        </p:nvCxnSpPr>
        <p:spPr>
          <a:xfrm flipV="1">
            <a:off x="2771800" y="4725144"/>
            <a:ext cx="0" cy="1656184"/>
          </a:xfrm>
          <a:prstGeom prst="straightConnector1">
            <a:avLst/>
          </a:prstGeom>
          <a:ln w="762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>
            <a:extLst>
              <a:ext uri="{FF2B5EF4-FFF2-40B4-BE49-F238E27FC236}">
                <a16:creationId xmlns:a16="http://schemas.microsoft.com/office/drawing/2014/main" xmlns="" id="{EEAE75F0-1820-47E3-8898-96EA44A3B3B1}"/>
              </a:ext>
            </a:extLst>
          </p:cNvPr>
          <p:cNvCxnSpPr>
            <a:cxnSpLocks/>
          </p:cNvCxnSpPr>
          <p:nvPr/>
        </p:nvCxnSpPr>
        <p:spPr>
          <a:xfrm>
            <a:off x="2771800" y="4725144"/>
            <a:ext cx="1296144" cy="0"/>
          </a:xfrm>
          <a:prstGeom prst="straightConnector1">
            <a:avLst/>
          </a:prstGeom>
          <a:ln w="762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>
            <a:extLst>
              <a:ext uri="{FF2B5EF4-FFF2-40B4-BE49-F238E27FC236}">
                <a16:creationId xmlns:a16="http://schemas.microsoft.com/office/drawing/2014/main" xmlns="" id="{B468994E-6AD8-429B-B200-36B0FBD92834}"/>
              </a:ext>
            </a:extLst>
          </p:cNvPr>
          <p:cNvCxnSpPr/>
          <p:nvPr/>
        </p:nvCxnSpPr>
        <p:spPr>
          <a:xfrm flipV="1">
            <a:off x="3995936" y="3068960"/>
            <a:ext cx="0" cy="1656184"/>
          </a:xfrm>
          <a:prstGeom prst="straightConnector1">
            <a:avLst/>
          </a:prstGeom>
          <a:ln w="762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>
            <a:extLst>
              <a:ext uri="{FF2B5EF4-FFF2-40B4-BE49-F238E27FC236}">
                <a16:creationId xmlns:a16="http://schemas.microsoft.com/office/drawing/2014/main" xmlns="" id="{16945F24-49B1-49AB-ABD1-7F31E7569B7E}"/>
              </a:ext>
            </a:extLst>
          </p:cNvPr>
          <p:cNvCxnSpPr>
            <a:cxnSpLocks/>
          </p:cNvCxnSpPr>
          <p:nvPr/>
        </p:nvCxnSpPr>
        <p:spPr>
          <a:xfrm>
            <a:off x="3995936" y="3078940"/>
            <a:ext cx="1296144" cy="0"/>
          </a:xfrm>
          <a:prstGeom prst="straightConnector1">
            <a:avLst/>
          </a:prstGeom>
          <a:ln w="762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>
            <a:extLst>
              <a:ext uri="{FF2B5EF4-FFF2-40B4-BE49-F238E27FC236}">
                <a16:creationId xmlns:a16="http://schemas.microsoft.com/office/drawing/2014/main" xmlns="" id="{26AF12AB-BF01-4F63-AA30-1B6C28D2F183}"/>
              </a:ext>
            </a:extLst>
          </p:cNvPr>
          <p:cNvCxnSpPr>
            <a:cxnSpLocks/>
          </p:cNvCxnSpPr>
          <p:nvPr/>
        </p:nvCxnSpPr>
        <p:spPr>
          <a:xfrm>
            <a:off x="5220072" y="1412776"/>
            <a:ext cx="1296144" cy="0"/>
          </a:xfrm>
          <a:prstGeom prst="straightConnector1">
            <a:avLst/>
          </a:prstGeom>
          <a:ln w="762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>
            <a:extLst>
              <a:ext uri="{FF2B5EF4-FFF2-40B4-BE49-F238E27FC236}">
                <a16:creationId xmlns:a16="http://schemas.microsoft.com/office/drawing/2014/main" xmlns="" id="{1FE5CF2E-EE56-4BCC-B786-1E1D5A6BF628}"/>
              </a:ext>
            </a:extLst>
          </p:cNvPr>
          <p:cNvCxnSpPr/>
          <p:nvPr/>
        </p:nvCxnSpPr>
        <p:spPr>
          <a:xfrm flipV="1">
            <a:off x="5220072" y="1412776"/>
            <a:ext cx="0" cy="1656184"/>
          </a:xfrm>
          <a:prstGeom prst="straightConnector1">
            <a:avLst/>
          </a:prstGeom>
          <a:ln w="762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D3B690B7-B4AC-48DE-B956-9B1FD9C89BE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-252536" y="3886200"/>
            <a:ext cx="2885306" cy="2885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272977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8316 -0.04838 L 0.08316 -0.04838 C 0.08924 -0.07314 0.08299 -0.05069 0.08907 -0.06736 C 0.09028 -0.07037 0.0908 -0.07384 0.09219 -0.07685 C 0.09271 -0.07801 0.09757 -0.08611 0.09931 -0.0875 C 0.10018 -0.08842 0.10122 -0.08842 0.10226 -0.08889 C 0.1033 -0.08842 0.10435 -0.08819 0.10521 -0.0875 C 0.10643 -0.0868 0.10712 -0.08495 0.10834 -0.08495 C 0.11164 -0.08449 0.11511 -0.08588 0.11841 -0.08611 C 0.11945 -0.0875 0.12032 -0.08889 0.12153 -0.09027 C 0.12379 -0.09305 0.12657 -0.09514 0.12848 -0.09838 C 0.13264 -0.10555 0.13629 -0.11342 0.13959 -0.12129 C 0.14237 -0.12754 0.1441 -0.1368 0.14966 -0.14004 C 0.15105 -0.14074 0.15244 -0.14097 0.15382 -0.14143 C 0.15834 -0.14537 0.15747 -0.14421 0.16181 -0.15231 C 0.16476 -0.1574 0.16737 -0.16296 0.16997 -0.16828 C 0.17448 -0.17847 0.17796 -0.18842 0.18403 -0.19676 C 0.1849 -0.19791 0.18612 -0.19838 0.18716 -0.1993 C 0.1882 -0.19884 0.18924 -0.19745 0.19011 -0.19814 C 0.19306 -0.2 0.19879 -0.21134 0.20018 -0.21412 C 0.20591 -0.22615 0.21528 -0.24814 0.2224 -0.26134 C 0.22431 -0.26458 0.22639 -0.26782 0.22848 -0.27083 C 0.22952 -0.27222 0.23021 -0.27407 0.2316 -0.27477 C 0.23334 -0.27592 0.2356 -0.27569 0.23768 -0.27615 C 0.23855 -0.27708 0.23994 -0.27754 0.24063 -0.27893 C 0.25191 -0.29652 0.24584 -0.28842 0.25278 -0.30439 C 0.25365 -0.30648 0.25487 -0.3081 0.25573 -0.30995 C 0.25886 -0.31597 0.26198 -0.32222 0.26494 -0.3287 C 0.26546 -0.32986 0.26546 -0.33148 0.2658 -0.33287 C 0.26875 -0.34004 0.27188 -0.34722 0.275 -0.35439 C 0.27587 -0.35625 0.27709 -0.35787 0.27796 -0.35972 C 0.28316 -0.37083 0.28924 -0.38819 0.29619 -0.39745 C 0.29757 -0.3993 0.29879 -0.40115 0.30018 -0.40277 C 0.30209 -0.40486 0.30625 -0.4081 0.30625 -0.4081 C 0.30816 -0.41227 0.32292 -0.44189 0.32553 -0.44861 C 0.32882 -0.45717 0.3323 -0.46551 0.3356 -0.4743 C 0.33612 -0.47546 0.33612 -0.47708 0.33664 -0.47824 C 0.33941 -0.48472 0.34271 -0.49074 0.34566 -0.49722 C 0.35157 -0.50995 0.34185 -0.49328 0.35278 -0.51319 C 0.35365 -0.51481 0.35487 -0.51597 0.35573 -0.51736 C 0.35695 -0.51898 0.35747 -0.52129 0.35886 -0.52268 C 0.3606 -0.52477 0.36494 -0.52801 0.36494 -0.52801 C 0.36563 -0.52939 0.36615 -0.53078 0.36685 -0.53217 C 0.36823 -0.53449 0.36962 -0.53657 0.37101 -0.53889 C 0.37205 -0.54097 0.37292 -0.54352 0.37396 -0.5456 C 0.37587 -0.5493 0.37813 -0.55277 0.38004 -0.55648 L 0.38803 -0.57268 C 0.38872 -0.57384 0.38924 -0.57546 0.39011 -0.57662 C 0.39115 -0.57801 0.39219 -0.57916 0.39323 -0.58055 C 0.39393 -0.58194 0.39445 -0.58333 0.39514 -0.58472 C 0.39619 -0.58703 0.39688 -0.58958 0.39827 -0.59143 C 0.39983 -0.59375 0.40261 -0.59444 0.40435 -0.59676 C 0.40521 -0.59814 0.40608 -0.59977 0.4073 -0.60092 C 0.40816 -0.60162 0.40938 -0.60185 0.41025 -0.60231 C 0.41476 -0.60023 0.41441 -0.59953 0.42049 -0.60347 C 0.42171 -0.60439 0.4224 -0.60648 0.42344 -0.60764 C 0.42431 -0.60856 0.42657 -0.61018 0.42657 -0.61018 L 0.42553 -0.61018 " pathEditMode="relative" ptsTypes="AAAAAAAAAAAAAAAAAAAAAAAAAAAAAAAAAAAAAAAAAAAAAAAAAAAAAAAA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80B3E13F-961C-4D94-BBA5-BCFFCFC05F20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060" y="10732"/>
            <a:ext cx="9144000" cy="6847268"/>
          </a:xfrm>
          <a:prstGeom prst="rect">
            <a:avLst/>
          </a:prstGeom>
        </p:spPr>
      </p:pic>
      <p:sp>
        <p:nvSpPr>
          <p:cNvPr id="5" name="Рамка 4">
            <a:extLst>
              <a:ext uri="{FF2B5EF4-FFF2-40B4-BE49-F238E27FC236}">
                <a16:creationId xmlns:a16="http://schemas.microsoft.com/office/drawing/2014/main" xmlns="" id="{54A0247A-DD5B-4A11-9FED-9028E380AD7A}"/>
              </a:ext>
            </a:extLst>
          </p:cNvPr>
          <p:cNvSpPr/>
          <p:nvPr/>
        </p:nvSpPr>
        <p:spPr>
          <a:xfrm>
            <a:off x="22060" y="10732"/>
            <a:ext cx="9121940" cy="6847268"/>
          </a:xfrm>
          <a:prstGeom prst="frame">
            <a:avLst>
              <a:gd name="adj1" fmla="val 103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05E5977D-829C-4648-BCF2-3FD6526D2C9B}"/>
              </a:ext>
            </a:extLst>
          </p:cNvPr>
          <p:cNvSpPr/>
          <p:nvPr/>
        </p:nvSpPr>
        <p:spPr>
          <a:xfrm>
            <a:off x="1495636" y="191145"/>
            <a:ext cx="6152728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/>
              <a:t>Итог урока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D3B690B7-B4AC-48DE-B956-9B1FD9C89BE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-252536" y="3886200"/>
            <a:ext cx="2885306" cy="2885306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2E519E54-7CDF-4270-A600-AEB70FE98598}"/>
              </a:ext>
            </a:extLst>
          </p:cNvPr>
          <p:cNvSpPr/>
          <p:nvPr/>
        </p:nvSpPr>
        <p:spPr>
          <a:xfrm>
            <a:off x="1129747" y="1308240"/>
            <a:ext cx="5792688" cy="2435085"/>
          </a:xfrm>
          <a:prstGeom prst="rect">
            <a:avLst/>
          </a:prstGeom>
          <a:solidFill>
            <a:srgbClr val="92D05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4800" b="1" dirty="0">
              <a:solidFill>
                <a:schemeClr val="tx1"/>
              </a:solidFill>
            </a:endParaRPr>
          </a:p>
          <a:p>
            <a:endParaRPr lang="ru-RU" sz="4800" b="1" dirty="0">
              <a:solidFill>
                <a:schemeClr val="tx1"/>
              </a:solidFill>
            </a:endParaRPr>
          </a:p>
          <a:p>
            <a:r>
              <a:rPr lang="ru-RU" sz="4800" b="1" dirty="0">
                <a:solidFill>
                  <a:schemeClr val="tx1"/>
                </a:solidFill>
              </a:rPr>
              <a:t>Я повторил(а)…</a:t>
            </a:r>
          </a:p>
          <a:p>
            <a:r>
              <a:rPr lang="ru-RU" sz="4800" b="1" dirty="0">
                <a:solidFill>
                  <a:schemeClr val="tx1"/>
                </a:solidFill>
              </a:rPr>
              <a:t>Я узнал(а)…</a:t>
            </a:r>
          </a:p>
          <a:p>
            <a:r>
              <a:rPr lang="ru-RU" sz="4800" b="1" dirty="0">
                <a:solidFill>
                  <a:schemeClr val="tx1"/>
                </a:solidFill>
              </a:rPr>
              <a:t>Я теперь знаю, как…</a:t>
            </a:r>
          </a:p>
          <a:p>
            <a:pPr algn="ctr"/>
            <a:endParaRPr lang="ru-RU" sz="4800" b="1" dirty="0">
              <a:solidFill>
                <a:schemeClr val="tx1"/>
              </a:solidFill>
            </a:endParaRPr>
          </a:p>
          <a:p>
            <a:pPr algn="ctr"/>
            <a:endParaRPr lang="ru-RU" sz="4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17146313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165</Words>
  <Application>Microsoft Office PowerPoint</Application>
  <PresentationFormat>Экран (4:3)</PresentationFormat>
  <Paragraphs>49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Екатерина</cp:lastModifiedBy>
  <cp:revision>15</cp:revision>
  <dcterms:created xsi:type="dcterms:W3CDTF">2017-08-13T05:03:26Z</dcterms:created>
  <dcterms:modified xsi:type="dcterms:W3CDTF">2020-04-07T19:07:07Z</dcterms:modified>
</cp:coreProperties>
</file>