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8"/>
  </p:notesMasterIdLst>
  <p:sldIdLst>
    <p:sldId id="257" r:id="rId5"/>
    <p:sldId id="258" r:id="rId6"/>
    <p:sldId id="261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66" r:id="rId15"/>
    <p:sldId id="274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32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BC2B03-FD5B-4D3E-B4EA-3E9F3C3BFA7E}" type="datetimeFigureOut">
              <a:rPr lang="ru-RU" smtClean="0"/>
              <a:pPr/>
              <a:t>14.04.2019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127DD-92DD-456A-AE7A-E40570AFBE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7EAF463A-BC7C-46EE-9F1E-7F377CCA4891}" type="datetimeFigureOut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4/14/2019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A483448D-3A78-4528-A469-B745A65DA480}" type="slidenum">
              <a:rPr 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EAF463A-BC7C-46EE-9F1E-7F377CCA489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4/14/2019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83448D-3A78-4528-A469-B745A65DA480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EAF463A-BC7C-46EE-9F1E-7F377CCA489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4/14/2019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83448D-3A78-4528-A469-B745A65DA480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EAF463A-BC7C-46EE-9F1E-7F377CCA489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4/14/2019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83448D-3A78-4528-A469-B745A65DA480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33400" y="2209800"/>
            <a:ext cx="838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atin typeface="Georgia" pitchFamily="18" charset="0"/>
              </a:rPr>
              <a:t>КАЛЕНДАРНО-ОБРЯДОВЫЕ ПЕСНИ</a:t>
            </a:r>
            <a:endParaRPr lang="ru-RU" sz="32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atin typeface="Georgia" pitchFamily="18" charset="0"/>
              </a:rPr>
              <a:t>Происхождение слова «фольклор»</a:t>
            </a:r>
            <a:endParaRPr lang="ru-RU" sz="3200" dirty="0"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9600" y="1524000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  <a:defRPr/>
            </a:pPr>
            <a:r>
              <a:rPr lang="ru-RU" b="1" i="1" dirty="0" smtClean="0">
                <a:ln w="11430"/>
                <a:solidFill>
                  <a:srgbClr val="C00000"/>
                </a:solidFill>
                <a:latin typeface="Georgia" pitchFamily="18" charset="0"/>
              </a:rPr>
              <a:t>Слово «фольклор» появилось в </a:t>
            </a:r>
            <a:r>
              <a:rPr lang="en-US" b="1" i="1" dirty="0" smtClean="0">
                <a:ln w="11430"/>
                <a:solidFill>
                  <a:srgbClr val="C00000"/>
                </a:solidFill>
                <a:latin typeface="Georgia" pitchFamily="18" charset="0"/>
              </a:rPr>
              <a:t>XIX</a:t>
            </a:r>
            <a:r>
              <a:rPr lang="ru-RU" b="1" i="1" dirty="0" smtClean="0">
                <a:ln w="11430"/>
                <a:solidFill>
                  <a:srgbClr val="C00000"/>
                </a:solidFill>
                <a:latin typeface="Georgia" pitchFamily="18" charset="0"/>
              </a:rPr>
              <a:t> веке, </a:t>
            </a:r>
          </a:p>
          <a:p>
            <a:pPr algn="ctr">
              <a:buNone/>
              <a:defRPr/>
            </a:pPr>
            <a:r>
              <a:rPr lang="ru-RU" b="1" i="1" dirty="0" smtClean="0">
                <a:ln w="11430"/>
                <a:solidFill>
                  <a:srgbClr val="C00000"/>
                </a:solidFill>
                <a:latin typeface="Georgia" pitchFamily="18" charset="0"/>
              </a:rPr>
              <a:t>пришло из английского языка. </a:t>
            </a:r>
          </a:p>
          <a:p>
            <a:pPr algn="ctr">
              <a:buNone/>
              <a:defRPr/>
            </a:pPr>
            <a:r>
              <a:rPr lang="ru-RU" b="1" i="1" dirty="0" smtClean="0">
                <a:ln w="11430"/>
                <a:solidFill>
                  <a:srgbClr val="C00000"/>
                </a:solidFill>
                <a:latin typeface="Georgia" pitchFamily="18" charset="0"/>
              </a:rPr>
              <a:t>В буквальном переводе оно означает «народная мудрость», устное народное творчество.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14600" y="1066800"/>
            <a:ext cx="46121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Folk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 – народ, </a:t>
            </a:r>
            <a:r>
              <a:rPr lang="en-US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lore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- мудрость (англ. )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33400" y="281940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C00000"/>
                </a:solidFill>
                <a:latin typeface="Georgia" pitchFamily="18" charset="0"/>
              </a:rPr>
              <a:t>УСТНОЕ – </a:t>
            </a:r>
            <a:r>
              <a:rPr lang="ru-RU" sz="2400" i="1" dirty="0" smtClean="0">
                <a:latin typeface="Georgia" pitchFamily="18" charset="0"/>
              </a:rPr>
              <a:t>из уст в уста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C00000"/>
                </a:solidFill>
                <a:latin typeface="Georgia" pitchFamily="18" charset="0"/>
              </a:rPr>
              <a:t>НАРОДНОЕ – </a:t>
            </a:r>
            <a:r>
              <a:rPr lang="ru-RU" sz="2400" i="1" dirty="0" smtClean="0">
                <a:latin typeface="Georgia" pitchFamily="18" charset="0"/>
              </a:rPr>
              <a:t>авторство народа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rgbClr val="C00000"/>
                </a:solidFill>
                <a:latin typeface="Georgia" pitchFamily="18" charset="0"/>
              </a:rPr>
              <a:t>ТВОРЧЕСТВО –</a:t>
            </a:r>
            <a:r>
              <a:rPr lang="ru-RU" sz="2400" i="1" dirty="0" smtClean="0">
                <a:solidFill>
                  <a:srgbClr val="FF3300"/>
                </a:solidFill>
                <a:latin typeface="Georgia" pitchFamily="18" charset="0"/>
              </a:rPr>
              <a:t> </a:t>
            </a:r>
            <a:r>
              <a:rPr lang="ru-RU" sz="2400" i="1" dirty="0" smtClean="0">
                <a:latin typeface="Georgia" pitchFamily="18" charset="0"/>
              </a:rPr>
              <a:t>создание нового в результате труда</a:t>
            </a:r>
            <a:endParaRPr lang="ru-RU" sz="2400" i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dirty="0" smtClean="0">
                <a:solidFill>
                  <a:prstClr val="black"/>
                </a:solidFill>
                <a:latin typeface="Georgia" pitchFamily="18" charset="0"/>
              </a:rPr>
              <a:t>Календарно-о</a:t>
            </a:r>
            <a:r>
              <a:rPr lang="ru-RU" sz="3200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брядовый фольклор</a:t>
            </a:r>
            <a:endParaRPr lang="ru-RU" sz="3200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810000" y="1143000"/>
            <a:ext cx="152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ru-RU" sz="2400" i="1" kern="1200" dirty="0" smtClean="0">
                <a:solidFill>
                  <a:srgbClr val="C00000"/>
                </a:solidFill>
                <a:latin typeface="Georgia" pitchFamily="18" charset="0"/>
                <a:ea typeface="+mn-ea"/>
                <a:cs typeface="+mn-cs"/>
              </a:rPr>
              <a:t>ОБРЯД </a:t>
            </a:r>
            <a:r>
              <a:rPr lang="ru-RU" sz="2400" i="1" kern="1200" dirty="0">
                <a:solidFill>
                  <a:srgbClr val="C00000"/>
                </a:solidFill>
                <a:latin typeface="Georgia" pitchFamily="18" charset="0"/>
                <a:ea typeface="+mn-ea"/>
                <a:cs typeface="+mn-cs"/>
              </a:rPr>
              <a:t>– </a:t>
            </a:r>
            <a:endParaRPr lang="ru-RU" sz="2400" i="1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33600" y="5638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09600" y="1600200"/>
            <a:ext cx="7924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совокупность установленных обычаем действий, в которых воплощаются  религиозные представления и обычаи народа</a:t>
            </a:r>
            <a:endParaRPr lang="ru-RU" sz="2000" i="1" kern="1200" dirty="0">
              <a:solidFill>
                <a:prstClr val="black"/>
              </a:solidFill>
              <a:latin typeface="Georg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0" y="2362200"/>
            <a:ext cx="457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ru-RU" sz="2400" i="1" kern="1200" dirty="0" smtClean="0">
                <a:solidFill>
                  <a:srgbClr val="C00000"/>
                </a:solidFill>
                <a:latin typeface="Georgia" pitchFamily="18" charset="0"/>
                <a:ea typeface="+mn-ea"/>
                <a:cs typeface="+mn-cs"/>
              </a:rPr>
              <a:t>ОБРЯДОВЫЙ ФОЛЬКЛОР – </a:t>
            </a:r>
            <a:endParaRPr lang="ru-RU" sz="2400" i="1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9600" y="2819400"/>
            <a:ext cx="8001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это песни, танцы, действия, </a:t>
            </a:r>
          </a:p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которые исполняются во время обрядов</a:t>
            </a:r>
            <a:r>
              <a:rPr lang="ru-RU" sz="2400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 </a:t>
            </a:r>
            <a:endParaRPr lang="ru-RU" sz="2400" i="1" kern="1200" dirty="0">
              <a:solidFill>
                <a:prstClr val="black"/>
              </a:solidFill>
              <a:latin typeface="Georgia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43000" y="3657600"/>
            <a:ext cx="678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ru-RU" sz="2400" i="1" kern="1200" dirty="0" smtClean="0">
                <a:solidFill>
                  <a:srgbClr val="C00000"/>
                </a:solidFill>
                <a:latin typeface="Georgia" pitchFamily="18" charset="0"/>
                <a:ea typeface="+mn-ea"/>
                <a:cs typeface="+mn-cs"/>
              </a:rPr>
              <a:t>КАЛЕНДАРНО-ОБРЯДОВЫЙ ФОЛЬКЛОР – </a:t>
            </a:r>
            <a:endParaRPr lang="ru-RU" sz="2400" i="1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3400" y="4114800"/>
            <a:ext cx="8001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это обряды, связанные с народным календарём, </a:t>
            </a:r>
          </a:p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который основывался на смене времен года </a:t>
            </a:r>
          </a:p>
          <a:p>
            <a:pPr algn="ctr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  <a:cs typeface="Times New Roman" pitchFamily="18" charset="0"/>
              </a:rPr>
              <a:t>и распорядка земледельческих работ</a:t>
            </a:r>
            <a:endParaRPr lang="ru-RU" sz="2400" i="1" kern="1200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9" grpId="0"/>
      <p:bldP spid="10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dirty="0" smtClean="0">
                <a:solidFill>
                  <a:prstClr val="black"/>
                </a:solidFill>
                <a:latin typeface="Georgia" pitchFamily="18" charset="0"/>
              </a:rPr>
              <a:t>Календарно-о</a:t>
            </a:r>
            <a:r>
              <a:rPr lang="ru-RU" sz="3200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брядовые песни</a:t>
            </a:r>
            <a:endParaRPr lang="ru-RU" sz="3200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81000" y="1524000"/>
            <a:ext cx="838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dirty="0" smtClean="0">
                <a:solidFill>
                  <a:prstClr val="black"/>
                </a:solidFill>
                <a:latin typeface="Georgia" pitchFamily="18" charset="0"/>
              </a:rPr>
              <a:t>Периодизация обрядовых песен</a:t>
            </a:r>
            <a:endParaRPr lang="ru-RU" sz="3200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2209800" y="2133600"/>
            <a:ext cx="4800600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>
            <a:off x="5182394" y="2361406"/>
            <a:ext cx="456406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5400000">
            <a:off x="1981994" y="2361406"/>
            <a:ext cx="456406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5400000">
            <a:off x="3582194" y="2361406"/>
            <a:ext cx="456406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>
            <a:off x="6782594" y="2361406"/>
            <a:ext cx="456406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1600199" y="2590800"/>
            <a:ext cx="14197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зима</a:t>
            </a:r>
            <a:endParaRPr lang="ru-RU" sz="2400" dirty="0">
              <a:latin typeface="Georgia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124200" y="2590800"/>
            <a:ext cx="15810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весна</a:t>
            </a:r>
            <a:endParaRPr lang="ru-RU" sz="2400" dirty="0">
              <a:latin typeface="Georgia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248400" y="2590800"/>
            <a:ext cx="1295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осень</a:t>
            </a:r>
            <a:endParaRPr lang="ru-RU" sz="2400" dirty="0">
              <a:latin typeface="Georgia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800600" y="2590800"/>
            <a:ext cx="13130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лето</a:t>
            </a:r>
            <a:endParaRPr lang="ru-RU" sz="2400" dirty="0">
              <a:latin typeface="Georgia" pitchFamily="18" charset="0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533400" y="3276600"/>
            <a:ext cx="8077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rtl="0"/>
            <a:r>
              <a:rPr lang="ru-RU" sz="3200" i="1" dirty="0" smtClean="0">
                <a:solidFill>
                  <a:prstClr val="black"/>
                </a:solidFill>
                <a:latin typeface="Georgia" pitchFamily="18" charset="0"/>
              </a:rPr>
              <a:t>ПО ВРЕМЕНАМ ГОДА</a:t>
            </a:r>
            <a:endParaRPr lang="ru-RU" sz="3200" i="1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pic>
        <p:nvPicPr>
          <p:cNvPr id="21506" name="Picture 2" descr="http://shkolazhizni.ru/img/content/i110/110068_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737970"/>
            <a:ext cx="2819400" cy="28053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4" grpId="0"/>
      <p:bldP spid="25" grpId="0"/>
      <p:bldP spid="26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Календарно-обрядовые песни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2133600" y="990600"/>
            <a:ext cx="4800600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>
            <a:off x="5106194" y="1218406"/>
            <a:ext cx="456406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5400000">
            <a:off x="1905794" y="1218406"/>
            <a:ext cx="456406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5400000">
            <a:off x="3505994" y="1218406"/>
            <a:ext cx="456406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>
            <a:off x="6706394" y="1218406"/>
            <a:ext cx="456406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1295401" y="1447800"/>
            <a:ext cx="1648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ru-RU" b="1" kern="1200" dirty="0" smtClean="0">
                <a:solidFill>
                  <a:srgbClr val="C00000"/>
                </a:solidFill>
                <a:latin typeface="Georgia" pitchFamily="18" charset="0"/>
                <a:ea typeface="+mn-ea"/>
                <a:cs typeface="Times New Roman" pitchFamily="18" charset="0"/>
              </a:rPr>
              <a:t>зимние</a:t>
            </a:r>
          </a:p>
          <a:p>
            <a:pPr algn="ctr" rtl="0"/>
            <a:r>
              <a:rPr lang="ru-RU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праздники</a:t>
            </a:r>
            <a:endParaRPr lang="ru-RU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048000" y="1447800"/>
            <a:ext cx="1581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kern="1200" dirty="0" smtClean="0">
                <a:solidFill>
                  <a:srgbClr val="C00000"/>
                </a:solidFill>
                <a:latin typeface="Georgia" pitchFamily="18" charset="0"/>
                <a:ea typeface="+mn-ea"/>
                <a:cs typeface="Times New Roman" pitchFamily="18" charset="0"/>
              </a:rPr>
              <a:t>весенние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праздники</a:t>
            </a:r>
            <a:endParaRPr lang="ru-RU" sz="2400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096000" y="1447800"/>
            <a:ext cx="1600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ru-RU" b="1" kern="1200" dirty="0" smtClean="0">
                <a:solidFill>
                  <a:srgbClr val="C00000"/>
                </a:solidFill>
                <a:latin typeface="Georgia" pitchFamily="18" charset="0"/>
                <a:ea typeface="+mn-ea"/>
                <a:cs typeface="Times New Roman" pitchFamily="18" charset="0"/>
              </a:rPr>
              <a:t>осенние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праздники</a:t>
            </a:r>
            <a:endParaRPr lang="ru-RU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495800" y="1447800"/>
            <a:ext cx="175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ru-RU" b="1" kern="1200" dirty="0" smtClean="0">
                <a:solidFill>
                  <a:srgbClr val="C00000"/>
                </a:solidFill>
                <a:latin typeface="Georgia" pitchFamily="18" charset="0"/>
                <a:ea typeface="+mn-ea"/>
                <a:cs typeface="Times New Roman" pitchFamily="18" charset="0"/>
              </a:rPr>
              <a:t>летние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праздники</a:t>
            </a:r>
            <a:endParaRPr lang="ru-RU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rot="10800000" flipV="1">
            <a:off x="1676400" y="2057400"/>
            <a:ext cx="381794" cy="3810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6200000" flipH="1">
            <a:off x="2057003" y="2057797"/>
            <a:ext cx="381000" cy="38020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10800000" flipV="1">
            <a:off x="4953000" y="2057400"/>
            <a:ext cx="381794" cy="3810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rot="16200000" flipH="1">
            <a:off x="5333603" y="2057797"/>
            <a:ext cx="381000" cy="38020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838200" y="2438400"/>
            <a:ext cx="12025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Рождество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905000" y="2438400"/>
            <a:ext cx="12682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Масленица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419600" y="2438400"/>
            <a:ext cx="8915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Троица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334000" y="2438400"/>
            <a:ext cx="15359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Ивана Купала</a:t>
            </a:r>
            <a:endParaRPr lang="ru-RU" sz="1600" dirty="0">
              <a:latin typeface="Georgia" pitchFamily="18" charset="0"/>
            </a:endParaRPr>
          </a:p>
        </p:txBody>
      </p:sp>
      <p:cxnSp>
        <p:nvCxnSpPr>
          <p:cNvPr id="50" name="Прямая со стрелкой 49"/>
          <p:cNvCxnSpPr/>
          <p:nvPr/>
        </p:nvCxnSpPr>
        <p:spPr>
          <a:xfrm rot="5400000">
            <a:off x="3353197" y="2514203"/>
            <a:ext cx="914400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rot="5400000">
            <a:off x="6401197" y="2514203"/>
            <a:ext cx="914400" cy="79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3200400" y="2971800"/>
            <a:ext cx="10839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веснянки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248400" y="2971800"/>
            <a:ext cx="11224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err="1" smtClean="0">
                <a:latin typeface="Georgia" pitchFamily="18" charset="0"/>
              </a:rPr>
              <a:t>жнивные</a:t>
            </a:r>
            <a:endParaRPr lang="ru-RU" sz="1600" dirty="0" smtClean="0">
              <a:latin typeface="Georgia" pitchFamily="18" charset="0"/>
            </a:endParaRPr>
          </a:p>
          <a:p>
            <a:pPr algn="ctr"/>
            <a:r>
              <a:rPr lang="ru-RU" sz="1600" dirty="0" smtClean="0">
                <a:latin typeface="Georgia" pitchFamily="18" charset="0"/>
              </a:rPr>
              <a:t>песни</a:t>
            </a:r>
            <a:endParaRPr lang="ru-RU" sz="16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 какому </a:t>
            </a:r>
          </a:p>
          <a:p>
            <a:pPr algn="ctr" rtl="0"/>
            <a:r>
              <a:rPr lang="ru-RU" sz="3200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календарно-обрядовому циклу </a:t>
            </a:r>
          </a:p>
          <a:p>
            <a:pPr algn="ctr" rtl="0"/>
            <a:r>
              <a:rPr lang="ru-RU" sz="3200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вы отнесёте отрывок из песни и почему?</a:t>
            </a:r>
            <a:endParaRPr lang="ru-RU" sz="3200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71600" y="2209800"/>
            <a:ext cx="32004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Georgia" pitchFamily="18" charset="0"/>
              </a:rPr>
              <a:t>Жали мы, жали,</a:t>
            </a:r>
          </a:p>
          <a:p>
            <a:r>
              <a:rPr lang="ru-RU" sz="2000" dirty="0" smtClean="0">
                <a:latin typeface="Georgia" pitchFamily="18" charset="0"/>
              </a:rPr>
              <a:t>Жали- пожинали,-</a:t>
            </a:r>
          </a:p>
          <a:p>
            <a:r>
              <a:rPr lang="ru-RU" sz="2000" dirty="0" smtClean="0">
                <a:latin typeface="Georgia" pitchFamily="18" charset="0"/>
              </a:rPr>
              <a:t>Жнеи молодые,</a:t>
            </a:r>
          </a:p>
          <a:p>
            <a:r>
              <a:rPr lang="ru-RU" sz="2000" dirty="0" smtClean="0">
                <a:latin typeface="Georgia" pitchFamily="18" charset="0"/>
              </a:rPr>
              <a:t>Серпы золотые,</a:t>
            </a:r>
          </a:p>
          <a:p>
            <a:r>
              <a:rPr lang="ru-RU" sz="2000" dirty="0" smtClean="0">
                <a:latin typeface="Georgia" pitchFamily="18" charset="0"/>
              </a:rPr>
              <a:t>Нива долговая,</a:t>
            </a:r>
          </a:p>
          <a:p>
            <a:r>
              <a:rPr lang="ru-RU" sz="2000" dirty="0" err="1" smtClean="0">
                <a:latin typeface="Georgia" pitchFamily="18" charset="0"/>
              </a:rPr>
              <a:t>Постать</a:t>
            </a:r>
            <a:r>
              <a:rPr lang="ru-RU" sz="2000" dirty="0" smtClean="0">
                <a:latin typeface="Georgia" pitchFamily="18" charset="0"/>
              </a:rPr>
              <a:t> широкая;</a:t>
            </a:r>
          </a:p>
          <a:p>
            <a:r>
              <a:rPr lang="ru-RU" sz="2000" dirty="0" smtClean="0">
                <a:latin typeface="Georgia" pitchFamily="18" charset="0"/>
              </a:rPr>
              <a:t>По месяцу жали,</a:t>
            </a:r>
          </a:p>
          <a:p>
            <a:r>
              <a:rPr lang="ru-RU" sz="2000" dirty="0" smtClean="0">
                <a:latin typeface="Georgia" pitchFamily="18" charset="0"/>
              </a:rPr>
              <a:t>Серпы поломали,</a:t>
            </a:r>
          </a:p>
          <a:p>
            <a:r>
              <a:rPr lang="ru-RU" sz="2000" dirty="0" smtClean="0">
                <a:latin typeface="Georgia" pitchFamily="18" charset="0"/>
              </a:rPr>
              <a:t>В краю не бывали,</a:t>
            </a:r>
          </a:p>
          <a:p>
            <a:r>
              <a:rPr lang="ru-RU" sz="2000" dirty="0" smtClean="0">
                <a:latin typeface="Georgia" pitchFamily="18" charset="0"/>
              </a:rPr>
              <a:t>Людей не видали.</a:t>
            </a:r>
            <a:endParaRPr lang="ru-RU" sz="2000" dirty="0">
              <a:latin typeface="Georgia" pitchFamily="18" charset="0"/>
            </a:endParaRPr>
          </a:p>
        </p:txBody>
      </p:sp>
      <p:pic>
        <p:nvPicPr>
          <p:cNvPr id="38914" name="Picture 2" descr="http://images40.fotki.com/v1148/photos/7/1454087/10579925/_1881-v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6938" y="1905000"/>
            <a:ext cx="3155061" cy="3733800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5181600" y="5715000"/>
            <a:ext cx="327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Georgia" pitchFamily="18" charset="0"/>
              </a:rPr>
              <a:t>К.Маковский </a:t>
            </a:r>
          </a:p>
          <a:p>
            <a:pPr algn="ctr"/>
            <a:r>
              <a:rPr lang="ru-RU" dirty="0" smtClean="0">
                <a:latin typeface="Georgia" pitchFamily="18" charset="0"/>
              </a:rPr>
              <a:t>«Девушка со снопом</a:t>
            </a:r>
            <a:r>
              <a:rPr lang="ru-RU" dirty="0" smtClean="0"/>
              <a:t>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 какому </a:t>
            </a:r>
          </a:p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календарно-обрядовому циклу </a:t>
            </a:r>
          </a:p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вы отнесёте отрывок из песни и почему?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33400" y="2133600"/>
            <a:ext cx="3581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Во поле берёза стояла,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Во поле кудрявая стояла,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Люли, люли, стояла…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Некому берёзу </a:t>
            </a:r>
            <a:r>
              <a:rPr lang="ru-RU" sz="2000" dirty="0" err="1" smtClean="0">
                <a:solidFill>
                  <a:prstClr val="black"/>
                </a:solidFill>
                <a:latin typeface="Georgia" pitchFamily="18" charset="0"/>
              </a:rPr>
              <a:t>заломати</a:t>
            </a:r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Некому </a:t>
            </a:r>
            <a:r>
              <a:rPr lang="ru-RU" sz="2000" dirty="0" err="1" smtClean="0">
                <a:solidFill>
                  <a:prstClr val="black"/>
                </a:solidFill>
                <a:latin typeface="Georgia" pitchFamily="18" charset="0"/>
              </a:rPr>
              <a:t>кудряву</a:t>
            </a:r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  <a:latin typeface="Georgia" pitchFamily="18" charset="0"/>
              </a:rPr>
              <a:t>заломати</a:t>
            </a:r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Люли, люли </a:t>
            </a:r>
            <a:r>
              <a:rPr lang="ru-RU" sz="2000" dirty="0" err="1" smtClean="0">
                <a:solidFill>
                  <a:prstClr val="black"/>
                </a:solidFill>
                <a:latin typeface="Georgia" pitchFamily="18" charset="0"/>
              </a:rPr>
              <a:t>заломати</a:t>
            </a:r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…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419600" y="5791200"/>
            <a:ext cx="4191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ru-RU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Неизвестный художник</a:t>
            </a:r>
            <a:endParaRPr lang="ru-RU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41986" name="Picture 2" descr="http://www.tarhany.ru/media/photogallery_storage/3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981200"/>
            <a:ext cx="4053264" cy="3756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 какому </a:t>
            </a:r>
          </a:p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календарно-обрядовому циклу </a:t>
            </a:r>
          </a:p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вы отнесёте отрывок из песни и почему?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371600" y="2209800"/>
            <a:ext cx="3200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Коляда, коляда!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Подавай пирога,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Блин да лепешку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В заднее окошко.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Не дашь пирога-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Мы корову за рога.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Не дашь блинка-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Мы хозяина в пинка.</a:t>
            </a:r>
            <a:endParaRPr lang="ru-RU" sz="2000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81600" y="5715000"/>
            <a:ext cx="327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Georgia" pitchFamily="18" charset="0"/>
              </a:rPr>
              <a:t>К. </a:t>
            </a:r>
            <a:r>
              <a:rPr lang="ru-RU" dirty="0" err="1" smtClean="0">
                <a:solidFill>
                  <a:prstClr val="black"/>
                </a:solidFill>
                <a:latin typeface="Georgia" pitchFamily="18" charset="0"/>
              </a:rPr>
              <a:t>Трутовский</a:t>
            </a:r>
            <a:r>
              <a:rPr lang="ru-RU" dirty="0" smtClean="0">
                <a:solidFill>
                  <a:prstClr val="black"/>
                </a:solidFill>
                <a:latin typeface="Georgia" pitchFamily="18" charset="0"/>
              </a:rPr>
              <a:t> </a:t>
            </a:r>
            <a:br>
              <a:rPr lang="ru-RU" dirty="0" smtClean="0">
                <a:solidFill>
                  <a:prstClr val="black"/>
                </a:solidFill>
                <a:latin typeface="Georgia" pitchFamily="18" charset="0"/>
              </a:rPr>
            </a:br>
            <a:r>
              <a:rPr lang="ru-RU" dirty="0" smtClean="0">
                <a:solidFill>
                  <a:prstClr val="black"/>
                </a:solidFill>
                <a:latin typeface="Georgia" pitchFamily="18" charset="0"/>
              </a:rPr>
              <a:t>«Колядки в Малороссии»</a:t>
            </a:r>
            <a:endParaRPr lang="ru-RU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55298" name="Picture 2" descr="http://hellengold.ru/images/collection/zhanr/img551.jpg"/>
          <p:cNvPicPr>
            <a:picLocks noChangeAspect="1" noChangeArrowheads="1"/>
          </p:cNvPicPr>
          <p:nvPr/>
        </p:nvPicPr>
        <p:blipFill>
          <a:blip r:embed="rId3" cstate="print"/>
          <a:srcRect l="47619"/>
          <a:stretch>
            <a:fillRect/>
          </a:stretch>
        </p:blipFill>
        <p:spPr bwMode="auto">
          <a:xfrm>
            <a:off x="5181600" y="1905000"/>
            <a:ext cx="3238500" cy="3819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 какому </a:t>
            </a:r>
          </a:p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календарно-обрядовому циклу </a:t>
            </a:r>
          </a:p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вы отнесёте отрывок из песни и почему?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371600" y="2209800"/>
            <a:ext cx="3200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solidFill>
                  <a:prstClr val="black"/>
                </a:solidFill>
                <a:latin typeface="Georgia" pitchFamily="18" charset="0"/>
              </a:rPr>
              <a:t>Жаворонки-жавороночки</a:t>
            </a:r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! 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Перепелки - </a:t>
            </a:r>
            <a:r>
              <a:rPr lang="ru-RU" sz="2000" dirty="0" err="1" smtClean="0">
                <a:solidFill>
                  <a:prstClr val="black"/>
                </a:solidFill>
                <a:latin typeface="Georgia" pitchFamily="18" charset="0"/>
              </a:rPr>
              <a:t>перепелочки</a:t>
            </a:r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! 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Прилетите к нам, 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принесите нам 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весну теплую, 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лето плодородное,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Весну с дождём, 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лето с травами,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Весну с солнышком, 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лето с зернышком.</a:t>
            </a:r>
            <a:endParaRPr lang="ru-RU" sz="2000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81600" y="5715000"/>
            <a:ext cx="327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ru-RU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Н Богданов-Бельский</a:t>
            </a:r>
            <a:r>
              <a:rPr lang="ru-RU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/>
            </a:r>
            <a:br>
              <a:rPr lang="ru-RU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</a:br>
            <a:r>
              <a:rPr lang="ru-RU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«Весна»</a:t>
            </a:r>
            <a:endParaRPr lang="ru-RU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68610" name="Picture 2" descr="https://content-28.foto.my.mail.ru/mail/dgesxan/_myphoto/h-1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09800"/>
            <a:ext cx="4039914" cy="3514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 какому </a:t>
            </a:r>
          </a:p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календарно-обрядовому циклу </a:t>
            </a:r>
          </a:p>
          <a:p>
            <a:pPr algn="ctr" rtl="0"/>
            <a:r>
              <a:rPr lang="ru-RU" sz="3200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вы отнесёте отрывок из песни и почему?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838200" y="2209800"/>
            <a:ext cx="3733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Как на масленой неделе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Со стола блины летели,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И сыр и творог –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Всё летело под порог!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Весело было нам,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Весело было нам!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Прошла Масленка,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Кончилось гулянье,</a:t>
            </a:r>
          </a:p>
          <a:p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Идём теперь на </a:t>
            </a:r>
            <a:r>
              <a:rPr lang="ru-RU" sz="2000" dirty="0" err="1" smtClean="0">
                <a:solidFill>
                  <a:prstClr val="black"/>
                </a:solidFill>
                <a:latin typeface="Georgia" pitchFamily="18" charset="0"/>
              </a:rPr>
              <a:t>отдыханье</a:t>
            </a:r>
            <a:r>
              <a:rPr lang="ru-RU" sz="2000" dirty="0" smtClean="0">
                <a:solidFill>
                  <a:prstClr val="black"/>
                </a:solidFill>
                <a:latin typeface="Georgia" pitchFamily="18" charset="0"/>
              </a:rPr>
              <a:t>!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953000" y="5715000"/>
            <a:ext cx="3429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В.Жданов</a:t>
            </a:r>
            <a:r>
              <a:rPr lang="ru-RU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/>
            </a:r>
            <a:br>
              <a:rPr lang="ru-RU" kern="1200" dirty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</a:br>
            <a:r>
              <a:rPr lang="ru-RU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«</a:t>
            </a:r>
            <a:r>
              <a:rPr lang="ru-RU" dirty="0" smtClean="0">
                <a:solidFill>
                  <a:prstClr val="black"/>
                </a:solidFill>
                <a:latin typeface="Georgia" pitchFamily="18" charset="0"/>
              </a:rPr>
              <a:t>Масленица</a:t>
            </a:r>
            <a:r>
              <a:rPr lang="ru-RU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»</a:t>
            </a:r>
            <a:endParaRPr lang="ru-RU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69634" name="Picture 2" descr="http://www.tea-terra.ru/wp-content/uploads/2014/02/2014_02_27_05_001.jpg"/>
          <p:cNvPicPr>
            <a:picLocks noChangeAspect="1" noChangeArrowheads="1"/>
          </p:cNvPicPr>
          <p:nvPr/>
        </p:nvPicPr>
        <p:blipFill>
          <a:blip r:embed="rId3" cstate="print"/>
          <a:srcRect l="29000"/>
          <a:stretch>
            <a:fillRect/>
          </a:stretch>
        </p:blipFill>
        <p:spPr bwMode="auto">
          <a:xfrm>
            <a:off x="4953000" y="1981200"/>
            <a:ext cx="3352800" cy="35771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8382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/>
            <a:r>
              <a:rPr lang="ru-RU" sz="3200" dirty="0" smtClean="0">
                <a:solidFill>
                  <a:prstClr val="black"/>
                </a:solidFill>
                <a:latin typeface="Georgia" pitchFamily="18" charset="0"/>
              </a:rPr>
              <a:t>В</a:t>
            </a:r>
            <a:r>
              <a:rPr lang="ru-RU" sz="3200" kern="1200" dirty="0" smtClean="0">
                <a:solidFill>
                  <a:prstClr val="black"/>
                </a:solidFill>
                <a:latin typeface="Georgia" pitchFamily="18" charset="0"/>
                <a:ea typeface="+mn-ea"/>
                <a:cs typeface="+mn-cs"/>
              </a:rPr>
              <a:t>ывод</a:t>
            </a:r>
            <a:endParaRPr lang="ru-RU" sz="3200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04800" y="2819400"/>
            <a:ext cx="8382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dirty="0" smtClean="0">
                <a:solidFill>
                  <a:prstClr val="black"/>
                </a:solidFill>
                <a:latin typeface="Georgia" pitchFamily="18" charset="0"/>
              </a:rPr>
              <a:t>Календарная поэзия -  это художественное обобщение трудового опыта крестьянина – земледельца.</a:t>
            </a:r>
            <a:endParaRPr lang="ru-RU" sz="2400" kern="1200" dirty="0">
              <a:solidFill>
                <a:prstClr val="black"/>
              </a:solidFill>
              <a:latin typeface="Georgia" pitchFamily="18" charset="0"/>
              <a:ea typeface="+mn-ea"/>
              <a:cs typeface="+mn-cs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57200" y="3810000"/>
            <a:ext cx="838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dirty="0" smtClean="0">
                <a:solidFill>
                  <a:prstClr val="black"/>
                </a:solidFill>
                <a:latin typeface="Georgia" pitchFamily="18" charset="0"/>
              </a:rPr>
              <a:t>Календарные праздники облегчали тяжёлый труд крестьян, давали им возможность отдыха, </a:t>
            </a: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Georgia" pitchFamily="18" charset="0"/>
              </a:rPr>
              <a:t>наполняя его поэзией.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81000" y="1447800"/>
            <a:ext cx="838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prstClr val="black"/>
                </a:solidFill>
                <a:latin typeface="Georgia" pitchFamily="18" charset="0"/>
              </a:rPr>
              <a:t>Русский человек в песне олицетворяет мир природы, у которой он искал покровительства, </a:t>
            </a: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Georgia" pitchFamily="18" charset="0"/>
              </a:rPr>
              <a:t>совершая определённые обряды.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Обрядовые Песни Очень Поэтичны, Музыкальны, Напевны, Богаты Образами, В Них Заложена Простая Мудрость Жизни. Вся Жизнь Народа Пронизана Поэзией, И В Этом Притягательность Фольклорных Произведений.</a:t>
            </a:r>
            <a:endParaRPr lang="ru-RU" dirty="0" smtClean="0"/>
          </a:p>
          <a:p>
            <a:r>
              <a:rPr lang="ru-RU" b="1" dirty="0" smtClean="0"/>
              <a:t>Фольклор — Неисчерпаемый Источник Для Литературы И Ис­кусства.</a:t>
            </a:r>
            <a:endParaRPr lang="ru-RU" smtClean="0"/>
          </a:p>
          <a:p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3352800"/>
            <a:ext cx="90010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 smtClean="0">
                <a:solidFill>
                  <a:srgbClr val="CC0000"/>
                </a:solidFill>
                <a:latin typeface="Georgia" pitchFamily="18" charset="0"/>
              </a:rPr>
              <a:t>МОЛОДЦЫ!</a:t>
            </a:r>
            <a:endParaRPr lang="ru-RU" sz="4000" b="1" dirty="0">
              <a:solidFill>
                <a:srgbClr val="CC0000"/>
              </a:solidFill>
              <a:latin typeface="Georgia" pitchFamily="18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2066916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dirty="0" smtClean="0">
                <a:solidFill>
                  <a:srgbClr val="CC0000"/>
                </a:solidFill>
                <a:latin typeface="Georgia" pitchFamily="18" charset="0"/>
              </a:rPr>
              <a:t>СПАСИБО ЗА РАБОТУ!</a:t>
            </a:r>
            <a:endParaRPr lang="ru-RU" sz="4000" b="1" dirty="0">
              <a:solidFill>
                <a:srgbClr val="CC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472</Words>
  <Application>Microsoft Office PowerPoint</Application>
  <PresentationFormat>Экран (4:3)</PresentationFormat>
  <Paragraphs>117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Georgia</vt:lpstr>
      <vt:lpstr>Times New Roman</vt:lpstr>
      <vt:lpstr>Office Theme</vt:lpstr>
      <vt:lpstr>1_Office Theme</vt:lpstr>
      <vt:lpstr>2_Office Theme</vt:lpstr>
      <vt:lpstr>3_Office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60</cp:revision>
  <dcterms:created xsi:type="dcterms:W3CDTF">2016-08-24T11:39:22Z</dcterms:created>
  <dcterms:modified xsi:type="dcterms:W3CDTF">2019-04-14T15:20:02Z</dcterms:modified>
</cp:coreProperties>
</file>