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EB3FE9A-DEA1-497B-A52E-EEAFF9349499}" type="datetimeFigureOut">
              <a:rPr lang="ru-RU" smtClean="0"/>
              <a:t>19.04.2020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CCAC78-E35F-4570-BA69-FDAD762903E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000" i="1" u="sng" dirty="0" smtClean="0">
                <a:solidFill>
                  <a:srgbClr val="FF0000"/>
                </a:solidFill>
              </a:rPr>
              <a:t>Устройство Римской республики</a:t>
            </a:r>
            <a:endParaRPr lang="ru-RU" sz="6000" i="1" u="sng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i="1" dirty="0" smtClean="0"/>
              <a:t>Сколько царей правили Римом? Как звали первого и последнего из царей? Как римляне поступили с Тарквинием Гордым? Сколько лет Римом правили цари?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/>
              <a:t>Как изменилось управление в Риме после изгнания Царя?</a:t>
            </a:r>
          </a:p>
          <a:p>
            <a:pPr marL="514350" indent="-514350">
              <a:buFont typeface="+mj-lt"/>
              <a:buAutoNum type="arabicPeriod"/>
            </a:pPr>
            <a:r>
              <a:rPr lang="ru-RU" i="1" dirty="0" smtClean="0"/>
              <a:t>Как плебеи добились права избирать народных трибунов? В чём состояло право вето?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Кто из героев римских легенд мог бы сказать о себе такие слова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i="1" dirty="0" smtClean="0"/>
              <a:t>«Увы, нам не поставили статуй за совершенный подвиг, как этой серой хищнице-волчице! Не оттого ли, что язык наш непонятен и научиться латинской речи мы не можем?! О люди, вы так неблагодарны! Заслуги наши перед Римом огромны. В тишине ночи пронзительные наши голоса подобны были звукам военных труб…Только благодаря нам- пусть об этом не забывают потомки римлян- город не был захвачен, разграблен и разрушен».</a:t>
            </a:r>
            <a:endParaRPr lang="ru-RU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1. Плебеи стали полноправными гражданами Рима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В результате двухсотлетней борьбы плебеи стали полноправными гражданами Рима</a:t>
            </a:r>
          </a:p>
          <a:p>
            <a:pPr algn="ctr"/>
            <a:endParaRPr lang="ru-RU" dirty="0"/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326  г. до н.э</a:t>
            </a:r>
            <a:r>
              <a:rPr lang="ru-RU" dirty="0" smtClean="0">
                <a:solidFill>
                  <a:srgbClr val="FF0000"/>
                </a:solidFill>
              </a:rPr>
              <a:t>.- запрещение долгового рабст</a:t>
            </a:r>
            <a:r>
              <a:rPr lang="ru-RU" dirty="0" smtClean="0"/>
              <a:t>ва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2. Народное собрание и консулы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2857496"/>
            <a:ext cx="1643074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Народные</a:t>
            </a:r>
          </a:p>
          <a:p>
            <a:pPr algn="ctr"/>
            <a:r>
              <a:rPr lang="ru-RU" dirty="0" smtClean="0"/>
              <a:t>трибуны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2500298" y="3214686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3428992" y="2857496"/>
            <a:ext cx="1643074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Народное собрание</a:t>
            </a:r>
            <a:endParaRPr lang="ru-RU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5143504" y="3000372"/>
            <a:ext cx="571504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143504" y="3286124"/>
            <a:ext cx="50006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5929322" y="2428868"/>
            <a:ext cx="114300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консул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929322" y="3571876"/>
            <a:ext cx="1143008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консул</a:t>
            </a:r>
            <a:endParaRPr lang="ru-RU" dirty="0"/>
          </a:p>
        </p:txBody>
      </p:sp>
      <p:cxnSp>
        <p:nvCxnSpPr>
          <p:cNvPr id="15" name="Прямая со стрелкой 14"/>
          <p:cNvCxnSpPr>
            <a:stCxn id="12" idx="3"/>
          </p:cNvCxnSpPr>
          <p:nvPr/>
        </p:nvCxnSpPr>
        <p:spPr>
          <a:xfrm>
            <a:off x="7072330" y="2678901"/>
            <a:ext cx="642942" cy="5357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7143768" y="3357562"/>
            <a:ext cx="571504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7786710" y="2857496"/>
            <a:ext cx="857256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сенат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Различия в государственном строе Афин и Рима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Принятие законов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Оплата должностей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Роль сената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3. Сенат и его роль в Риме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сенат попадали  без всяких выборов должностные лица, отслужившие срок службы (300);</a:t>
            </a:r>
          </a:p>
          <a:p>
            <a:r>
              <a:rPr lang="ru-RU" dirty="0" smtClean="0"/>
              <a:t>Сенаторы были несменяемы и заседали пожизненно;</a:t>
            </a:r>
          </a:p>
          <a:p>
            <a:r>
              <a:rPr lang="ru-RU" dirty="0" smtClean="0"/>
              <a:t>Сенат не нес ответственности за ошибочные решения;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4. Римское войско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Войско делилось на легионы</a:t>
            </a:r>
          </a:p>
          <a:p>
            <a:r>
              <a:rPr lang="ru-RU" dirty="0" smtClean="0"/>
              <a:t>Стр.224- «римский воин-легионер»</a:t>
            </a:r>
          </a:p>
          <a:p>
            <a:r>
              <a:rPr lang="ru-RU" dirty="0" smtClean="0"/>
              <a:t>Стр.225- «построение легиона в три линии»</a:t>
            </a:r>
          </a:p>
          <a:p>
            <a:r>
              <a:rPr lang="ru-RU" dirty="0" smtClean="0"/>
              <a:t>Стр.224- «командир римского отряда»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Домашнее задание: параграф 46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</TotalTime>
  <Words>261</Words>
  <Application>Microsoft Office PowerPoint</Application>
  <PresentationFormat>Экран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Устройство Римской республики</vt:lpstr>
      <vt:lpstr>Вопросы:</vt:lpstr>
      <vt:lpstr>Кто из героев римских легенд мог бы сказать о себе такие слова</vt:lpstr>
      <vt:lpstr>1. Плебеи стали полноправными гражданами Рима</vt:lpstr>
      <vt:lpstr>2. Народное собрание и консулы</vt:lpstr>
      <vt:lpstr>Различия в государственном строе Афин и Рима</vt:lpstr>
      <vt:lpstr>3. Сенат и его роль в Риме </vt:lpstr>
      <vt:lpstr>4. Римское войско</vt:lpstr>
      <vt:lpstr>Домашнее задание: параграф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Устройство Римской республики</dc:title>
  <dc:creator>Учитель</dc:creator>
  <cp:lastModifiedBy>Учитель</cp:lastModifiedBy>
  <cp:revision>3</cp:revision>
  <dcterms:created xsi:type="dcterms:W3CDTF">2020-04-19T17:24:47Z</dcterms:created>
  <dcterms:modified xsi:type="dcterms:W3CDTF">2020-04-19T17:50:55Z</dcterms:modified>
</cp:coreProperties>
</file>