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9" r:id="rId14"/>
    <p:sldId id="267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C7052-30A1-4AF4-87DF-2195884E8DD4}" type="datetimeFigureOut">
              <a:rPr lang="ru-RU" smtClean="0"/>
              <a:t>08.09.2020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98656-6138-4466-A0F6-DAA2DB43DC0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4078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C7052-30A1-4AF4-87DF-2195884E8DD4}" type="datetimeFigureOut">
              <a:rPr lang="ru-RU" smtClean="0"/>
              <a:t>08.09.2020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98656-6138-4466-A0F6-DAA2DB43DC0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85014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C7052-30A1-4AF4-87DF-2195884E8DD4}" type="datetimeFigureOut">
              <a:rPr lang="ru-RU" smtClean="0"/>
              <a:t>08.09.2020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98656-6138-4466-A0F6-DAA2DB43DC0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4130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C7052-30A1-4AF4-87DF-2195884E8DD4}" type="datetimeFigureOut">
              <a:rPr lang="ru-RU" smtClean="0"/>
              <a:t>08.09.2020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98656-6138-4466-A0F6-DAA2DB43DC0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50240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C7052-30A1-4AF4-87DF-2195884E8DD4}" type="datetimeFigureOut">
              <a:rPr lang="ru-RU" smtClean="0"/>
              <a:t>08.09.2020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98656-6138-4466-A0F6-DAA2DB43DC0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39736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C7052-30A1-4AF4-87DF-2195884E8DD4}" type="datetimeFigureOut">
              <a:rPr lang="ru-RU" smtClean="0"/>
              <a:t>08.09.2020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98656-6138-4466-A0F6-DAA2DB43DC0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56825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C7052-30A1-4AF4-87DF-2195884E8DD4}" type="datetimeFigureOut">
              <a:rPr lang="ru-RU" smtClean="0"/>
              <a:t>08.09.2020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98656-6138-4466-A0F6-DAA2DB43DC0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35198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C7052-30A1-4AF4-87DF-2195884E8DD4}" type="datetimeFigureOut">
              <a:rPr lang="ru-RU" smtClean="0"/>
              <a:t>08.09.2020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98656-6138-4466-A0F6-DAA2DB43DC0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74034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C7052-30A1-4AF4-87DF-2195884E8DD4}" type="datetimeFigureOut">
              <a:rPr lang="ru-RU" smtClean="0"/>
              <a:t>08.09.2020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98656-6138-4466-A0F6-DAA2DB43DC0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55715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C7052-30A1-4AF4-87DF-2195884E8DD4}" type="datetimeFigureOut">
              <a:rPr lang="ru-RU" smtClean="0"/>
              <a:t>08.09.2020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98656-6138-4466-A0F6-DAA2DB43DC0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00221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C7052-30A1-4AF4-87DF-2195884E8DD4}" type="datetimeFigureOut">
              <a:rPr lang="ru-RU" smtClean="0"/>
              <a:t>08.09.2020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98656-6138-4466-A0F6-DAA2DB43DC0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59193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4C7052-30A1-4AF4-87DF-2195884E8DD4}" type="datetimeFigureOut">
              <a:rPr lang="ru-RU" smtClean="0"/>
              <a:t>08.09.2020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198656-6138-4466-A0F6-DAA2DB43DC0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87556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sz="6000" dirty="0" smtClean="0">
                <a:solidFill>
                  <a:srgbClr val="0070C0"/>
                </a:solidFill>
              </a:rPr>
              <a:t>Подготовка к входному контролю</a:t>
            </a:r>
            <a:r>
              <a:rPr lang="ru-RU" sz="6000" b="1" dirty="0" smtClean="0">
                <a:solidFill>
                  <a:srgbClr val="FF0000"/>
                </a:solidFill>
              </a:rPr>
              <a:t> 8 класс</a:t>
            </a:r>
            <a:br>
              <a:rPr lang="ru-RU" sz="6000" b="1" dirty="0" smtClean="0">
                <a:solidFill>
                  <a:srgbClr val="FF0000"/>
                </a:solidFill>
              </a:rPr>
            </a:br>
            <a:r>
              <a:rPr lang="ru-RU" sz="6000" dirty="0">
                <a:solidFill>
                  <a:srgbClr val="0070C0"/>
                </a:solidFill>
              </a:rPr>
              <a:t/>
            </a:r>
            <a:br>
              <a:rPr lang="ru-RU" sz="6000" dirty="0">
                <a:solidFill>
                  <a:srgbClr val="0070C0"/>
                </a:solidFill>
              </a:rPr>
            </a:br>
            <a:r>
              <a:rPr lang="ru-RU" dirty="0" smtClean="0">
                <a:solidFill>
                  <a:srgbClr val="0070C0"/>
                </a:solidFill>
              </a:rPr>
              <a:t/>
            </a:r>
            <a:br>
              <a:rPr lang="ru-RU" dirty="0" smtClean="0">
                <a:solidFill>
                  <a:srgbClr val="0070C0"/>
                </a:solidFill>
              </a:rPr>
            </a:br>
            <a:r>
              <a:rPr lang="ru-RU" dirty="0" smtClean="0">
                <a:solidFill>
                  <a:srgbClr val="0070C0"/>
                </a:solidFill>
              </a:rPr>
              <a:t> Повторение курса физики </a:t>
            </a:r>
            <a:br>
              <a:rPr lang="ru-RU" dirty="0" smtClean="0">
                <a:solidFill>
                  <a:srgbClr val="0070C0"/>
                </a:solidFill>
              </a:rPr>
            </a:br>
            <a:r>
              <a:rPr lang="ru-RU" dirty="0" smtClean="0">
                <a:solidFill>
                  <a:srgbClr val="0070C0"/>
                </a:solidFill>
              </a:rPr>
              <a:t>за 7 класс</a:t>
            </a:r>
            <a:endParaRPr lang="ru-RU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69651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ru-RU" sz="6000" b="0" i="0" dirty="0" smtClean="0">
                <a:solidFill>
                  <a:srgbClr val="000000"/>
                </a:solidFill>
                <a:effectLst/>
                <a:latin typeface="times new roman"/>
              </a:rPr>
              <a:t>Пассажирский поезд, дви­га­ясь равномерно, за 0,5 ч про­ехал 45 км. Чему равна ско­рость поезда?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2699850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4149080"/>
            <a:ext cx="4176464" cy="16216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755576" y="188640"/>
            <a:ext cx="705678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0" i="0" dirty="0" smtClean="0">
                <a:solidFill>
                  <a:srgbClr val="000000"/>
                </a:solidFill>
                <a:effectLst/>
                <a:latin typeface="times new roman"/>
              </a:rPr>
              <a:t>Три тела имеют оди­на­ко­вый объём. Плот­но­сти веществ, из ко­то­рых сделаны тела, со­от­но­сят­ся как </a:t>
            </a:r>
            <a:r>
              <a:rPr lang="ru-RU" sz="3600" b="0" i="1" dirty="0" smtClean="0">
                <a:solidFill>
                  <a:srgbClr val="000000"/>
                </a:solidFill>
                <a:effectLst/>
                <a:latin typeface="times new roman"/>
              </a:rPr>
              <a:t>ρ</a:t>
            </a:r>
            <a:r>
              <a:rPr lang="ru-RU" sz="3600" b="0" i="0" baseline="-25000" dirty="0" smtClean="0">
                <a:solidFill>
                  <a:srgbClr val="000000"/>
                </a:solidFill>
                <a:effectLst/>
                <a:latin typeface="times new roman"/>
              </a:rPr>
              <a:t>1</a:t>
            </a:r>
            <a:r>
              <a:rPr lang="ru-RU" sz="3600" b="0" i="0" dirty="0" smtClean="0">
                <a:solidFill>
                  <a:srgbClr val="000000"/>
                </a:solidFill>
                <a:effectLst/>
                <a:latin typeface="times new roman"/>
              </a:rPr>
              <a:t> &lt; </a:t>
            </a:r>
            <a:r>
              <a:rPr lang="ru-RU" sz="3600" b="0" i="1" dirty="0" smtClean="0">
                <a:solidFill>
                  <a:srgbClr val="000000"/>
                </a:solidFill>
                <a:effectLst/>
                <a:latin typeface="times new roman"/>
              </a:rPr>
              <a:t>ρ</a:t>
            </a:r>
            <a:r>
              <a:rPr lang="ru-RU" sz="3600" b="0" i="0" baseline="-25000" dirty="0" smtClean="0">
                <a:solidFill>
                  <a:srgbClr val="000000"/>
                </a:solidFill>
                <a:effectLst/>
                <a:latin typeface="times new roman"/>
              </a:rPr>
              <a:t>2</a:t>
            </a:r>
            <a:r>
              <a:rPr lang="ru-RU" sz="3600" b="0" i="0" dirty="0" smtClean="0">
                <a:solidFill>
                  <a:srgbClr val="000000"/>
                </a:solidFill>
                <a:effectLst/>
                <a:latin typeface="times new roman"/>
              </a:rPr>
              <a:t> &lt; </a:t>
            </a:r>
            <a:r>
              <a:rPr lang="ru-RU" sz="3600" b="0" i="1" dirty="0" smtClean="0">
                <a:solidFill>
                  <a:srgbClr val="000000"/>
                </a:solidFill>
                <a:effectLst/>
                <a:latin typeface="times new roman"/>
              </a:rPr>
              <a:t>ρ</a:t>
            </a:r>
            <a:r>
              <a:rPr lang="ru-RU" sz="3600" b="0" i="0" baseline="-25000" dirty="0" smtClean="0">
                <a:solidFill>
                  <a:srgbClr val="000000"/>
                </a:solidFill>
                <a:effectLst/>
                <a:latin typeface="times new roman"/>
              </a:rPr>
              <a:t>3</a:t>
            </a:r>
            <a:r>
              <a:rPr lang="ru-RU" sz="3600" b="0" i="0" dirty="0" smtClean="0">
                <a:solidFill>
                  <a:srgbClr val="000000"/>
                </a:solidFill>
                <a:effectLst/>
                <a:latin typeface="times new roman"/>
              </a:rPr>
              <a:t>. Ка­ко­во соотношение между мас­са­ми этих тел?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0123831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44624"/>
            <a:ext cx="8229600" cy="410445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b="0" i="0" dirty="0" smtClean="0">
                <a:solidFill>
                  <a:srgbClr val="000000"/>
                </a:solidFill>
                <a:effectLst/>
                <a:latin typeface="times new roman"/>
              </a:rPr>
              <a:t/>
            </a:r>
            <a:br>
              <a:rPr lang="ru-RU" b="0" i="0" dirty="0" smtClean="0">
                <a:solidFill>
                  <a:srgbClr val="000000"/>
                </a:solidFill>
                <a:effectLst/>
                <a:latin typeface="times new roman"/>
              </a:rPr>
            </a:br>
            <a:r>
              <a:rPr lang="ru-RU" b="0" i="0" dirty="0" smtClean="0">
                <a:solidFill>
                  <a:srgbClr val="000000"/>
                </a:solidFill>
                <a:effectLst/>
                <a:latin typeface="times new roman"/>
              </a:rPr>
              <a:t>Сплошной кубик, име­ю­щий плот­ность </a:t>
            </a:r>
            <a:r>
              <a:rPr lang="ru-RU" b="0" i="1" dirty="0" err="1" smtClean="0">
                <a:solidFill>
                  <a:srgbClr val="000000"/>
                </a:solidFill>
                <a:effectLst/>
                <a:latin typeface="times new roman"/>
              </a:rPr>
              <a:t>ρ</a:t>
            </a:r>
            <a:r>
              <a:rPr lang="ru-RU" b="0" i="0" baseline="-25000" dirty="0" err="1" smtClean="0">
                <a:solidFill>
                  <a:srgbClr val="000000"/>
                </a:solidFill>
                <a:effectLst/>
                <a:latin typeface="times new roman"/>
              </a:rPr>
              <a:t>к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/>
              </a:rPr>
              <a:t> и длину ребра </a:t>
            </a:r>
            <a:r>
              <a:rPr lang="ru-RU" b="0" i="1" dirty="0" smtClean="0">
                <a:solidFill>
                  <a:srgbClr val="000000"/>
                </a:solidFill>
                <a:effectLst/>
                <a:latin typeface="times new roman"/>
              </a:rPr>
              <a:t>a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/>
              </a:rPr>
              <a:t>, опу­сти­ли в жид­кость с плот­но­стью </a:t>
            </a:r>
            <a:r>
              <a:rPr lang="ru-RU" b="0" i="1" dirty="0" err="1" smtClean="0">
                <a:solidFill>
                  <a:srgbClr val="000000"/>
                </a:solidFill>
                <a:effectLst/>
                <a:latin typeface="times new roman"/>
              </a:rPr>
              <a:t>ρ</a:t>
            </a:r>
            <a:r>
              <a:rPr lang="ru-RU" b="0" i="0" baseline="-25000" dirty="0" err="1" smtClean="0">
                <a:solidFill>
                  <a:srgbClr val="000000"/>
                </a:solidFill>
                <a:effectLst/>
                <a:latin typeface="times new roman"/>
              </a:rPr>
              <a:t>ж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/>
              </a:rPr>
              <a:t> (см. рисунок). Давление, ока­зы­ва­е­мое жид­ко­стью на верх­нюю грань кубика, равно</a:t>
            </a:r>
          </a:p>
          <a:p>
            <a:pPr marL="0" indent="0" algn="just">
              <a:buNone/>
            </a:pPr>
            <a:r>
              <a:rPr lang="ru-RU" b="0" i="0" dirty="0" smtClean="0">
                <a:solidFill>
                  <a:srgbClr val="000000"/>
                </a:solidFill>
                <a:effectLst/>
                <a:latin typeface="times new roman"/>
              </a:rPr>
              <a:t> </a:t>
            </a:r>
          </a:p>
          <a:p>
            <a:endParaRPr lang="ru-RU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3429000"/>
            <a:ext cx="3055423" cy="3096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AutoShape 5" descr="https://ege.sdamgia.ru/formula/svg/7a/7a3fa620ccdc6f6a2df3a6aecf9d907d.sv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59325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0" i="0" dirty="0" smtClean="0">
                <a:solidFill>
                  <a:srgbClr val="000000"/>
                </a:solidFill>
                <a:effectLst/>
                <a:latin typeface="times new roman"/>
              </a:rPr>
              <a:t>Брусок по­ло­жи­ли на стол сна­ча­ла большей, а затем мень­шей гранью (см. рисунок). Срав­ни­те давление (</a:t>
            </a:r>
            <a:r>
              <a:rPr lang="ru-RU" b="0" i="1" dirty="0" smtClean="0">
                <a:solidFill>
                  <a:srgbClr val="000000"/>
                </a:solidFill>
                <a:effectLst/>
                <a:latin typeface="times new roman"/>
              </a:rPr>
              <a:t>p</a:t>
            </a:r>
            <a:r>
              <a:rPr lang="ru-RU" b="0" i="0" baseline="-25000" dirty="0" smtClean="0">
                <a:solidFill>
                  <a:srgbClr val="000000"/>
                </a:solidFill>
                <a:effectLst/>
                <a:latin typeface="times new roman"/>
              </a:rPr>
              <a:t>1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/>
              </a:rPr>
              <a:t> и </a:t>
            </a:r>
            <a:r>
              <a:rPr lang="ru-RU" b="0" i="1" dirty="0" smtClean="0">
                <a:solidFill>
                  <a:srgbClr val="000000"/>
                </a:solidFill>
                <a:effectLst/>
                <a:latin typeface="times new roman"/>
              </a:rPr>
              <a:t>p</a:t>
            </a:r>
            <a:r>
              <a:rPr lang="ru-RU" b="0" i="0" baseline="-25000" dirty="0" smtClean="0">
                <a:solidFill>
                  <a:srgbClr val="000000"/>
                </a:solidFill>
                <a:effectLst/>
                <a:latin typeface="times new roman"/>
              </a:rPr>
              <a:t>2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/>
              </a:rPr>
              <a:t>) и силу дав­ле­ния (</a:t>
            </a:r>
            <a:r>
              <a:rPr lang="ru-RU" b="0" i="1" dirty="0" smtClean="0">
                <a:solidFill>
                  <a:srgbClr val="000000"/>
                </a:solidFill>
                <a:effectLst/>
                <a:latin typeface="times new roman"/>
              </a:rPr>
              <a:t>F</a:t>
            </a:r>
            <a:r>
              <a:rPr lang="ru-RU" b="0" i="0" baseline="-25000" dirty="0" smtClean="0">
                <a:solidFill>
                  <a:srgbClr val="000000"/>
                </a:solidFill>
                <a:effectLst/>
                <a:latin typeface="times new roman"/>
              </a:rPr>
              <a:t>1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/>
              </a:rPr>
              <a:t> и </a:t>
            </a:r>
            <a:r>
              <a:rPr lang="ru-RU" b="0" i="1" dirty="0" smtClean="0">
                <a:solidFill>
                  <a:srgbClr val="000000"/>
                </a:solidFill>
                <a:effectLst/>
                <a:latin typeface="times new roman"/>
              </a:rPr>
              <a:t>F</a:t>
            </a:r>
            <a:r>
              <a:rPr lang="ru-RU" b="0" i="0" baseline="-25000" dirty="0" smtClean="0">
                <a:solidFill>
                  <a:srgbClr val="000000"/>
                </a:solidFill>
                <a:effectLst/>
                <a:latin typeface="times new roman"/>
              </a:rPr>
              <a:t>2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/>
              </a:rPr>
              <a:t>) брус­ка на стол.</a:t>
            </a:r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4221088"/>
            <a:ext cx="6540878" cy="16561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465765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000" b="0" i="0" dirty="0" smtClean="0">
                <a:solidFill>
                  <a:srgbClr val="000000"/>
                </a:solidFill>
                <a:effectLst/>
                <a:latin typeface="times new roman"/>
              </a:rPr>
              <a:t>Чему равен объем рыбы, пла­ва­ю­щей в мор­ской воде, если на нее дей­ству­ет вы­тал­ки­ва­ю­щая сила 10,3 Н?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40643262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0" i="0" dirty="0" smtClean="0">
                <a:solidFill>
                  <a:srgbClr val="000000"/>
                </a:solidFill>
                <a:effectLst/>
                <a:latin typeface="times new roman"/>
              </a:rPr>
              <a:t>Рычаг на­хо­дит­ся в рав­но­ве­сии под дей­стви­ем двух сил. Сила </a:t>
            </a:r>
            <a:r>
              <a:rPr lang="ru-RU" b="0" i="1" dirty="0" smtClean="0">
                <a:solidFill>
                  <a:srgbClr val="000000"/>
                </a:solidFill>
                <a:effectLst/>
                <a:latin typeface="times new roman"/>
              </a:rPr>
              <a:t>F</a:t>
            </a:r>
            <a:r>
              <a:rPr lang="ru-RU" b="0" i="0" baseline="-25000" dirty="0" smtClean="0">
                <a:solidFill>
                  <a:srgbClr val="000000"/>
                </a:solidFill>
                <a:effectLst/>
                <a:latin typeface="times new roman"/>
              </a:rPr>
              <a:t>1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/>
              </a:rPr>
              <a:t> = 6 Н. Чему равна сила </a:t>
            </a:r>
            <a:r>
              <a:rPr lang="ru-RU" b="0" i="1" dirty="0" smtClean="0">
                <a:solidFill>
                  <a:srgbClr val="000000"/>
                </a:solidFill>
                <a:effectLst/>
                <a:latin typeface="times new roman"/>
              </a:rPr>
              <a:t>F</a:t>
            </a:r>
            <a:r>
              <a:rPr lang="ru-RU" b="0" i="0" baseline="-25000" dirty="0" smtClean="0">
                <a:solidFill>
                  <a:srgbClr val="000000"/>
                </a:solidFill>
                <a:effectLst/>
                <a:latin typeface="times new roman"/>
              </a:rPr>
              <a:t>2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/>
              </a:rPr>
              <a:t>, если длина ры­ча­га 25 см, а плечо силы </a:t>
            </a:r>
            <a:r>
              <a:rPr lang="ru-RU" b="0" i="1" dirty="0" smtClean="0">
                <a:solidFill>
                  <a:srgbClr val="000000"/>
                </a:solidFill>
                <a:effectLst/>
                <a:latin typeface="times new roman"/>
              </a:rPr>
              <a:t>F</a:t>
            </a:r>
            <a:r>
              <a:rPr lang="ru-RU" b="0" i="0" baseline="-25000" dirty="0" smtClean="0">
                <a:solidFill>
                  <a:srgbClr val="000000"/>
                </a:solidFill>
                <a:effectLst/>
                <a:latin typeface="times new roman"/>
              </a:rPr>
              <a:t>1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/>
              </a:rPr>
              <a:t> равно 15 см?</a:t>
            </a:r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4221088"/>
            <a:ext cx="5184576" cy="23142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501737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88640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sz="3600" b="0" i="0" dirty="0" smtClean="0">
                <a:solidFill>
                  <a:srgbClr val="000000"/>
                </a:solidFill>
                <a:effectLst/>
                <a:latin typeface="times new roman"/>
              </a:rPr>
              <a:t>В системе блоков, показанной на рисунке, блоки и нити лёгкие, трение пренебрежимо мало. Какой выигрыш в силе даёт эта система блоков?</a:t>
            </a:r>
            <a:endParaRPr lang="ru-RU" sz="3600" dirty="0"/>
          </a:p>
        </p:txBody>
      </p:sp>
      <p:pic>
        <p:nvPicPr>
          <p:cNvPr id="5122" name="Picture 2" descr="https://oge.sdamgia.ru/get_file?id=133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068960"/>
            <a:ext cx="2448272" cy="3128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46858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0" i="0" dirty="0" smtClean="0">
                <a:solidFill>
                  <a:srgbClr val="000000"/>
                </a:solidFill>
                <a:effectLst/>
                <a:latin typeface="times new roman"/>
              </a:rPr>
              <a:t>Два шара раз­ной массы под­ня­ты на раз­ную вы­со­ту (см. рисунок) от­но­си­тель­но по­верх­но­сти стола. Срав­ни­те по­тен­ци­аль­ные энер­гии шаров </a:t>
            </a:r>
            <a:r>
              <a:rPr lang="ru-RU" b="0" i="1" dirty="0" smtClean="0">
                <a:solidFill>
                  <a:srgbClr val="000000"/>
                </a:solidFill>
                <a:effectLst/>
                <a:latin typeface="times new roman"/>
              </a:rPr>
              <a:t>E</a:t>
            </a:r>
            <a:r>
              <a:rPr lang="ru-RU" b="0" i="0" baseline="-25000" dirty="0" smtClean="0">
                <a:solidFill>
                  <a:srgbClr val="000000"/>
                </a:solidFill>
                <a:effectLst/>
                <a:latin typeface="times new roman"/>
              </a:rPr>
              <a:t>1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/>
              </a:rPr>
              <a:t> и </a:t>
            </a:r>
            <a:r>
              <a:rPr lang="ru-RU" b="0" i="1" dirty="0" smtClean="0">
                <a:solidFill>
                  <a:srgbClr val="000000"/>
                </a:solidFill>
                <a:effectLst/>
                <a:latin typeface="times new roman"/>
              </a:rPr>
              <a:t>E</a:t>
            </a:r>
            <a:r>
              <a:rPr lang="ru-RU" b="0" i="0" baseline="-25000" dirty="0" smtClean="0">
                <a:solidFill>
                  <a:srgbClr val="000000"/>
                </a:solidFill>
                <a:effectLst/>
                <a:latin typeface="times new roman"/>
              </a:rPr>
              <a:t>2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/>
              </a:rPr>
              <a:t>. Считать, что по­тен­ци­аль­ная энер­гия от­счи­ты­ва­ет­ся от уров­ня крыш­ки стола.</a:t>
            </a:r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4077072"/>
            <a:ext cx="3168352" cy="2766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700260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ru-RU" b="0" i="0" dirty="0" smtClean="0">
                <a:solidFill>
                  <a:srgbClr val="000000"/>
                </a:solidFill>
                <a:effectLst/>
                <a:latin typeface="times new roman"/>
              </a:rPr>
              <a:t>На ри­сун­ке представлен гра­фик зависимости ско­ро­сти велосипедиста от времени. За пер­вые 2 с дви­же­ния кинетическая энер­гия велосипедиста увеличилась.</a:t>
            </a:r>
          </a:p>
          <a:p>
            <a:pPr algn="just"/>
            <a:endParaRPr lang="ru-RU" b="0" i="0" dirty="0" smtClean="0">
              <a:solidFill>
                <a:srgbClr val="000000"/>
              </a:solidFill>
              <a:effectLst/>
              <a:latin typeface="times new roman"/>
            </a:endParaRPr>
          </a:p>
          <a:p>
            <a:endParaRPr lang="ru-RU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3789040"/>
            <a:ext cx="3096344" cy="29904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652424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88640"/>
            <a:ext cx="8229600" cy="4525963"/>
          </a:xfrm>
        </p:spPr>
        <p:txBody>
          <a:bodyPr/>
          <a:lstStyle/>
          <a:p>
            <a:r>
              <a:rPr lang="ru-RU" b="1" dirty="0"/>
              <a:t> </a:t>
            </a:r>
            <a:r>
              <a:rPr lang="ru-RU" sz="3600" dirty="0"/>
              <a:t>Из ко­лод­ца медленно вы­ка­ча­ли с по­мо­щью насоса 0,5 м</a:t>
            </a:r>
            <a:r>
              <a:rPr lang="ru-RU" sz="3600" baseline="30000" dirty="0"/>
              <a:t>3</a:t>
            </a:r>
            <a:r>
              <a:rPr lang="ru-RU" sz="3600" dirty="0"/>
              <a:t> воды. Совершённая при этом ра­бо­та равна 30 000 Дж. Чему равна глу­би­на колодца?</a:t>
            </a:r>
          </a:p>
          <a:p>
            <a:pPr marL="0" indent="0">
              <a:buNone/>
            </a:pP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345217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1166843"/>
            <a:ext cx="72008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Покупатель купил в магазине литровую банку меда с грецкими орехами, массой нетто 1150 г. В справочнике покупатель нашел, что плотность меда </a:t>
            </a:r>
            <a:r>
              <a:rPr lang="ru-RU" dirty="0" err="1"/>
              <a:t>ρм</a:t>
            </a:r>
            <a:r>
              <a:rPr lang="ru-RU" dirty="0"/>
              <a:t> = 1,41 г/см3, плотность орехов </a:t>
            </a:r>
            <a:r>
              <a:rPr lang="ru-RU" dirty="0" err="1"/>
              <a:t>ρо</a:t>
            </a:r>
            <a:r>
              <a:rPr lang="ru-RU" dirty="0"/>
              <a:t> = 0,7 г/см3.</a:t>
            </a:r>
          </a:p>
          <a:p>
            <a:endParaRPr lang="ru-RU" dirty="0"/>
          </a:p>
          <a:p>
            <a:r>
              <a:rPr lang="ru-RU" dirty="0"/>
              <a:t>1) Чему равна масса нетто, если её выразить в килограммах?</a:t>
            </a:r>
          </a:p>
          <a:p>
            <a:endParaRPr lang="ru-RU" dirty="0"/>
          </a:p>
          <a:p>
            <a:r>
              <a:rPr lang="ru-RU" dirty="0"/>
              <a:t>2) Определите массу орехов в банке, если мед с орехами заполняют банку полностью.</a:t>
            </a:r>
          </a:p>
          <a:p>
            <a:endParaRPr lang="ru-RU" dirty="0"/>
          </a:p>
          <a:p>
            <a:r>
              <a:rPr lang="ru-RU" dirty="0"/>
              <a:t>3) Во сколько раз масса меда больше массы орехов?</a:t>
            </a:r>
          </a:p>
          <a:p>
            <a:endParaRPr lang="ru-RU" dirty="0"/>
          </a:p>
          <a:p>
            <a:r>
              <a:rPr lang="ru-RU" dirty="0"/>
              <a:t>Напишите полное решение этой задачи.</a:t>
            </a:r>
          </a:p>
        </p:txBody>
      </p:sp>
    </p:spTree>
    <p:extLst>
      <p:ext uri="{BB962C8B-B14F-4D97-AF65-F5344CB8AC3E}">
        <p14:creationId xmlns:p14="http://schemas.microsoft.com/office/powerpoint/2010/main" val="30197846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3608" y="1859340"/>
            <a:ext cx="581439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solidFill>
                  <a:srgbClr val="000000"/>
                </a:solidFill>
                <a:latin typeface="times new roman"/>
              </a:rPr>
              <a:t>В течение 2 часов поезд двигался со скоростью 110 км/ч, затем сделал остановку на 10 мин. Оставшуюся часть пути он шел со скоростью 90 км/ч. Расстояние, пройденное поездом, равно 400 км.</a:t>
            </a:r>
          </a:p>
          <a:p>
            <a:pPr algn="just"/>
            <a:r>
              <a:rPr lang="ru-RU" dirty="0">
                <a:solidFill>
                  <a:srgbClr val="000000"/>
                </a:solidFill>
                <a:latin typeface="times new roman"/>
              </a:rPr>
              <a:t>1) Какой путь пройден поездом до остановки?</a:t>
            </a:r>
          </a:p>
          <a:p>
            <a:pPr algn="just"/>
            <a:r>
              <a:rPr lang="ru-RU" dirty="0">
                <a:solidFill>
                  <a:srgbClr val="000000"/>
                </a:solidFill>
                <a:latin typeface="times new roman"/>
              </a:rPr>
              <a:t>2) Какое время затрачено поездом на оставшийся путь?</a:t>
            </a:r>
          </a:p>
          <a:p>
            <a:pPr algn="just"/>
            <a:r>
              <a:rPr lang="ru-RU" dirty="0">
                <a:solidFill>
                  <a:srgbClr val="000000"/>
                </a:solidFill>
                <a:latin typeface="times new roman"/>
              </a:rPr>
              <a:t>3) какой средней скоростью двигался поезд на всем пути?</a:t>
            </a:r>
            <a:endParaRPr lang="ru-RU" b="0" i="0" dirty="0">
              <a:solidFill>
                <a:srgbClr val="000000"/>
              </a:solidFill>
              <a:effectLst/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4209002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Домашнее задание задачи из сборника </a:t>
            </a:r>
            <a:r>
              <a:rPr lang="ru-RU" dirty="0" err="1" smtClean="0"/>
              <a:t>Перышкин</a:t>
            </a:r>
            <a:r>
              <a:rPr lang="ru-RU" dirty="0" smtClean="0"/>
              <a:t> А.В. </a:t>
            </a:r>
            <a:r>
              <a:rPr lang="ru-RU" smtClean="0"/>
              <a:t>№ 116, 211, 411, 497, 537, 557, 588, 648, 667.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6004669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306</Words>
  <Application>Microsoft Office PowerPoint</Application>
  <PresentationFormat>Экран (4:3)</PresentationFormat>
  <Paragraphs>26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Подготовка к входному контролю 8 класс    Повторение курса физики  за 7 класс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Подготовка к входному контролю</dc:title>
  <dc:creator>Zhendoss</dc:creator>
  <cp:lastModifiedBy>Zhendoss</cp:lastModifiedBy>
  <cp:revision>4</cp:revision>
  <dcterms:created xsi:type="dcterms:W3CDTF">2019-09-09T17:16:45Z</dcterms:created>
  <dcterms:modified xsi:type="dcterms:W3CDTF">2020-09-07T20:16:29Z</dcterms:modified>
</cp:coreProperties>
</file>