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microsoft.com/office/2007/relationships/hdphoto" Target="../media/hdphoto3.wdp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Вписанные и описанные тела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Решение задач. </a:t>
            </a:r>
          </a:p>
        </p:txBody>
      </p:sp>
    </p:spTree>
    <p:extLst>
      <p:ext uri="{BB962C8B-B14F-4D97-AF65-F5344CB8AC3E}">
        <p14:creationId xmlns:p14="http://schemas.microsoft.com/office/powerpoint/2010/main" xmlns="" val="2210567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00B050"/>
                </a:solidFill>
              </a:rPr>
              <a:t>Задача </a:t>
            </a:r>
            <a:r>
              <a:rPr lang="ru-RU" sz="2800" dirty="0" smtClean="0">
                <a:solidFill>
                  <a:srgbClr val="00B050"/>
                </a:solidFill>
              </a:rPr>
              <a:t>Архимеда (№0). </a:t>
            </a:r>
            <a:r>
              <a:rPr lang="ru-RU" sz="2800" dirty="0" smtClean="0"/>
              <a:t>Найдите отношение объёма шара к объёму описанного цилиндра.</a:t>
            </a:r>
            <a:endParaRPr lang="ru-RU" sz="28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Объект 4"/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dirty="0" smtClean="0"/>
                  <a:t>=</a:t>
                </a:r>
                <a:r>
                  <a:rPr lang="el-GR" dirty="0" smtClean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 smtClean="0"/>
                  <a:t>·</a:t>
                </a:r>
                <a:r>
                  <a:rPr lang="en-US" dirty="0" smtClean="0"/>
                  <a:t>2R=2</a:t>
                </a:r>
                <a:r>
                  <a:rPr lang="el-GR" dirty="0" smtClean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 smtClean="0"/>
                  <a:t>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 ш</m:t>
                        </m:r>
                      </m:sub>
                    </m:sSub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ru-RU" b="0" i="1" dirty="0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 smtClean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b="0" i="0" dirty="0" smtClean="0">
                        <a:latin typeface="Cambria Math"/>
                      </a:rPr>
                      <m:t>;</m:t>
                    </m:r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ru-RU" b="0" i="1" smtClean="0">
                                <a:latin typeface="Cambria Math"/>
                              </a:rPr>
                              <m:t>ш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ru-RU" i="1">
                                <a:latin typeface="Cambria Math"/>
                              </a:rPr>
                              <m:t> </m:t>
                            </m:r>
                            <m:r>
                              <a:rPr lang="ru-RU" b="0" i="1" smtClean="0">
                                <a:latin typeface="Cambria Math"/>
                              </a:rPr>
                              <m:t>к</m:t>
                            </m:r>
                          </m:sub>
                        </m:sSub>
                      </m:den>
                    </m:f>
                    <m:r>
                      <a:rPr lang="en-US" b="0" i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ru-RU" i="1" dirty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ru-RU" i="1" dirty="0">
                                <a:latin typeface="Cambria Math"/>
                              </a:rPr>
                              <m:t>4</m:t>
                            </m:r>
                          </m:num>
                          <m:den>
                            <m:r>
                              <a:rPr lang="ru-RU" i="1" dirty="0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l-GR" dirty="0"/>
                          <m:t>π</m:t>
                        </m:r>
                        <m:sSup>
                          <m:sSupPr>
                            <m:ctrlPr>
                              <a:rPr lang="el-GR" i="1" dirty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 dirty="0">
                                <a:latin typeface="Cambria Math"/>
                              </a:rPr>
                              <m:t>𝑅</m:t>
                            </m:r>
                          </m:e>
                          <m:sup>
                            <m:r>
                              <a:rPr lang="en-US" i="1" dirty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m:rPr>
                            <m:nor/>
                          </m:rPr>
                          <a:rPr lang="en-US" dirty="0"/>
                          <m:t>2</m:t>
                        </m:r>
                        <m:r>
                          <m:rPr>
                            <m:nor/>
                          </m:rPr>
                          <a:rPr lang="el-GR" dirty="0"/>
                          <m:t>π</m:t>
                        </m:r>
                        <m:sSup>
                          <m:sSupPr>
                            <m:ctrlPr>
                              <a:rPr lang="el-GR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/>
                              </a:rPr>
                              <m:t>𝑅</m:t>
                            </m:r>
                          </m:e>
                          <m:sup>
                            <m:r>
                              <a:rPr lang="en-US" i="1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den>
                    </m:f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ru-RU" b="0" i="1" dirty="0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 smtClean="0"/>
                  <a:t>.</a:t>
                </a:r>
              </a:p>
              <a:p>
                <a:pPr marL="0" indent="0">
                  <a:buNone/>
                </a:pPr>
                <a:r>
                  <a:rPr lang="ru-RU" dirty="0" smtClean="0"/>
                  <a:t>Ответ: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i="1" dirty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ru-RU" i="1" dirty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 smtClean="0"/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5" name="Объект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2"/>
                <a:stretch>
                  <a:fillRect l="-3172" t="-121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Объект 3" descr="C:\Users\Acer\AppData\Local\Microsoft\Windows\Temporary Internet Files\Content.Word\Новый рисунок (7).bmp"/>
          <p:cNvPicPr>
            <a:picLocks noGrp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824119" y="2072705"/>
            <a:ext cx="3304762" cy="3580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64136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Заголовок 3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Autofit/>
              </a:bodyPr>
              <a:lstStyle/>
              <a:p>
                <a:pPr algn="l"/>
                <a:r>
                  <a:rPr lang="ru-RU" sz="2400" dirty="0" smtClean="0"/>
                  <a:t>Задача 1. В конус вписан шар. Найдите объём шара, если образующая конуса равна 12 и наклонена к плоскости основания под углом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400" b="0" i="1" smtClean="0">
                            <a:latin typeface="Cambria Math"/>
                          </a:rPr>
                          <m:t>60</m:t>
                        </m:r>
                      </m:e>
                      <m:sup>
                        <m:r>
                          <a:rPr lang="ru-RU" sz="2400" b="0" i="1" smtClean="0">
                            <a:latin typeface="Cambria Math"/>
                          </a:rPr>
                          <m:t>о</m:t>
                        </m:r>
                      </m:sup>
                    </m:sSup>
                  </m:oMath>
                </a14:m>
                <a:r>
                  <a:rPr lang="ru-RU" sz="2400" dirty="0" smtClean="0"/>
                  <a:t>.</a:t>
                </a:r>
                <a:endParaRPr lang="ru-RU" sz="2400" dirty="0"/>
              </a:p>
            </p:txBody>
          </p:sp>
        </mc:Choice>
        <mc:Fallback>
          <p:sp>
            <p:nvSpPr>
              <p:cNvPr id="4" name="Заголовок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l="-1111" t="-6383" b="-138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Объект 5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ru-RU" dirty="0" smtClean="0"/>
                  <a:t>Дано: </a:t>
                </a:r>
                <a:r>
                  <a:rPr lang="en-US" dirty="0" smtClean="0"/>
                  <a:t>SAB </a:t>
                </a:r>
                <a:r>
                  <a:rPr lang="ru-RU" dirty="0" smtClean="0"/>
                  <a:t>– конус;</a:t>
                </a:r>
              </a:p>
              <a:p>
                <a:pPr marL="0" indent="0">
                  <a:buNone/>
                </a:pPr>
                <a:r>
                  <a:rPr lang="ru-RU" dirty="0" smtClean="0"/>
                  <a:t>&lt;</a:t>
                </a:r>
                <a:r>
                  <a:rPr lang="en-US" dirty="0" smtClean="0"/>
                  <a:t>SAB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60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о</m:t>
                        </m:r>
                      </m:sup>
                    </m:sSup>
                    <m:r>
                      <a:rPr lang="ru-RU" b="0" i="0" smtClean="0">
                        <a:latin typeface="Cambria Math"/>
                      </a:rPr>
                      <m:t>;</m:t>
                    </m:r>
                  </m:oMath>
                </a14:m>
                <a:endParaRPr lang="ru-RU" dirty="0" smtClean="0"/>
              </a:p>
              <a:p>
                <a:pPr marL="0" indent="0">
                  <a:buNone/>
                </a:pPr>
                <a:r>
                  <a:rPr lang="en-US" dirty="0" smtClean="0"/>
                  <a:t>SA </a:t>
                </a:r>
                <a:r>
                  <a:rPr lang="ru-RU" dirty="0" smtClean="0"/>
                  <a:t>= 12.</a:t>
                </a:r>
              </a:p>
              <a:p>
                <a:pPr marL="0" indent="0">
                  <a:buNone/>
                </a:pPr>
                <a:r>
                  <a:rPr lang="ru-RU" dirty="0" smtClean="0"/>
                  <a:t>Найти: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вп.ш</m:t>
                        </m:r>
                      </m:sub>
                    </m:sSub>
                  </m:oMath>
                </a14:m>
                <a:r>
                  <a:rPr lang="ru-RU" dirty="0" smtClean="0"/>
                  <a:t>.</a:t>
                </a:r>
              </a:p>
              <a:p>
                <a:pPr marL="0" indent="0">
                  <a:buNone/>
                </a:pPr>
                <a:r>
                  <a:rPr lang="ru-RU" dirty="0" smtClean="0"/>
                  <a:t>Решение.</a:t>
                </a:r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ru-RU" i="1">
                            <a:latin typeface="Cambria Math"/>
                          </a:rPr>
                          <m:t>ш</m:t>
                        </m:r>
                      </m:sub>
                    </m:sSub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ru-RU" b="0" i="1" dirty="0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 smtClean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 smtClean="0"/>
                  <a:t>; К-центр шара, точка пересечения высоты </a:t>
                </a:r>
                <a:r>
                  <a:rPr lang="en-US" dirty="0" smtClean="0"/>
                  <a:t>SO</a:t>
                </a:r>
                <a:r>
                  <a:rPr lang="ru-RU" dirty="0" smtClean="0"/>
                  <a:t> и биссектрисы АК;</a:t>
                </a:r>
              </a:p>
              <a:p>
                <a:pPr marL="514350" indent="-514350">
                  <a:buAutoNum type="arabicParenR"/>
                </a:pPr>
                <a:r>
                  <a:rPr lang="ru-RU" dirty="0" smtClean="0"/>
                  <a:t>∆</a:t>
                </a:r>
                <a:r>
                  <a:rPr lang="en-US" dirty="0" smtClean="0"/>
                  <a:t>ASO: AO=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𝐴𝑆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 smtClean="0"/>
                  <a:t>=6.</a:t>
                </a:r>
              </a:p>
              <a:p>
                <a:pPr marL="514350" indent="-514350">
                  <a:buAutoNum type="arabicParenR"/>
                </a:pPr>
                <a:r>
                  <a:rPr lang="en-US" dirty="0" smtClean="0"/>
                  <a:t>∆AKO: OK=R=</a:t>
                </a:r>
                <a:r>
                  <a:rPr lang="en-US" dirty="0" err="1" smtClean="0"/>
                  <a:t>AO·tg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30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US" dirty="0" smtClean="0"/>
                  <a:t>=2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dirty="0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e>
                    </m:rad>
                    <m:r>
                      <a:rPr lang="en-US" b="0" i="0" dirty="0" smtClean="0">
                        <a:latin typeface="Cambria Math"/>
                      </a:rPr>
                      <m:t>;</m:t>
                    </m:r>
                  </m:oMath>
                </a14:m>
                <a:endParaRPr lang="en-US" b="0" dirty="0" smtClean="0"/>
              </a:p>
              <a:p>
                <a:pPr marL="514350" indent="-514350">
                  <a:buAutoNum type="arabicParenR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ru-RU" i="1">
                            <a:latin typeface="Cambria Math"/>
                          </a:rPr>
                          <m:t>ш</m:t>
                        </m:r>
                      </m:sub>
                    </m:sSub>
                  </m:oMath>
                </a14:m>
                <a:r>
                  <a:rPr lang="ru-RU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i="1" dirty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ru-RU" i="1" dirty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 smtClean="0"/>
                  <a:t>π·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l-GR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  <m:rad>
                              <m:radPr>
                                <m:degHide m:val="on"/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3</m:t>
                                </m:r>
                              </m:e>
                            </m:rad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 smtClean="0"/>
                  <a:t>=32</a:t>
                </a:r>
                <a:r>
                  <a:rPr lang="el-GR" dirty="0" smtClean="0"/>
                  <a:t>π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l-GR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/>
                          </a:rPr>
                          <m:t>3</m:t>
                        </m:r>
                      </m:e>
                    </m:rad>
                    <m:r>
                      <a:rPr lang="ru-RU" b="0" i="0" smtClean="0">
                        <a:latin typeface="Cambria Math"/>
                      </a:rPr>
                      <m:t>.</m:t>
                    </m:r>
                  </m:oMath>
                </a14:m>
                <a:endParaRPr lang="ru-RU" b="0" dirty="0" smtClean="0"/>
              </a:p>
              <a:p>
                <a:pPr marL="0" indent="0">
                  <a:buNone/>
                </a:pPr>
                <a:r>
                  <a:rPr lang="ru-RU" dirty="0" smtClean="0"/>
                  <a:t>Ответ: </a:t>
                </a:r>
                <a:r>
                  <a:rPr lang="en-US" dirty="0"/>
                  <a:t>32</a:t>
                </a:r>
                <a:r>
                  <a:rPr lang="el-GR" dirty="0"/>
                  <a:t>π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l-GR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i="1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ru-RU" dirty="0" smtClean="0"/>
                  <a:t>.</a:t>
                </a:r>
                <a:endParaRPr lang="ru-RU" dirty="0"/>
              </a:p>
            </p:txBody>
          </p:sp>
        </mc:Choice>
        <mc:Fallback>
          <p:sp>
            <p:nvSpPr>
              <p:cNvPr id="6" name="Объект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2115" t="-2156"/>
                </a:stretch>
              </a:blipFill>
            </p:spPr>
            <p:txBody>
              <a:bodyPr>
                <a:normAutofit/>
              </a:bodyPr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 descr="C:\Users\Пользователь\Desktop\сканы 15.02\г111.jpe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528" y="2060848"/>
            <a:ext cx="4098937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2279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2800" dirty="0" smtClean="0"/>
              <a:t>Задача 2. Осевое сечение конуса – равносторонний треугольник. Найдите отношение объёма конуса к объёму вписанного в него шара.</a:t>
            </a:r>
            <a:endParaRPr lang="ru-RU" sz="28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Объект 3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ru-RU" dirty="0" smtClean="0"/>
                  <a:t>Решение.</a:t>
                </a:r>
              </a:p>
              <a:p>
                <a:pPr marL="0" indent="0">
                  <a:buNone/>
                </a:pPr>
                <a:r>
                  <a:rPr lang="ru-RU" dirty="0" smtClean="0"/>
                  <a:t>1)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b="0" i="1" smtClean="0">
                            <a:latin typeface="Cambria Math"/>
                          </a:rPr>
                          <m:t>СО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b="0" i="1" dirty="0" smtClean="0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dirty="0" smtClean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 smtClean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dirty="0" smtClean="0"/>
                  <a:t>·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/>
                          </a:rPr>
                          <m:t>𝐵𝑂</m:t>
                        </m:r>
                      </m:e>
                      <m:sub>
                        <m:r>
                          <a:rPr lang="en-US" b="0" i="1" dirty="0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 ш</m:t>
                        </m:r>
                      </m:sub>
                    </m:sSub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ru-RU" b="0" i="1" dirty="0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 smtClean="0"/>
                  <a:t>π·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dirty="0" smtClean="0">
                            <a:latin typeface="Cambria Math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l-GR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ru-RU" b="0" i="1" dirty="0" smtClean="0">
                                <a:latin typeface="Cambria Math"/>
                              </a:rPr>
                              <m:t>ОО</m:t>
                            </m:r>
                          </m:e>
                          <m:sub>
                            <m:r>
                              <a:rPr lang="ru-RU" b="0" i="1" dirty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  <m:sup>
                        <m:r>
                          <a:rPr lang="ru-RU" b="0" i="1" dirty="0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 smtClean="0"/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b="0" i="1" smtClean="0">
                            <a:latin typeface="Cambria Math"/>
                          </a:rPr>
                          <m:t>ОО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/>
                          </a:rPr>
                          <m:t>АВ</m:t>
                        </m:r>
                        <m:rad>
                          <m:radPr>
                            <m:degHide m:val="on"/>
                            <m:ctrlPr>
                              <a:rPr lang="ru-RU" b="0" i="1" dirty="0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ru-RU" b="0" i="1" dirty="0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 smtClean="0"/>
                  <a:t>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ш</m:t>
                        </m:r>
                      </m:sub>
                    </m:sSub>
                    <m:r>
                      <a:rPr lang="ru-RU" b="0" i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ru-RU" i="1" dirty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ru-RU" i="1" dirty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 smtClean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dirty="0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l-GR" i="1" dirty="0" smtClean="0">
                                <a:latin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ru-RU" i="1" dirty="0"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ru-RU" i="1" dirty="0">
                                    <a:latin typeface="Cambria Math"/>
                                  </a:rPr>
                                  <m:t>АВ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ru-RU" i="1" dirty="0">
                                        <a:latin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ru-RU" i="1" dirty="0">
                                        <a:latin typeface="Cambria Math"/>
                                      </a:rPr>
                                      <m:t>3</m:t>
                                    </m:r>
                                  </m:e>
                                </m:rad>
                              </m:num>
                              <m:den>
                                <m:r>
                                  <a:rPr lang="en-US" b="0" i="1" dirty="0" smtClean="0">
                                    <a:latin typeface="Cambria Math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ru-RU" b="0" i="1" dirty="0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l-GR" i="1" dirty="0" smtClean="0">
                            <a:latin typeface="Cambria Math"/>
                          </a:rPr>
                          <m:t>π</m:t>
                        </m:r>
                        <m:sSup>
                          <m:sSupPr>
                            <m:ctrlPr>
                              <a:rPr lang="el-GR" i="1" dirty="0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ru-RU" b="0" i="1" dirty="0" smtClean="0">
                                <a:latin typeface="Cambria Math"/>
                              </a:rPr>
                              <m:t>АВ</m:t>
                            </m:r>
                          </m:e>
                          <m:sup>
                            <m:r>
                              <a:rPr lang="ru-RU" b="0" i="1" dirty="0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ad>
                          <m:radPr>
                            <m:degHide m:val="on"/>
                            <m:ctrlPr>
                              <a:rPr lang="el-GR" i="1" dirty="0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ru-RU" b="0" i="1" dirty="0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ru-RU" b="0" i="1" dirty="0" smtClean="0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ru-RU" dirty="0" smtClean="0"/>
                  <a:t>;</a:t>
                </a:r>
              </a:p>
              <a:p>
                <a:pPr marL="0" indent="0">
                  <a:buNone/>
                </a:pPr>
                <a:r>
                  <a:rPr lang="ru-RU" dirty="0" smtClean="0"/>
                  <a:t>2)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b="0" i="1" smtClean="0">
                            <a:latin typeface="Cambria Math"/>
                          </a:rPr>
                          <m:t>ВО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 dirty="0"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i="1" dirty="0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ru-RU" dirty="0" smtClean="0"/>
                  <a:t>·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 dirty="0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e>
                    </m:rad>
                    <m:r>
                      <a:rPr lang="en-US" b="0" i="0" dirty="0" smtClean="0">
                        <a:latin typeface="Cambria Math"/>
                      </a:rPr>
                      <m:t>;</m:t>
                    </m:r>
                  </m:oMath>
                </a14:m>
                <a:endParaRPr lang="en-US" b="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 dirty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 dirty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/>
                  <a:t>·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i="1" dirty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i="1" dirty="0">
                            <a:latin typeface="Cambria Math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dirty="0" smtClean="0"/>
                  <a:t>;</a:t>
                </a:r>
              </a:p>
              <a:p>
                <a:pPr marL="0" indent="0">
                  <a:buNone/>
                </a:pPr>
                <a:r>
                  <a:rPr lang="en-US" dirty="0" smtClean="0"/>
                  <a:t>3)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latin typeface="Cambria Math"/>
                              </a:rPr>
                              <m:t>𝑘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/>
                              </a:rPr>
                              <m:t>𝑉</m:t>
                            </m:r>
                          </m:e>
                          <m:sub>
                            <m:r>
                              <a:rPr lang="ru-RU" i="1">
                                <a:latin typeface="Cambria Math"/>
                              </a:rPr>
                              <m:t>ш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</a:rPr>
                          <m:t>9</m:t>
                        </m:r>
                      </m:num>
                      <m:den>
                        <m:r>
                          <a:rPr lang="ru-RU" b="0" i="1" dirty="0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en-US" b="0" i="0" dirty="0" smtClean="0">
                        <a:latin typeface="Cambria Math"/>
                      </a:rPr>
                      <m:t>.</m:t>
                    </m:r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4" name="Объект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2"/>
                <a:stretch>
                  <a:fillRect l="-2719" t="-202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Пользователь\Desktop\сканы 15.02\г112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7937" y="1600201"/>
            <a:ext cx="3957126" cy="40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9563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pPr algn="l"/>
                <a:r>
                  <a:rPr lang="ru-RU" sz="2800" dirty="0" smtClean="0"/>
                  <a:t>Задача 3. В шар радиуса </a:t>
                </a:r>
                <a:r>
                  <a:rPr lang="en-US" sz="2800" dirty="0" smtClean="0"/>
                  <a:t>R </a:t>
                </a:r>
                <a:r>
                  <a:rPr lang="ru-RU" sz="2800" dirty="0" smtClean="0"/>
                  <a:t>вписан конус, образующая составляет с плоскостью основания угол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sz="2800" b="0" i="1" smtClean="0">
                            <a:latin typeface="Cambria Math"/>
                          </a:rPr>
                          <m:t>60</m:t>
                        </m:r>
                      </m:e>
                      <m:sup>
                        <m:r>
                          <a:rPr lang="ru-RU" sz="2800" b="0" i="1" smtClean="0">
                            <a:latin typeface="Cambria Math"/>
                          </a:rPr>
                          <m:t>о</m:t>
                        </m:r>
                      </m:sup>
                    </m:sSup>
                  </m:oMath>
                </a14:m>
                <a:r>
                  <a:rPr lang="en-US" sz="2800" dirty="0" smtClean="0"/>
                  <a:t>. </a:t>
                </a:r>
                <a:r>
                  <a:rPr lang="ru-RU" sz="2800" dirty="0" smtClean="0"/>
                  <a:t>Найдите объём конуса.</a:t>
                </a:r>
                <a:endParaRPr lang="ru-RU" sz="2800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l="-1185" t="-7447" b="-1702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Объект 3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:pPr marL="0" indent="0">
                  <a:buNone/>
                </a:pPr>
                <a:r>
                  <a:rPr lang="ru-RU" dirty="0" smtClean="0"/>
                  <a:t>О – центр шара,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b="0" i="1" smtClean="0">
                            <a:latin typeface="Cambria Math"/>
                          </a:rPr>
                          <m:t>О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dirty="0" smtClean="0"/>
                  <a:t>- центр окружности основания конуса;</a:t>
                </a:r>
              </a:p>
              <a:p>
                <a:pPr marL="0" indent="0">
                  <a:buNone/>
                </a:pPr>
                <a:r>
                  <a:rPr lang="ru-RU" dirty="0" smtClean="0"/>
                  <a:t>АО – биссектриса &lt;А.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 dirty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/>
                  <a:t>π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l-GR" i="1" dirty="0" smtClean="0">
                            <a:latin typeface="Cambria Math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el-GR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b="0" i="1" dirty="0" smtClean="0">
                                <a:latin typeface="Cambria Math"/>
                              </a:rPr>
                              <m:t>𝐴𝑂</m:t>
                            </m:r>
                          </m:e>
                          <m:sub>
                            <m:r>
                              <a:rPr lang="en-US" b="0" i="1" dirty="0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e>
                      <m:sub/>
                      <m:sup>
                        <m:r>
                          <a:rPr lang="en-US" i="1" dirty="0">
                            <a:latin typeface="Cambria Math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ru-RU" dirty="0"/>
                  <a:t>·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/>
                          </a:rPr>
                          <m:t>𝑆</m:t>
                        </m:r>
                        <m:r>
                          <a:rPr lang="en-US" i="1" dirty="0">
                            <a:latin typeface="Cambria Math"/>
                          </a:rPr>
                          <m:t>𝑂</m:t>
                        </m:r>
                      </m:e>
                      <m:sub>
                        <m:r>
                          <a:rPr lang="en-US" i="1" dirty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dirty="0" smtClean="0"/>
                  <a:t>;</a:t>
                </a:r>
              </a:p>
              <a:p>
                <a:pPr marL="0" indent="0">
                  <a:buNone/>
                </a:pPr>
                <a:r>
                  <a:rPr lang="ru-RU" dirty="0" smtClean="0"/>
                  <a:t>∆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b="0" i="1" smtClean="0">
                            <a:latin typeface="Cambria Math"/>
                          </a:rPr>
                          <m:t>АОО</m:t>
                        </m:r>
                      </m:e>
                      <m:sub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dirty="0" smtClean="0"/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 dirty="0">
                            <a:latin typeface="Cambria Math"/>
                          </a:rPr>
                          <m:t>𝐴𝑂</m:t>
                        </m:r>
                      </m:e>
                      <m:sub>
                        <m:r>
                          <a:rPr lang="en-US" i="1" dirty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ru-RU" dirty="0" smtClean="0"/>
                  <a:t>=</a:t>
                </a:r>
                <a:r>
                  <a:rPr lang="en-US" dirty="0" smtClean="0"/>
                  <a:t>R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b="0" i="0" smtClean="0">
                        <a:latin typeface="Cambria Math"/>
                      </a:rPr>
                      <m:t>; </m:t>
                    </m:r>
                  </m:oMath>
                </a14:m>
                <a:endParaRPr lang="en-US" b="0" i="0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b="0" i="0" smtClean="0"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/>
                          </a:rPr>
                          <m:t>ОО</m:t>
                        </m:r>
                      </m:e>
                      <m:sub>
                        <m:r>
                          <a:rPr lang="ru-RU" i="1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</a:rPr>
                          <m:t>𝑅</m:t>
                        </m:r>
                      </m:num>
                      <m:den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 smtClean="0"/>
                  <a:t>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 dirty="0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 dirty="0">
                            <a:latin typeface="Cambria Math"/>
                          </a:rPr>
                          <m:t>𝑆𝑂</m:t>
                        </m:r>
                      </m:e>
                      <m:sub>
                        <m:r>
                          <a:rPr lang="en-US" i="1" dirty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 smtClean="0"/>
                  <a:t>R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latin typeface="Cambria Math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i="1" dirty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l-GR" dirty="0"/>
                  <a:t>π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l-GR" i="1" dirty="0" smtClean="0">
                            <a:latin typeface="Cambria Math"/>
                          </a:rPr>
                        </m:ctrlPr>
                      </m:sSubSupPr>
                      <m:e>
                        <m:d>
                          <m:dPr>
                            <m:ctrlPr>
                              <a:rPr lang="el-GR" i="1" dirty="0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dirty="0"/>
                              <m:t>R</m:t>
                            </m:r>
                            <m:f>
                              <m:f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fPr>
                              <m:num>
                                <m:rad>
                                  <m:radPr>
                                    <m:degHide m:val="on"/>
                                    <m:ctrlPr>
                                      <a:rPr lang="en-US" i="1">
                                        <a:latin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i="1">
                                        <a:latin typeface="Cambria Math"/>
                                      </a:rPr>
                                      <m:t>3</m:t>
                                    </m:r>
                                  </m:e>
                                </m:rad>
                              </m:num>
                              <m:den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b/>
                      <m:sup>
                        <m:r>
                          <a:rPr lang="en-US" i="1" dirty="0">
                            <a:latin typeface="Cambria Math"/>
                          </a:rPr>
                          <m:t>2</m:t>
                        </m:r>
                      </m:sup>
                    </m:sSubSup>
                  </m:oMath>
                </a14:m>
                <a:r>
                  <a:rPr lang="ru-RU" dirty="0" smtClean="0"/>
                  <a:t>·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US" i="1" dirty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 smtClean="0"/>
                  <a:t>R=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US" b="0" i="1" dirty="0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el-GR" dirty="0" smtClean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b="0" i="1" dirty="0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ru-RU" dirty="0"/>
                  <a:t/>
                </a:r>
                <a:r>
                  <a:rPr lang="ru-RU" dirty="0" smtClean="0"/>
                  <a:t>Ответ: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>
                            <a:latin typeface="Cambria Math"/>
                          </a:rPr>
                        </m:ctrlPr>
                      </m:fPr>
                      <m:num>
                        <m:r>
                          <a:rPr lang="en-US" i="1" dirty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US" i="1" dirty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el-GR" dirty="0"/>
                  <a:t>π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l-GR" i="1" dirty="0">
                            <a:latin typeface="Cambria Math"/>
                          </a:rPr>
                        </m:ctrlPr>
                      </m:sSupPr>
                      <m:e>
                        <m:r>
                          <a:rPr lang="en-US" i="1" dirty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i="1" dirty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 smtClean="0"/>
                  <a:t>.</a:t>
                </a:r>
                <a:endParaRPr lang="en-US" dirty="0" smtClean="0"/>
              </a:p>
            </p:txBody>
          </p:sp>
        </mc:Choice>
        <mc:Fallback>
          <p:sp>
            <p:nvSpPr>
              <p:cNvPr id="4" name="Объект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1964" t="-215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Пользователь\Desktop\сканы 15.02\г114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503" y="1600201"/>
            <a:ext cx="3963994" cy="38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18773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43</Words>
  <Application>Microsoft Office PowerPoint</Application>
  <PresentationFormat>Экран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Вписанные и описанные тела</vt:lpstr>
      <vt:lpstr>Задача Архимеда (№0). Найдите отношение объёма шара к объёму описанного цилиндра.</vt:lpstr>
      <vt:lpstr> </vt:lpstr>
      <vt:lpstr>Задача 2. Осевое сечение конуса – равносторонний треугольник. Найдите отношение объёма конуса к объёму вписанного в него шара.</vt:lpstr>
      <vt:lpstr>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Вписанные и описанные тела</dc:title>
  <dc:creator>Пользователь</dc:creator>
  <cp:lastModifiedBy>Дом</cp:lastModifiedBy>
  <cp:revision>22</cp:revision>
  <dcterms:created xsi:type="dcterms:W3CDTF">2019-02-11T17:46:25Z</dcterms:created>
  <dcterms:modified xsi:type="dcterms:W3CDTF">2021-02-15T18:18:03Z</dcterms:modified>
</cp:coreProperties>
</file>