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56" r:id="rId3"/>
    <p:sldId id="273" r:id="rId4"/>
    <p:sldId id="274" r:id="rId5"/>
    <p:sldId id="275" r:id="rId6"/>
    <p:sldId id="276" r:id="rId7"/>
    <p:sldId id="257" r:id="rId8"/>
    <p:sldId id="277" r:id="rId9"/>
    <p:sldId id="278" r:id="rId10"/>
    <p:sldId id="265" r:id="rId11"/>
    <p:sldId id="279" r:id="rId12"/>
    <p:sldId id="280" r:id="rId13"/>
    <p:sldId id="281" r:id="rId14"/>
    <p:sldId id="282" r:id="rId15"/>
    <p:sldId id="259" r:id="rId16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2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2665272-1200-43BB-8ADE-F1DBFB05C0A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CEA8963-DF97-48B5-B0DF-CE9FA51FD31E}">
      <dgm:prSet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en-US" b="1" baseline="0" dirty="0" smtClean="0">
              <a:solidFill>
                <a:schemeClr val="tx1"/>
              </a:solidFill>
            </a:rPr>
            <a:t>1. </a:t>
          </a:r>
          <a:r>
            <a:rPr lang="ru-RU" b="1" baseline="0" dirty="0" smtClean="0">
              <a:solidFill>
                <a:schemeClr val="tx1"/>
              </a:solidFill>
            </a:rPr>
            <a:t>Соль + кислота = др.соль + др.кислота</a:t>
          </a:r>
          <a:endParaRPr lang="ru-RU" b="1" baseline="0" dirty="0">
            <a:solidFill>
              <a:schemeClr val="tx1"/>
            </a:solidFill>
          </a:endParaRPr>
        </a:p>
      </dgm:t>
    </dgm:pt>
    <dgm:pt modelId="{FB5B0F4F-F540-4465-8090-FCAEDDF30B85}" type="parTrans" cxnId="{A4482132-2A25-4ED3-93F5-1D5CB12E3F65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96DA3AF0-5022-4E76-8DAC-E6AFE0628784}" type="sibTrans" cxnId="{A4482132-2A25-4ED3-93F5-1D5CB12E3F65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373738A-FB5D-4CC1-A3A1-C36BE2382223}" type="pres">
      <dgm:prSet presAssocID="{12665272-1200-43BB-8ADE-F1DBFB05C0A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18BC680-4C33-4AC6-A31B-1416C32B264B}" type="pres">
      <dgm:prSet presAssocID="{4CEA8963-DF97-48B5-B0DF-CE9FA51FD31E}" presName="parentText" presStyleLbl="node1" presStyleIdx="0" presStyleCnt="1" custLinFactNeighborY="-1027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4482132-2A25-4ED3-93F5-1D5CB12E3F65}" srcId="{12665272-1200-43BB-8ADE-F1DBFB05C0AF}" destId="{4CEA8963-DF97-48B5-B0DF-CE9FA51FD31E}" srcOrd="0" destOrd="0" parTransId="{FB5B0F4F-F540-4465-8090-FCAEDDF30B85}" sibTransId="{96DA3AF0-5022-4E76-8DAC-E6AFE0628784}"/>
    <dgm:cxn modelId="{E8A92544-31F1-43B2-B4D9-56D1C185BA80}" type="presOf" srcId="{4CEA8963-DF97-48B5-B0DF-CE9FA51FD31E}" destId="{318BC680-4C33-4AC6-A31B-1416C32B264B}" srcOrd="0" destOrd="0" presId="urn:microsoft.com/office/officeart/2005/8/layout/vList2"/>
    <dgm:cxn modelId="{BE1CD0F8-28F3-4BB9-B676-3171818153FD}" type="presOf" srcId="{12665272-1200-43BB-8ADE-F1DBFB05C0AF}" destId="{E373738A-FB5D-4CC1-A3A1-C36BE2382223}" srcOrd="0" destOrd="0" presId="urn:microsoft.com/office/officeart/2005/8/layout/vList2"/>
    <dgm:cxn modelId="{7593E0B2-5A64-4423-8C70-8BA7C591ADF0}" type="presParOf" srcId="{E373738A-FB5D-4CC1-A3A1-C36BE2382223}" destId="{318BC680-4C33-4AC6-A31B-1416C32B264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2665272-1200-43BB-8ADE-F1DBFB05C0A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CEA8963-DF97-48B5-B0DF-CE9FA51FD31E}">
      <dgm:prSet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en-US" b="1" baseline="0" dirty="0" smtClean="0">
              <a:solidFill>
                <a:schemeClr val="tx1"/>
              </a:solidFill>
            </a:rPr>
            <a:t>1. </a:t>
          </a:r>
          <a:r>
            <a:rPr lang="ru-RU" b="1" baseline="0" dirty="0" smtClean="0">
              <a:solidFill>
                <a:schemeClr val="tx1"/>
              </a:solidFill>
            </a:rPr>
            <a:t>Соль + кислота = др.соль + др.кислота</a:t>
          </a:r>
          <a:endParaRPr lang="ru-RU" b="1" baseline="0" dirty="0">
            <a:solidFill>
              <a:schemeClr val="tx1"/>
            </a:solidFill>
          </a:endParaRPr>
        </a:p>
      </dgm:t>
    </dgm:pt>
    <dgm:pt modelId="{FB5B0F4F-F540-4465-8090-FCAEDDF30B85}" type="parTrans" cxnId="{A4482132-2A25-4ED3-93F5-1D5CB12E3F65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96DA3AF0-5022-4E76-8DAC-E6AFE0628784}" type="sibTrans" cxnId="{A4482132-2A25-4ED3-93F5-1D5CB12E3F65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373738A-FB5D-4CC1-A3A1-C36BE2382223}" type="pres">
      <dgm:prSet presAssocID="{12665272-1200-43BB-8ADE-F1DBFB05C0A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18BC680-4C33-4AC6-A31B-1416C32B264B}" type="pres">
      <dgm:prSet presAssocID="{4CEA8963-DF97-48B5-B0DF-CE9FA51FD31E}" presName="parentText" presStyleLbl="node1" presStyleIdx="0" presStyleCnt="1" custLinFactNeighborY="-1027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4482132-2A25-4ED3-93F5-1D5CB12E3F65}" srcId="{12665272-1200-43BB-8ADE-F1DBFB05C0AF}" destId="{4CEA8963-DF97-48B5-B0DF-CE9FA51FD31E}" srcOrd="0" destOrd="0" parTransId="{FB5B0F4F-F540-4465-8090-FCAEDDF30B85}" sibTransId="{96DA3AF0-5022-4E76-8DAC-E6AFE0628784}"/>
    <dgm:cxn modelId="{6800C1B8-79B1-4218-BD03-797548D9DE47}" type="presOf" srcId="{4CEA8963-DF97-48B5-B0DF-CE9FA51FD31E}" destId="{318BC680-4C33-4AC6-A31B-1416C32B264B}" srcOrd="0" destOrd="0" presId="urn:microsoft.com/office/officeart/2005/8/layout/vList2"/>
    <dgm:cxn modelId="{4DDF46A6-7D23-47F1-9D92-930A747FAF16}" type="presOf" srcId="{12665272-1200-43BB-8ADE-F1DBFB05C0AF}" destId="{E373738A-FB5D-4CC1-A3A1-C36BE2382223}" srcOrd="0" destOrd="0" presId="urn:microsoft.com/office/officeart/2005/8/layout/vList2"/>
    <dgm:cxn modelId="{C096202D-CCA5-4213-97C4-A3280EDB6453}" type="presParOf" srcId="{E373738A-FB5D-4CC1-A3A1-C36BE2382223}" destId="{318BC680-4C33-4AC6-A31B-1416C32B264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2665272-1200-43BB-8ADE-F1DBFB05C0A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CEA8963-DF97-48B5-B0DF-CE9FA51FD31E}">
      <dgm:prSet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en-US" b="1" baseline="0" dirty="0" smtClean="0">
              <a:solidFill>
                <a:schemeClr val="tx1"/>
              </a:solidFill>
            </a:rPr>
            <a:t>1. </a:t>
          </a:r>
          <a:r>
            <a:rPr lang="ru-RU" b="1" baseline="0" dirty="0" smtClean="0">
              <a:solidFill>
                <a:schemeClr val="tx1"/>
              </a:solidFill>
            </a:rPr>
            <a:t>Соль + кислота = др.соль + др.кислота</a:t>
          </a:r>
          <a:endParaRPr lang="ru-RU" b="1" baseline="0" dirty="0">
            <a:solidFill>
              <a:schemeClr val="tx1"/>
            </a:solidFill>
          </a:endParaRPr>
        </a:p>
      </dgm:t>
    </dgm:pt>
    <dgm:pt modelId="{FB5B0F4F-F540-4465-8090-FCAEDDF30B85}" type="parTrans" cxnId="{A4482132-2A25-4ED3-93F5-1D5CB12E3F65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96DA3AF0-5022-4E76-8DAC-E6AFE0628784}" type="sibTrans" cxnId="{A4482132-2A25-4ED3-93F5-1D5CB12E3F65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373738A-FB5D-4CC1-A3A1-C36BE2382223}" type="pres">
      <dgm:prSet presAssocID="{12665272-1200-43BB-8ADE-F1DBFB05C0A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18BC680-4C33-4AC6-A31B-1416C32B264B}" type="pres">
      <dgm:prSet presAssocID="{4CEA8963-DF97-48B5-B0DF-CE9FA51FD31E}" presName="parentText" presStyleLbl="node1" presStyleIdx="0" presStyleCnt="1" custLinFactNeighborY="-69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4482132-2A25-4ED3-93F5-1D5CB12E3F65}" srcId="{12665272-1200-43BB-8ADE-F1DBFB05C0AF}" destId="{4CEA8963-DF97-48B5-B0DF-CE9FA51FD31E}" srcOrd="0" destOrd="0" parTransId="{FB5B0F4F-F540-4465-8090-FCAEDDF30B85}" sibTransId="{96DA3AF0-5022-4E76-8DAC-E6AFE0628784}"/>
    <dgm:cxn modelId="{D5D56953-D599-4D29-BFA6-9E574C72E7C8}" type="presOf" srcId="{12665272-1200-43BB-8ADE-F1DBFB05C0AF}" destId="{E373738A-FB5D-4CC1-A3A1-C36BE2382223}" srcOrd="0" destOrd="0" presId="urn:microsoft.com/office/officeart/2005/8/layout/vList2"/>
    <dgm:cxn modelId="{78D4E4A3-0C5E-42FD-A8E3-321D711E744D}" type="presOf" srcId="{4CEA8963-DF97-48B5-B0DF-CE9FA51FD31E}" destId="{318BC680-4C33-4AC6-A31B-1416C32B264B}" srcOrd="0" destOrd="0" presId="urn:microsoft.com/office/officeart/2005/8/layout/vList2"/>
    <dgm:cxn modelId="{724EE0B5-3CE6-45BA-9BE9-C9E8DF155D96}" type="presParOf" srcId="{E373738A-FB5D-4CC1-A3A1-C36BE2382223}" destId="{318BC680-4C33-4AC6-A31B-1416C32B264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2665272-1200-43BB-8ADE-F1DBFB05C0A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CEA8963-DF97-48B5-B0DF-CE9FA51FD31E}">
      <dgm:prSet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en-US" b="1" baseline="0" dirty="0" smtClean="0">
              <a:solidFill>
                <a:schemeClr val="tx1"/>
              </a:solidFill>
            </a:rPr>
            <a:t>1. </a:t>
          </a:r>
          <a:r>
            <a:rPr lang="ru-RU" b="1" baseline="0" dirty="0" smtClean="0">
              <a:solidFill>
                <a:schemeClr val="tx1"/>
              </a:solidFill>
            </a:rPr>
            <a:t>Соль + кислота = др.соль + др.кислота</a:t>
          </a:r>
          <a:endParaRPr lang="ru-RU" b="1" baseline="0" dirty="0">
            <a:solidFill>
              <a:schemeClr val="tx1"/>
            </a:solidFill>
          </a:endParaRPr>
        </a:p>
      </dgm:t>
    </dgm:pt>
    <dgm:pt modelId="{FB5B0F4F-F540-4465-8090-FCAEDDF30B85}" type="parTrans" cxnId="{A4482132-2A25-4ED3-93F5-1D5CB12E3F65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96DA3AF0-5022-4E76-8DAC-E6AFE0628784}" type="sibTrans" cxnId="{A4482132-2A25-4ED3-93F5-1D5CB12E3F65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373738A-FB5D-4CC1-A3A1-C36BE2382223}" type="pres">
      <dgm:prSet presAssocID="{12665272-1200-43BB-8ADE-F1DBFB05C0A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18BC680-4C33-4AC6-A31B-1416C32B264B}" type="pres">
      <dgm:prSet presAssocID="{4CEA8963-DF97-48B5-B0DF-CE9FA51FD31E}" presName="parentText" presStyleLbl="node1" presStyleIdx="0" presStyleCnt="1" custLinFactNeighborY="-1027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4482132-2A25-4ED3-93F5-1D5CB12E3F65}" srcId="{12665272-1200-43BB-8ADE-F1DBFB05C0AF}" destId="{4CEA8963-DF97-48B5-B0DF-CE9FA51FD31E}" srcOrd="0" destOrd="0" parTransId="{FB5B0F4F-F540-4465-8090-FCAEDDF30B85}" sibTransId="{96DA3AF0-5022-4E76-8DAC-E6AFE0628784}"/>
    <dgm:cxn modelId="{A7F3B4FD-6B44-497F-AA6D-E9E3573CFB76}" type="presOf" srcId="{12665272-1200-43BB-8ADE-F1DBFB05C0AF}" destId="{E373738A-FB5D-4CC1-A3A1-C36BE2382223}" srcOrd="0" destOrd="0" presId="urn:microsoft.com/office/officeart/2005/8/layout/vList2"/>
    <dgm:cxn modelId="{FC1F6451-0821-46F3-AA47-16B7B9B573F4}" type="presOf" srcId="{4CEA8963-DF97-48B5-B0DF-CE9FA51FD31E}" destId="{318BC680-4C33-4AC6-A31B-1416C32B264B}" srcOrd="0" destOrd="0" presId="urn:microsoft.com/office/officeart/2005/8/layout/vList2"/>
    <dgm:cxn modelId="{FAB10A56-5EE7-4489-B3EE-77A0CAB0EC99}" type="presParOf" srcId="{E373738A-FB5D-4CC1-A3A1-C36BE2382223}" destId="{318BC680-4C33-4AC6-A31B-1416C32B264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18BC680-4C33-4AC6-A31B-1416C32B264B}">
      <dsp:nvSpPr>
        <dsp:cNvPr id="0" name=""/>
        <dsp:cNvSpPr/>
      </dsp:nvSpPr>
      <dsp:spPr>
        <a:xfrm>
          <a:off x="0" y="91928"/>
          <a:ext cx="9144000" cy="795600"/>
        </a:xfrm>
        <a:prstGeom prst="roundRect">
          <a:avLst/>
        </a:prstGeom>
        <a:solidFill>
          <a:schemeClr val="accent1"/>
        </a:solidFill>
        <a:ln w="31800" cap="flat" cmpd="sng" algn="ctr">
          <a:solidFill>
            <a:schemeClr val="lt1"/>
          </a:solidFill>
          <a:prstDash val="solid"/>
        </a:ln>
        <a:effectLst>
          <a:outerShdw blurRad="50800" dist="25000" dir="5400000" rotWithShape="0">
            <a:schemeClr val="accent1">
              <a:shade val="30000"/>
              <a:satMod val="150000"/>
              <a:alpha val="38000"/>
            </a:schemeClr>
          </a:outerShdw>
        </a:effectLst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baseline="0" dirty="0" smtClean="0">
              <a:solidFill>
                <a:schemeClr val="tx1"/>
              </a:solidFill>
            </a:rPr>
            <a:t>1. </a:t>
          </a:r>
          <a:r>
            <a:rPr lang="ru-RU" sz="3400" b="1" kern="1200" baseline="0" dirty="0" smtClean="0">
              <a:solidFill>
                <a:schemeClr val="tx1"/>
              </a:solidFill>
            </a:rPr>
            <a:t>Соль + кислота = др.соль + др.кислота</a:t>
          </a:r>
          <a:endParaRPr lang="ru-RU" sz="3400" b="1" kern="1200" baseline="0" dirty="0">
            <a:solidFill>
              <a:schemeClr val="tx1"/>
            </a:solidFill>
          </a:endParaRPr>
        </a:p>
      </dsp:txBody>
      <dsp:txXfrm>
        <a:off x="0" y="91928"/>
        <a:ext cx="9144000" cy="79560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18BC680-4C33-4AC6-A31B-1416C32B264B}">
      <dsp:nvSpPr>
        <dsp:cNvPr id="0" name=""/>
        <dsp:cNvSpPr/>
      </dsp:nvSpPr>
      <dsp:spPr>
        <a:xfrm>
          <a:off x="0" y="91928"/>
          <a:ext cx="9144000" cy="795600"/>
        </a:xfrm>
        <a:prstGeom prst="roundRect">
          <a:avLst/>
        </a:prstGeom>
        <a:solidFill>
          <a:schemeClr val="accent1"/>
        </a:solidFill>
        <a:ln w="31800" cap="flat" cmpd="sng" algn="ctr">
          <a:solidFill>
            <a:schemeClr val="lt1"/>
          </a:solidFill>
          <a:prstDash val="solid"/>
        </a:ln>
        <a:effectLst>
          <a:outerShdw blurRad="50800" dist="25000" dir="5400000" rotWithShape="0">
            <a:schemeClr val="accent1">
              <a:shade val="30000"/>
              <a:satMod val="150000"/>
              <a:alpha val="38000"/>
            </a:schemeClr>
          </a:outerShdw>
        </a:effectLst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baseline="0" dirty="0" smtClean="0">
              <a:solidFill>
                <a:schemeClr val="tx1"/>
              </a:solidFill>
            </a:rPr>
            <a:t>1. </a:t>
          </a:r>
          <a:r>
            <a:rPr lang="ru-RU" sz="3400" b="1" kern="1200" baseline="0" dirty="0" smtClean="0">
              <a:solidFill>
                <a:schemeClr val="tx1"/>
              </a:solidFill>
            </a:rPr>
            <a:t>Соль + кислота = др.соль + др.кислота</a:t>
          </a:r>
          <a:endParaRPr lang="ru-RU" sz="3400" b="1" kern="1200" baseline="0" dirty="0">
            <a:solidFill>
              <a:schemeClr val="tx1"/>
            </a:solidFill>
          </a:endParaRPr>
        </a:p>
      </dsp:txBody>
      <dsp:txXfrm>
        <a:off x="0" y="91928"/>
        <a:ext cx="9144000" cy="79560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18BC680-4C33-4AC6-A31B-1416C32B264B}">
      <dsp:nvSpPr>
        <dsp:cNvPr id="0" name=""/>
        <dsp:cNvSpPr/>
      </dsp:nvSpPr>
      <dsp:spPr>
        <a:xfrm>
          <a:off x="0" y="118803"/>
          <a:ext cx="9144000" cy="795600"/>
        </a:xfrm>
        <a:prstGeom prst="roundRect">
          <a:avLst/>
        </a:prstGeom>
        <a:solidFill>
          <a:schemeClr val="accent1"/>
        </a:solidFill>
        <a:ln w="31800" cap="flat" cmpd="sng" algn="ctr">
          <a:solidFill>
            <a:schemeClr val="lt1"/>
          </a:solidFill>
          <a:prstDash val="solid"/>
        </a:ln>
        <a:effectLst>
          <a:outerShdw blurRad="50800" dist="25000" dir="5400000" rotWithShape="0">
            <a:schemeClr val="accent1">
              <a:shade val="30000"/>
              <a:satMod val="150000"/>
              <a:alpha val="38000"/>
            </a:schemeClr>
          </a:outerShdw>
        </a:effectLst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baseline="0" dirty="0" smtClean="0">
              <a:solidFill>
                <a:schemeClr val="tx1"/>
              </a:solidFill>
            </a:rPr>
            <a:t>1. </a:t>
          </a:r>
          <a:r>
            <a:rPr lang="ru-RU" sz="3400" b="1" kern="1200" baseline="0" dirty="0" smtClean="0">
              <a:solidFill>
                <a:schemeClr val="tx1"/>
              </a:solidFill>
            </a:rPr>
            <a:t>Соль + кислота = др.соль + др.кислота</a:t>
          </a:r>
          <a:endParaRPr lang="ru-RU" sz="3400" b="1" kern="1200" baseline="0" dirty="0">
            <a:solidFill>
              <a:schemeClr val="tx1"/>
            </a:solidFill>
          </a:endParaRPr>
        </a:p>
      </dsp:txBody>
      <dsp:txXfrm>
        <a:off x="0" y="118803"/>
        <a:ext cx="9144000" cy="79560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18BC680-4C33-4AC6-A31B-1416C32B264B}">
      <dsp:nvSpPr>
        <dsp:cNvPr id="0" name=""/>
        <dsp:cNvSpPr/>
      </dsp:nvSpPr>
      <dsp:spPr>
        <a:xfrm>
          <a:off x="0" y="91928"/>
          <a:ext cx="9144000" cy="795600"/>
        </a:xfrm>
        <a:prstGeom prst="roundRect">
          <a:avLst/>
        </a:prstGeom>
        <a:solidFill>
          <a:schemeClr val="accent1"/>
        </a:solidFill>
        <a:ln w="31800" cap="flat" cmpd="sng" algn="ctr">
          <a:solidFill>
            <a:schemeClr val="lt1"/>
          </a:solidFill>
          <a:prstDash val="solid"/>
        </a:ln>
        <a:effectLst>
          <a:outerShdw blurRad="50800" dist="25000" dir="5400000" rotWithShape="0">
            <a:schemeClr val="accent1">
              <a:shade val="30000"/>
              <a:satMod val="150000"/>
              <a:alpha val="38000"/>
            </a:schemeClr>
          </a:outerShdw>
        </a:effectLst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baseline="0" dirty="0" smtClean="0">
              <a:solidFill>
                <a:schemeClr val="tx1"/>
              </a:solidFill>
            </a:rPr>
            <a:t>1. </a:t>
          </a:r>
          <a:r>
            <a:rPr lang="ru-RU" sz="3400" b="1" kern="1200" baseline="0" dirty="0" smtClean="0">
              <a:solidFill>
                <a:schemeClr val="tx1"/>
              </a:solidFill>
            </a:rPr>
            <a:t>Соль + кислота = др.соль + др.кислота</a:t>
          </a:r>
          <a:endParaRPr lang="ru-RU" sz="3400" b="1" kern="1200" baseline="0" dirty="0">
            <a:solidFill>
              <a:schemeClr val="tx1"/>
            </a:solidFill>
          </a:endParaRPr>
        </a:p>
      </dsp:txBody>
      <dsp:txXfrm>
        <a:off x="0" y="91928"/>
        <a:ext cx="9144000" cy="7956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EFEAB8-1BBD-4B13-80C9-C2CB3918ED78}" type="datetimeFigureOut">
              <a:rPr lang="ru-RU" smtClean="0"/>
              <a:pPr/>
              <a:t>09.12.2013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126692-0007-4064-A6C6-229365B9AB4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26692-0007-4064-A6C6-229365B9AB42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43639D3-04A2-471A-86C7-B3741CAA427D}" type="slidenum">
              <a:rPr lang="ru-RU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1F497D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1F497D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FDE2E6-C668-4BF3-B81F-489949EBD810}" type="slidenum">
              <a:rPr lang="ru-RU" smtClean="0">
                <a:solidFill>
                  <a:srgbClr val="1F497D"/>
                </a:solidFill>
              </a:rPr>
              <a:pPr/>
              <a:t>‹#›</a:t>
            </a:fld>
            <a:endParaRPr lang="ru-RU">
              <a:solidFill>
                <a:srgbClr val="1F497D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>
              <a:solidFill>
                <a:srgbClr val="1F497D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>
              <a:solidFill>
                <a:srgbClr val="1F497D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42880DD4-AF05-465D-9589-E539B72BF695}" type="slidenum">
              <a:rPr lang="ru-RU" smtClean="0">
                <a:solidFill>
                  <a:srgbClr val="1F497D"/>
                </a:solidFill>
              </a:rPr>
              <a:pPr/>
              <a:t>‹#›</a:t>
            </a:fld>
            <a:endParaRPr lang="ru-RU">
              <a:solidFill>
                <a:srgbClr val="1F497D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1F497D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1F497D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62068D-BA59-46AF-AEAF-73998D0EA30D}" type="slidenum">
              <a:rPr lang="ru-RU" smtClean="0">
                <a:solidFill>
                  <a:srgbClr val="1F497D"/>
                </a:solidFill>
              </a:rPr>
              <a:pPr/>
              <a:t>‹#›</a:t>
            </a:fld>
            <a:endParaRPr lang="ru-RU">
              <a:solidFill>
                <a:srgbClr val="1F497D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1F497D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1F497D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14DF2F-6D10-4831-982D-729A98B98936}" type="slidenum">
              <a:rPr lang="ru-RU" smtClean="0">
                <a:solidFill>
                  <a:srgbClr val="1F497D"/>
                </a:solidFill>
              </a:rPr>
              <a:pPr/>
              <a:t>‹#›</a:t>
            </a:fld>
            <a:endParaRPr lang="ru-RU">
              <a:solidFill>
                <a:srgbClr val="1F497D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1F497D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1F497D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40098B-4349-48E5-AE7C-07F451C19CB9}" type="slidenum">
              <a:rPr lang="ru-RU" smtClean="0">
                <a:solidFill>
                  <a:srgbClr val="1F497D"/>
                </a:solidFill>
              </a:rPr>
              <a:pPr/>
              <a:t>‹#›</a:t>
            </a:fld>
            <a:endParaRPr lang="ru-RU">
              <a:solidFill>
                <a:srgbClr val="1F497D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>
              <a:solidFill>
                <a:srgbClr val="1F497D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>
              <a:solidFill>
                <a:srgbClr val="1F497D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7C55318-48A9-4047-9B51-3468E2D0F61E}" type="slidenum">
              <a:rPr lang="ru-RU" smtClean="0">
                <a:solidFill>
                  <a:srgbClr val="1F497D"/>
                </a:solidFill>
              </a:rPr>
              <a:pPr/>
              <a:t>‹#›</a:t>
            </a:fld>
            <a:endParaRPr lang="ru-RU">
              <a:solidFill>
                <a:srgbClr val="1F497D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1F497D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1F497D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C954A-8D74-4338-851A-1B809347CF73}" type="slidenum">
              <a:rPr lang="ru-RU" smtClean="0">
                <a:solidFill>
                  <a:srgbClr val="1F497D"/>
                </a:solidFill>
              </a:rPr>
              <a:pPr/>
              <a:t>‹#›</a:t>
            </a:fld>
            <a:endParaRPr lang="ru-RU">
              <a:solidFill>
                <a:srgbClr val="1F497D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EEECE1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EEECE1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515EA7-4233-4348-A50E-7BD5253401B8}" type="slidenum">
              <a:rPr lang="ru-RU" smtClean="0">
                <a:solidFill>
                  <a:srgbClr val="EEECE1"/>
                </a:solidFill>
              </a:rPr>
              <a:pPr/>
              <a:t>‹#›</a:t>
            </a:fld>
            <a:endParaRPr lang="ru-RU">
              <a:solidFill>
                <a:srgbClr val="EEECE1"/>
              </a:solidFill>
            </a:endParaRPr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1F497D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1F497D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A008B5B-0F04-4509-88F5-D49C4FAC6064}" type="slidenum">
              <a:rPr lang="ru-RU" smtClean="0">
                <a:solidFill>
                  <a:srgbClr val="1F497D"/>
                </a:solidFill>
              </a:rPr>
              <a:pPr/>
              <a:t>‹#›</a:t>
            </a:fld>
            <a:endParaRPr lang="ru-RU">
              <a:solidFill>
                <a:srgbClr val="1F497D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endParaRPr lang="ru-RU">
              <a:solidFill>
                <a:srgbClr val="1F497D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>
              <a:solidFill>
                <a:srgbClr val="1F497D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792BF6C-112C-4539-9A0E-9FC4D08554D5}" type="slidenum">
              <a:rPr lang="ru-RU" smtClean="0">
                <a:solidFill>
                  <a:srgbClr val="1F497D"/>
                </a:solidFill>
              </a:rPr>
              <a:pPr/>
              <a:t>‹#›</a:t>
            </a:fld>
            <a:endParaRPr lang="ru-RU">
              <a:solidFill>
                <a:srgbClr val="1F497D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1F497D"/>
              </a:solidFill>
              <a:latin typeface="Arial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1F497D"/>
              </a:solidFill>
              <a:latin typeface="Arial" charset="0"/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74A7549-A7FB-4491-8E8B-47C91B404E8A}" type="slidenum">
              <a:rPr lang="ru-RU" smtClean="0">
                <a:solidFill>
                  <a:srgbClr val="1F497D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solidFill>
                <a:srgbClr val="1F497D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3.jpeg"/><Relationship Id="rId7" Type="http://schemas.openxmlformats.org/officeDocument/2006/relationships/hyperlink" Target="http://images.yandex.ru/yandsearch?imgexp=1&amp;text=CaCO3&amp;iw=240&amp;img_url=www.limpoporak.com/_system/ThumbnailCache/1Y2P0IJ32E40YWalker_Calcium_carbonate_2005.500.390.-41338886.jpg&amp;pos=0&amp;rpt=simage&amp;ih=320" TargetMode="External"/><Relationship Id="rId2" Type="http://schemas.openxmlformats.org/officeDocument/2006/relationships/hyperlink" Target="http://images.yandex.ru/yandsearch?text=CuSO4&amp;img_url=img.ecplaza.com/my/zhonghaixintaichemicals/19.jpg&amp;pos=8&amp;rpt=simage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10" Type="http://schemas.openxmlformats.org/officeDocument/2006/relationships/image" Target="../media/image7.jpeg"/><Relationship Id="rId4" Type="http://schemas.openxmlformats.org/officeDocument/2006/relationships/hyperlink" Target="http://images.yandex.ru/yandsearch?imgexp=1&amp;text=NiSO4&amp;iw=240&amp;img_url=img.tootoo.com/mytootoo/upload/89/89229/product/89229_b64a28f392d6af60d35b6959e6b6d085.jpg&amp;pos=3&amp;rpt=simage&amp;ih=320" TargetMode="External"/><Relationship Id="rId9" Type="http://schemas.openxmlformats.org/officeDocument/2006/relationships/hyperlink" Target="http://images.yandex.ru/yandsearch?imgexp=1&amp;text=BaCO3&amp;iw=240&amp;img_url=mokytojai.emokykla.lt/chemijajums/cu131.jpg&amp;pos=10&amp;rpt=simage&amp;ih=320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hyperlink" Target="http://images.yandex.ru/yandsearch?imgexp=1&amp;text=%D0%BC%D0%B5%D0%BB&amp;iw=240&amp;img_url=www.2-999-999.ru/files/file/item/B777D37DDD5D4ABB9685F28D2D011DFD.jpg&amp;pos=0&amp;rpt=simage&amp;ih=320" TargetMode="External"/><Relationship Id="rId7" Type="http://schemas.openxmlformats.org/officeDocument/2006/relationships/hyperlink" Target="http://images.yandex.ru/yandsearch?text=%D1%82%D0%B5%D1%85%D0%BD%D0%B8%D1%87%D0%B5%D1%81%D0%BA%D0%B0%D1%8F%20%D1%81%D0%BE%D0%B4%D0%B0&amp;img_url=www.terria.ru/items/993_169.jpg&amp;pos=1&amp;rpt=simage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jpeg"/><Relationship Id="rId5" Type="http://schemas.openxmlformats.org/officeDocument/2006/relationships/hyperlink" Target="http://images.yandex.ru/yandsearch?imgexp=1&amp;text=%D0%BC%D1%80%D0%B0%D0%BC%D0%BE%D1%80&amp;iw=240&amp;img_url=ufaley42.ru/images/mramor(1).png&amp;pos=1&amp;rpt=simage&amp;ih=320" TargetMode="External"/><Relationship Id="rId10" Type="http://schemas.openxmlformats.org/officeDocument/2006/relationships/image" Target="../media/image13.jpeg"/><Relationship Id="rId4" Type="http://schemas.openxmlformats.org/officeDocument/2006/relationships/image" Target="../media/image10.jpeg"/><Relationship Id="rId9" Type="http://schemas.openxmlformats.org/officeDocument/2006/relationships/hyperlink" Target="http://images.yandex.ru/yandsearch?text=%D0%B1%D0%B5%D1%80%D1%86%D0%B5%D0%BB%D0%B8%D1%83%D1%81&amp;img_url=mega.km.ru/bes_2004/DATA\PREV1998\pb_268.jpg&amp;pos=0&amp;rpt=simage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fmm.ru/gems/malachite/images/1713pdk1.jpg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images.yandex.ru/yandsearch?imgexp=1&amp;text=%D0%B1%D0%B5%D0%BA%D0%B5%D1%82%D0%BE%D0%B2%20%D0%BD%D0%B8%D0%BA%D0%BE%D0%BB%D0%B0%D0%B9%20%D0%BD%D0%B8%D0%BA%D0%BE%D0%BB%D0%B0%D0%B5%D0%B2%D0%B8%D1%87&amp;iw=240&amp;img_url=chemestry536.ucoz.ru/beketov_n_n.jpg&amp;pos=0&amp;rpt=simage&amp;ih=320" TargetMode="External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10" Type="http://schemas.openxmlformats.org/officeDocument/2006/relationships/image" Target="../media/image18.jpeg"/><Relationship Id="rId4" Type="http://schemas.openxmlformats.org/officeDocument/2006/relationships/diagramLayout" Target="../diagrams/layout4.xml"/><Relationship Id="rId9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A4%D0%B0%D0%B9%D0%BB:9104_-_Milano_-_Museo_storia_naturale_-_Fluorite_-_Foto_Giovanni_Dall'Orto_22-Apr-2007.jpg" TargetMode="External"/><Relationship Id="rId3" Type="http://schemas.openxmlformats.org/officeDocument/2006/relationships/hyperlink" Target="http://images.yandex.ru/yandsearch?imgexp=1&amp;text=%D1%81%D0%B8%D0%BB%D1%8C%D0%B2%D0%B8%D0%BD&amp;img_url=www.fmm.ru/pictures/vitr30/77691c1.jpg&amp;pos=1&amp;rpt=simage" TargetMode="External"/><Relationship Id="rId7" Type="http://schemas.openxmlformats.org/officeDocument/2006/relationships/image" Target="../media/image21.jpeg"/><Relationship Id="rId2" Type="http://schemas.openxmlformats.org/officeDocument/2006/relationships/hyperlink" Target="http://images.yandex.ru/yandsearch?imgexp=1&amp;text=%D0%B3%D0%B0%D0%BB%D0%BB%D0%B8%D1%82&amp;noreask=1&amp;img_url=www.treeland.ru/file/0001/250/5755.jpg&amp;pos=7&amp;rpt=simage&amp;lr=213" TargetMode="Externa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0.jpeg"/><Relationship Id="rId11" Type="http://schemas.openxmlformats.org/officeDocument/2006/relationships/image" Target="../media/image23.jpeg"/><Relationship Id="rId5" Type="http://schemas.openxmlformats.org/officeDocument/2006/relationships/hyperlink" Target="http://images.yandex.ru/yandsearch?imgexp=1&amp;text=%D1%81%D0%B8%D0%BB%D1%8C%D0%B2%D0%B8%D0%BD&amp;img_url=media-1.web.britannica.com/eb-media/66/122566-004-6713FBC4.jpg&amp;pos=5&amp;rpt=simage" TargetMode="External"/><Relationship Id="rId10" Type="http://schemas.openxmlformats.org/officeDocument/2006/relationships/hyperlink" Target="http://ru.wikipedia.org/wiki/%D0%A4%D0%B0%D0%B9%D0%BB:Pyrite_foolsgold.jpg" TargetMode="External"/><Relationship Id="rId4" Type="http://schemas.openxmlformats.org/officeDocument/2006/relationships/image" Target="../media/image19.jpeg"/><Relationship Id="rId9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images.yandex.ru/yandsearch?imgexp=1&amp;text=%D0%BC%D0%B5%D1%80%D1%82%D0%B2%D0%BE%D0%B5%20%D0%BC%D0%BE%D1%80%D0%B5&amp;iw=240&amp;img_url=i037.radikal.ru/0903/8c/b30180a0b059.jpg&amp;pos=14&amp;rpt=simage&amp;ih=320" TargetMode="Externa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5.jpeg"/><Relationship Id="rId4" Type="http://schemas.openxmlformats.org/officeDocument/2006/relationships/hyperlink" Target="http://images.yandex.ru/yandsearch?imgexp=1&amp;text=%D0%BC%D0%B5%D1%80%D1%82%D0%B2%D0%BE%D0%B5%20%D0%BC%D0%BE%D1%80%D0%B5&amp;iw=240&amp;img_url=www.galeontour.com/ufiles/Image/mertvoe-more.JPG&amp;pos=3&amp;rpt=simage&amp;ih=32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630439" y="1824841"/>
            <a:ext cx="6513561" cy="198515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ts val="1800"/>
              </a:spcAft>
            </a:pP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charset="0"/>
              </a:rPr>
              <a:t>Тема урока: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charset="0"/>
              </a:rPr>
              <a:t>Соли в свете ТЭД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50800" algn="tl" rotWithShape="0">
                  <a:srgbClr val="000000"/>
                </a:outerShdw>
              </a:effectLst>
              <a:latin typeface="Arial" charset="0"/>
            </a:endParaRPr>
          </a:p>
        </p:txBody>
      </p:sp>
      <p:pic>
        <p:nvPicPr>
          <p:cNvPr id="6" name="Содержимое 3" descr="_sol_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52314" y="3657600"/>
            <a:ext cx="2438486" cy="31242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971800" y="3810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Кафедра химии и методики обучения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Институт химии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Саратовский государственный университет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5000" y="5181600"/>
            <a:ext cx="19736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Кузнецова С.И., </a:t>
            </a:r>
          </a:p>
          <a:p>
            <a:r>
              <a:rPr lang="ru-RU" dirty="0" smtClean="0"/>
              <a:t>Штремплер Г.И.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239000" cy="1143000"/>
          </a:xfrm>
        </p:spPr>
        <p:txBody>
          <a:bodyPr/>
          <a:lstStyle/>
          <a:p>
            <a:r>
              <a:rPr lang="ru-RU" dirty="0" smtClean="0"/>
              <a:t>1. Понятие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24000"/>
            <a:ext cx="7239000" cy="484632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 Соли – сложные соединения, состоящие из катионов металла и анионов кислотного остатка </a:t>
            </a:r>
          </a:p>
          <a:p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NaCl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,  CaCO</a:t>
            </a:r>
            <a:r>
              <a:rPr lang="en-US" sz="36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,   CuSO</a:t>
            </a:r>
            <a:r>
              <a:rPr lang="en-US" sz="3600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36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" y="0"/>
          <a:ext cx="9143999" cy="68763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9966"/>
                <a:gridCol w="2151529"/>
                <a:gridCol w="1767328"/>
                <a:gridCol w="1921008"/>
                <a:gridCol w="1844168"/>
              </a:tblGrid>
              <a:tr h="1288318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Формула</a:t>
                      </a:r>
                      <a:r>
                        <a:rPr lang="ru-RU" sz="2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кислоты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Название кислоты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Заряд кислотного остатка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Название соли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Пример</a:t>
                      </a:r>
                      <a:r>
                        <a:rPr lang="ru-RU" sz="2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соли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33729">
                <a:tc>
                  <a:txBody>
                    <a:bodyPr/>
                    <a:lstStyle/>
                    <a:p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r>
                        <a:rPr lang="en-US" sz="2800" b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SO</a:t>
                      </a:r>
                      <a:r>
                        <a:rPr lang="en-US" sz="2800" b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800" b="1" baseline="-25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33729">
                <a:tc>
                  <a:txBody>
                    <a:bodyPr/>
                    <a:lstStyle/>
                    <a:p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r>
                        <a:rPr lang="en-US" sz="2800" b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SO</a:t>
                      </a:r>
                      <a:r>
                        <a:rPr lang="en-US" sz="2800" b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800" b="1" baseline="-25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998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HCl</a:t>
                      </a:r>
                      <a:endParaRPr lang="ru-RU" sz="28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33729">
                <a:tc>
                  <a:txBody>
                    <a:bodyPr/>
                    <a:lstStyle/>
                    <a:p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r>
                        <a:rPr lang="en-US" sz="2800" b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PO</a:t>
                      </a:r>
                      <a:r>
                        <a:rPr lang="en-US" sz="2800" b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800" b="1" baseline="-25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33729">
                <a:tc>
                  <a:txBody>
                    <a:bodyPr/>
                    <a:lstStyle/>
                    <a:p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r>
                        <a:rPr lang="en-US" sz="2800" b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SiO</a:t>
                      </a:r>
                      <a:r>
                        <a:rPr lang="en-US" sz="2800" b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800" b="1" baseline="-25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33729">
                <a:tc>
                  <a:txBody>
                    <a:bodyPr/>
                    <a:lstStyle/>
                    <a:p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HNO</a:t>
                      </a:r>
                      <a:r>
                        <a:rPr lang="en-US" sz="2800" b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800" b="1" baseline="-25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33729">
                <a:tc>
                  <a:txBody>
                    <a:bodyPr/>
                    <a:lstStyle/>
                    <a:p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HNO</a:t>
                      </a:r>
                      <a:r>
                        <a:rPr lang="en-US" sz="2800" b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800" b="1" baseline="-25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33729">
                <a:tc>
                  <a:txBody>
                    <a:bodyPr/>
                    <a:lstStyle/>
                    <a:p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r>
                        <a:rPr lang="en-US" sz="2800" b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33729">
                <a:tc>
                  <a:txBody>
                    <a:bodyPr/>
                    <a:lstStyle/>
                    <a:p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r>
                        <a:rPr lang="en-US" sz="2800" b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CO</a:t>
                      </a:r>
                      <a:r>
                        <a:rPr lang="en-US" sz="2800" b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800" b="1" baseline="-25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837116" y="1305580"/>
            <a:ext cx="12870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серная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95741" y="1991380"/>
            <a:ext cx="18332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сернистая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82217" y="2524780"/>
            <a:ext cx="14943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соляная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00200" y="3134380"/>
            <a:ext cx="19752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фосфорная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24000" y="3758625"/>
            <a:ext cx="21355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кремниевая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838834" y="4505980"/>
            <a:ext cx="14377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азотная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76400" y="5115580"/>
            <a:ext cx="17771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азотистая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47800" y="5710535"/>
            <a:ext cx="243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сероводородная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63992" y="6334780"/>
            <a:ext cx="16650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угольная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55013" y="1244025"/>
            <a:ext cx="5693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-2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191000" y="1868269"/>
            <a:ext cx="5693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-2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91000" y="3697069"/>
            <a:ext cx="5693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-2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155013" y="5562600"/>
            <a:ext cx="5693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-2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155013" y="6211669"/>
            <a:ext cx="5693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-2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155013" y="2477869"/>
            <a:ext cx="5693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-1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191000" y="3011269"/>
            <a:ext cx="5693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-3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191000" y="4306669"/>
            <a:ext cx="5693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-1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191000" y="4916269"/>
            <a:ext cx="5693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-1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486400" y="1305580"/>
            <a:ext cx="1775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сульфаты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86400" y="1915180"/>
            <a:ext cx="1812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сульфиты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548255" y="2524780"/>
            <a:ext cx="16145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хлориды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486400" y="3058180"/>
            <a:ext cx="16421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фосфаты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486400" y="3743980"/>
            <a:ext cx="17873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силикаты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556398" y="4353580"/>
            <a:ext cx="1606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нитраты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596050" y="5029200"/>
            <a:ext cx="16429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нитриты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486400" y="5648980"/>
            <a:ext cx="18172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сульфиды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361075" y="6258580"/>
            <a:ext cx="1954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карбонаты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571762" y="1295400"/>
            <a:ext cx="13436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28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571762" y="1905000"/>
            <a:ext cx="13019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MgSO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28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739963" y="2524780"/>
            <a:ext cx="10230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AlCl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28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627" y="3134380"/>
            <a:ext cx="12025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28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543800" y="3667780"/>
            <a:ext cx="1342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Li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SiO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28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543800" y="4343400"/>
            <a:ext cx="16225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Ba(NO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28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543800" y="4963180"/>
            <a:ext cx="16433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Zn(NO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28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818511" y="5648980"/>
            <a:ext cx="9444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ru-RU" sz="28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543800" y="6248400"/>
            <a:ext cx="12827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CaCO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28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239000" cy="1143000"/>
          </a:xfrm>
        </p:spPr>
        <p:txBody>
          <a:bodyPr/>
          <a:lstStyle/>
          <a:p>
            <a:r>
              <a:rPr lang="ru-RU" dirty="0" smtClean="0"/>
              <a:t>2. Физические свойства</a:t>
            </a:r>
            <a:endParaRPr lang="ru-RU" dirty="0"/>
          </a:p>
        </p:txBody>
      </p:sp>
      <p:pic>
        <p:nvPicPr>
          <p:cNvPr id="1026" name="Picture 2" descr="http://im5-tub-ru.yandex.net/i?id=270227621-17-72&amp;n=5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752600"/>
            <a:ext cx="1905000" cy="142875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13149" y="3200400"/>
            <a:ext cx="12442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CuSO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28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http://im7-tub-ru.yandex.net/i?id=372916262-25-72&amp;n=5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19400" y="1752600"/>
            <a:ext cx="2057400" cy="128587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251549" y="3200400"/>
            <a:ext cx="1143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NiSO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28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http://www.chem.wisc.edu/deptfiles/genchem/sstutorial/Text11/NetIonic/Ag3PO4.gif"/>
          <p:cNvPicPr>
            <a:picLocks noChangeAspect="1" noChangeArrowheads="1"/>
          </p:cNvPicPr>
          <p:nvPr/>
        </p:nvPicPr>
        <p:blipFill>
          <a:blip r:embed="rId6" cstate="print"/>
          <a:srcRect l="30476" t="22400"/>
          <a:stretch>
            <a:fillRect/>
          </a:stretch>
        </p:blipFill>
        <p:spPr bwMode="auto">
          <a:xfrm>
            <a:off x="5791200" y="1752600"/>
            <a:ext cx="1390650" cy="184785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867138" y="3657600"/>
            <a:ext cx="13628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Ag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28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2" name="Picture 8" descr="http://im0-tub-ru.yandex.net/i?id=477945416-56-72&amp;n=5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9600" y="4191000"/>
            <a:ext cx="1476375" cy="142875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685800" y="5572780"/>
            <a:ext cx="12827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CaCO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28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8" name="Picture 14" descr="http://im6-tub-ru.yandex.net/i?id=187008228-22-72&amp;n=5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71800" y="4191000"/>
            <a:ext cx="1857375" cy="1428750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3289277" y="5725180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BaCO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28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www.maleeva-vera2011.narod.ru/images/2.jpg"/>
          <p:cNvPicPr>
            <a:picLocks noChangeAspect="1" noChangeArrowheads="1"/>
          </p:cNvPicPr>
          <p:nvPr/>
        </p:nvPicPr>
        <p:blipFill>
          <a:blip r:embed="rId2" cstate="print"/>
          <a:srcRect l="2869" t="14901" r="4719"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457200" y="-381000"/>
            <a:ext cx="7239000" cy="1143000"/>
          </a:xfrm>
        </p:spPr>
        <p:txBody>
          <a:bodyPr/>
          <a:lstStyle/>
          <a:p>
            <a:r>
              <a:rPr lang="ru-RU" dirty="0" smtClean="0"/>
              <a:t>3. классификация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0" y="838200"/>
            <a:ext cx="8077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Comic Sans MS" pitchFamily="66" charset="0"/>
              </a:rPr>
              <a:t>Средние соли (нормальные) </a:t>
            </a:r>
            <a:r>
              <a:rPr lang="ru-RU" sz="2800" b="1" dirty="0" smtClean="0">
                <a:latin typeface="Comic Sans MS" pitchFamily="66" charset="0"/>
              </a:rPr>
              <a:t>– продукты полного замещения ионов водорода в кислоте на металл</a:t>
            </a:r>
            <a:endParaRPr lang="ru-RU" sz="2800" b="1" dirty="0">
              <a:latin typeface="Comic Sans MS" pitchFamily="66" charset="0"/>
            </a:endParaRPr>
          </a:p>
        </p:txBody>
      </p:sp>
      <p:pic>
        <p:nvPicPr>
          <p:cNvPr id="10" name="Picture 5" descr="C:\Users\1\Desktop\Рабочий стол\Новая папка\image0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42577" y="2826855"/>
            <a:ext cx="3363223" cy="2583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2" descr="http://im4-tub-ru.yandex.net/i?id=188336564-31-72&amp;n=5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2667000"/>
            <a:ext cx="1805813" cy="112395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9460" name="Picture 4" descr="http://im2-tub-ru.yandex.net/i?id=148081170-63-72&amp;n=5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43150" y="2514600"/>
            <a:ext cx="1695450" cy="1428750"/>
          </a:xfrm>
          <a:prstGeom prst="rect">
            <a:avLst/>
          </a:prstGeom>
          <a:noFill/>
        </p:spPr>
      </p:pic>
      <p:pic>
        <p:nvPicPr>
          <p:cNvPr id="19462" name="Picture 6" descr="http://im5-tub-ru.yandex.net/i?id=82636427-07-72&amp;n=5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43800" y="2872596"/>
            <a:ext cx="1524000" cy="2156604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524000" y="40386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CaCO</a:t>
            </a:r>
            <a:r>
              <a:rPr lang="en-US" sz="24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24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19200" y="4876800"/>
            <a:ext cx="3962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Диссоциация:</a:t>
            </a: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CO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= 2Na</a:t>
            </a:r>
            <a:r>
              <a:rPr lang="en-US" sz="2800" b="1" baseline="300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+ CO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b="1" baseline="30000" dirty="0" smtClean="0">
                <a:latin typeface="Times New Roman" pitchFamily="18" charset="0"/>
                <a:cs typeface="Times New Roman" pitchFamily="18" charset="0"/>
              </a:rPr>
              <a:t>2-</a:t>
            </a:r>
          </a:p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CaCO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= Ca</a:t>
            </a:r>
            <a:r>
              <a:rPr lang="en-US" sz="2800" b="1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+ CO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b="1" baseline="30000" dirty="0" smtClean="0">
                <a:latin typeface="Times New Roman" pitchFamily="18" charset="0"/>
                <a:cs typeface="Times New Roman" pitchFamily="18" charset="0"/>
              </a:rPr>
              <a:t>2-</a:t>
            </a:r>
            <a:endParaRPr lang="ru-RU" sz="2800" b="1" baseline="30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http://im3-tub-ru.yandex.net/i?id=148942591-69-72&amp;n=5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68717" y="95249"/>
            <a:ext cx="1722883" cy="2266951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6544352" y="2362200"/>
            <a:ext cx="2523448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ru-RU" sz="2400" b="1" dirty="0" err="1" smtClean="0"/>
              <a:t>Й.Я.Берцелиус</a:t>
            </a:r>
            <a:r>
              <a:rPr lang="ru-RU" sz="2400" b="1" dirty="0" smtClean="0"/>
              <a:t> 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48400" y="3276600"/>
            <a:ext cx="1858433" cy="2573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553200" y="5715000"/>
            <a:ext cx="1676400" cy="75405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200" b="1" dirty="0">
                <a:solidFill>
                  <a:prstClr val="black"/>
                </a:solidFill>
              </a:rPr>
              <a:t>NaHCO</a:t>
            </a:r>
            <a:r>
              <a:rPr lang="en-US" sz="3200" b="1" baseline="-25000" dirty="0">
                <a:solidFill>
                  <a:prstClr val="black"/>
                </a:solidFill>
              </a:rPr>
              <a:t>3</a:t>
            </a:r>
            <a:endParaRPr lang="ru-RU" sz="3200" b="1" dirty="0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100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2362200"/>
            <a:ext cx="8153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Comic Sans MS" pitchFamily="66" charset="0"/>
              </a:rPr>
              <a:t>Кислые соли </a:t>
            </a:r>
            <a:r>
              <a:rPr lang="ru-RU" sz="2800" b="1" dirty="0" smtClean="0">
                <a:latin typeface="Comic Sans MS" pitchFamily="66" charset="0"/>
              </a:rPr>
              <a:t>– продукты неполного замещения ионов водорода на кислотный остаток</a:t>
            </a:r>
            <a:endParaRPr lang="ru-RU" sz="2800" b="1" dirty="0">
              <a:latin typeface="Comic Sans MS" pitchFamily="66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457200" y="-38100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8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+mj-lt"/>
                <a:ea typeface="+mj-ea"/>
                <a:cs typeface="+mj-cs"/>
              </a:rPr>
              <a:t>3. классификация</a:t>
            </a:r>
            <a:endParaRPr kumimoji="0" lang="ru-RU" sz="3800" b="1" i="0" u="none" strike="noStrike" kern="1200" cap="all" spc="0" normalizeH="0" baseline="0" noProof="0" dirty="0">
              <a:ln w="500">
                <a:solidFill>
                  <a:schemeClr val="tx2">
                    <a:shade val="20000"/>
                    <a:satMod val="120000"/>
                  </a:schemeClr>
                </a:solidFill>
              </a:ln>
              <a:gradFill>
                <a:gsLst>
                  <a:gs pos="0">
                    <a:schemeClr val="accent4">
                      <a:tint val="13000"/>
                    </a:schemeClr>
                  </a:gs>
                  <a:gs pos="10000">
                    <a:schemeClr val="accent4">
                      <a:tint val="20000"/>
                    </a:schemeClr>
                  </a:gs>
                  <a:gs pos="49000">
                    <a:schemeClr val="accent4">
                      <a:tint val="70000"/>
                    </a:schemeClr>
                  </a:gs>
                  <a:gs pos="50000">
                    <a:schemeClr val="accent4">
                      <a:tint val="97000"/>
                    </a:schemeClr>
                  </a:gs>
                  <a:gs pos="100000">
                    <a:schemeClr val="accent4">
                      <a:tint val="20000"/>
                    </a:schemeClr>
                  </a:gs>
                </a:gsLst>
                <a:lin ang="5400000" scaled="1"/>
              </a:gra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838200"/>
            <a:ext cx="8077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Comic Sans MS" pitchFamily="66" charset="0"/>
              </a:rPr>
              <a:t>Средние соли (нормальные) </a:t>
            </a:r>
            <a:r>
              <a:rPr lang="ru-RU" sz="2800" b="1" dirty="0" smtClean="0">
                <a:latin typeface="Comic Sans MS" pitchFamily="66" charset="0"/>
              </a:rPr>
              <a:t>– продукты полного замещения ионов водорода в кислоте на металл</a:t>
            </a:r>
            <a:endParaRPr lang="ru-RU" sz="2800" b="1" dirty="0"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4800" y="4038600"/>
            <a:ext cx="2090637" cy="1953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NaHCO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lnSpc>
                <a:spcPct val="150000"/>
              </a:lnSpc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Mg(HCO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8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05000" y="4064675"/>
            <a:ext cx="450624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- гидрокарбонат натрия</a:t>
            </a:r>
          </a:p>
          <a:p>
            <a:pPr>
              <a:lnSpc>
                <a:spcPct val="150000"/>
              </a:lnSpc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- гидрокарбонат магния</a:t>
            </a:r>
          </a:p>
          <a:p>
            <a:pPr>
              <a:lnSpc>
                <a:spcPct val="150000"/>
              </a:lnSpc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дигидрофосфат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калия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88981" y="4065932"/>
            <a:ext cx="338426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28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+ HCO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baseline="30000" dirty="0" smtClean="0">
                <a:latin typeface="Times New Roman" pitchFamily="18" charset="0"/>
                <a:cs typeface="Times New Roman" pitchFamily="18" charset="0"/>
              </a:rPr>
              <a:t>–</a:t>
            </a:r>
          </a:p>
          <a:p>
            <a:pPr>
              <a:lnSpc>
                <a:spcPct val="150000"/>
              </a:lnSpc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   = Mg</a:t>
            </a:r>
            <a:r>
              <a:rPr lang="en-US" sz="2800" b="1" baseline="30000" dirty="0" smtClean="0">
                <a:latin typeface="Times New Roman" pitchFamily="18" charset="0"/>
                <a:cs typeface="Times New Roman" pitchFamily="18" charset="0"/>
              </a:rPr>
              <a:t>2+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+ 2HCO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baseline="30000" dirty="0" smtClean="0">
                <a:latin typeface="Times New Roman" pitchFamily="18" charset="0"/>
                <a:cs typeface="Times New Roman" pitchFamily="18" charset="0"/>
              </a:rPr>
              <a:t>–</a:t>
            </a:r>
          </a:p>
          <a:p>
            <a:pPr>
              <a:lnSpc>
                <a:spcPct val="150000"/>
              </a:lnSpc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= K</a:t>
            </a:r>
            <a:r>
              <a:rPr lang="en-US" sz="2800" b="1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800" b="1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endParaRPr lang="ru-RU" sz="2800" b="1" baseline="30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5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362200"/>
            <a:ext cx="8153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Comic Sans MS" pitchFamily="66" charset="0"/>
              </a:rPr>
              <a:t>Кислые соли </a:t>
            </a:r>
            <a:r>
              <a:rPr lang="ru-RU" sz="2800" b="1" dirty="0" smtClean="0">
                <a:latin typeface="Comic Sans MS" pitchFamily="66" charset="0"/>
              </a:rPr>
              <a:t>– продукты неполного замещения ионов водорода в кислоте на металл</a:t>
            </a:r>
            <a:endParaRPr lang="ru-RU" sz="2800" b="1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886200"/>
            <a:ext cx="8153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Comic Sans MS" pitchFamily="66" charset="0"/>
              </a:rPr>
              <a:t>Основные соли </a:t>
            </a:r>
            <a:r>
              <a:rPr lang="ru-RU" sz="2800" b="1" dirty="0" smtClean="0">
                <a:latin typeface="Comic Sans MS" pitchFamily="66" charset="0"/>
              </a:rPr>
              <a:t>– продукты неполного замещения ионов </a:t>
            </a:r>
            <a:r>
              <a:rPr lang="ru-RU" sz="2800" b="1" dirty="0" err="1" smtClean="0">
                <a:latin typeface="Comic Sans MS" pitchFamily="66" charset="0"/>
              </a:rPr>
              <a:t>гидроксигрупы</a:t>
            </a:r>
            <a:r>
              <a:rPr lang="ru-RU" sz="2800" b="1" dirty="0" smtClean="0">
                <a:latin typeface="Comic Sans MS" pitchFamily="66" charset="0"/>
              </a:rPr>
              <a:t> на кислотный остаток</a:t>
            </a:r>
            <a:endParaRPr lang="ru-RU" sz="2800" b="1" dirty="0">
              <a:latin typeface="Comic Sans MS" pitchFamily="66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457200" y="-38100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8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+mj-lt"/>
                <a:ea typeface="+mj-ea"/>
                <a:cs typeface="+mj-cs"/>
              </a:rPr>
              <a:t>3. классификация</a:t>
            </a:r>
            <a:endParaRPr kumimoji="0" lang="ru-RU" sz="3800" b="1" i="0" u="none" strike="noStrike" kern="1200" cap="all" spc="0" normalizeH="0" baseline="0" noProof="0" dirty="0">
              <a:ln w="500">
                <a:solidFill>
                  <a:schemeClr val="tx2">
                    <a:shade val="20000"/>
                    <a:satMod val="120000"/>
                  </a:schemeClr>
                </a:solidFill>
              </a:ln>
              <a:gradFill>
                <a:gsLst>
                  <a:gs pos="0">
                    <a:schemeClr val="accent4">
                      <a:tint val="13000"/>
                    </a:schemeClr>
                  </a:gs>
                  <a:gs pos="10000">
                    <a:schemeClr val="accent4">
                      <a:tint val="20000"/>
                    </a:schemeClr>
                  </a:gs>
                  <a:gs pos="49000">
                    <a:schemeClr val="accent4">
                      <a:tint val="70000"/>
                    </a:schemeClr>
                  </a:gs>
                  <a:gs pos="50000">
                    <a:schemeClr val="accent4">
                      <a:tint val="97000"/>
                    </a:schemeClr>
                  </a:gs>
                  <a:gs pos="100000">
                    <a:schemeClr val="accent4">
                      <a:tint val="20000"/>
                    </a:schemeClr>
                  </a:gs>
                </a:gsLst>
                <a:lin ang="5400000" scaled="1"/>
              </a:gra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838200"/>
            <a:ext cx="8077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Comic Sans MS" pitchFamily="66" charset="0"/>
              </a:rPr>
              <a:t>Средние соли (нормальные) </a:t>
            </a:r>
            <a:r>
              <a:rPr lang="ru-RU" sz="2800" b="1" dirty="0" smtClean="0">
                <a:latin typeface="Comic Sans MS" pitchFamily="66" charset="0"/>
              </a:rPr>
              <a:t>– продукты полного замещения ионов водорода в кислоте на металл</a:t>
            </a:r>
            <a:endParaRPr lang="ru-RU" sz="2800" b="1" dirty="0">
              <a:latin typeface="Comic Sans MS" pitchFamily="66" charset="0"/>
            </a:endParaRPr>
          </a:p>
        </p:txBody>
      </p:sp>
      <p:pic>
        <p:nvPicPr>
          <p:cNvPr id="8" name="Picture 4" descr="Картинка 12 из 1611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09840" y="3276600"/>
            <a:ext cx="1534160" cy="1438275"/>
          </a:xfrm>
          <a:prstGeom prst="rect">
            <a:avLst/>
          </a:prstGeom>
          <a:noFill/>
        </p:spPr>
      </p:pic>
      <p:pic>
        <p:nvPicPr>
          <p:cNvPr id="9" name="Picture 8" descr="C:\Users\1\Desktop\Рабочий стол\Новая папка\eb29bf44438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68208" y="5181600"/>
            <a:ext cx="2675792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609600" y="5638800"/>
            <a:ext cx="415152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CuOH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CO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3 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b="1" baseline="-25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AlOHCl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= AlOH</a:t>
            </a:r>
            <a:r>
              <a:rPr lang="en-US" sz="2800" b="1" baseline="30000" dirty="0" smtClean="0">
                <a:latin typeface="Times New Roman" pitchFamily="18" charset="0"/>
                <a:cs typeface="Times New Roman" pitchFamily="18" charset="0"/>
              </a:rPr>
              <a:t>2+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+ 2Cl</a:t>
            </a:r>
            <a:r>
              <a:rPr lang="en-US" sz="2800" b="1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endParaRPr lang="ru-RU" sz="2800" b="1" baseline="30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19400" y="5648980"/>
            <a:ext cx="19929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- малахит</a:t>
            </a:r>
            <a:endParaRPr lang="ru-RU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2667000" y="5648980"/>
            <a:ext cx="335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гидроксокарбонат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1" grpId="1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4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0" y="990600"/>
          <a:ext cx="91440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72562" y="2209800"/>
            <a:ext cx="877143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CaCO</a:t>
            </a:r>
            <a:r>
              <a:rPr lang="en-US" sz="3600" b="1" baseline="-25000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3</a:t>
            </a:r>
            <a:r>
              <a:rPr lang="en-US" sz="36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 + 2HCl</a:t>
            </a:r>
            <a:r>
              <a:rPr lang="en-US" sz="3600" b="1" baseline="-25000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= CaCl</a:t>
            </a:r>
            <a:r>
              <a:rPr lang="en-US" sz="3600" b="1" baseline="-25000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2 </a:t>
            </a:r>
            <a:r>
              <a:rPr lang="en-US" sz="36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+ CO</a:t>
            </a:r>
            <a:r>
              <a:rPr lang="en-US" sz="3600" b="1" baseline="-25000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2</a:t>
            </a:r>
            <a:r>
              <a:rPr lang="en-US" sz="3600" b="1" dirty="0" smtClean="0">
                <a:solidFill>
                  <a:prstClr val="black"/>
                </a:solidFill>
                <a:latin typeface="Times New Roman"/>
                <a:cs typeface="Times New Roman"/>
              </a:rPr>
              <a:t>↑</a:t>
            </a:r>
            <a:r>
              <a:rPr lang="en-US" sz="36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 + H</a:t>
            </a:r>
            <a:r>
              <a:rPr lang="en-US" sz="3600" b="1" baseline="-25000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2</a:t>
            </a:r>
            <a:r>
              <a:rPr lang="en-US" sz="36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O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3600" b="1" dirty="0" smtClean="0">
              <a:solidFill>
                <a:prstClr val="black"/>
              </a:solidFill>
              <a:latin typeface="Comic Sans MS" pitchFamily="66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AgNO</a:t>
            </a:r>
            <a:r>
              <a:rPr lang="en-US" sz="3600" b="1" baseline="-25000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3</a:t>
            </a:r>
            <a:r>
              <a:rPr lang="en-US" sz="36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 + HCl = AgCl</a:t>
            </a:r>
            <a:r>
              <a:rPr lang="en-US" sz="3600" b="1" dirty="0" smtClean="0">
                <a:solidFill>
                  <a:prstClr val="black"/>
                </a:solidFill>
                <a:latin typeface="Times New Roman"/>
                <a:cs typeface="Times New Roman"/>
              </a:rPr>
              <a:t>↓</a:t>
            </a:r>
            <a:r>
              <a:rPr lang="en-US" sz="36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 + HNO</a:t>
            </a:r>
            <a:r>
              <a:rPr lang="en-US" sz="3600" b="1" baseline="-25000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3</a:t>
            </a:r>
            <a:endParaRPr lang="ru-RU" sz="3600" b="1" baseline="-25000" dirty="0">
              <a:solidFill>
                <a:prstClr val="black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457200" y="-38100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800" b="1" cap="all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latin typeface="+mj-lt"/>
                <a:ea typeface="+mj-ea"/>
                <a:cs typeface="+mj-cs"/>
              </a:rPr>
              <a:t>4. Химические свойства</a:t>
            </a:r>
            <a:endParaRPr kumimoji="0" lang="ru-RU" sz="3800" b="1" i="0" u="none" strike="noStrike" kern="1200" cap="all" spc="0" normalizeH="0" baseline="0" noProof="0" dirty="0">
              <a:ln w="500">
                <a:solidFill>
                  <a:schemeClr val="tx2">
                    <a:shade val="20000"/>
                    <a:satMod val="120000"/>
                  </a:schemeClr>
                </a:solidFill>
              </a:ln>
              <a:gradFill>
                <a:gsLst>
                  <a:gs pos="0">
                    <a:schemeClr val="accent4">
                      <a:tint val="13000"/>
                    </a:schemeClr>
                  </a:gs>
                  <a:gs pos="10000">
                    <a:schemeClr val="accent4">
                      <a:tint val="20000"/>
                    </a:schemeClr>
                  </a:gs>
                  <a:gs pos="49000">
                    <a:schemeClr val="accent4">
                      <a:tint val="70000"/>
                    </a:schemeClr>
                  </a:gs>
                  <a:gs pos="50000">
                    <a:schemeClr val="accent4">
                      <a:tint val="97000"/>
                    </a:schemeClr>
                  </a:gs>
                  <a:gs pos="100000">
                    <a:schemeClr val="accent4">
                      <a:tint val="20000"/>
                    </a:schemeClr>
                  </a:gs>
                </a:gsLst>
                <a:lin ang="5400000" scaled="1"/>
              </a:gra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3" grpId="0" uiExpand="1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4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0" y="990600"/>
          <a:ext cx="91440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457200" y="-38100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pPr>
              <a:spcBef>
                <a:spcPct val="0"/>
              </a:spcBef>
            </a:pPr>
            <a:r>
              <a:rPr lang="ru-RU" sz="3800" b="1" cap="all" dirty="0" smtClean="0">
                <a:ln w="500">
                  <a:solidFill>
                    <a:srgbClr val="1F497D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8064A2">
                        <a:tint val="13000"/>
                      </a:srgbClr>
                    </a:gs>
                    <a:gs pos="10000">
                      <a:srgbClr val="8064A2">
                        <a:tint val="20000"/>
                      </a:srgbClr>
                    </a:gs>
                    <a:gs pos="49000">
                      <a:srgbClr val="8064A2">
                        <a:tint val="70000"/>
                      </a:srgbClr>
                    </a:gs>
                    <a:gs pos="50000">
                      <a:srgbClr val="8064A2">
                        <a:tint val="97000"/>
                      </a:srgbClr>
                    </a:gs>
                    <a:gs pos="100000">
                      <a:srgbClr val="8064A2">
                        <a:tint val="20000"/>
                      </a:srgbClr>
                    </a:gs>
                  </a:gsLst>
                  <a:lin ang="5400000" scaled="1"/>
                </a:gradFill>
              </a:rPr>
              <a:t>4. Химические свойства</a:t>
            </a:r>
            <a:endParaRPr lang="ru-RU" sz="3800" b="1" cap="all" dirty="0">
              <a:ln w="500">
                <a:solidFill>
                  <a:srgbClr val="1F497D">
                    <a:shade val="20000"/>
                    <a:satMod val="120000"/>
                  </a:srgbClr>
                </a:solidFill>
              </a:ln>
              <a:gradFill>
                <a:gsLst>
                  <a:gs pos="0">
                    <a:srgbClr val="8064A2">
                      <a:tint val="13000"/>
                    </a:srgbClr>
                  </a:gs>
                  <a:gs pos="10000">
                    <a:srgbClr val="8064A2">
                      <a:tint val="20000"/>
                    </a:srgbClr>
                  </a:gs>
                  <a:gs pos="49000">
                    <a:srgbClr val="8064A2">
                      <a:tint val="70000"/>
                    </a:srgbClr>
                  </a:gs>
                  <a:gs pos="50000">
                    <a:srgbClr val="8064A2">
                      <a:tint val="97000"/>
                    </a:srgbClr>
                  </a:gs>
                  <a:gs pos="100000">
                    <a:srgbClr val="8064A2">
                      <a:tint val="20000"/>
                    </a:srgbClr>
                  </a:gs>
                </a:gsLst>
                <a:lin ang="5400000" scaled="1"/>
              </a:gra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1981200"/>
            <a:ext cx="9144000" cy="842400"/>
            <a:chOff x="0" y="63718"/>
            <a:chExt cx="9144000" cy="842400"/>
          </a:xfrm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0" y="63718"/>
              <a:ext cx="9144000" cy="842400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Скругленный прямоугольник 4"/>
            <p:cNvSpPr/>
            <p:nvPr/>
          </p:nvSpPr>
          <p:spPr>
            <a:xfrm>
              <a:off x="41123" y="104841"/>
              <a:ext cx="9061754" cy="76015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lvl="0" algn="l" defTabSz="1600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200" b="1" kern="1200" baseline="0" dirty="0" smtClean="0">
                  <a:solidFill>
                    <a:schemeClr val="tx1"/>
                  </a:solidFill>
                </a:rPr>
                <a:t>2. </a:t>
              </a:r>
              <a:r>
                <a:rPr lang="ru-RU" sz="3200" b="1" kern="1200" baseline="0" dirty="0" smtClean="0">
                  <a:solidFill>
                    <a:schemeClr val="tx1"/>
                  </a:solidFill>
                </a:rPr>
                <a:t>Соль + </a:t>
              </a:r>
              <a:r>
                <a:rPr lang="ru-RU" sz="3200" b="1" dirty="0" smtClean="0">
                  <a:solidFill>
                    <a:schemeClr val="tx1"/>
                  </a:solidFill>
                </a:rPr>
                <a:t>щелочь</a:t>
              </a:r>
              <a:r>
                <a:rPr lang="ru-RU" sz="3200" b="1" kern="1200" baseline="0" dirty="0" smtClean="0">
                  <a:solidFill>
                    <a:schemeClr val="tx1"/>
                  </a:solidFill>
                </a:rPr>
                <a:t> = др.соль + др.основание</a:t>
              </a:r>
              <a:endParaRPr lang="ru-RU" sz="3200" b="1" kern="1200" baseline="0" dirty="0">
                <a:solidFill>
                  <a:schemeClr val="tx1"/>
                </a:solidFill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372562" y="3427274"/>
            <a:ext cx="87714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CuSO</a:t>
            </a:r>
            <a:r>
              <a:rPr lang="en-US" sz="3600" b="1" baseline="-25000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4</a:t>
            </a:r>
            <a:r>
              <a:rPr lang="en-US" sz="36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 + 2NaOH</a:t>
            </a:r>
            <a:r>
              <a:rPr lang="en-US" sz="3600" b="1" baseline="-25000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= Cu(OH)</a:t>
            </a:r>
            <a:r>
              <a:rPr lang="en-US" sz="3600" b="1" baseline="-25000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2 </a:t>
            </a:r>
            <a:r>
              <a:rPr lang="en-US" sz="36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+ Na</a:t>
            </a:r>
            <a:r>
              <a:rPr lang="en-US" sz="3600" b="1" baseline="-25000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2</a:t>
            </a:r>
            <a:r>
              <a:rPr lang="en-US" sz="36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SO</a:t>
            </a:r>
            <a:r>
              <a:rPr lang="en-US" sz="3600" b="1" baseline="-25000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4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3600" b="1" dirty="0" smtClean="0">
              <a:solidFill>
                <a:prstClr val="black"/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4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0" y="990600"/>
          <a:ext cx="91440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457200" y="-38100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pPr>
              <a:spcBef>
                <a:spcPct val="0"/>
              </a:spcBef>
            </a:pPr>
            <a:r>
              <a:rPr lang="ru-RU" sz="3800" b="1" cap="all" dirty="0" smtClean="0">
                <a:ln w="500">
                  <a:solidFill>
                    <a:srgbClr val="1F497D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8064A2">
                        <a:tint val="13000"/>
                      </a:srgbClr>
                    </a:gs>
                    <a:gs pos="10000">
                      <a:srgbClr val="8064A2">
                        <a:tint val="20000"/>
                      </a:srgbClr>
                    </a:gs>
                    <a:gs pos="49000">
                      <a:srgbClr val="8064A2">
                        <a:tint val="70000"/>
                      </a:srgbClr>
                    </a:gs>
                    <a:gs pos="50000">
                      <a:srgbClr val="8064A2">
                        <a:tint val="97000"/>
                      </a:srgbClr>
                    </a:gs>
                    <a:gs pos="100000">
                      <a:srgbClr val="8064A2">
                        <a:tint val="20000"/>
                      </a:srgbClr>
                    </a:gs>
                  </a:gsLst>
                  <a:lin ang="5400000" scaled="1"/>
                </a:gradFill>
              </a:rPr>
              <a:t>4. Химические свойства</a:t>
            </a:r>
            <a:endParaRPr lang="ru-RU" sz="3800" b="1" cap="all" dirty="0">
              <a:ln w="500">
                <a:solidFill>
                  <a:srgbClr val="1F497D">
                    <a:shade val="20000"/>
                    <a:satMod val="120000"/>
                  </a:srgbClr>
                </a:solidFill>
              </a:ln>
              <a:gradFill>
                <a:gsLst>
                  <a:gs pos="0">
                    <a:srgbClr val="8064A2">
                      <a:tint val="13000"/>
                    </a:srgbClr>
                  </a:gs>
                  <a:gs pos="10000">
                    <a:srgbClr val="8064A2">
                      <a:tint val="20000"/>
                    </a:srgbClr>
                  </a:gs>
                  <a:gs pos="49000">
                    <a:srgbClr val="8064A2">
                      <a:tint val="70000"/>
                    </a:srgbClr>
                  </a:gs>
                  <a:gs pos="50000">
                    <a:srgbClr val="8064A2">
                      <a:tint val="97000"/>
                    </a:srgbClr>
                  </a:gs>
                  <a:gs pos="100000">
                    <a:srgbClr val="8064A2">
                      <a:tint val="20000"/>
                    </a:srgbClr>
                  </a:gs>
                </a:gsLst>
                <a:lin ang="5400000" scaled="1"/>
              </a:gradFill>
            </a:endParaRPr>
          </a:p>
        </p:txBody>
      </p:sp>
      <p:grpSp>
        <p:nvGrpSpPr>
          <p:cNvPr id="2" name="Группа 5"/>
          <p:cNvGrpSpPr/>
          <p:nvPr/>
        </p:nvGrpSpPr>
        <p:grpSpPr>
          <a:xfrm>
            <a:off x="0" y="1981200"/>
            <a:ext cx="9144000" cy="842400"/>
            <a:chOff x="0" y="63718"/>
            <a:chExt cx="9144000" cy="842400"/>
          </a:xfrm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0" y="63718"/>
              <a:ext cx="9144000" cy="842400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Скругленный прямоугольник 4"/>
            <p:cNvSpPr/>
            <p:nvPr/>
          </p:nvSpPr>
          <p:spPr>
            <a:xfrm>
              <a:off x="41123" y="104841"/>
              <a:ext cx="9061754" cy="76015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200" b="1" dirty="0" smtClean="0">
                  <a:solidFill>
                    <a:prstClr val="black"/>
                  </a:solidFill>
                </a:rPr>
                <a:t>2. </a:t>
              </a:r>
              <a:r>
                <a:rPr lang="ru-RU" sz="3200" b="1" dirty="0" smtClean="0">
                  <a:solidFill>
                    <a:prstClr val="black"/>
                  </a:solidFill>
                </a:rPr>
                <a:t>Соль + щелочь = др.соль + др.основание</a:t>
              </a:r>
              <a:endParaRPr lang="ru-RU" sz="3200" b="1" dirty="0">
                <a:solidFill>
                  <a:prstClr val="black"/>
                </a:solidFill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228600" y="4267200"/>
            <a:ext cx="87714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K</a:t>
            </a:r>
            <a:r>
              <a:rPr lang="en-US" sz="3600" b="1" baseline="-25000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2</a:t>
            </a:r>
            <a:r>
              <a:rPr lang="en-US" sz="36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SO</a:t>
            </a:r>
            <a:r>
              <a:rPr lang="en-US" sz="3600" b="1" baseline="-25000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4</a:t>
            </a:r>
            <a:r>
              <a:rPr lang="en-US" sz="36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 + BaCl</a:t>
            </a:r>
            <a:r>
              <a:rPr lang="en-US" sz="3600" b="1" baseline="-25000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2 </a:t>
            </a:r>
            <a:r>
              <a:rPr lang="en-US" sz="36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= BaSO</a:t>
            </a:r>
            <a:r>
              <a:rPr lang="en-US" sz="3600" b="1" baseline="-25000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4</a:t>
            </a:r>
            <a:r>
              <a:rPr lang="en-US" sz="3600" b="1" dirty="0" smtClean="0">
                <a:solidFill>
                  <a:prstClr val="black"/>
                </a:solidFill>
                <a:latin typeface="Times New Roman"/>
                <a:cs typeface="Times New Roman"/>
              </a:rPr>
              <a:t>↓</a:t>
            </a:r>
            <a:r>
              <a:rPr lang="en-US" sz="3600" b="1" baseline="-25000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+ 2KCl</a:t>
            </a:r>
            <a:endParaRPr lang="en-US" sz="3600" b="1" baseline="-25000" dirty="0" smtClean="0">
              <a:solidFill>
                <a:prstClr val="black"/>
              </a:solidFill>
              <a:latin typeface="Comic Sans MS" pitchFamily="66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3600" b="1" dirty="0" smtClean="0">
              <a:solidFill>
                <a:prstClr val="black"/>
              </a:solidFill>
              <a:latin typeface="Comic Sans MS" pitchFamily="66" charset="0"/>
              <a:cs typeface="Times New Roman" pitchFamily="18" charset="0"/>
            </a:endParaRPr>
          </a:p>
        </p:txBody>
      </p:sp>
      <p:grpSp>
        <p:nvGrpSpPr>
          <p:cNvPr id="11" name="Группа 5"/>
          <p:cNvGrpSpPr/>
          <p:nvPr/>
        </p:nvGrpSpPr>
        <p:grpSpPr>
          <a:xfrm>
            <a:off x="0" y="2971800"/>
            <a:ext cx="9144000" cy="842400"/>
            <a:chOff x="0" y="63718"/>
            <a:chExt cx="9144000" cy="842400"/>
          </a:xfrm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0" y="63718"/>
              <a:ext cx="9144000" cy="842400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Скругленный прямоугольник 4"/>
            <p:cNvSpPr/>
            <p:nvPr/>
          </p:nvSpPr>
          <p:spPr>
            <a:xfrm>
              <a:off x="41123" y="104841"/>
              <a:ext cx="9061754" cy="76015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200" b="1" dirty="0" smtClean="0">
                  <a:solidFill>
                    <a:prstClr val="black"/>
                  </a:solidFill>
                </a:rPr>
                <a:t>3. </a:t>
              </a:r>
              <a:r>
                <a:rPr lang="ru-RU" sz="3200" b="1" dirty="0" smtClean="0">
                  <a:solidFill>
                    <a:prstClr val="black"/>
                  </a:solidFill>
                </a:rPr>
                <a:t>Соль</a:t>
              </a:r>
              <a:r>
                <a:rPr lang="en-US" sz="3200" b="1" baseline="-25000" dirty="0" smtClean="0">
                  <a:solidFill>
                    <a:prstClr val="black"/>
                  </a:solidFill>
                </a:rPr>
                <a:t>1</a:t>
              </a:r>
              <a:r>
                <a:rPr lang="ru-RU" sz="3200" b="1" dirty="0" smtClean="0">
                  <a:solidFill>
                    <a:prstClr val="black"/>
                  </a:solidFill>
                </a:rPr>
                <a:t> + соль</a:t>
              </a:r>
              <a:r>
                <a:rPr lang="ru-RU" sz="3200" b="1" baseline="-25000" dirty="0" smtClean="0">
                  <a:solidFill>
                    <a:prstClr val="black"/>
                  </a:solidFill>
                </a:rPr>
                <a:t>2</a:t>
              </a:r>
              <a:r>
                <a:rPr lang="ru-RU" sz="3200" b="1" dirty="0" smtClean="0">
                  <a:solidFill>
                    <a:prstClr val="black"/>
                  </a:solidFill>
                </a:rPr>
                <a:t> = соль</a:t>
              </a:r>
              <a:r>
                <a:rPr lang="ru-RU" sz="3200" b="1" baseline="-25000" dirty="0" smtClean="0">
                  <a:solidFill>
                    <a:prstClr val="black"/>
                  </a:solidFill>
                </a:rPr>
                <a:t>3</a:t>
              </a:r>
              <a:r>
                <a:rPr lang="ru-RU" sz="3200" b="1" dirty="0" smtClean="0">
                  <a:solidFill>
                    <a:prstClr val="black"/>
                  </a:solidFill>
                </a:rPr>
                <a:t> + соль</a:t>
              </a:r>
              <a:r>
                <a:rPr lang="ru-RU" sz="3200" b="1" baseline="-25000" dirty="0" smtClean="0">
                  <a:solidFill>
                    <a:prstClr val="black"/>
                  </a:solidFill>
                </a:rPr>
                <a:t>4</a:t>
              </a:r>
              <a:endParaRPr lang="ru-RU" sz="3200" b="1" baseline="-25000" dirty="0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4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0" y="990600"/>
          <a:ext cx="91440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457200" y="-38100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pPr>
              <a:spcBef>
                <a:spcPct val="0"/>
              </a:spcBef>
            </a:pPr>
            <a:r>
              <a:rPr lang="ru-RU" sz="3800" b="1" cap="all" dirty="0" smtClean="0">
                <a:ln w="500">
                  <a:solidFill>
                    <a:srgbClr val="1F497D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8064A2">
                        <a:tint val="13000"/>
                      </a:srgbClr>
                    </a:gs>
                    <a:gs pos="10000">
                      <a:srgbClr val="8064A2">
                        <a:tint val="20000"/>
                      </a:srgbClr>
                    </a:gs>
                    <a:gs pos="49000">
                      <a:srgbClr val="8064A2">
                        <a:tint val="70000"/>
                      </a:srgbClr>
                    </a:gs>
                    <a:gs pos="50000">
                      <a:srgbClr val="8064A2">
                        <a:tint val="97000"/>
                      </a:srgbClr>
                    </a:gs>
                    <a:gs pos="100000">
                      <a:srgbClr val="8064A2">
                        <a:tint val="20000"/>
                      </a:srgbClr>
                    </a:gs>
                  </a:gsLst>
                  <a:lin ang="5400000" scaled="1"/>
                </a:gradFill>
              </a:rPr>
              <a:t>4. Химические свойства</a:t>
            </a:r>
            <a:endParaRPr lang="ru-RU" sz="3800" b="1" cap="all" dirty="0">
              <a:ln w="500">
                <a:solidFill>
                  <a:srgbClr val="1F497D">
                    <a:shade val="20000"/>
                    <a:satMod val="120000"/>
                  </a:srgbClr>
                </a:solidFill>
              </a:ln>
              <a:gradFill>
                <a:gsLst>
                  <a:gs pos="0">
                    <a:srgbClr val="8064A2">
                      <a:tint val="13000"/>
                    </a:srgbClr>
                  </a:gs>
                  <a:gs pos="10000">
                    <a:srgbClr val="8064A2">
                      <a:tint val="20000"/>
                    </a:srgbClr>
                  </a:gs>
                  <a:gs pos="49000">
                    <a:srgbClr val="8064A2">
                      <a:tint val="70000"/>
                    </a:srgbClr>
                  </a:gs>
                  <a:gs pos="50000">
                    <a:srgbClr val="8064A2">
                      <a:tint val="97000"/>
                    </a:srgbClr>
                  </a:gs>
                  <a:gs pos="100000">
                    <a:srgbClr val="8064A2">
                      <a:tint val="20000"/>
                    </a:srgbClr>
                  </a:gs>
                </a:gsLst>
                <a:lin ang="5400000" scaled="1"/>
              </a:gradFill>
            </a:endParaRPr>
          </a:p>
        </p:txBody>
      </p:sp>
      <p:grpSp>
        <p:nvGrpSpPr>
          <p:cNvPr id="2" name="Группа 5"/>
          <p:cNvGrpSpPr/>
          <p:nvPr/>
        </p:nvGrpSpPr>
        <p:grpSpPr>
          <a:xfrm>
            <a:off x="0" y="1981200"/>
            <a:ext cx="9144000" cy="842400"/>
            <a:chOff x="0" y="63718"/>
            <a:chExt cx="9144000" cy="842400"/>
          </a:xfrm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0" y="63718"/>
              <a:ext cx="9144000" cy="842400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Скругленный прямоугольник 4"/>
            <p:cNvSpPr/>
            <p:nvPr/>
          </p:nvSpPr>
          <p:spPr>
            <a:xfrm>
              <a:off x="41123" y="104841"/>
              <a:ext cx="9061754" cy="76015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200" b="1" dirty="0" smtClean="0">
                  <a:solidFill>
                    <a:prstClr val="black"/>
                  </a:solidFill>
                </a:rPr>
                <a:t>2. </a:t>
              </a:r>
              <a:r>
                <a:rPr lang="ru-RU" sz="3200" b="1" dirty="0" smtClean="0">
                  <a:solidFill>
                    <a:prstClr val="black"/>
                  </a:solidFill>
                </a:rPr>
                <a:t>Соль + щелочь = др.соль + др.основание</a:t>
              </a:r>
              <a:endParaRPr lang="ru-RU" sz="3200" b="1" dirty="0">
                <a:solidFill>
                  <a:prstClr val="black"/>
                </a:solidFill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228600" y="5181600"/>
            <a:ext cx="87714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CuSO</a:t>
            </a:r>
            <a:r>
              <a:rPr lang="en-US" sz="3600" b="1" baseline="-25000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4 </a:t>
            </a:r>
            <a:r>
              <a:rPr lang="en-US" sz="36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+ Fe = FeSO</a:t>
            </a:r>
            <a:r>
              <a:rPr lang="en-US" sz="3600" b="1" baseline="-25000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4</a:t>
            </a:r>
            <a:r>
              <a:rPr lang="en-US" sz="36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 + Cu</a:t>
            </a:r>
            <a:endParaRPr lang="en-US" sz="3600" b="1" baseline="-25000" dirty="0" smtClean="0">
              <a:solidFill>
                <a:prstClr val="black"/>
              </a:solidFill>
              <a:latin typeface="Comic Sans MS" pitchFamily="66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FeSO</a:t>
            </a:r>
            <a:r>
              <a:rPr lang="en-US" sz="3600" b="1" baseline="-25000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4</a:t>
            </a:r>
            <a:r>
              <a:rPr lang="en-US" sz="36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 + Cu =</a:t>
            </a:r>
          </a:p>
        </p:txBody>
      </p:sp>
      <p:grpSp>
        <p:nvGrpSpPr>
          <p:cNvPr id="3" name="Группа 5"/>
          <p:cNvGrpSpPr/>
          <p:nvPr/>
        </p:nvGrpSpPr>
        <p:grpSpPr>
          <a:xfrm>
            <a:off x="0" y="2971800"/>
            <a:ext cx="9144000" cy="842400"/>
            <a:chOff x="0" y="63718"/>
            <a:chExt cx="9144000" cy="842400"/>
          </a:xfrm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0" y="63718"/>
              <a:ext cx="9144000" cy="842400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Скругленный прямоугольник 4"/>
            <p:cNvSpPr/>
            <p:nvPr/>
          </p:nvSpPr>
          <p:spPr>
            <a:xfrm>
              <a:off x="41123" y="104841"/>
              <a:ext cx="9061754" cy="76015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200" b="1" dirty="0" smtClean="0">
                  <a:solidFill>
                    <a:prstClr val="black"/>
                  </a:solidFill>
                </a:rPr>
                <a:t>3. </a:t>
              </a:r>
              <a:r>
                <a:rPr lang="ru-RU" sz="3200" b="1" dirty="0" smtClean="0">
                  <a:solidFill>
                    <a:prstClr val="black"/>
                  </a:solidFill>
                </a:rPr>
                <a:t>Соль</a:t>
              </a:r>
              <a:r>
                <a:rPr lang="en-US" sz="3200" b="1" baseline="-25000" dirty="0" smtClean="0">
                  <a:solidFill>
                    <a:prstClr val="black"/>
                  </a:solidFill>
                </a:rPr>
                <a:t>1</a:t>
              </a:r>
              <a:r>
                <a:rPr lang="ru-RU" sz="3200" b="1" dirty="0" smtClean="0">
                  <a:solidFill>
                    <a:prstClr val="black"/>
                  </a:solidFill>
                </a:rPr>
                <a:t> + соль</a:t>
              </a:r>
              <a:r>
                <a:rPr lang="ru-RU" sz="3200" b="1" baseline="-25000" dirty="0" smtClean="0">
                  <a:solidFill>
                    <a:prstClr val="black"/>
                  </a:solidFill>
                </a:rPr>
                <a:t>2</a:t>
              </a:r>
              <a:r>
                <a:rPr lang="ru-RU" sz="3200" b="1" dirty="0" smtClean="0">
                  <a:solidFill>
                    <a:prstClr val="black"/>
                  </a:solidFill>
                </a:rPr>
                <a:t> = соль</a:t>
              </a:r>
              <a:r>
                <a:rPr lang="ru-RU" sz="3200" b="1" baseline="-25000" dirty="0" smtClean="0">
                  <a:solidFill>
                    <a:prstClr val="black"/>
                  </a:solidFill>
                </a:rPr>
                <a:t>3</a:t>
              </a:r>
              <a:r>
                <a:rPr lang="ru-RU" sz="3200" b="1" dirty="0" smtClean="0">
                  <a:solidFill>
                    <a:prstClr val="black"/>
                  </a:solidFill>
                </a:rPr>
                <a:t> + соль</a:t>
              </a:r>
              <a:r>
                <a:rPr lang="ru-RU" sz="3200" b="1" baseline="-25000" dirty="0" smtClean="0">
                  <a:solidFill>
                    <a:prstClr val="black"/>
                  </a:solidFill>
                </a:rPr>
                <a:t>4</a:t>
              </a:r>
              <a:endParaRPr lang="ru-RU" sz="3200" b="1" baseline="-250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1" name="Группа 5"/>
          <p:cNvGrpSpPr/>
          <p:nvPr/>
        </p:nvGrpSpPr>
        <p:grpSpPr>
          <a:xfrm>
            <a:off x="0" y="3962400"/>
            <a:ext cx="9144000" cy="842400"/>
            <a:chOff x="0" y="63718"/>
            <a:chExt cx="9144000" cy="842400"/>
          </a:xfrm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0" y="63718"/>
              <a:ext cx="9144000" cy="842400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Скругленный прямоугольник 4"/>
            <p:cNvSpPr/>
            <p:nvPr/>
          </p:nvSpPr>
          <p:spPr>
            <a:xfrm>
              <a:off x="41123" y="104841"/>
              <a:ext cx="9061754" cy="76015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200" b="1" dirty="0" smtClean="0">
                  <a:solidFill>
                    <a:prstClr val="black"/>
                  </a:solidFill>
                </a:rPr>
                <a:t>4. </a:t>
              </a:r>
              <a:r>
                <a:rPr lang="ru-RU" sz="3200" b="1" dirty="0" smtClean="0">
                  <a:solidFill>
                    <a:prstClr val="black"/>
                  </a:solidFill>
                </a:rPr>
                <a:t>Соль</a:t>
              </a:r>
              <a:r>
                <a:rPr lang="en-US" sz="3200" b="1" baseline="-25000" dirty="0" smtClean="0">
                  <a:solidFill>
                    <a:prstClr val="black"/>
                  </a:solidFill>
                </a:rPr>
                <a:t>1</a:t>
              </a:r>
              <a:r>
                <a:rPr lang="ru-RU" sz="3200" b="1" dirty="0" smtClean="0">
                  <a:solidFill>
                    <a:prstClr val="black"/>
                  </a:solidFill>
                </a:rPr>
                <a:t> + металл = др.соль + др.металл</a:t>
              </a:r>
              <a:endParaRPr lang="ru-RU" sz="3200" b="1" baseline="-25000" dirty="0">
                <a:solidFill>
                  <a:prstClr val="black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76200" y="4737318"/>
            <a:ext cx="79248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6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Правило: каждый металл вытесняет из </a:t>
            </a:r>
            <a:r>
              <a:rPr lang="ru-RU" sz="2600" b="1" dirty="0" err="1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раствров</a:t>
            </a:r>
            <a:r>
              <a:rPr lang="ru-RU" sz="26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 солей все другие металлы, расположенные правее его в ряду напряжения металлов</a:t>
            </a:r>
            <a:endParaRPr lang="en-US" sz="2600" b="1" dirty="0" smtClean="0">
              <a:solidFill>
                <a:prstClr val="black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43962" y="4724400"/>
            <a:ext cx="87714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1 фактор: обе соли должны быть растворимыми</a:t>
            </a:r>
            <a:endParaRPr lang="en-US" sz="2800" b="1" baseline="-25000" dirty="0" smtClean="0">
              <a:solidFill>
                <a:prstClr val="black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20162" y="5105400"/>
            <a:ext cx="877143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2 фактор: исходный металл не </a:t>
            </a:r>
            <a:r>
              <a:rPr lang="ru-RU" sz="2800" b="1" dirty="0" err="1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должн</a:t>
            </a:r>
            <a:r>
              <a:rPr lang="ru-RU" sz="28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 взаимодействовать с водой (не брать металлы </a:t>
            </a:r>
            <a:r>
              <a:rPr lang="en-US" sz="28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I</a:t>
            </a:r>
            <a:r>
              <a:rPr lang="ru-RU" sz="28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 А</a:t>
            </a:r>
            <a:r>
              <a:rPr lang="en-US" sz="28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и </a:t>
            </a:r>
            <a:r>
              <a:rPr lang="en-US" sz="28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II</a:t>
            </a:r>
            <a:r>
              <a:rPr lang="ru-RU" sz="2800" b="1" dirty="0" smtClean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 А групп)</a:t>
            </a:r>
            <a:endParaRPr lang="en-US" sz="2800" b="1" baseline="-25000" dirty="0" smtClean="0">
              <a:solidFill>
                <a:prstClr val="black"/>
              </a:solidFill>
              <a:latin typeface="Comic Sans MS" pitchFamily="66" charset="0"/>
              <a:cs typeface="Times New Roman" pitchFamily="18" charset="0"/>
            </a:endParaRPr>
          </a:p>
        </p:txBody>
      </p:sp>
      <p:pic>
        <p:nvPicPr>
          <p:cNvPr id="9218" name="Picture 2" descr="http://im8-tub-ru.yandex.net/i?id=369714438-51-72&amp;n=5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924800" y="4869997"/>
            <a:ext cx="1143000" cy="1530803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7162800" y="6400800"/>
            <a:ext cx="1999073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Бекетов Н.Н.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Picture 4" descr="http://www.lenbaza.ru/upload/iblock/b3f/b3f2c83105e466efc006a93b7da210f6.JPG"/>
          <p:cNvPicPr>
            <a:picLocks noChangeAspect="1" noChangeArrowheads="1"/>
          </p:cNvPicPr>
          <p:nvPr/>
        </p:nvPicPr>
        <p:blipFill>
          <a:blip r:embed="rId10" cstate="print"/>
          <a:srcRect t="47285" b="43056"/>
          <a:stretch>
            <a:fillRect/>
          </a:stretch>
        </p:blipFill>
        <p:spPr bwMode="auto">
          <a:xfrm>
            <a:off x="0" y="6400800"/>
            <a:ext cx="68580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4" name="Прямая соединительная линия 23"/>
          <p:cNvCxnSpPr/>
          <p:nvPr/>
        </p:nvCxnSpPr>
        <p:spPr>
          <a:xfrm flipH="1">
            <a:off x="3124200" y="5867400"/>
            <a:ext cx="152400" cy="4572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8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8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8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8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8" grpId="0"/>
      <p:bldP spid="18" grpId="1"/>
      <p:bldP spid="19" grpId="0"/>
      <p:bldP spid="19" grpId="1"/>
      <p:bldP spid="20" grpId="0"/>
      <p:bldP spid="20" grpId="1"/>
      <p:bldP spid="21" grpId="0" animBg="1"/>
      <p:bldP spid="21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242048" cy="1143000"/>
          </a:xfrm>
        </p:spPr>
        <p:txBody>
          <a:bodyPr/>
          <a:lstStyle/>
          <a:p>
            <a:r>
              <a:rPr lang="ru-RU" dirty="0" smtClean="0"/>
              <a:t>5. Нахождение в природе</a:t>
            </a:r>
            <a:endParaRPr lang="ru-RU" dirty="0"/>
          </a:p>
        </p:txBody>
      </p:sp>
      <p:sp>
        <p:nvSpPr>
          <p:cNvPr id="1026" name="AutoShape 2" descr="http://im4-tub-ru.yandex.net/i?id=531750250-67-72&amp;n=21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55575" y="-685800"/>
            <a:ext cx="1428750" cy="1428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8" name="Picture 4" descr="http://im6-tub-ru.yandex.net/i?id=260376410-66-72&amp;n=21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91000" y="1295400"/>
            <a:ext cx="1943100" cy="1428750"/>
          </a:xfrm>
          <a:prstGeom prst="rect">
            <a:avLst/>
          </a:prstGeom>
          <a:noFill/>
        </p:spPr>
      </p:pic>
      <p:pic>
        <p:nvPicPr>
          <p:cNvPr id="1030" name="Picture 6" descr="http://im0-tub-ru.yandex.net/i?id=65833914-53-72&amp;n=21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72200" y="1695450"/>
            <a:ext cx="1905000" cy="1428750"/>
          </a:xfrm>
          <a:prstGeom prst="rect">
            <a:avLst/>
          </a:prstGeom>
          <a:noFill/>
        </p:spPr>
      </p:pic>
      <p:pic>
        <p:nvPicPr>
          <p:cNvPr id="1032" name="Picture 8" descr="http://im4-tub-ru.yandex.net/i?id=531750250-67-72&amp;n=21">
            <a:hlinkClick r:id="rId2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43000" y="1371600"/>
            <a:ext cx="1905000" cy="1905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914400" y="3429000"/>
            <a:ext cx="24159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NaCl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галлит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23018" y="3429000"/>
            <a:ext cx="24865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KCl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сильвин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4" name="Picture 10" descr="9104 - Milano - Museo storia naturale - Fluorite - Foto Giovanni Dall'Orto 22-Apr-2007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38200" y="4419600"/>
            <a:ext cx="2238375" cy="14859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685800" y="6096000"/>
            <a:ext cx="28058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CaF</a:t>
            </a:r>
            <a:r>
              <a:rPr lang="ru-RU" sz="28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флюорит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6" name="Picture 12" descr="Pyrite foolsgold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105400" y="4191000"/>
            <a:ext cx="2238375" cy="171450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5181600" y="6091535"/>
            <a:ext cx="3886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FeS</a:t>
            </a:r>
            <a:r>
              <a:rPr lang="ru-RU" sz="28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- пирит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3400" y="228600"/>
            <a:ext cx="762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4800" b="1" dirty="0" smtClean="0">
                <a:solidFill>
                  <a:srgbClr val="FF0000"/>
                </a:solidFill>
                <a:latin typeface="Comic Sans MS" pitchFamily="66" charset="0"/>
              </a:rPr>
              <a:t>Почему в мертвом море нельзя утонуть?</a:t>
            </a:r>
            <a:endParaRPr lang="ru-RU" sz="48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6146" name="Picture 2" descr="http://im5-tub-ru.yandex.net/i?id=22986243-27-72&amp;n=5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3505200"/>
            <a:ext cx="4064000" cy="3048000"/>
          </a:xfrm>
          <a:prstGeom prst="rect">
            <a:avLst/>
          </a:prstGeom>
          <a:noFill/>
        </p:spPr>
      </p:pic>
      <p:pic>
        <p:nvPicPr>
          <p:cNvPr id="6148" name="Picture 4" descr="http://im3-tub-ru.yandex.net/i?id=279180231-00-72&amp;n=5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43400" y="1981200"/>
            <a:ext cx="3738372" cy="2514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Изящна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741</TotalTime>
  <Words>498</Words>
  <Application>Microsoft Office PowerPoint</Application>
  <PresentationFormat>Экран (4:3)</PresentationFormat>
  <Paragraphs>127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6" baseType="lpstr">
      <vt:lpstr>Office Theme</vt:lpstr>
      <vt:lpstr>Изящная</vt:lpstr>
      <vt:lpstr>Слайд 1</vt:lpstr>
      <vt:lpstr>1. Понятие</vt:lpstr>
      <vt:lpstr>Слайд 3</vt:lpstr>
      <vt:lpstr>2. Физические свойства</vt:lpstr>
      <vt:lpstr>Слайд 5</vt:lpstr>
      <vt:lpstr>3. классификация</vt:lpstr>
      <vt:lpstr>Слайд 7</vt:lpstr>
      <vt:lpstr>Слайд 8</vt:lpstr>
      <vt:lpstr>Слайд 9</vt:lpstr>
      <vt:lpstr>Слайд 10</vt:lpstr>
      <vt:lpstr>Слайд 11</vt:lpstr>
      <vt:lpstr>Слайд 12</vt:lpstr>
      <vt:lpstr>5. Нахождение в природе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Светланка</dc:creator>
  <cp:lastModifiedBy>RePack by SPecialiST</cp:lastModifiedBy>
  <cp:revision>44</cp:revision>
  <dcterms:created xsi:type="dcterms:W3CDTF">2012-05-08T12:23:53Z</dcterms:created>
  <dcterms:modified xsi:type="dcterms:W3CDTF">2013-12-09T08:10:47Z</dcterms:modified>
</cp:coreProperties>
</file>