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5" r:id="rId2"/>
    <p:sldMasterId id="2147483677" r:id="rId3"/>
  </p:sldMasterIdLst>
  <p:sldIdLst>
    <p:sldId id="256" r:id="rId4"/>
    <p:sldId id="264" r:id="rId5"/>
    <p:sldId id="263" r:id="rId6"/>
    <p:sldId id="266" r:id="rId7"/>
    <p:sldId id="267" r:id="rId8"/>
    <p:sldId id="265" r:id="rId9"/>
    <p:sldId id="268" r:id="rId10"/>
    <p:sldId id="257" r:id="rId11"/>
    <p:sldId id="269" r:id="rId12"/>
    <p:sldId id="27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543051" y="1344614"/>
            <a:ext cx="84667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1BA21D57-136F-4C46-AEBA-B9FA18CF650A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97AA3524-E7CE-4853-9AB6-DB1B7085ED8C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89438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EA842890-7916-4A3A-B36B-5C7ED0DEE9D4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2A491C2B-BFF0-4B53-BF4E-A25E413BDBF2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29760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3767" y="0"/>
            <a:ext cx="9144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3048000" y="0"/>
            <a:ext cx="1016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10984" y="2746375"/>
            <a:ext cx="84667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2564B789-EC9C-4D79-A610-9C881F9C1B5E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16F8BF3D-10CC-479F-87FA-D8CD5D3EB733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148904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48F52B0E-E639-4223-9521-B52FA21C83CB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1BAA6685-1F61-483B-9143-A417E650B245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933471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68593C2B-F3B3-4B48-BEAC-753038136839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7869795D-78BC-4D05-9909-FE7B32615555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089421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33ED41A5-74F9-4677-910D-89391BB3083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AFD35356-2BA4-40F5-BC10-AC14B76F0D29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931091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2552" y="0"/>
            <a:ext cx="10839449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44F09060-6007-4B45-870B-DC13452138E4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7144763A-443C-456C-8908-65616081BD76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10828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1D72D6FC-6662-440A-9457-5B1AC6CD56B5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C6E9D183-135B-4092-A7C5-FB8B99C979BC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83510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marL="0" marR="0" lvl="0" indent="-283464" algn="l" defTabSz="914400" rtl="0" eaLnBrk="1" fontAlgn="auto" latinLnBrk="0" hangingPunct="1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3891A7"/>
              </a:buClr>
              <a:buSzPct val="80000"/>
              <a:buFont typeface="Wingdings 2"/>
              <a:buNone/>
              <a:tabLst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529167" y="954089"/>
            <a:ext cx="9144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6671734" y="936625"/>
            <a:ext cx="865717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7B1FE547-3168-4C41-B934-210216695209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6278C5AE-2253-4B02-B0CF-92648CAD37D1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99793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C20A1DBB-3CEE-4858-9214-CA04519146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701995F6-6A80-4675-84C7-6046B59BB0B6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96442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54CD4F7A-A32B-4887-86DD-C2F4A879A3DD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87E864C1-FF1B-407C-811F-A997BCD5F2C6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33186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543051" y="1344614"/>
            <a:ext cx="84667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1BA21D57-136F-4C46-AEBA-B9FA18CF650A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97AA3524-E7CE-4853-9AB6-DB1B7085ED8C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99209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EA842890-7916-4A3A-B36B-5C7ED0DEE9D4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2A491C2B-BFF0-4B53-BF4E-A25E413BDBF2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23328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3767" y="0"/>
            <a:ext cx="9144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3048000" y="0"/>
            <a:ext cx="1016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10984" y="2746375"/>
            <a:ext cx="84667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2564B789-EC9C-4D79-A610-9C881F9C1B5E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16F8BF3D-10CC-479F-87FA-D8CD5D3EB733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878386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48F52B0E-E639-4223-9521-B52FA21C83CB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1BAA6685-1F61-483B-9143-A417E650B245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369483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68593C2B-F3B3-4B48-BEAC-753038136839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7869795D-78BC-4D05-9909-FE7B32615555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67100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33ED41A5-74F9-4677-910D-89391BB3083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AFD35356-2BA4-40F5-BC10-AC14B76F0D29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762739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2552" y="0"/>
            <a:ext cx="10839449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44F09060-6007-4B45-870B-DC13452138E4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7144763A-443C-456C-8908-65616081BD76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236587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1D72D6FC-6662-440A-9457-5B1AC6CD56B5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C6E9D183-135B-4092-A7C5-FB8B99C979BC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700335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marL="0" marR="0" lvl="0" indent="-283464" algn="l" defTabSz="914400" rtl="0" eaLnBrk="1" fontAlgn="auto" latinLnBrk="0" hangingPunct="1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3891A7"/>
              </a:buClr>
              <a:buSzPct val="80000"/>
              <a:buFont typeface="Wingdings 2"/>
              <a:buNone/>
              <a:tabLst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529167" y="954089"/>
            <a:ext cx="9144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6671734" y="936625"/>
            <a:ext cx="865717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fld id="{7B1FE547-3168-4C41-B934-210216695209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6278C5AE-2253-4B02-B0CF-92648CAD37D1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066424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C20A1DBB-3CEE-4858-9214-CA04519146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701995F6-6A80-4675-84C7-6046B59BB0B6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32088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54CD4F7A-A32B-4887-86DD-C2F4A879A3DD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87E864C1-FF1B-407C-811F-A997BCD5F2C6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2489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1087967" y="-815975"/>
            <a:ext cx="21844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24367" y="20639"/>
            <a:ext cx="2271184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1" name="Кольцо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50434" y="0"/>
            <a:ext cx="108415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13467" y="274638"/>
            <a:ext cx="9999133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913467" y="1447800"/>
            <a:ext cx="9999133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fld id="{0A5DBC47-488E-4445-9A6B-4D676E55FCF8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485033" y="6305550"/>
            <a:ext cx="609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B5A788"/>
                </a:solidFill>
                <a:latin typeface="Corbel" panose="020B0503020204020204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5DE0D26F-F963-480D-836B-97A8B0C2CACD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6960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1087967" y="-815975"/>
            <a:ext cx="21844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24367" y="20639"/>
            <a:ext cx="2271184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1" name="Кольцо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50434" y="0"/>
            <a:ext cx="108415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13467" y="274638"/>
            <a:ext cx="9999133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913467" y="1447800"/>
            <a:ext cx="9999133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fld id="{0A5DBC47-488E-4445-9A6B-4D676E55FCF8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400">
                <a:defRPr/>
              </a:pPr>
              <a:t>07.04.2020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 defTabSz="914400">
              <a:defRPr/>
            </a:pPr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485033" y="6305550"/>
            <a:ext cx="609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B5A788"/>
                </a:solidFill>
                <a:latin typeface="Corbel" panose="020B0503020204020204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5DE0D26F-F963-480D-836B-97A8B0C2CACD}" type="slidenum">
              <a:rPr lang="ru-RU" altLang="ru-RU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352551" y="0"/>
            <a:ext cx="973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5816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9485" y="1225626"/>
            <a:ext cx="10994834" cy="226278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Неполное доминирование.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Анализирующее скрещивание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649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Неполное доминирование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8463" y="1264554"/>
            <a:ext cx="10432973" cy="538963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 smtClean="0"/>
              <a:t>Неполное доминирование  тип наследования признаков, при котором доминантный признак не всегда полностью подавляет рецессивный и происходит появление  промежуточных признаков. </a:t>
            </a:r>
          </a:p>
          <a:p>
            <a:pPr marL="0" indent="0">
              <a:buNone/>
            </a:pPr>
            <a:r>
              <a:rPr lang="ru-RU" sz="2400" b="1" dirty="0" smtClean="0"/>
              <a:t>Пример 1.</a:t>
            </a:r>
            <a:r>
              <a:rPr lang="ru-RU" sz="2400" dirty="0" smtClean="0"/>
              <a:t> Наследование окраски цветков у ночной красавицы.</a:t>
            </a:r>
          </a:p>
          <a:p>
            <a:pPr marL="0" indent="0">
              <a:buNone/>
            </a:pPr>
            <a:r>
              <a:rPr lang="ru-RU" sz="2400" dirty="0" smtClean="0"/>
              <a:t>При скрещивании двух чистых линий растений ночной красавицы с красными (доминантный признак) и белыми цветками (рецессивный признак) все особи в первом поколении гибридов имеют розовые цветки.</a:t>
            </a:r>
          </a:p>
          <a:p>
            <a:pPr marL="0" indent="0">
              <a:buNone/>
            </a:pPr>
            <a:r>
              <a:rPr lang="ru-RU" sz="2400" dirty="0" smtClean="0"/>
              <a:t>При скрещивании гибридов первого поколения между собой во втором поколении наблюдается расщепление по фенотипу: 1 растение с красными цветками, 2 – с розовыми и 1 с белыми. По генотипу расщепление такое же, как и при полном доминировании: 1 АА: 2 </a:t>
            </a:r>
            <a:r>
              <a:rPr lang="ru-RU" sz="2400" dirty="0" err="1" smtClean="0"/>
              <a:t>Аа</a:t>
            </a:r>
            <a:r>
              <a:rPr lang="ru-RU" sz="2400" dirty="0" smtClean="0"/>
              <a:t>: 1аа.</a:t>
            </a:r>
          </a:p>
          <a:p>
            <a:pPr marL="0" indent="0">
              <a:buNone/>
            </a:pPr>
            <a:r>
              <a:rPr lang="ru-RU" sz="2400" dirty="0" smtClean="0"/>
              <a:t>Таким образом </a:t>
            </a:r>
            <a:r>
              <a:rPr lang="ru-RU" sz="2400" b="1" u="sng" dirty="0" smtClean="0"/>
              <a:t>расщепление по генотипу и фенотипу при неполном доминировании 1:2:1</a:t>
            </a: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60334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2" y="164367"/>
            <a:ext cx="8911687" cy="5900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Неполное доминирование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23120"/>
          <a:stretch/>
        </p:blipFill>
        <p:spPr>
          <a:xfrm>
            <a:off x="1428521" y="799693"/>
            <a:ext cx="9753600" cy="5616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45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99103" y="428605"/>
            <a:ext cx="578555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914400">
              <a:defRPr/>
            </a:pPr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  <a:ea typeface="+mj-ea"/>
                <a:cs typeface="+mj-cs"/>
              </a:rPr>
              <a:t>Неполное доминирование</a:t>
            </a:r>
            <a:endParaRPr lang="ru-RU" sz="3600" b="1" dirty="0">
              <a:ln w="1905"/>
              <a:gradFill>
                <a:gsLst>
                  <a:gs pos="0">
                    <a:srgbClr val="475A8D">
                      <a:shade val="20000"/>
                      <a:satMod val="200000"/>
                    </a:srgbClr>
                  </a:gs>
                  <a:gs pos="78000">
                    <a:srgbClr val="475A8D">
                      <a:tint val="90000"/>
                      <a:shade val="89000"/>
                      <a:satMod val="220000"/>
                    </a:srgbClr>
                  </a:gs>
                  <a:gs pos="100000">
                    <a:srgbClr val="475A8D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entury Schoolbook" pitchFamily="18" charset="0"/>
            </a:endParaRPr>
          </a:p>
        </p:txBody>
      </p:sp>
      <p:sp>
        <p:nvSpPr>
          <p:cNvPr id="18435" name="TextBox 12"/>
          <p:cNvSpPr txBox="1">
            <a:spLocks noChangeArrowheads="1"/>
          </p:cNvSpPr>
          <p:nvPr/>
        </p:nvSpPr>
        <p:spPr bwMode="auto">
          <a:xfrm>
            <a:off x="2095501" y="1357314"/>
            <a:ext cx="5000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4000" dirty="0">
                <a:solidFill>
                  <a:srgbClr val="000000"/>
                </a:solidFill>
                <a:latin typeface="Century Schoolbook" panose="02040604050505020304" pitchFamily="18" charset="0"/>
              </a:rPr>
              <a:t>Р</a:t>
            </a:r>
          </a:p>
        </p:txBody>
      </p:sp>
      <p:sp>
        <p:nvSpPr>
          <p:cNvPr id="18436" name="TextBox 13"/>
          <p:cNvSpPr txBox="1">
            <a:spLocks noChangeArrowheads="1"/>
          </p:cNvSpPr>
          <p:nvPr/>
        </p:nvSpPr>
        <p:spPr bwMode="auto">
          <a:xfrm>
            <a:off x="2024063" y="2571751"/>
            <a:ext cx="857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ru-RU" sz="4000">
                <a:solidFill>
                  <a:srgbClr val="000000"/>
                </a:solidFill>
                <a:latin typeface="Century Schoolbook" panose="02040604050505020304" pitchFamily="18" charset="0"/>
              </a:rPr>
              <a:t>G</a:t>
            </a:r>
            <a:endParaRPr lang="ru-RU" altLang="ru-RU" sz="1800">
              <a:solidFill>
                <a:srgbClr val="00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18437" name="TextBox 14"/>
          <p:cNvSpPr txBox="1">
            <a:spLocks noChangeArrowheads="1"/>
          </p:cNvSpPr>
          <p:nvPr/>
        </p:nvSpPr>
        <p:spPr bwMode="auto">
          <a:xfrm>
            <a:off x="1952625" y="3857626"/>
            <a:ext cx="857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ru-RU" sz="4000">
                <a:solidFill>
                  <a:srgbClr val="000000"/>
                </a:solidFill>
                <a:latin typeface="Century Schoolbook" panose="02040604050505020304" pitchFamily="18" charset="0"/>
              </a:rPr>
              <a:t>F</a:t>
            </a:r>
            <a:r>
              <a:rPr lang="ru-RU" altLang="ru-RU" sz="3600" baseline="-25000">
                <a:solidFill>
                  <a:srgbClr val="000000"/>
                </a:solidFill>
                <a:latin typeface="Century Schoolbook" panose="02040604050505020304" pitchFamily="18" charset="0"/>
              </a:rPr>
              <a:t>1</a:t>
            </a:r>
            <a:endParaRPr lang="ru-RU" altLang="ru-RU" sz="1800" baseline="-25000">
              <a:solidFill>
                <a:srgbClr val="00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18438" name="TextBox 20"/>
          <p:cNvSpPr txBox="1">
            <a:spLocks noChangeArrowheads="1"/>
          </p:cNvSpPr>
          <p:nvPr/>
        </p:nvSpPr>
        <p:spPr bwMode="auto">
          <a:xfrm>
            <a:off x="5667376" y="1428751"/>
            <a:ext cx="785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>
                <a:solidFill>
                  <a:srgbClr val="000000"/>
                </a:solidFill>
                <a:latin typeface="Century Schoolbook" panose="02040604050505020304" pitchFamily="18" charset="0"/>
              </a:rPr>
              <a:t>Х</a:t>
            </a:r>
          </a:p>
        </p:txBody>
      </p:sp>
      <p:sp>
        <p:nvSpPr>
          <p:cNvPr id="18439" name="Прямоугольник 21"/>
          <p:cNvSpPr>
            <a:spLocks noChangeArrowheads="1"/>
          </p:cNvSpPr>
          <p:nvPr/>
        </p:nvSpPr>
        <p:spPr bwMode="auto">
          <a:xfrm>
            <a:off x="7104063" y="1341438"/>
            <a:ext cx="5762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3600" b="1">
                <a:solidFill>
                  <a:srgbClr val="000000"/>
                </a:solidFill>
                <a:latin typeface="Century Schoolbook" panose="02040604050505020304" pitchFamily="18" charset="0"/>
              </a:rPr>
              <a:t>♂</a:t>
            </a:r>
          </a:p>
        </p:txBody>
      </p:sp>
      <p:sp>
        <p:nvSpPr>
          <p:cNvPr id="18440" name="Прямоугольник 22"/>
          <p:cNvSpPr>
            <a:spLocks noChangeArrowheads="1"/>
          </p:cNvSpPr>
          <p:nvPr/>
        </p:nvSpPr>
        <p:spPr bwMode="auto">
          <a:xfrm>
            <a:off x="3575050" y="1484313"/>
            <a:ext cx="46679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4000">
                <a:solidFill>
                  <a:srgbClr val="000000"/>
                </a:solidFill>
              </a:rPr>
              <a:t>♀</a:t>
            </a:r>
          </a:p>
        </p:txBody>
      </p:sp>
      <p:sp>
        <p:nvSpPr>
          <p:cNvPr id="21" name="Овал 20"/>
          <p:cNvSpPr/>
          <p:nvPr/>
        </p:nvSpPr>
        <p:spPr>
          <a:xfrm>
            <a:off x="3431704" y="2636912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>
              <a:defRPr/>
            </a:pPr>
            <a:r>
              <a:rPr lang="ru-RU" dirty="0">
                <a:solidFill>
                  <a:prstClr val="black"/>
                </a:solidFill>
                <a:latin typeface="Corbel" panose="020B0503020204020204" pitchFamily="34" charset="0"/>
              </a:rPr>
              <a:t>А</a:t>
            </a:r>
          </a:p>
        </p:txBody>
      </p:sp>
      <p:sp>
        <p:nvSpPr>
          <p:cNvPr id="22" name="Овал 21"/>
          <p:cNvSpPr/>
          <p:nvPr/>
        </p:nvSpPr>
        <p:spPr>
          <a:xfrm>
            <a:off x="4367808" y="2636912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>
              <a:defRPr/>
            </a:pPr>
            <a:r>
              <a:rPr lang="ru-RU" dirty="0">
                <a:solidFill>
                  <a:prstClr val="black"/>
                </a:solidFill>
                <a:latin typeface="Corbel" panose="020B0503020204020204" pitchFamily="34" charset="0"/>
              </a:rPr>
              <a:t>А</a:t>
            </a:r>
          </a:p>
        </p:txBody>
      </p:sp>
      <p:sp>
        <p:nvSpPr>
          <p:cNvPr id="18447" name="TextBox 22"/>
          <p:cNvSpPr txBox="1">
            <a:spLocks noChangeArrowheads="1"/>
          </p:cNvSpPr>
          <p:nvPr/>
        </p:nvSpPr>
        <p:spPr bwMode="auto">
          <a:xfrm>
            <a:off x="2640013" y="1628775"/>
            <a:ext cx="1008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</a:rPr>
              <a:t>генотип</a:t>
            </a:r>
          </a:p>
        </p:txBody>
      </p:sp>
      <p:sp>
        <p:nvSpPr>
          <p:cNvPr id="18448" name="TextBox 23"/>
          <p:cNvSpPr txBox="1">
            <a:spLocks noChangeArrowheads="1"/>
          </p:cNvSpPr>
          <p:nvPr/>
        </p:nvSpPr>
        <p:spPr bwMode="auto">
          <a:xfrm>
            <a:off x="4008438" y="148431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srgbClr val="000000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18449" name="TextBox 24"/>
          <p:cNvSpPr txBox="1">
            <a:spLocks noChangeArrowheads="1"/>
          </p:cNvSpPr>
          <p:nvPr/>
        </p:nvSpPr>
        <p:spPr bwMode="auto">
          <a:xfrm>
            <a:off x="7608888" y="148431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srgbClr val="000000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18450" name="TextBox 25"/>
          <p:cNvSpPr txBox="1">
            <a:spLocks noChangeArrowheads="1"/>
          </p:cNvSpPr>
          <p:nvPr/>
        </p:nvSpPr>
        <p:spPr bwMode="auto">
          <a:xfrm>
            <a:off x="2566988" y="1916114"/>
            <a:ext cx="1225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</a:rPr>
              <a:t>фенотип</a:t>
            </a:r>
          </a:p>
        </p:txBody>
      </p:sp>
      <p:sp>
        <p:nvSpPr>
          <p:cNvPr id="18451" name="TextBox 26"/>
          <p:cNvSpPr txBox="1">
            <a:spLocks noChangeArrowheads="1"/>
          </p:cNvSpPr>
          <p:nvPr/>
        </p:nvSpPr>
        <p:spPr bwMode="auto">
          <a:xfrm>
            <a:off x="4008439" y="1916114"/>
            <a:ext cx="1150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 smtClean="0">
                <a:solidFill>
                  <a:srgbClr val="000000"/>
                </a:solidFill>
                <a:latin typeface="Arial" panose="020B0604020202020204" pitchFamily="34" charset="0"/>
              </a:rPr>
              <a:t>красные</a:t>
            </a:r>
            <a:endParaRPr lang="ru-RU" alt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452" name="TextBox 27"/>
          <p:cNvSpPr txBox="1">
            <a:spLocks noChangeArrowheads="1"/>
          </p:cNvSpPr>
          <p:nvPr/>
        </p:nvSpPr>
        <p:spPr bwMode="auto">
          <a:xfrm>
            <a:off x="7319964" y="1916114"/>
            <a:ext cx="1152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 smtClean="0">
                <a:solidFill>
                  <a:srgbClr val="000000"/>
                </a:solidFill>
                <a:latin typeface="Arial" panose="020B0604020202020204" pitchFamily="34" charset="0"/>
              </a:rPr>
              <a:t>белые</a:t>
            </a:r>
            <a:endParaRPr lang="ru-RU" alt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6600056" y="2564904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>
              <a:defRPr/>
            </a:pPr>
            <a:r>
              <a:rPr lang="ru-RU" dirty="0">
                <a:solidFill>
                  <a:prstClr val="black"/>
                </a:solidFill>
                <a:latin typeface="Corbel" panose="020B0503020204020204" pitchFamily="34" charset="0"/>
              </a:rPr>
              <a:t>а</a:t>
            </a:r>
          </a:p>
        </p:txBody>
      </p:sp>
      <p:sp>
        <p:nvSpPr>
          <p:cNvPr id="30" name="Овал 29"/>
          <p:cNvSpPr/>
          <p:nvPr/>
        </p:nvSpPr>
        <p:spPr>
          <a:xfrm>
            <a:off x="7680176" y="2564904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>
              <a:defRPr/>
            </a:pPr>
            <a:r>
              <a:rPr lang="ru-RU" dirty="0">
                <a:solidFill>
                  <a:prstClr val="black"/>
                </a:solidFill>
                <a:latin typeface="Corbel" panose="020B0503020204020204" pitchFamily="34" charset="0"/>
              </a:rPr>
              <a:t>а</a:t>
            </a:r>
          </a:p>
        </p:txBody>
      </p:sp>
      <p:sp>
        <p:nvSpPr>
          <p:cNvPr id="18459" name="TextBox 30"/>
          <p:cNvSpPr txBox="1">
            <a:spLocks noChangeArrowheads="1"/>
          </p:cNvSpPr>
          <p:nvPr/>
        </p:nvSpPr>
        <p:spPr bwMode="auto">
          <a:xfrm>
            <a:off x="3719513" y="400526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srgbClr val="000000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18460" name="TextBox 31"/>
          <p:cNvSpPr txBox="1">
            <a:spLocks noChangeArrowheads="1"/>
          </p:cNvSpPr>
          <p:nvPr/>
        </p:nvSpPr>
        <p:spPr bwMode="auto">
          <a:xfrm>
            <a:off x="2711451" y="4076700"/>
            <a:ext cx="1008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</a:rPr>
              <a:t>генотип</a:t>
            </a:r>
          </a:p>
        </p:txBody>
      </p:sp>
      <p:sp>
        <p:nvSpPr>
          <p:cNvPr id="18461" name="TextBox 32"/>
          <p:cNvSpPr txBox="1">
            <a:spLocks noChangeArrowheads="1"/>
          </p:cNvSpPr>
          <p:nvPr/>
        </p:nvSpPr>
        <p:spPr bwMode="auto">
          <a:xfrm>
            <a:off x="5016500" y="3975101"/>
            <a:ext cx="647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srgbClr val="000000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18462" name="TextBox 33"/>
          <p:cNvSpPr txBox="1">
            <a:spLocks noChangeArrowheads="1"/>
          </p:cNvSpPr>
          <p:nvPr/>
        </p:nvSpPr>
        <p:spPr bwMode="auto">
          <a:xfrm>
            <a:off x="7680325" y="3860801"/>
            <a:ext cx="647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dirty="0" err="1">
                <a:solidFill>
                  <a:srgbClr val="000000"/>
                </a:solidFill>
                <a:latin typeface="Arial" panose="020B0604020202020204" pitchFamily="34" charset="0"/>
              </a:rPr>
              <a:t>Аа</a:t>
            </a:r>
            <a:endParaRPr lang="ru-RU" altLang="ru-RU" sz="24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463" name="TextBox 34"/>
          <p:cNvSpPr txBox="1">
            <a:spLocks noChangeArrowheads="1"/>
          </p:cNvSpPr>
          <p:nvPr/>
        </p:nvSpPr>
        <p:spPr bwMode="auto">
          <a:xfrm>
            <a:off x="6456363" y="3933826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srgbClr val="000000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18464" name="TextBox 35"/>
          <p:cNvSpPr txBox="1">
            <a:spLocks noChangeArrowheads="1"/>
          </p:cNvSpPr>
          <p:nvPr/>
        </p:nvSpPr>
        <p:spPr bwMode="auto">
          <a:xfrm>
            <a:off x="2495551" y="4508500"/>
            <a:ext cx="1223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</a:rPr>
              <a:t>фенотип</a:t>
            </a:r>
          </a:p>
        </p:txBody>
      </p:sp>
      <p:sp>
        <p:nvSpPr>
          <p:cNvPr id="18465" name="TextBox 36"/>
          <p:cNvSpPr txBox="1">
            <a:spLocks noChangeArrowheads="1"/>
          </p:cNvSpPr>
          <p:nvPr/>
        </p:nvSpPr>
        <p:spPr bwMode="auto">
          <a:xfrm>
            <a:off x="3575051" y="4508500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 smtClean="0">
                <a:solidFill>
                  <a:srgbClr val="000000"/>
                </a:solidFill>
                <a:latin typeface="Arial" panose="020B0604020202020204" pitchFamily="34" charset="0"/>
              </a:rPr>
              <a:t>розовые</a:t>
            </a:r>
            <a:endParaRPr lang="ru-RU" alt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466" name="TextBox 37"/>
          <p:cNvSpPr txBox="1">
            <a:spLocks noChangeArrowheads="1"/>
          </p:cNvSpPr>
          <p:nvPr/>
        </p:nvSpPr>
        <p:spPr bwMode="auto">
          <a:xfrm>
            <a:off x="4727576" y="4508500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lvl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розовые</a:t>
            </a:r>
          </a:p>
        </p:txBody>
      </p:sp>
      <p:sp>
        <p:nvSpPr>
          <p:cNvPr id="18467" name="TextBox 38"/>
          <p:cNvSpPr txBox="1">
            <a:spLocks noChangeArrowheads="1"/>
          </p:cNvSpPr>
          <p:nvPr/>
        </p:nvSpPr>
        <p:spPr bwMode="auto">
          <a:xfrm>
            <a:off x="6024564" y="4508500"/>
            <a:ext cx="1150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lvl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розовые</a:t>
            </a:r>
          </a:p>
        </p:txBody>
      </p:sp>
      <p:sp>
        <p:nvSpPr>
          <p:cNvPr id="18468" name="TextBox 39"/>
          <p:cNvSpPr txBox="1">
            <a:spLocks noChangeArrowheads="1"/>
          </p:cNvSpPr>
          <p:nvPr/>
        </p:nvSpPr>
        <p:spPr bwMode="auto">
          <a:xfrm>
            <a:off x="7464426" y="4508500"/>
            <a:ext cx="1152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lvl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 smtClean="0">
                <a:solidFill>
                  <a:srgbClr val="000000"/>
                </a:solidFill>
                <a:latin typeface="Arial" panose="020B0604020202020204" pitchFamily="34" charset="0"/>
              </a:rPr>
              <a:t>розовые</a:t>
            </a:r>
            <a:endParaRPr lang="ru-RU" altLang="ru-RU" sz="1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95551" y="5328356"/>
            <a:ext cx="4679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100 % розовые, </a:t>
            </a:r>
            <a:r>
              <a:rPr lang="ru-RU" dirty="0" err="1" smtClean="0"/>
              <a:t>Аа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04828" y="3410833"/>
            <a:ext cx="10169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Каждая родительская особь образует по  одному типу гамет, т.к. родительские особи </a:t>
            </a:r>
            <a:r>
              <a:rPr lang="ru-RU" dirty="0" err="1" smtClean="0"/>
              <a:t>гомозиготны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15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99102" y="428605"/>
            <a:ext cx="578555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 algn="ctr" defTabSz="914400">
              <a:defRPr/>
            </a:pPr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</a:rPr>
              <a:t>Неполное доминирование</a:t>
            </a:r>
            <a:endParaRPr lang="ru-RU" sz="3600" b="1" dirty="0">
              <a:ln w="1905"/>
              <a:gradFill>
                <a:gsLst>
                  <a:gs pos="0">
                    <a:srgbClr val="475A8D">
                      <a:shade val="20000"/>
                      <a:satMod val="200000"/>
                    </a:srgbClr>
                  </a:gs>
                  <a:gs pos="78000">
                    <a:srgbClr val="475A8D">
                      <a:tint val="90000"/>
                      <a:shade val="89000"/>
                      <a:satMod val="220000"/>
                    </a:srgbClr>
                  </a:gs>
                  <a:gs pos="100000">
                    <a:srgbClr val="475A8D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entury Schoolbook" pitchFamily="18" charset="0"/>
            </a:endParaRPr>
          </a:p>
        </p:txBody>
      </p:sp>
      <p:sp>
        <p:nvSpPr>
          <p:cNvPr id="21507" name="TextBox 12"/>
          <p:cNvSpPr txBox="1">
            <a:spLocks noChangeArrowheads="1"/>
          </p:cNvSpPr>
          <p:nvPr/>
        </p:nvSpPr>
        <p:spPr bwMode="auto">
          <a:xfrm>
            <a:off x="2095501" y="1357314"/>
            <a:ext cx="5000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4000">
                <a:solidFill>
                  <a:prstClr val="black"/>
                </a:solidFill>
                <a:latin typeface="Century Schoolbook" panose="02040604050505020304" pitchFamily="18" charset="0"/>
              </a:rPr>
              <a:t>Р</a:t>
            </a:r>
          </a:p>
        </p:txBody>
      </p:sp>
      <p:sp>
        <p:nvSpPr>
          <p:cNvPr id="21508" name="TextBox 13"/>
          <p:cNvSpPr txBox="1">
            <a:spLocks noChangeArrowheads="1"/>
          </p:cNvSpPr>
          <p:nvPr/>
        </p:nvSpPr>
        <p:spPr bwMode="auto">
          <a:xfrm>
            <a:off x="2024063" y="2571751"/>
            <a:ext cx="857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ru-RU" sz="4000">
                <a:solidFill>
                  <a:prstClr val="black"/>
                </a:solidFill>
                <a:latin typeface="Century Schoolbook" panose="02040604050505020304" pitchFamily="18" charset="0"/>
              </a:rPr>
              <a:t>G</a:t>
            </a:r>
            <a:endParaRPr lang="ru-RU" altLang="ru-RU" sz="1800">
              <a:solidFill>
                <a:prstClr val="black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21509" name="TextBox 14"/>
          <p:cNvSpPr txBox="1">
            <a:spLocks noChangeArrowheads="1"/>
          </p:cNvSpPr>
          <p:nvPr/>
        </p:nvSpPr>
        <p:spPr bwMode="auto">
          <a:xfrm>
            <a:off x="1952625" y="3857626"/>
            <a:ext cx="857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ru-RU" sz="4000">
                <a:solidFill>
                  <a:prstClr val="black"/>
                </a:solidFill>
                <a:latin typeface="Century Schoolbook" panose="02040604050505020304" pitchFamily="18" charset="0"/>
              </a:rPr>
              <a:t>F</a:t>
            </a:r>
            <a:r>
              <a:rPr lang="ru-RU" altLang="ru-RU" sz="1800">
                <a:solidFill>
                  <a:prstClr val="black"/>
                </a:solidFill>
                <a:latin typeface="Century Schoolbook" panose="02040604050505020304" pitchFamily="18" charset="0"/>
              </a:rPr>
              <a:t>2</a:t>
            </a:r>
          </a:p>
        </p:txBody>
      </p:sp>
      <p:sp>
        <p:nvSpPr>
          <p:cNvPr id="21511" name="TextBox 20"/>
          <p:cNvSpPr txBox="1">
            <a:spLocks noChangeArrowheads="1"/>
          </p:cNvSpPr>
          <p:nvPr/>
        </p:nvSpPr>
        <p:spPr bwMode="auto">
          <a:xfrm>
            <a:off x="5667376" y="1428751"/>
            <a:ext cx="785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800">
                <a:solidFill>
                  <a:prstClr val="black"/>
                </a:solidFill>
                <a:latin typeface="Century Schoolbook" panose="02040604050505020304" pitchFamily="18" charset="0"/>
              </a:rPr>
              <a:t>Х</a:t>
            </a:r>
          </a:p>
        </p:txBody>
      </p:sp>
      <p:sp>
        <p:nvSpPr>
          <p:cNvPr id="21512" name="Прямоугольник 21"/>
          <p:cNvSpPr>
            <a:spLocks noChangeArrowheads="1"/>
          </p:cNvSpPr>
          <p:nvPr/>
        </p:nvSpPr>
        <p:spPr bwMode="auto">
          <a:xfrm>
            <a:off x="7104063" y="1341438"/>
            <a:ext cx="5762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3600" b="1">
                <a:solidFill>
                  <a:prstClr val="black"/>
                </a:solidFill>
                <a:latin typeface="Century Schoolbook" panose="02040604050505020304" pitchFamily="18" charset="0"/>
              </a:rPr>
              <a:t>♂</a:t>
            </a:r>
          </a:p>
        </p:txBody>
      </p:sp>
      <p:sp>
        <p:nvSpPr>
          <p:cNvPr id="21513" name="Прямоугольник 22"/>
          <p:cNvSpPr>
            <a:spLocks noChangeArrowheads="1"/>
          </p:cNvSpPr>
          <p:nvPr/>
        </p:nvSpPr>
        <p:spPr bwMode="auto">
          <a:xfrm>
            <a:off x="3575050" y="1484313"/>
            <a:ext cx="46679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4000">
                <a:solidFill>
                  <a:prstClr val="black"/>
                </a:solidFill>
              </a:rPr>
              <a:t>♀</a:t>
            </a:r>
          </a:p>
        </p:txBody>
      </p:sp>
      <p:sp>
        <p:nvSpPr>
          <p:cNvPr id="21" name="Овал 20"/>
          <p:cNvSpPr/>
          <p:nvPr/>
        </p:nvSpPr>
        <p:spPr>
          <a:xfrm>
            <a:off x="3431704" y="2636912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>
              <a:defRPr/>
            </a:pPr>
            <a:r>
              <a:rPr lang="ru-RU" dirty="0">
                <a:solidFill>
                  <a:prstClr val="black"/>
                </a:solidFill>
                <a:latin typeface="Corbel" panose="020B0503020204020204" pitchFamily="34" charset="0"/>
              </a:rPr>
              <a:t>А</a:t>
            </a:r>
          </a:p>
        </p:txBody>
      </p:sp>
      <p:sp>
        <p:nvSpPr>
          <p:cNvPr id="22" name="Овал 21"/>
          <p:cNvSpPr/>
          <p:nvPr/>
        </p:nvSpPr>
        <p:spPr>
          <a:xfrm>
            <a:off x="4367808" y="2636912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>
              <a:defRPr/>
            </a:pPr>
            <a:r>
              <a:rPr lang="ru-RU" dirty="0">
                <a:solidFill>
                  <a:prstClr val="black"/>
                </a:solidFill>
                <a:latin typeface="Corbel" panose="020B0503020204020204" pitchFamily="34" charset="0"/>
              </a:rPr>
              <a:t>а</a:t>
            </a:r>
          </a:p>
        </p:txBody>
      </p:sp>
      <p:sp>
        <p:nvSpPr>
          <p:cNvPr id="21520" name="TextBox 22"/>
          <p:cNvSpPr txBox="1">
            <a:spLocks noChangeArrowheads="1"/>
          </p:cNvSpPr>
          <p:nvPr/>
        </p:nvSpPr>
        <p:spPr bwMode="auto">
          <a:xfrm>
            <a:off x="2640013" y="1628775"/>
            <a:ext cx="1008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>
                <a:solidFill>
                  <a:prstClr val="black"/>
                </a:solidFill>
                <a:latin typeface="Arial" panose="020B0604020202020204" pitchFamily="34" charset="0"/>
              </a:rPr>
              <a:t>генотип</a:t>
            </a:r>
          </a:p>
        </p:txBody>
      </p:sp>
      <p:sp>
        <p:nvSpPr>
          <p:cNvPr id="21521" name="TextBox 23"/>
          <p:cNvSpPr txBox="1">
            <a:spLocks noChangeArrowheads="1"/>
          </p:cNvSpPr>
          <p:nvPr/>
        </p:nvSpPr>
        <p:spPr bwMode="auto">
          <a:xfrm>
            <a:off x="4008438" y="148431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prstClr val="black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21522" name="TextBox 24"/>
          <p:cNvSpPr txBox="1">
            <a:spLocks noChangeArrowheads="1"/>
          </p:cNvSpPr>
          <p:nvPr/>
        </p:nvSpPr>
        <p:spPr bwMode="auto">
          <a:xfrm>
            <a:off x="7608888" y="148431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prstClr val="black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21523" name="TextBox 25"/>
          <p:cNvSpPr txBox="1">
            <a:spLocks noChangeArrowheads="1"/>
          </p:cNvSpPr>
          <p:nvPr/>
        </p:nvSpPr>
        <p:spPr bwMode="auto">
          <a:xfrm>
            <a:off x="2566988" y="1916114"/>
            <a:ext cx="1225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>
                <a:solidFill>
                  <a:prstClr val="black"/>
                </a:solidFill>
                <a:latin typeface="Arial" panose="020B0604020202020204" pitchFamily="34" charset="0"/>
              </a:rPr>
              <a:t>фенотип</a:t>
            </a:r>
          </a:p>
        </p:txBody>
      </p:sp>
      <p:sp>
        <p:nvSpPr>
          <p:cNvPr id="21524" name="TextBox 26"/>
          <p:cNvSpPr txBox="1">
            <a:spLocks noChangeArrowheads="1"/>
          </p:cNvSpPr>
          <p:nvPr/>
        </p:nvSpPr>
        <p:spPr bwMode="auto">
          <a:xfrm>
            <a:off x="4008439" y="1916114"/>
            <a:ext cx="1150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lvl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розовые</a:t>
            </a:r>
          </a:p>
        </p:txBody>
      </p:sp>
      <p:sp>
        <p:nvSpPr>
          <p:cNvPr id="21525" name="TextBox 27"/>
          <p:cNvSpPr txBox="1">
            <a:spLocks noChangeArrowheads="1"/>
          </p:cNvSpPr>
          <p:nvPr/>
        </p:nvSpPr>
        <p:spPr bwMode="auto">
          <a:xfrm>
            <a:off x="7319964" y="1916114"/>
            <a:ext cx="1152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lvl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розовые</a:t>
            </a:r>
          </a:p>
        </p:txBody>
      </p:sp>
      <p:sp>
        <p:nvSpPr>
          <p:cNvPr id="29" name="Овал 28"/>
          <p:cNvSpPr/>
          <p:nvPr/>
        </p:nvSpPr>
        <p:spPr>
          <a:xfrm>
            <a:off x="6600056" y="2564904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>
              <a:defRPr/>
            </a:pPr>
            <a:r>
              <a:rPr lang="ru-RU" dirty="0">
                <a:solidFill>
                  <a:prstClr val="black"/>
                </a:solidFill>
                <a:latin typeface="Corbel" panose="020B0503020204020204" pitchFamily="34" charset="0"/>
              </a:rPr>
              <a:t>А</a:t>
            </a:r>
          </a:p>
        </p:txBody>
      </p:sp>
      <p:sp>
        <p:nvSpPr>
          <p:cNvPr id="30" name="Овал 29"/>
          <p:cNvSpPr/>
          <p:nvPr/>
        </p:nvSpPr>
        <p:spPr>
          <a:xfrm>
            <a:off x="7680176" y="2564904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defTabSz="914400">
              <a:defRPr/>
            </a:pPr>
            <a:r>
              <a:rPr lang="ru-RU" dirty="0">
                <a:solidFill>
                  <a:prstClr val="black"/>
                </a:solidFill>
                <a:latin typeface="Corbel" panose="020B0503020204020204" pitchFamily="34" charset="0"/>
              </a:rPr>
              <a:t>а</a:t>
            </a:r>
          </a:p>
        </p:txBody>
      </p:sp>
      <p:sp>
        <p:nvSpPr>
          <p:cNvPr id="21532" name="TextBox 30"/>
          <p:cNvSpPr txBox="1">
            <a:spLocks noChangeArrowheads="1"/>
          </p:cNvSpPr>
          <p:nvPr/>
        </p:nvSpPr>
        <p:spPr bwMode="auto">
          <a:xfrm>
            <a:off x="3719513" y="400526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prstClr val="black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21533" name="TextBox 31"/>
          <p:cNvSpPr txBox="1">
            <a:spLocks noChangeArrowheads="1"/>
          </p:cNvSpPr>
          <p:nvPr/>
        </p:nvSpPr>
        <p:spPr bwMode="auto">
          <a:xfrm>
            <a:off x="2711451" y="4076700"/>
            <a:ext cx="1008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>
                <a:solidFill>
                  <a:prstClr val="black"/>
                </a:solidFill>
                <a:latin typeface="Arial" panose="020B0604020202020204" pitchFamily="34" charset="0"/>
              </a:rPr>
              <a:t>генотип</a:t>
            </a:r>
          </a:p>
        </p:txBody>
      </p:sp>
      <p:sp>
        <p:nvSpPr>
          <p:cNvPr id="21534" name="TextBox 32"/>
          <p:cNvSpPr txBox="1">
            <a:spLocks noChangeArrowheads="1"/>
          </p:cNvSpPr>
          <p:nvPr/>
        </p:nvSpPr>
        <p:spPr bwMode="auto">
          <a:xfrm>
            <a:off x="5016500" y="3975101"/>
            <a:ext cx="647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prstClr val="black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21535" name="TextBox 33"/>
          <p:cNvSpPr txBox="1">
            <a:spLocks noChangeArrowheads="1"/>
          </p:cNvSpPr>
          <p:nvPr/>
        </p:nvSpPr>
        <p:spPr bwMode="auto">
          <a:xfrm>
            <a:off x="7680325" y="3860801"/>
            <a:ext cx="647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prstClr val="black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21536" name="TextBox 34"/>
          <p:cNvSpPr txBox="1">
            <a:spLocks noChangeArrowheads="1"/>
          </p:cNvSpPr>
          <p:nvPr/>
        </p:nvSpPr>
        <p:spPr bwMode="auto">
          <a:xfrm>
            <a:off x="6456363" y="3933826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>
                <a:solidFill>
                  <a:prstClr val="black"/>
                </a:solidFill>
                <a:latin typeface="Arial" panose="020B0604020202020204" pitchFamily="34" charset="0"/>
              </a:rPr>
              <a:t>Аа</a:t>
            </a:r>
          </a:p>
        </p:txBody>
      </p:sp>
      <p:sp>
        <p:nvSpPr>
          <p:cNvPr id="21537" name="TextBox 35"/>
          <p:cNvSpPr txBox="1">
            <a:spLocks noChangeArrowheads="1"/>
          </p:cNvSpPr>
          <p:nvPr/>
        </p:nvSpPr>
        <p:spPr bwMode="auto">
          <a:xfrm>
            <a:off x="2495551" y="4508500"/>
            <a:ext cx="1223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>
                <a:solidFill>
                  <a:prstClr val="black"/>
                </a:solidFill>
                <a:latin typeface="Arial" panose="020B0604020202020204" pitchFamily="34" charset="0"/>
              </a:rPr>
              <a:t>фенотип</a:t>
            </a:r>
          </a:p>
        </p:txBody>
      </p:sp>
      <p:sp>
        <p:nvSpPr>
          <p:cNvPr id="21538" name="TextBox 36"/>
          <p:cNvSpPr txBox="1">
            <a:spLocks noChangeArrowheads="1"/>
          </p:cNvSpPr>
          <p:nvPr/>
        </p:nvSpPr>
        <p:spPr bwMode="auto">
          <a:xfrm>
            <a:off x="3575051" y="4508500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 smtClean="0">
                <a:solidFill>
                  <a:prstClr val="black"/>
                </a:solidFill>
                <a:latin typeface="Arial" panose="020B0604020202020204" pitchFamily="34" charset="0"/>
              </a:rPr>
              <a:t>красные</a:t>
            </a:r>
            <a:endParaRPr lang="ru-RU" altLang="ru-RU" sz="18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1539" name="TextBox 37"/>
          <p:cNvSpPr txBox="1">
            <a:spLocks noChangeArrowheads="1"/>
          </p:cNvSpPr>
          <p:nvPr/>
        </p:nvSpPr>
        <p:spPr bwMode="auto">
          <a:xfrm>
            <a:off x="4727576" y="4508500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 smtClean="0">
                <a:solidFill>
                  <a:prstClr val="black"/>
                </a:solidFill>
                <a:latin typeface="Arial" panose="020B0604020202020204" pitchFamily="34" charset="0"/>
              </a:rPr>
              <a:t>розовые</a:t>
            </a:r>
            <a:endParaRPr lang="ru-RU" altLang="ru-RU" sz="18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1540" name="TextBox 38"/>
          <p:cNvSpPr txBox="1">
            <a:spLocks noChangeArrowheads="1"/>
          </p:cNvSpPr>
          <p:nvPr/>
        </p:nvSpPr>
        <p:spPr bwMode="auto">
          <a:xfrm>
            <a:off x="6024564" y="4508500"/>
            <a:ext cx="1150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 smtClean="0">
                <a:solidFill>
                  <a:prstClr val="black"/>
                </a:solidFill>
                <a:latin typeface="Arial" panose="020B0604020202020204" pitchFamily="34" charset="0"/>
              </a:rPr>
              <a:t>розовые</a:t>
            </a:r>
            <a:endParaRPr lang="ru-RU" altLang="ru-RU" sz="18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1541" name="TextBox 39"/>
          <p:cNvSpPr txBox="1">
            <a:spLocks noChangeArrowheads="1"/>
          </p:cNvSpPr>
          <p:nvPr/>
        </p:nvSpPr>
        <p:spPr bwMode="auto">
          <a:xfrm>
            <a:off x="7464426" y="4508500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800" dirty="0" smtClean="0">
                <a:solidFill>
                  <a:prstClr val="black"/>
                </a:solidFill>
                <a:latin typeface="Arial" panose="020B0604020202020204" pitchFamily="34" charset="0"/>
              </a:rPr>
              <a:t>белые</a:t>
            </a:r>
            <a:endParaRPr lang="ru-RU" altLang="ru-RU" sz="18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36800" y="5531556"/>
            <a:ext cx="6135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Расщепление по генотипу: 1 АА: 2 </a:t>
            </a:r>
            <a:r>
              <a:rPr lang="ru-RU" dirty="0" err="1" smtClean="0"/>
              <a:t>Аа</a:t>
            </a:r>
            <a:r>
              <a:rPr lang="ru-RU" dirty="0" smtClean="0"/>
              <a:t>: 1 </a:t>
            </a:r>
            <a:r>
              <a:rPr lang="ru-RU" dirty="0" err="1" smtClean="0"/>
              <a:t>аа</a:t>
            </a:r>
            <a:endParaRPr lang="ru-RU" dirty="0" smtClean="0"/>
          </a:p>
          <a:p>
            <a:r>
              <a:rPr lang="ru-RU" dirty="0">
                <a:solidFill>
                  <a:prstClr val="black"/>
                </a:solidFill>
              </a:rPr>
              <a:t>Расщепление по </a:t>
            </a:r>
            <a:r>
              <a:rPr lang="ru-RU" dirty="0" smtClean="0">
                <a:solidFill>
                  <a:prstClr val="black"/>
                </a:solidFill>
              </a:rPr>
              <a:t>фенотипу: 1 </a:t>
            </a:r>
            <a:r>
              <a:rPr lang="ru-RU" dirty="0" err="1" smtClean="0">
                <a:solidFill>
                  <a:prstClr val="black"/>
                </a:solidFill>
              </a:rPr>
              <a:t>красн</a:t>
            </a:r>
            <a:r>
              <a:rPr lang="ru-RU" dirty="0" smtClean="0">
                <a:solidFill>
                  <a:prstClr val="black"/>
                </a:solidFill>
              </a:rPr>
              <a:t>.: 2 роз. : 1 бел.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1911270" y="3454964"/>
            <a:ext cx="10169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Каждая родительская особь образует по  два типа гамет, т.к. родительские особи </a:t>
            </a:r>
            <a:r>
              <a:rPr lang="ru-RU" dirty="0" err="1" smtClean="0"/>
              <a:t>гетерозиготны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228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4612" y="271571"/>
            <a:ext cx="8911687" cy="575096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Неполное доминирование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0824" y="1264554"/>
            <a:ext cx="8890612" cy="53896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Пример 2.</a:t>
            </a:r>
            <a:r>
              <a:rPr lang="ru-RU" sz="2400" dirty="0" smtClean="0"/>
              <a:t> Наследование признака при серповидно-клеточной анемии у человека.</a:t>
            </a:r>
          </a:p>
          <a:p>
            <a:pPr marL="0" indent="0">
              <a:buNone/>
            </a:pPr>
            <a:r>
              <a:rPr lang="ru-RU" sz="2400" dirty="0" smtClean="0"/>
              <a:t>В норме эритроциты человека имеют форму двояковогнутого диска. При серповидно-клеточной анемии они приобретают вид серпа. Такие эритроциты не могут связывать достаточное количество кислорода, поэтому организм постоянно испытывает его недостаток. Дети, страдающие этим заболеванием, погибают в раннем возрасте. У </a:t>
            </a:r>
            <a:r>
              <a:rPr lang="ru-RU" sz="2400" dirty="0" err="1" smtClean="0"/>
              <a:t>гетерозигот</a:t>
            </a:r>
            <a:r>
              <a:rPr lang="ru-RU" sz="2400" dirty="0" smtClean="0"/>
              <a:t> основное количество эритроцитов имеют нормальную форму, а часть – измененную, у них заболевание не проявляется.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r="17258"/>
          <a:stretch/>
        </p:blipFill>
        <p:spPr>
          <a:xfrm>
            <a:off x="0" y="-117782"/>
            <a:ext cx="3215906" cy="697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591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Анализирующее скрещивание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9111" y="2133600"/>
            <a:ext cx="9585501" cy="3777622"/>
          </a:xfrm>
        </p:spPr>
        <p:txBody>
          <a:bodyPr/>
          <a:lstStyle/>
          <a:p>
            <a:pPr marL="0" indent="0">
              <a:buNone/>
            </a:pPr>
            <a:r>
              <a:rPr lang="ru-RU" sz="3600" b="1" dirty="0">
                <a:solidFill>
                  <a:prstClr val="black">
                    <a:lumMod val="85000"/>
                    <a:lumOff val="15000"/>
                  </a:prstClr>
                </a:solidFill>
                <a:ea typeface="+mj-ea"/>
                <a:cs typeface="+mj-cs"/>
              </a:rPr>
              <a:t>Анализирующее </a:t>
            </a:r>
            <a:r>
              <a:rPr lang="ru-RU" sz="3600" b="1" dirty="0" smtClean="0">
                <a:solidFill>
                  <a:prstClr val="black">
                    <a:lumMod val="85000"/>
                    <a:lumOff val="15000"/>
                  </a:prstClr>
                </a:solidFill>
                <a:ea typeface="+mj-ea"/>
                <a:cs typeface="+mj-cs"/>
              </a:rPr>
              <a:t>скрещивание – это скрещивание особи с доминантным признаком, но неизвестным генотипом, с особью, гомозиготной по рецессивному признаку, генотип которой всегда </a:t>
            </a:r>
            <a:r>
              <a:rPr lang="ru-RU" sz="3600" b="1" i="1" dirty="0" err="1" smtClean="0">
                <a:solidFill>
                  <a:prstClr val="black">
                    <a:lumMod val="85000"/>
                    <a:lumOff val="15000"/>
                  </a:prstClr>
                </a:solidFill>
                <a:ea typeface="+mj-ea"/>
                <a:cs typeface="+mj-cs"/>
              </a:rPr>
              <a:t>аа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901987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592" y="0"/>
            <a:ext cx="9377192" cy="703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199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1415" y="428605"/>
            <a:ext cx="6740948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Анализирующее скрещивание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/>
              </a:rPr>
              <a:t>1 вариант</a:t>
            </a:r>
            <a:endParaRPr kumimoji="0" lang="ru-RU" sz="3600" b="1" i="0" u="none" strike="noStrike" kern="1200" cap="none" spc="0" normalizeH="0" baseline="0" noProof="0" dirty="0">
              <a:ln w="1905"/>
              <a:gradFill>
                <a:gsLst>
                  <a:gs pos="0">
                    <a:srgbClr val="475A8D">
                      <a:shade val="20000"/>
                      <a:satMod val="200000"/>
                    </a:srgbClr>
                  </a:gs>
                  <a:gs pos="78000">
                    <a:srgbClr val="475A8D">
                      <a:tint val="90000"/>
                      <a:shade val="89000"/>
                      <a:satMod val="220000"/>
                    </a:srgbClr>
                  </a:gs>
                  <a:gs pos="100000">
                    <a:srgbClr val="475A8D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entury Schoolbook" pitchFamily="18" charset="0"/>
              <a:ea typeface="+mn-ea"/>
              <a:cs typeface="+mn-cs"/>
            </a:endParaRPr>
          </a:p>
        </p:txBody>
      </p:sp>
      <p:sp>
        <p:nvSpPr>
          <p:cNvPr id="18435" name="TextBox 12"/>
          <p:cNvSpPr txBox="1">
            <a:spLocks noChangeArrowheads="1"/>
          </p:cNvSpPr>
          <p:nvPr/>
        </p:nvSpPr>
        <p:spPr bwMode="auto">
          <a:xfrm>
            <a:off x="2095501" y="1357314"/>
            <a:ext cx="5000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Р</a:t>
            </a:r>
          </a:p>
        </p:txBody>
      </p:sp>
      <p:sp>
        <p:nvSpPr>
          <p:cNvPr id="18436" name="TextBox 13"/>
          <p:cNvSpPr txBox="1">
            <a:spLocks noChangeArrowheads="1"/>
          </p:cNvSpPr>
          <p:nvPr/>
        </p:nvSpPr>
        <p:spPr bwMode="auto">
          <a:xfrm>
            <a:off x="2024063" y="2571751"/>
            <a:ext cx="857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en-US" altLang="ru-RU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G</a:t>
            </a:r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</p:txBody>
      </p:sp>
      <p:sp>
        <p:nvSpPr>
          <p:cNvPr id="18437" name="TextBox 14"/>
          <p:cNvSpPr txBox="1">
            <a:spLocks noChangeArrowheads="1"/>
          </p:cNvSpPr>
          <p:nvPr/>
        </p:nvSpPr>
        <p:spPr bwMode="auto">
          <a:xfrm>
            <a:off x="1952625" y="3857626"/>
            <a:ext cx="857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en-US" altLang="ru-RU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F</a:t>
            </a:r>
            <a:r>
              <a:rPr kumimoji="0" lang="ru-RU" altLang="ru-RU" sz="3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1</a:t>
            </a:r>
            <a:endParaRPr kumimoji="0" lang="ru-RU" altLang="ru-RU" sz="18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</p:txBody>
      </p:sp>
      <p:sp>
        <p:nvSpPr>
          <p:cNvPr id="18438" name="TextBox 20"/>
          <p:cNvSpPr txBox="1">
            <a:spLocks noChangeArrowheads="1"/>
          </p:cNvSpPr>
          <p:nvPr/>
        </p:nvSpPr>
        <p:spPr bwMode="auto">
          <a:xfrm>
            <a:off x="5667376" y="1428751"/>
            <a:ext cx="785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Х</a:t>
            </a:r>
          </a:p>
        </p:txBody>
      </p:sp>
      <p:sp>
        <p:nvSpPr>
          <p:cNvPr id="18439" name="Прямоугольник 21"/>
          <p:cNvSpPr>
            <a:spLocks noChangeArrowheads="1"/>
          </p:cNvSpPr>
          <p:nvPr/>
        </p:nvSpPr>
        <p:spPr bwMode="auto">
          <a:xfrm>
            <a:off x="7104063" y="1341438"/>
            <a:ext cx="5762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♂</a:t>
            </a:r>
          </a:p>
        </p:txBody>
      </p:sp>
      <p:sp>
        <p:nvSpPr>
          <p:cNvPr id="18440" name="Прямоугольник 22"/>
          <p:cNvSpPr>
            <a:spLocks noChangeArrowheads="1"/>
          </p:cNvSpPr>
          <p:nvPr/>
        </p:nvSpPr>
        <p:spPr bwMode="auto">
          <a:xfrm>
            <a:off x="3575050" y="1484313"/>
            <a:ext cx="46679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♀</a:t>
            </a:r>
          </a:p>
        </p:txBody>
      </p:sp>
      <p:sp>
        <p:nvSpPr>
          <p:cNvPr id="21" name="Овал 20"/>
          <p:cNvSpPr/>
          <p:nvPr/>
        </p:nvSpPr>
        <p:spPr>
          <a:xfrm>
            <a:off x="3431704" y="2636912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А</a:t>
            </a:r>
          </a:p>
        </p:txBody>
      </p:sp>
      <p:sp>
        <p:nvSpPr>
          <p:cNvPr id="22" name="Овал 21"/>
          <p:cNvSpPr/>
          <p:nvPr/>
        </p:nvSpPr>
        <p:spPr>
          <a:xfrm>
            <a:off x="4367808" y="2636912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А</a:t>
            </a:r>
          </a:p>
        </p:txBody>
      </p:sp>
      <p:sp>
        <p:nvSpPr>
          <p:cNvPr id="18447" name="TextBox 22"/>
          <p:cNvSpPr txBox="1">
            <a:spLocks noChangeArrowheads="1"/>
          </p:cNvSpPr>
          <p:nvPr/>
        </p:nvSpPr>
        <p:spPr bwMode="auto">
          <a:xfrm>
            <a:off x="2640013" y="1628775"/>
            <a:ext cx="1008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генотип</a:t>
            </a:r>
          </a:p>
        </p:txBody>
      </p:sp>
      <p:sp>
        <p:nvSpPr>
          <p:cNvPr id="18448" name="TextBox 23"/>
          <p:cNvSpPr txBox="1">
            <a:spLocks noChangeArrowheads="1"/>
          </p:cNvSpPr>
          <p:nvPr/>
        </p:nvSpPr>
        <p:spPr bwMode="auto">
          <a:xfrm>
            <a:off x="4008438" y="148431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</a:p>
        </p:txBody>
      </p:sp>
      <p:sp>
        <p:nvSpPr>
          <p:cNvPr id="18449" name="TextBox 24"/>
          <p:cNvSpPr txBox="1">
            <a:spLocks noChangeArrowheads="1"/>
          </p:cNvSpPr>
          <p:nvPr/>
        </p:nvSpPr>
        <p:spPr bwMode="auto">
          <a:xfrm>
            <a:off x="7608888" y="148431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</a:p>
        </p:txBody>
      </p:sp>
      <p:sp>
        <p:nvSpPr>
          <p:cNvPr id="18450" name="TextBox 25"/>
          <p:cNvSpPr txBox="1">
            <a:spLocks noChangeArrowheads="1"/>
          </p:cNvSpPr>
          <p:nvPr/>
        </p:nvSpPr>
        <p:spPr bwMode="auto">
          <a:xfrm>
            <a:off x="2566988" y="1916114"/>
            <a:ext cx="1225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фенотип</a:t>
            </a:r>
          </a:p>
        </p:txBody>
      </p:sp>
      <p:sp>
        <p:nvSpPr>
          <p:cNvPr id="18451" name="TextBox 26"/>
          <p:cNvSpPr txBox="1">
            <a:spLocks noChangeArrowheads="1"/>
          </p:cNvSpPr>
          <p:nvPr/>
        </p:nvSpPr>
        <p:spPr bwMode="auto">
          <a:xfrm>
            <a:off x="3844101" y="1927299"/>
            <a:ext cx="1150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красный</a:t>
            </a: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452" name="TextBox 27"/>
          <p:cNvSpPr txBox="1">
            <a:spLocks noChangeArrowheads="1"/>
          </p:cNvSpPr>
          <p:nvPr/>
        </p:nvSpPr>
        <p:spPr bwMode="auto">
          <a:xfrm>
            <a:off x="7175500" y="1936839"/>
            <a:ext cx="1152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белый</a:t>
            </a: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6600056" y="2564904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а</a:t>
            </a:r>
          </a:p>
        </p:txBody>
      </p:sp>
      <p:sp>
        <p:nvSpPr>
          <p:cNvPr id="30" name="Овал 29"/>
          <p:cNvSpPr/>
          <p:nvPr/>
        </p:nvSpPr>
        <p:spPr>
          <a:xfrm>
            <a:off x="7680176" y="2564904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а</a:t>
            </a:r>
          </a:p>
        </p:txBody>
      </p:sp>
      <p:sp>
        <p:nvSpPr>
          <p:cNvPr id="18459" name="TextBox 30"/>
          <p:cNvSpPr txBox="1">
            <a:spLocks noChangeArrowheads="1"/>
          </p:cNvSpPr>
          <p:nvPr/>
        </p:nvSpPr>
        <p:spPr bwMode="auto">
          <a:xfrm>
            <a:off x="3719513" y="400526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</a:p>
        </p:txBody>
      </p:sp>
      <p:sp>
        <p:nvSpPr>
          <p:cNvPr id="18460" name="TextBox 31"/>
          <p:cNvSpPr txBox="1">
            <a:spLocks noChangeArrowheads="1"/>
          </p:cNvSpPr>
          <p:nvPr/>
        </p:nvSpPr>
        <p:spPr bwMode="auto">
          <a:xfrm>
            <a:off x="2711451" y="4076700"/>
            <a:ext cx="1008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генотип</a:t>
            </a:r>
          </a:p>
        </p:txBody>
      </p:sp>
      <p:sp>
        <p:nvSpPr>
          <p:cNvPr id="18461" name="TextBox 32"/>
          <p:cNvSpPr txBox="1">
            <a:spLocks noChangeArrowheads="1"/>
          </p:cNvSpPr>
          <p:nvPr/>
        </p:nvSpPr>
        <p:spPr bwMode="auto">
          <a:xfrm>
            <a:off x="5016500" y="3975101"/>
            <a:ext cx="647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</a:p>
        </p:txBody>
      </p:sp>
      <p:sp>
        <p:nvSpPr>
          <p:cNvPr id="18462" name="TextBox 33"/>
          <p:cNvSpPr txBox="1">
            <a:spLocks noChangeArrowheads="1"/>
          </p:cNvSpPr>
          <p:nvPr/>
        </p:nvSpPr>
        <p:spPr bwMode="auto">
          <a:xfrm>
            <a:off x="7680325" y="3860801"/>
            <a:ext cx="647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463" name="TextBox 34"/>
          <p:cNvSpPr txBox="1">
            <a:spLocks noChangeArrowheads="1"/>
          </p:cNvSpPr>
          <p:nvPr/>
        </p:nvSpPr>
        <p:spPr bwMode="auto">
          <a:xfrm>
            <a:off x="6456363" y="3933826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</a:p>
        </p:txBody>
      </p:sp>
      <p:sp>
        <p:nvSpPr>
          <p:cNvPr id="18464" name="TextBox 35"/>
          <p:cNvSpPr txBox="1">
            <a:spLocks noChangeArrowheads="1"/>
          </p:cNvSpPr>
          <p:nvPr/>
        </p:nvSpPr>
        <p:spPr bwMode="auto">
          <a:xfrm>
            <a:off x="2495551" y="4508500"/>
            <a:ext cx="1223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фенотип</a:t>
            </a:r>
          </a:p>
        </p:txBody>
      </p:sp>
      <p:sp>
        <p:nvSpPr>
          <p:cNvPr id="18465" name="TextBox 36"/>
          <p:cNvSpPr txBox="1">
            <a:spLocks noChangeArrowheads="1"/>
          </p:cNvSpPr>
          <p:nvPr/>
        </p:nvSpPr>
        <p:spPr bwMode="auto">
          <a:xfrm>
            <a:off x="3575051" y="4508500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lvl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красный</a:t>
            </a:r>
          </a:p>
        </p:txBody>
      </p:sp>
      <p:sp>
        <p:nvSpPr>
          <p:cNvPr id="18466" name="TextBox 37"/>
          <p:cNvSpPr txBox="1">
            <a:spLocks noChangeArrowheads="1"/>
          </p:cNvSpPr>
          <p:nvPr/>
        </p:nvSpPr>
        <p:spPr bwMode="auto">
          <a:xfrm>
            <a:off x="4799014" y="4520501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lvl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красный</a:t>
            </a:r>
          </a:p>
        </p:txBody>
      </p:sp>
      <p:sp>
        <p:nvSpPr>
          <p:cNvPr id="18467" name="TextBox 38"/>
          <p:cNvSpPr txBox="1">
            <a:spLocks noChangeArrowheads="1"/>
          </p:cNvSpPr>
          <p:nvPr/>
        </p:nvSpPr>
        <p:spPr bwMode="auto">
          <a:xfrm>
            <a:off x="6024564" y="4508500"/>
            <a:ext cx="1150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lvl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красный</a:t>
            </a:r>
          </a:p>
        </p:txBody>
      </p:sp>
      <p:sp>
        <p:nvSpPr>
          <p:cNvPr id="18468" name="TextBox 39"/>
          <p:cNvSpPr txBox="1">
            <a:spLocks noChangeArrowheads="1"/>
          </p:cNvSpPr>
          <p:nvPr/>
        </p:nvSpPr>
        <p:spPr bwMode="auto">
          <a:xfrm>
            <a:off x="7464426" y="4508500"/>
            <a:ext cx="1152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lvl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</a:rPr>
              <a:t>красный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56262" y="5233541"/>
            <a:ext cx="104875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если расщепления не наблюдает­ся и все организмы в F</a:t>
            </a:r>
            <a:r>
              <a:rPr lang="ru-RU" sz="2800" b="1" baseline="-250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1</a:t>
            </a: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 проявляют до­минантные признаки, то подопытный организм был </a:t>
            </a:r>
            <a:r>
              <a:rPr lang="ru-RU" sz="28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гомозиготен</a:t>
            </a: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.</a:t>
            </a:r>
          </a:p>
        </p:txBody>
      </p:sp>
      <p:sp>
        <p:nvSpPr>
          <p:cNvPr id="31" name="Дуга 30"/>
          <p:cNvSpPr/>
          <p:nvPr/>
        </p:nvSpPr>
        <p:spPr>
          <a:xfrm rot="10296712">
            <a:off x="4899793" y="2274295"/>
            <a:ext cx="2007334" cy="1235720"/>
          </a:xfrm>
          <a:prstGeom prst="arc">
            <a:avLst>
              <a:gd name="adj1" fmla="val 12509527"/>
              <a:gd name="adj2" fmla="val 2055511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Дуга 31"/>
          <p:cNvSpPr/>
          <p:nvPr/>
        </p:nvSpPr>
        <p:spPr>
          <a:xfrm rot="10296712">
            <a:off x="4606823" y="1685527"/>
            <a:ext cx="3662683" cy="1940021"/>
          </a:xfrm>
          <a:prstGeom prst="arc">
            <a:avLst>
              <a:gd name="adj1" fmla="val 12509527"/>
              <a:gd name="adj2" fmla="val 2055511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Дуга 32"/>
          <p:cNvSpPr/>
          <p:nvPr/>
        </p:nvSpPr>
        <p:spPr>
          <a:xfrm rot="10296712">
            <a:off x="3858376" y="2330013"/>
            <a:ext cx="5376484" cy="1340466"/>
          </a:xfrm>
          <a:prstGeom prst="arc">
            <a:avLst>
              <a:gd name="adj1" fmla="val 11995151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Дуга 33"/>
          <p:cNvSpPr/>
          <p:nvPr/>
        </p:nvSpPr>
        <p:spPr>
          <a:xfrm rot="10296712">
            <a:off x="3861377" y="2398418"/>
            <a:ext cx="2885634" cy="1520840"/>
          </a:xfrm>
          <a:prstGeom prst="arc">
            <a:avLst>
              <a:gd name="adj1" fmla="val 11528860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/>
          <p:cNvSpPr txBox="1"/>
          <p:nvPr/>
        </p:nvSpPr>
        <p:spPr>
          <a:xfrm>
            <a:off x="1515202" y="3534534"/>
            <a:ext cx="10169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Каждая родительская особь образует по  одному сорту гамет, т.к. родительские особи </a:t>
            </a:r>
            <a:r>
              <a:rPr lang="ru-RU" dirty="0" err="1" smtClean="0"/>
              <a:t>гомозиготны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380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1415" y="428605"/>
            <a:ext cx="6740948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Анализирующее скрещивание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2 вариант</a:t>
            </a:r>
            <a:endParaRPr kumimoji="0" lang="ru-RU" sz="3600" b="1" i="0" u="none" strike="noStrike" kern="1200" cap="none" spc="0" normalizeH="0" baseline="0" noProof="0" dirty="0">
              <a:ln w="1905"/>
              <a:gradFill>
                <a:gsLst>
                  <a:gs pos="0">
                    <a:srgbClr val="475A8D">
                      <a:shade val="20000"/>
                      <a:satMod val="200000"/>
                    </a:srgbClr>
                  </a:gs>
                  <a:gs pos="78000">
                    <a:srgbClr val="475A8D">
                      <a:tint val="90000"/>
                      <a:shade val="89000"/>
                      <a:satMod val="220000"/>
                    </a:srgbClr>
                  </a:gs>
                  <a:gs pos="100000">
                    <a:srgbClr val="475A8D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entury Schoolbook" pitchFamily="18" charset="0"/>
              <a:ea typeface="+mn-ea"/>
              <a:cs typeface="+mn-cs"/>
            </a:endParaRPr>
          </a:p>
        </p:txBody>
      </p:sp>
      <p:sp>
        <p:nvSpPr>
          <p:cNvPr id="18435" name="TextBox 12"/>
          <p:cNvSpPr txBox="1">
            <a:spLocks noChangeArrowheads="1"/>
          </p:cNvSpPr>
          <p:nvPr/>
        </p:nvSpPr>
        <p:spPr bwMode="auto">
          <a:xfrm>
            <a:off x="2095501" y="1357314"/>
            <a:ext cx="5000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Р</a:t>
            </a:r>
          </a:p>
        </p:txBody>
      </p:sp>
      <p:sp>
        <p:nvSpPr>
          <p:cNvPr id="18436" name="TextBox 13"/>
          <p:cNvSpPr txBox="1">
            <a:spLocks noChangeArrowheads="1"/>
          </p:cNvSpPr>
          <p:nvPr/>
        </p:nvSpPr>
        <p:spPr bwMode="auto">
          <a:xfrm>
            <a:off x="1973682" y="2362567"/>
            <a:ext cx="857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en-US" altLang="ru-RU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G</a:t>
            </a: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</p:txBody>
      </p:sp>
      <p:sp>
        <p:nvSpPr>
          <p:cNvPr id="18437" name="TextBox 14"/>
          <p:cNvSpPr txBox="1">
            <a:spLocks noChangeArrowheads="1"/>
          </p:cNvSpPr>
          <p:nvPr/>
        </p:nvSpPr>
        <p:spPr bwMode="auto">
          <a:xfrm>
            <a:off x="1952625" y="3857626"/>
            <a:ext cx="857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en-US" altLang="ru-RU" sz="4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F</a:t>
            </a:r>
            <a:r>
              <a:rPr kumimoji="0" lang="ru-RU" altLang="ru-RU" sz="3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1</a:t>
            </a:r>
            <a:endParaRPr kumimoji="0" lang="ru-RU" altLang="ru-RU" sz="18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Schoolbook" panose="02040604050505020304" pitchFamily="18" charset="0"/>
              <a:ea typeface="+mn-ea"/>
              <a:cs typeface="+mn-cs"/>
            </a:endParaRPr>
          </a:p>
        </p:txBody>
      </p:sp>
      <p:sp>
        <p:nvSpPr>
          <p:cNvPr id="18438" name="TextBox 20"/>
          <p:cNvSpPr txBox="1">
            <a:spLocks noChangeArrowheads="1"/>
          </p:cNvSpPr>
          <p:nvPr/>
        </p:nvSpPr>
        <p:spPr bwMode="auto">
          <a:xfrm>
            <a:off x="5667376" y="1428751"/>
            <a:ext cx="785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Х</a:t>
            </a:r>
          </a:p>
        </p:txBody>
      </p:sp>
      <p:sp>
        <p:nvSpPr>
          <p:cNvPr id="18439" name="Прямоугольник 21"/>
          <p:cNvSpPr>
            <a:spLocks noChangeArrowheads="1"/>
          </p:cNvSpPr>
          <p:nvPr/>
        </p:nvSpPr>
        <p:spPr bwMode="auto">
          <a:xfrm>
            <a:off x="7104063" y="1341438"/>
            <a:ext cx="5762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Schoolbook" panose="02040604050505020304" pitchFamily="18" charset="0"/>
                <a:ea typeface="+mn-ea"/>
                <a:cs typeface="+mn-cs"/>
              </a:rPr>
              <a:t>♂</a:t>
            </a:r>
          </a:p>
        </p:txBody>
      </p:sp>
      <p:sp>
        <p:nvSpPr>
          <p:cNvPr id="18440" name="Прямоугольник 22"/>
          <p:cNvSpPr>
            <a:spLocks noChangeArrowheads="1"/>
          </p:cNvSpPr>
          <p:nvPr/>
        </p:nvSpPr>
        <p:spPr bwMode="auto">
          <a:xfrm>
            <a:off x="3575050" y="1484313"/>
            <a:ext cx="46679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♀</a:t>
            </a:r>
          </a:p>
        </p:txBody>
      </p:sp>
      <p:sp>
        <p:nvSpPr>
          <p:cNvPr id="21" name="Овал 20"/>
          <p:cNvSpPr/>
          <p:nvPr/>
        </p:nvSpPr>
        <p:spPr>
          <a:xfrm>
            <a:off x="3322674" y="2408954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А</a:t>
            </a:r>
          </a:p>
        </p:txBody>
      </p:sp>
      <p:sp>
        <p:nvSpPr>
          <p:cNvPr id="22" name="Овал 21"/>
          <p:cNvSpPr/>
          <p:nvPr/>
        </p:nvSpPr>
        <p:spPr>
          <a:xfrm>
            <a:off x="4368253" y="2408954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>
                <a:solidFill>
                  <a:prstClr val="black"/>
                </a:solidFill>
                <a:latin typeface="Corbel" panose="020B0503020204020204" pitchFamily="34" charset="0"/>
              </a:rPr>
              <a:t>а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18447" name="TextBox 22"/>
          <p:cNvSpPr txBox="1">
            <a:spLocks noChangeArrowheads="1"/>
          </p:cNvSpPr>
          <p:nvPr/>
        </p:nvSpPr>
        <p:spPr bwMode="auto">
          <a:xfrm>
            <a:off x="2640013" y="1628775"/>
            <a:ext cx="1008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генотип</a:t>
            </a:r>
          </a:p>
        </p:txBody>
      </p:sp>
      <p:sp>
        <p:nvSpPr>
          <p:cNvPr id="18448" name="TextBox 23"/>
          <p:cNvSpPr txBox="1">
            <a:spLocks noChangeArrowheads="1"/>
          </p:cNvSpPr>
          <p:nvPr/>
        </p:nvSpPr>
        <p:spPr bwMode="auto">
          <a:xfrm>
            <a:off x="4008438" y="148431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449" name="TextBox 24"/>
          <p:cNvSpPr txBox="1">
            <a:spLocks noChangeArrowheads="1"/>
          </p:cNvSpPr>
          <p:nvPr/>
        </p:nvSpPr>
        <p:spPr bwMode="auto">
          <a:xfrm>
            <a:off x="7608888" y="148431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</a:p>
        </p:txBody>
      </p:sp>
      <p:sp>
        <p:nvSpPr>
          <p:cNvPr id="18450" name="TextBox 25"/>
          <p:cNvSpPr txBox="1">
            <a:spLocks noChangeArrowheads="1"/>
          </p:cNvSpPr>
          <p:nvPr/>
        </p:nvSpPr>
        <p:spPr bwMode="auto">
          <a:xfrm>
            <a:off x="2566988" y="1916114"/>
            <a:ext cx="1225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фенотип</a:t>
            </a:r>
          </a:p>
        </p:txBody>
      </p:sp>
      <p:sp>
        <p:nvSpPr>
          <p:cNvPr id="18451" name="TextBox 26"/>
          <p:cNvSpPr txBox="1">
            <a:spLocks noChangeArrowheads="1"/>
          </p:cNvSpPr>
          <p:nvPr/>
        </p:nvSpPr>
        <p:spPr bwMode="auto">
          <a:xfrm>
            <a:off x="3844101" y="1927299"/>
            <a:ext cx="1150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красный</a:t>
            </a: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452" name="TextBox 27"/>
          <p:cNvSpPr txBox="1">
            <a:spLocks noChangeArrowheads="1"/>
          </p:cNvSpPr>
          <p:nvPr/>
        </p:nvSpPr>
        <p:spPr bwMode="auto">
          <a:xfrm>
            <a:off x="7319964" y="1916114"/>
            <a:ext cx="1152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белый</a:t>
            </a: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6600032" y="2346472"/>
            <a:ext cx="792088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а</a:t>
            </a:r>
          </a:p>
        </p:txBody>
      </p:sp>
      <p:sp>
        <p:nvSpPr>
          <p:cNvPr id="30" name="Овал 29"/>
          <p:cNvSpPr/>
          <p:nvPr/>
        </p:nvSpPr>
        <p:spPr>
          <a:xfrm>
            <a:off x="7680325" y="2341073"/>
            <a:ext cx="754283" cy="73293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а</a:t>
            </a:r>
          </a:p>
        </p:txBody>
      </p:sp>
      <p:sp>
        <p:nvSpPr>
          <p:cNvPr id="18459" name="TextBox 30"/>
          <p:cNvSpPr txBox="1">
            <a:spLocks noChangeArrowheads="1"/>
          </p:cNvSpPr>
          <p:nvPr/>
        </p:nvSpPr>
        <p:spPr bwMode="auto">
          <a:xfrm>
            <a:off x="3719513" y="4005263"/>
            <a:ext cx="647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</a:p>
        </p:txBody>
      </p:sp>
      <p:sp>
        <p:nvSpPr>
          <p:cNvPr id="18460" name="TextBox 31"/>
          <p:cNvSpPr txBox="1">
            <a:spLocks noChangeArrowheads="1"/>
          </p:cNvSpPr>
          <p:nvPr/>
        </p:nvSpPr>
        <p:spPr bwMode="auto">
          <a:xfrm>
            <a:off x="2711451" y="4076700"/>
            <a:ext cx="1008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генотип</a:t>
            </a:r>
          </a:p>
        </p:txBody>
      </p:sp>
      <p:sp>
        <p:nvSpPr>
          <p:cNvPr id="18461" name="TextBox 32"/>
          <p:cNvSpPr txBox="1">
            <a:spLocks noChangeArrowheads="1"/>
          </p:cNvSpPr>
          <p:nvPr/>
        </p:nvSpPr>
        <p:spPr bwMode="auto">
          <a:xfrm>
            <a:off x="5016500" y="3975101"/>
            <a:ext cx="647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</a:p>
        </p:txBody>
      </p:sp>
      <p:sp>
        <p:nvSpPr>
          <p:cNvPr id="18462" name="TextBox 33"/>
          <p:cNvSpPr txBox="1">
            <a:spLocks noChangeArrowheads="1"/>
          </p:cNvSpPr>
          <p:nvPr/>
        </p:nvSpPr>
        <p:spPr bwMode="auto">
          <a:xfrm>
            <a:off x="7668927" y="3918588"/>
            <a:ext cx="647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463" name="TextBox 34"/>
          <p:cNvSpPr txBox="1">
            <a:spLocks noChangeArrowheads="1"/>
          </p:cNvSpPr>
          <p:nvPr/>
        </p:nvSpPr>
        <p:spPr bwMode="auto">
          <a:xfrm>
            <a:off x="6456363" y="3933826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аа</a:t>
            </a:r>
            <a:endParaRPr kumimoji="0" lang="ru-RU" altLang="ru-RU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464" name="TextBox 35"/>
          <p:cNvSpPr txBox="1">
            <a:spLocks noChangeArrowheads="1"/>
          </p:cNvSpPr>
          <p:nvPr/>
        </p:nvSpPr>
        <p:spPr bwMode="auto">
          <a:xfrm>
            <a:off x="2495551" y="4508500"/>
            <a:ext cx="1223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фенотип</a:t>
            </a:r>
          </a:p>
        </p:txBody>
      </p:sp>
      <p:sp>
        <p:nvSpPr>
          <p:cNvPr id="18465" name="TextBox 36"/>
          <p:cNvSpPr txBox="1">
            <a:spLocks noChangeArrowheads="1"/>
          </p:cNvSpPr>
          <p:nvPr/>
        </p:nvSpPr>
        <p:spPr bwMode="auto">
          <a:xfrm>
            <a:off x="3575051" y="4508500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красный</a:t>
            </a:r>
          </a:p>
        </p:txBody>
      </p:sp>
      <p:sp>
        <p:nvSpPr>
          <p:cNvPr id="18466" name="TextBox 37"/>
          <p:cNvSpPr txBox="1">
            <a:spLocks noChangeArrowheads="1"/>
          </p:cNvSpPr>
          <p:nvPr/>
        </p:nvSpPr>
        <p:spPr bwMode="auto">
          <a:xfrm>
            <a:off x="4799014" y="4520501"/>
            <a:ext cx="1152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красный</a:t>
            </a:r>
          </a:p>
        </p:txBody>
      </p:sp>
      <p:sp>
        <p:nvSpPr>
          <p:cNvPr id="18467" name="TextBox 38"/>
          <p:cNvSpPr txBox="1">
            <a:spLocks noChangeArrowheads="1"/>
          </p:cNvSpPr>
          <p:nvPr/>
        </p:nvSpPr>
        <p:spPr bwMode="auto">
          <a:xfrm>
            <a:off x="6024564" y="4508500"/>
            <a:ext cx="1150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белый</a:t>
            </a: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8468" name="TextBox 39"/>
          <p:cNvSpPr txBox="1">
            <a:spLocks noChangeArrowheads="1"/>
          </p:cNvSpPr>
          <p:nvPr/>
        </p:nvSpPr>
        <p:spPr bwMode="auto">
          <a:xfrm>
            <a:off x="7464426" y="4508500"/>
            <a:ext cx="1152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белый</a:t>
            </a:r>
            <a:endParaRPr kumimoji="0" lang="ru-RU" alt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56262" y="5233541"/>
            <a:ext cx="10487540" cy="1944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Если в результате анализирующего скрещивания в F</a:t>
            </a:r>
            <a:r>
              <a:rPr lang="ru-RU" sz="2800" b="1" baseline="-250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1</a:t>
            </a: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, наблю­дается расщепление в соотношении 1:1, то подопытный организм был </a:t>
            </a:r>
            <a:r>
              <a:rPr lang="ru-RU" sz="28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гетерози­готен</a:t>
            </a:r>
            <a:r>
              <a:rPr lang="ru-RU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;</a:t>
            </a:r>
          </a:p>
          <a:p>
            <a:pPr marL="342900" lvl="0" indent="-3429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endParaRPr lang="ru-RU" sz="2800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/>
            </a:endParaRPr>
          </a:p>
        </p:txBody>
      </p:sp>
      <p:sp>
        <p:nvSpPr>
          <p:cNvPr id="6" name="Дуга 5"/>
          <p:cNvSpPr/>
          <p:nvPr/>
        </p:nvSpPr>
        <p:spPr>
          <a:xfrm rot="10296712">
            <a:off x="3903942" y="2144977"/>
            <a:ext cx="2885634" cy="1520840"/>
          </a:xfrm>
          <a:prstGeom prst="arc">
            <a:avLst>
              <a:gd name="adj1" fmla="val 11528860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Дуга 32"/>
          <p:cNvSpPr/>
          <p:nvPr/>
        </p:nvSpPr>
        <p:spPr>
          <a:xfrm rot="10296712">
            <a:off x="3821493" y="2311499"/>
            <a:ext cx="5665819" cy="856019"/>
          </a:xfrm>
          <a:prstGeom prst="arc">
            <a:avLst>
              <a:gd name="adj1" fmla="val 11995151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Дуга 33"/>
          <p:cNvSpPr/>
          <p:nvPr/>
        </p:nvSpPr>
        <p:spPr>
          <a:xfrm rot="10296712">
            <a:off x="4864145" y="2261761"/>
            <a:ext cx="2213899" cy="762145"/>
          </a:xfrm>
          <a:prstGeom prst="arc">
            <a:avLst>
              <a:gd name="adj1" fmla="val 12509527"/>
              <a:gd name="adj2" fmla="val 2055511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Дуга 34"/>
          <p:cNvSpPr/>
          <p:nvPr/>
        </p:nvSpPr>
        <p:spPr>
          <a:xfrm rot="10296712">
            <a:off x="4781747" y="1357601"/>
            <a:ext cx="3201933" cy="2037074"/>
          </a:xfrm>
          <a:prstGeom prst="arc">
            <a:avLst>
              <a:gd name="adj1" fmla="val 12509527"/>
              <a:gd name="adj2" fmla="val 2055511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1800241" y="3346932"/>
            <a:ext cx="10169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Женская особь образует два сорта гамет, т.к. </a:t>
            </a:r>
            <a:r>
              <a:rPr lang="ru-RU" dirty="0" err="1" smtClean="0"/>
              <a:t>гетерозиготна</a:t>
            </a:r>
            <a:r>
              <a:rPr lang="ru-RU" dirty="0" smtClean="0"/>
              <a:t>; мужская особь образует один сорт гамет, т.к. </a:t>
            </a:r>
            <a:r>
              <a:rPr lang="ru-RU" dirty="0" err="1" smtClean="0"/>
              <a:t>гомозиготна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9299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116</TotalTime>
  <Words>488</Words>
  <Application>Microsoft Office PowerPoint</Application>
  <PresentationFormat>Широкоэкранный</PresentationFormat>
  <Paragraphs>132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21" baseType="lpstr">
      <vt:lpstr>Arial</vt:lpstr>
      <vt:lpstr>Century Gothic</vt:lpstr>
      <vt:lpstr>Century Schoolbook</vt:lpstr>
      <vt:lpstr>Corbel</vt:lpstr>
      <vt:lpstr>Gill Sans MT</vt:lpstr>
      <vt:lpstr>Verdana</vt:lpstr>
      <vt:lpstr>Wingdings 2</vt:lpstr>
      <vt:lpstr>Wingdings 3</vt:lpstr>
      <vt:lpstr>Легкий дым</vt:lpstr>
      <vt:lpstr>Солнцестояние</vt:lpstr>
      <vt:lpstr>1_Солнцестояние</vt:lpstr>
      <vt:lpstr>Неполное доминирование.  Анализирующее скрещивание</vt:lpstr>
      <vt:lpstr>Неполное доминирование</vt:lpstr>
      <vt:lpstr>Неполное доминирование</vt:lpstr>
      <vt:lpstr>Презентация PowerPoint</vt:lpstr>
      <vt:lpstr>Презентация PowerPoint</vt:lpstr>
      <vt:lpstr>Неполное доминирование</vt:lpstr>
      <vt:lpstr>Анализирующее скрещивание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Анализирующее скрещивание</dc:title>
  <dc:creator>Дина</dc:creator>
  <cp:lastModifiedBy>RePack by Diakov</cp:lastModifiedBy>
  <cp:revision>12</cp:revision>
  <dcterms:created xsi:type="dcterms:W3CDTF">2014-11-25T17:16:29Z</dcterms:created>
  <dcterms:modified xsi:type="dcterms:W3CDTF">2020-04-07T08:59:10Z</dcterms:modified>
</cp:coreProperties>
</file>