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0" r:id="rId5"/>
    <p:sldId id="271" r:id="rId6"/>
    <p:sldId id="272" r:id="rId7"/>
    <p:sldId id="263" r:id="rId8"/>
    <p:sldId id="278" r:id="rId9"/>
    <p:sldId id="273" r:id="rId10"/>
    <p:sldId id="274" r:id="rId11"/>
    <p:sldId id="275" r:id="rId12"/>
    <p:sldId id="276" r:id="rId13"/>
    <p:sldId id="277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A9F3"/>
    <a:srgbClr val="D8EDF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ADE94-14D6-4898-A1EA-928DC1393CA8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F669C-24BD-43C6-9DE7-DB4FB1C8B6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50C62-E3BE-4109-B2D7-C65A760CD170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6C0CC-A63A-4F12-AE3D-86CCCB7851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C507C-88DC-48E5-A8A2-6E95E7CB48DC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6E4F6-9B3F-4762-8DC2-09867DCCE4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E8034-46EE-4012-85C3-CCF37C986A42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2CD0F-80DA-4185-8AB1-E99961CCC9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68B96-9C21-4BDC-93A0-E03519A00471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B8CDC-2009-488C-92B4-025E454CB0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82C75-1D24-43B9-9A52-9D572DA65879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B07FB-1921-4D2F-BF80-CA4C8376B5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8C53D-E42C-41ED-B3E7-67C2E5BB21FC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2A95D-3731-4FE0-B1A9-A13254A59F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D8C48-6EDA-4F82-AA6A-0F8FC0AB8565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48C36-48D4-4F1A-9C67-945A7D3C98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5A82A-C827-4869-8931-372894D4AC29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4E631-3B04-4AAB-A9AA-41DC0A0CBD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8C356-690F-43B2-9205-8BD904FFAB4E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89A92-E15A-4382-91A7-0CF8776CAE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FC77B-FD13-488F-9781-B10879DF86A3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F5143-3F3B-4563-9B8E-1E399FA4C8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571970-2C63-4422-BAC1-97CDAC03C027}" type="datetimeFigureOut">
              <a:rPr lang="ru-RU"/>
              <a:pPr>
                <a:defRPr/>
              </a:pPr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730A24-4117-44F6-83FA-7011607A25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4" r:id="rId2"/>
    <p:sldLayoutId id="2147483673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4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400"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848872" cy="4176464"/>
          </a:xfrm>
        </p:spPr>
        <p:txBody>
          <a:bodyPr/>
          <a:lstStyle/>
          <a:p>
            <a:pPr marL="18288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dirty="0" smtClean="0"/>
              <a:t>Кодирование графической и звуковой информации</a:t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>Решение задач 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136904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600" dirty="0" smtClean="0"/>
              <a:t>Кодирование графических файлов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88938" y="1412875"/>
            <a:ext cx="8215312" cy="4895850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Основные формулы для решения задач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050" y="2349500"/>
            <a:ext cx="5329238" cy="7683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schemeClr val="tx1"/>
                </a:solidFill>
              </a:rPr>
              <a:t>V=S*</a:t>
            </a:r>
            <a:r>
              <a:rPr lang="en-US" sz="4400" dirty="0" err="1">
                <a:solidFill>
                  <a:schemeClr val="tx1"/>
                </a:solidFill>
              </a:rPr>
              <a:t>i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050" y="3644900"/>
            <a:ext cx="5329238" cy="7699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>
              <a:defRPr sz="4400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N=2</a:t>
            </a:r>
            <a:r>
              <a:rPr lang="en-US" baseline="30000" dirty="0">
                <a:solidFill>
                  <a:schemeClr val="tx1"/>
                </a:solidFill>
              </a:rPr>
              <a:t>i</a:t>
            </a:r>
            <a:endParaRPr lang="ru-RU" baseline="30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1913" y="4797425"/>
            <a:ext cx="6769100" cy="15779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n-US" sz="2400">
                <a:solidFill>
                  <a:schemeClr val="tx1"/>
                </a:solidFill>
                <a:cs typeface="Arial" charset="0"/>
              </a:rPr>
              <a:t>V</a:t>
            </a:r>
            <a:r>
              <a:rPr lang="ru-RU" sz="2400">
                <a:solidFill>
                  <a:schemeClr val="tx1"/>
                </a:solidFill>
                <a:cs typeface="Arial" charset="0"/>
              </a:rPr>
              <a:t> – объем графического файла</a:t>
            </a:r>
          </a:p>
          <a:p>
            <a:r>
              <a:rPr lang="en-US" sz="2400">
                <a:solidFill>
                  <a:schemeClr val="tx1"/>
                </a:solidFill>
                <a:cs typeface="Arial" charset="0"/>
              </a:rPr>
              <a:t>S</a:t>
            </a:r>
            <a:r>
              <a:rPr lang="ru-RU" sz="2400">
                <a:solidFill>
                  <a:schemeClr val="tx1"/>
                </a:solidFill>
                <a:cs typeface="Arial" charset="0"/>
              </a:rPr>
              <a:t> – количество точек в рисунке</a:t>
            </a:r>
          </a:p>
          <a:p>
            <a:r>
              <a:rPr lang="en-US" sz="2400">
                <a:solidFill>
                  <a:schemeClr val="tx1"/>
                </a:solidFill>
                <a:cs typeface="Arial" charset="0"/>
              </a:rPr>
              <a:t>i</a:t>
            </a:r>
            <a:r>
              <a:rPr lang="ru-RU" sz="2400">
                <a:solidFill>
                  <a:schemeClr val="tx1"/>
                </a:solidFill>
                <a:cs typeface="Arial" charset="0"/>
              </a:rPr>
              <a:t> – глубина цвета</a:t>
            </a:r>
            <a:r>
              <a:rPr lang="ru-RU" sz="2400">
                <a:solidFill>
                  <a:schemeClr val="tx1"/>
                </a:solidFill>
                <a:latin typeface="Arial" charset="0"/>
                <a:cs typeface="Arial" charset="0"/>
              </a:rPr>
              <a:t> (кол-во бит для 1 пикселя)</a:t>
            </a:r>
          </a:p>
          <a:p>
            <a:r>
              <a:rPr lang="en-US" sz="2400">
                <a:solidFill>
                  <a:schemeClr val="tx1"/>
                </a:solidFill>
                <a:cs typeface="Arial" charset="0"/>
              </a:rPr>
              <a:t>N</a:t>
            </a:r>
            <a:r>
              <a:rPr lang="ru-RU" sz="2400">
                <a:solidFill>
                  <a:schemeClr val="tx1"/>
                </a:solidFill>
                <a:cs typeface="Arial" charset="0"/>
              </a:rPr>
              <a:t> – количество цветов в палитре</a:t>
            </a:r>
            <a:endParaRPr lang="en-US" sz="2400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</a:t>
            </a:r>
            <a:r>
              <a:rPr lang="en-US" dirty="0" smtClean="0"/>
              <a:t>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780928"/>
            <a:ext cx="8064896" cy="3528392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1900" b="1" smtClean="0">
                <a:cs typeface="Arial" charset="0"/>
              </a:rPr>
              <a:t>Решение:</a:t>
            </a:r>
            <a:endParaRPr lang="ru-RU" sz="1900" smtClean="0">
              <a:cs typeface="Arial" charset="0"/>
            </a:endParaRP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1900" smtClean="0">
                <a:cs typeface="Arial" charset="0"/>
              </a:rPr>
              <a:t>находим количество пикселей, используя для вычисления степени числа 2: </a:t>
            </a: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en-US" sz="1900" smtClean="0">
                <a:cs typeface="Arial" charset="0"/>
              </a:rPr>
              <a:t>S = </a:t>
            </a:r>
            <a:r>
              <a:rPr lang="ru-RU" sz="1900" smtClean="0">
                <a:cs typeface="Arial" charset="0"/>
              </a:rPr>
              <a:t>512 · 256 = 2</a:t>
            </a:r>
            <a:r>
              <a:rPr lang="ru-RU" sz="1900" baseline="30000" smtClean="0">
                <a:cs typeface="Arial" charset="0"/>
              </a:rPr>
              <a:t>9 </a:t>
            </a:r>
            <a:r>
              <a:rPr lang="ru-RU" sz="1900" smtClean="0">
                <a:cs typeface="Arial" charset="0"/>
              </a:rPr>
              <a:t>· 2</a:t>
            </a:r>
            <a:r>
              <a:rPr lang="ru-RU" sz="1900" baseline="30000" smtClean="0">
                <a:cs typeface="Arial" charset="0"/>
              </a:rPr>
              <a:t>8</a:t>
            </a:r>
            <a:r>
              <a:rPr lang="ru-RU" sz="1900" smtClean="0">
                <a:cs typeface="Arial" charset="0"/>
              </a:rPr>
              <a:t> = 2</a:t>
            </a:r>
            <a:r>
              <a:rPr lang="ru-RU" sz="1900" baseline="30000" smtClean="0">
                <a:cs typeface="Arial" charset="0"/>
              </a:rPr>
              <a:t>17</a:t>
            </a:r>
            <a:endParaRPr lang="ru-RU" sz="1900" smtClean="0">
              <a:cs typeface="Arial" charset="0"/>
            </a:endParaRP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1900" smtClean="0">
                <a:cs typeface="Arial" charset="0"/>
              </a:rPr>
              <a:t>объём файла в Кбайтах 64 = 2</a:t>
            </a:r>
            <a:r>
              <a:rPr lang="ru-RU" sz="1900" baseline="30000" smtClean="0">
                <a:cs typeface="Arial" charset="0"/>
              </a:rPr>
              <a:t>6 </a:t>
            </a:r>
            <a:endParaRPr lang="ru-RU" sz="1900" smtClean="0">
              <a:cs typeface="Arial" charset="0"/>
            </a:endParaRP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1900" smtClean="0">
                <a:cs typeface="Arial" charset="0"/>
              </a:rPr>
              <a:t>объём файла в битах  2</a:t>
            </a:r>
            <a:r>
              <a:rPr lang="ru-RU" sz="1900" baseline="30000" smtClean="0">
                <a:cs typeface="Arial" charset="0"/>
              </a:rPr>
              <a:t>6  </a:t>
            </a:r>
            <a:r>
              <a:rPr lang="en-US" sz="1900" smtClean="0">
                <a:cs typeface="Arial" charset="0"/>
              </a:rPr>
              <a:t>·</a:t>
            </a:r>
            <a:r>
              <a:rPr lang="ru-RU" sz="1900" smtClean="0">
                <a:cs typeface="Arial" charset="0"/>
              </a:rPr>
              <a:t> 2</a:t>
            </a:r>
            <a:r>
              <a:rPr lang="en-US" sz="1900" baseline="30000" smtClean="0">
                <a:cs typeface="Arial" charset="0"/>
              </a:rPr>
              <a:t>1</a:t>
            </a:r>
            <a:r>
              <a:rPr lang="ru-RU" sz="1900" baseline="30000" smtClean="0">
                <a:cs typeface="Arial" charset="0"/>
              </a:rPr>
              <a:t>3</a:t>
            </a:r>
            <a:r>
              <a:rPr lang="ru-RU" sz="1900" smtClean="0">
                <a:cs typeface="Arial" charset="0"/>
              </a:rPr>
              <a:t> = 2</a:t>
            </a:r>
            <a:r>
              <a:rPr lang="ru-RU" sz="1900" baseline="30000" smtClean="0">
                <a:cs typeface="Arial" charset="0"/>
              </a:rPr>
              <a:t>19 </a:t>
            </a:r>
            <a:endParaRPr lang="ru-RU" sz="1900" smtClean="0">
              <a:cs typeface="Arial" charset="0"/>
            </a:endParaRP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1900" smtClean="0">
                <a:cs typeface="Arial" charset="0"/>
              </a:rPr>
              <a:t>глубина кодирования (количество битов, выделяемых на 1 пиксель):</a:t>
            </a: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1900" smtClean="0">
                <a:cs typeface="Arial" charset="0"/>
              </a:rPr>
              <a:t>2</a:t>
            </a:r>
            <a:r>
              <a:rPr lang="ru-RU" sz="1900" baseline="30000" smtClean="0">
                <a:cs typeface="Arial" charset="0"/>
              </a:rPr>
              <a:t>19 </a:t>
            </a:r>
            <a:r>
              <a:rPr lang="en-US" sz="1900" smtClean="0">
                <a:cs typeface="Arial" charset="0"/>
              </a:rPr>
              <a:t>:</a:t>
            </a:r>
            <a:r>
              <a:rPr lang="ru-RU" sz="1900" smtClean="0">
                <a:cs typeface="Arial" charset="0"/>
              </a:rPr>
              <a:t> 2</a:t>
            </a:r>
            <a:r>
              <a:rPr lang="en-US" sz="1900" baseline="30000" smtClean="0">
                <a:cs typeface="Arial" charset="0"/>
              </a:rPr>
              <a:t>1</a:t>
            </a:r>
            <a:r>
              <a:rPr lang="ru-RU" sz="1900" baseline="30000" smtClean="0">
                <a:cs typeface="Arial" charset="0"/>
              </a:rPr>
              <a:t>7</a:t>
            </a:r>
            <a:r>
              <a:rPr lang="ru-RU" sz="1900" smtClean="0">
                <a:cs typeface="Arial" charset="0"/>
              </a:rPr>
              <a:t> = 2</a:t>
            </a:r>
            <a:r>
              <a:rPr lang="en-US" sz="1900" baseline="30000" smtClean="0">
                <a:cs typeface="Arial" charset="0"/>
              </a:rPr>
              <a:t>2 </a:t>
            </a:r>
            <a:r>
              <a:rPr lang="ru-RU" sz="1900" smtClean="0">
                <a:cs typeface="Arial" charset="0"/>
              </a:rPr>
              <a:t>= </a:t>
            </a:r>
            <a:r>
              <a:rPr lang="en-US" sz="1900" smtClean="0">
                <a:cs typeface="Arial" charset="0"/>
              </a:rPr>
              <a:t>4</a:t>
            </a:r>
            <a:r>
              <a:rPr lang="ru-RU" sz="1900" smtClean="0">
                <a:cs typeface="Arial" charset="0"/>
              </a:rPr>
              <a:t> бита на пиксель</a:t>
            </a: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1900" smtClean="0">
                <a:cs typeface="Arial" charset="0"/>
              </a:rPr>
              <a:t>максимальное возможное количество  цветов 2</a:t>
            </a:r>
            <a:r>
              <a:rPr lang="ru-RU" sz="1900" baseline="30000" smtClean="0">
                <a:cs typeface="Arial" charset="0"/>
              </a:rPr>
              <a:t>4</a:t>
            </a:r>
            <a:r>
              <a:rPr lang="ru-RU" sz="1900" smtClean="0">
                <a:cs typeface="Arial" charset="0"/>
              </a:rPr>
              <a:t> = 16 </a:t>
            </a: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1900" smtClean="0">
                <a:cs typeface="Arial" charset="0"/>
              </a:rPr>
              <a:t>Ответ: 16.</a:t>
            </a:r>
          </a:p>
          <a:p>
            <a:pPr marL="44450" indent="0" eaLnBrk="1" hangingPunct="1">
              <a:lnSpc>
                <a:spcPct val="80000"/>
              </a:lnSpc>
            </a:pPr>
            <a:endParaRPr lang="ru-RU" sz="1900" smtClean="0">
              <a:cs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136904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tx1"/>
                </a:solidFill>
              </a:rPr>
              <a:t>Рисунок размером 512 на 256 пикселей занимает в памяти 64 Кбайт (без учёта сжатия). Найдите максимально возможное количество цветов в палитре изображения.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212976"/>
            <a:ext cx="8064896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2000" b="1" smtClean="0">
                <a:cs typeface="Arial" charset="0"/>
              </a:rPr>
              <a:t>Решение:</a:t>
            </a:r>
            <a:endParaRPr lang="ru-RU" sz="2000" smtClean="0">
              <a:cs typeface="Arial" charset="0"/>
            </a:endParaRP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cs typeface="Arial" charset="0"/>
              </a:rPr>
              <a:t>находим количество пикселей, используя для вычисления степени числа 2: </a:t>
            </a: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en-US" sz="2000" smtClean="0">
                <a:cs typeface="Arial" charset="0"/>
              </a:rPr>
              <a:t>S = 64 </a:t>
            </a:r>
            <a:r>
              <a:rPr lang="ru-RU" sz="2000" smtClean="0">
                <a:cs typeface="Arial" charset="0"/>
              </a:rPr>
              <a:t>· 64 = 2</a:t>
            </a:r>
            <a:r>
              <a:rPr lang="ru-RU" sz="2000" baseline="30000" smtClean="0">
                <a:cs typeface="Arial" charset="0"/>
              </a:rPr>
              <a:t>6 </a:t>
            </a:r>
            <a:r>
              <a:rPr lang="ru-RU" sz="2000" smtClean="0">
                <a:cs typeface="Arial" charset="0"/>
              </a:rPr>
              <a:t>· 2</a:t>
            </a:r>
            <a:r>
              <a:rPr lang="ru-RU" sz="2000" baseline="30000" smtClean="0">
                <a:cs typeface="Arial" charset="0"/>
              </a:rPr>
              <a:t>6</a:t>
            </a:r>
            <a:r>
              <a:rPr lang="ru-RU" sz="2000" smtClean="0">
                <a:cs typeface="Arial" charset="0"/>
              </a:rPr>
              <a:t> = 2</a:t>
            </a:r>
            <a:r>
              <a:rPr lang="ru-RU" sz="2000" baseline="30000" smtClean="0">
                <a:cs typeface="Arial" charset="0"/>
              </a:rPr>
              <a:t>12</a:t>
            </a:r>
            <a:endParaRPr lang="ru-RU" sz="2000" smtClean="0">
              <a:cs typeface="Arial" charset="0"/>
            </a:endParaRP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cs typeface="Arial" charset="0"/>
              </a:rPr>
              <a:t>256 = 2</a:t>
            </a:r>
            <a:r>
              <a:rPr lang="ru-RU" sz="2000" baseline="30000" smtClean="0">
                <a:cs typeface="Arial" charset="0"/>
              </a:rPr>
              <a:t>8</a:t>
            </a:r>
            <a:r>
              <a:rPr lang="ru-RU" sz="2000" smtClean="0">
                <a:cs typeface="Arial" charset="0"/>
              </a:rPr>
              <a:t>, поэтому для кодирования одного из 256 вариантов цвета нужно выделить в памяти 8 = 2</a:t>
            </a:r>
            <a:r>
              <a:rPr lang="ru-RU" sz="2000" baseline="30000" smtClean="0">
                <a:cs typeface="Arial" charset="0"/>
              </a:rPr>
              <a:t>3</a:t>
            </a:r>
            <a:r>
              <a:rPr lang="ru-RU" sz="2000" smtClean="0">
                <a:cs typeface="Arial" charset="0"/>
              </a:rPr>
              <a:t> бит на пиксель </a:t>
            </a: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cs typeface="Arial" charset="0"/>
              </a:rPr>
              <a:t>объём файла в битах 2</a:t>
            </a:r>
            <a:r>
              <a:rPr lang="ru-RU" sz="2000" baseline="30000" smtClean="0">
                <a:cs typeface="Arial" charset="0"/>
              </a:rPr>
              <a:t>12 </a:t>
            </a:r>
            <a:r>
              <a:rPr lang="ru-RU" sz="2000" smtClean="0">
                <a:cs typeface="Arial" charset="0"/>
              </a:rPr>
              <a:t>· 2</a:t>
            </a:r>
            <a:r>
              <a:rPr lang="ru-RU" sz="2000" baseline="30000" smtClean="0">
                <a:cs typeface="Arial" charset="0"/>
              </a:rPr>
              <a:t>3</a:t>
            </a:r>
            <a:r>
              <a:rPr lang="ru-RU" sz="2000" smtClean="0">
                <a:cs typeface="Arial" charset="0"/>
              </a:rPr>
              <a:t> = 2</a:t>
            </a:r>
            <a:r>
              <a:rPr lang="ru-RU" sz="2000" baseline="30000" smtClean="0">
                <a:cs typeface="Arial" charset="0"/>
              </a:rPr>
              <a:t>15</a:t>
            </a:r>
            <a:endParaRPr lang="ru-RU" sz="2000" smtClean="0">
              <a:cs typeface="Arial" charset="0"/>
            </a:endParaRP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cs typeface="Arial" charset="0"/>
              </a:rPr>
              <a:t>объём файла в Кбайтах 2</a:t>
            </a:r>
            <a:r>
              <a:rPr lang="ru-RU" sz="2000" baseline="30000" smtClean="0">
                <a:cs typeface="Arial" charset="0"/>
              </a:rPr>
              <a:t>15 </a:t>
            </a:r>
            <a:r>
              <a:rPr lang="en-US" sz="2000" smtClean="0">
                <a:cs typeface="Arial" charset="0"/>
              </a:rPr>
              <a:t>:</a:t>
            </a:r>
            <a:r>
              <a:rPr lang="ru-RU" sz="2000" smtClean="0">
                <a:cs typeface="Arial" charset="0"/>
              </a:rPr>
              <a:t> 2</a:t>
            </a:r>
            <a:r>
              <a:rPr lang="en-US" sz="2000" baseline="30000" smtClean="0">
                <a:cs typeface="Arial" charset="0"/>
              </a:rPr>
              <a:t>1</a:t>
            </a:r>
            <a:r>
              <a:rPr lang="ru-RU" sz="2000" baseline="30000" smtClean="0">
                <a:cs typeface="Arial" charset="0"/>
              </a:rPr>
              <a:t>3</a:t>
            </a:r>
            <a:r>
              <a:rPr lang="ru-RU" sz="2000" smtClean="0">
                <a:cs typeface="Arial" charset="0"/>
              </a:rPr>
              <a:t> = 2</a:t>
            </a:r>
            <a:r>
              <a:rPr lang="en-US" sz="2000" baseline="30000" smtClean="0">
                <a:cs typeface="Arial" charset="0"/>
              </a:rPr>
              <a:t>2 </a:t>
            </a:r>
            <a:r>
              <a:rPr lang="ru-RU" sz="2000" smtClean="0">
                <a:cs typeface="Arial" charset="0"/>
              </a:rPr>
              <a:t>= </a:t>
            </a:r>
            <a:r>
              <a:rPr lang="en-US" sz="2000" smtClean="0">
                <a:cs typeface="Arial" charset="0"/>
              </a:rPr>
              <a:t>4</a:t>
            </a:r>
            <a:endParaRPr lang="ru-RU" sz="2000" smtClean="0">
              <a:cs typeface="Arial" charset="0"/>
            </a:endParaRPr>
          </a:p>
          <a:p>
            <a:pPr marL="44450" indent="0" eaLnBrk="1" hangingPunct="1"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cs typeface="Arial" charset="0"/>
              </a:rPr>
              <a:t>Ответ: </a:t>
            </a:r>
            <a:r>
              <a:rPr lang="en-US" sz="2000" smtClean="0">
                <a:cs typeface="Arial" charset="0"/>
              </a:rPr>
              <a:t>4</a:t>
            </a:r>
            <a:r>
              <a:rPr lang="ru-RU" sz="2000" smtClean="0">
                <a:cs typeface="Arial" charset="0"/>
              </a:rPr>
              <a:t>.</a:t>
            </a:r>
          </a:p>
          <a:p>
            <a:pPr marL="44450" indent="0" eaLnBrk="1" hangingPunct="1">
              <a:lnSpc>
                <a:spcPct val="80000"/>
              </a:lnSpc>
            </a:pPr>
            <a:endParaRPr lang="ru-RU" sz="2000" smtClean="0">
              <a:cs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136904" cy="212365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i="1" dirty="0">
                <a:solidFill>
                  <a:schemeClr val="tx1"/>
                </a:solidFill>
              </a:rPr>
              <a:t>Какой минимальный объём памяти (в Кбайт) нужно зарезервировать, чтобы можно было сохранить любое растровое изображение размером 64 на 64 пикселов при условии, что в изображении могут использоваться 256 различных цветов? В ответе запишите только целое число, единицу измерения писать не нужно.</a:t>
            </a:r>
            <a:endParaRPr lang="ru-RU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212976"/>
            <a:ext cx="8064896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Решение: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N1=256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N2=2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∆V=7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Кб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136904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После преобразования растрового 256-цветного графического файла в черно-белый формат (2 цвета) его размер уменьшился на 7 Кбайт. Каков был размер исходного файла в </a:t>
            </a:r>
            <a:r>
              <a:rPr lang="ru-RU" sz="2400" dirty="0" err="1">
                <a:solidFill>
                  <a:schemeClr val="tx1"/>
                </a:solidFill>
              </a:rPr>
              <a:t>Кбайтах</a:t>
            </a:r>
            <a:r>
              <a:rPr lang="ru-RU" sz="2400" dirty="0">
                <a:solidFill>
                  <a:schemeClr val="tx1"/>
                </a:solidFill>
              </a:rPr>
              <a:t>?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339975" y="3429000"/>
          <a:ext cx="6096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i1=8 </a:t>
                      </a:r>
                      <a:r>
                        <a:rPr lang="ru-RU" sz="2400" dirty="0" smtClean="0"/>
                        <a:t>бит</a:t>
                      </a:r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∆V</a:t>
                      </a:r>
                      <a:r>
                        <a:rPr lang="ru-RU" sz="2400" dirty="0" smtClean="0"/>
                        <a:t>=</a:t>
                      </a:r>
                      <a:r>
                        <a:rPr lang="en-US" sz="2400" dirty="0" smtClean="0"/>
                        <a:t>V</a:t>
                      </a:r>
                      <a:r>
                        <a:rPr lang="ru-RU" sz="2400" dirty="0" smtClean="0"/>
                        <a:t>1</a:t>
                      </a:r>
                      <a:r>
                        <a:rPr lang="en-US" sz="2400" dirty="0" smtClean="0">
                          <a:sym typeface="Symbol"/>
                        </a:rPr>
                        <a:t></a:t>
                      </a:r>
                      <a:r>
                        <a:rPr lang="en-US" sz="2400" dirty="0" smtClean="0"/>
                        <a:t>V2 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i2=1</a:t>
                      </a:r>
                      <a:r>
                        <a:rPr lang="ru-RU" sz="2400" dirty="0" smtClean="0"/>
                        <a:t> бит</a:t>
                      </a:r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V1=8V2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V1=8 </a:t>
                      </a:r>
                      <a:r>
                        <a:rPr lang="ru-RU" sz="2400" dirty="0" smtClean="0"/>
                        <a:t>Кб</a:t>
                      </a:r>
                      <a:endParaRPr lang="en-US" sz="2400" dirty="0" smtClean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∆V=7V2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V2=1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ru-RU" sz="2400" dirty="0" smtClean="0"/>
                        <a:t>Кб</a:t>
                      </a:r>
                      <a:endParaRPr lang="en-US" sz="2400" dirty="0" smtClean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429000"/>
            <a:ext cx="8064896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Решение: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N1 - ?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N2= 16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V1/V2=2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136904" cy="23083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После преобразования растрового графического файла его объем уменьшился в 2 раза. Сколько цветов было в палитре первоначально, если после преобразования было получено растровое изображение того же разрешения в 16-цветной палитре?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339975" y="3789363"/>
          <a:ext cx="6096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i1- ? </a:t>
                      </a:r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i2=4</a:t>
                      </a:r>
                      <a:r>
                        <a:rPr lang="ru-RU" sz="2400" dirty="0" smtClean="0"/>
                        <a:t> бит</a:t>
                      </a:r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V1=2V2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N1=2</a:t>
                      </a:r>
                      <a:r>
                        <a:rPr lang="en-US" sz="2400" baseline="30000" dirty="0" smtClean="0"/>
                        <a:t>8</a:t>
                      </a:r>
                      <a:r>
                        <a:rPr lang="en-US" sz="2400" dirty="0" smtClean="0"/>
                        <a:t> = 256</a:t>
                      </a:r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i1=2*i2=8 </a:t>
                      </a:r>
                      <a:r>
                        <a:rPr lang="ru-RU" sz="2400" dirty="0" smtClean="0"/>
                        <a:t>бит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772816"/>
            <a:ext cx="8064896" cy="216024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800" dirty="0" smtClean="0"/>
              <a:t>Кодирование </a:t>
            </a:r>
            <a:r>
              <a:rPr lang="ru-RU" sz="4800" dirty="0"/>
              <a:t>звуковой информации</a:t>
            </a:r>
            <a:br>
              <a:rPr lang="ru-RU" sz="4800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136904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600" dirty="0" smtClean="0"/>
              <a:t>Кодирование звуковой информации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88938" y="1412875"/>
            <a:ext cx="8215312" cy="4895850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Основные формулы для решения задач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050" y="2349500"/>
            <a:ext cx="5329238" cy="7683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schemeClr val="tx1"/>
                </a:solidFill>
              </a:rPr>
              <a:t>V=k*</a:t>
            </a:r>
            <a:r>
              <a:rPr lang="en-US" sz="4400" dirty="0" err="1">
                <a:solidFill>
                  <a:schemeClr val="tx1"/>
                </a:solidFill>
              </a:rPr>
              <a:t>i</a:t>
            </a:r>
            <a:r>
              <a:rPr lang="en-US" sz="4400" dirty="0">
                <a:solidFill>
                  <a:schemeClr val="tx1"/>
                </a:solidFill>
              </a:rPr>
              <a:t>*</a:t>
            </a:r>
            <a:r>
              <a:rPr lang="en-US" sz="4400" dirty="0">
                <a:solidFill>
                  <a:schemeClr val="tx1"/>
                </a:solidFill>
                <a:sym typeface="Symbol"/>
              </a:rPr>
              <a:t>*t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1050" y="3860800"/>
            <a:ext cx="5329238" cy="15700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</a:rPr>
              <a:t>V</a:t>
            </a:r>
            <a:r>
              <a:rPr lang="ru-RU" sz="2400" dirty="0">
                <a:solidFill>
                  <a:schemeClr val="tx1"/>
                </a:solidFill>
              </a:rPr>
              <a:t> – объем звукового файла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sym typeface="Symbol"/>
              </a:rPr>
              <a:t></a:t>
            </a:r>
            <a:r>
              <a:rPr lang="ru-RU" sz="2400" dirty="0">
                <a:solidFill>
                  <a:schemeClr val="tx1"/>
                </a:solidFill>
              </a:rPr>
              <a:t> – частота дискретизации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solidFill>
                  <a:schemeClr val="tx1"/>
                </a:solidFill>
              </a:rPr>
              <a:t>i</a:t>
            </a:r>
            <a:r>
              <a:rPr lang="ru-RU" sz="2400" dirty="0">
                <a:solidFill>
                  <a:schemeClr val="tx1"/>
                </a:solidFill>
              </a:rPr>
              <a:t> – глубина звука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</a:rPr>
              <a:t>t</a:t>
            </a:r>
            <a:r>
              <a:rPr lang="ru-RU" sz="2400" dirty="0">
                <a:solidFill>
                  <a:schemeClr val="tx1"/>
                </a:solidFill>
              </a:rPr>
              <a:t> – время звучания в секундах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212976"/>
            <a:ext cx="8352928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sym typeface="Symbol"/>
              </a:rPr>
              <a:t> =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16 кГц= 16000 Гц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24 бита = 3 байта 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 мин = 60 секунд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таким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образом, правильный ответ – 3.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352928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Производится стерео звукозапись с частотой дискретизации 16 кГц и глубиной кодирования 24 бита. Запись длится 1 минуту, ее результаты записываются в файл. Какое из приведенных ниже чисел наиболее близко к размеру полученного файла, выраженному в мегабайтах?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1) </a:t>
            </a:r>
            <a:r>
              <a:rPr lang="en-US" sz="2000" dirty="0">
                <a:solidFill>
                  <a:schemeClr val="tx1"/>
                </a:solidFill>
              </a:rPr>
              <a:t>2</a:t>
            </a:r>
            <a:r>
              <a:rPr lang="ru-RU" sz="2000" dirty="0">
                <a:solidFill>
                  <a:schemeClr val="tx1"/>
                </a:solidFill>
              </a:rPr>
              <a:t> 	2) </a:t>
            </a:r>
            <a:r>
              <a:rPr lang="en-US" sz="2000" dirty="0">
                <a:solidFill>
                  <a:schemeClr val="tx1"/>
                </a:solidFill>
              </a:rPr>
              <a:t>4</a:t>
            </a:r>
            <a:r>
              <a:rPr lang="ru-RU" sz="2000" dirty="0">
                <a:solidFill>
                  <a:schemeClr val="tx1"/>
                </a:solidFill>
              </a:rPr>
              <a:t>	3)  </a:t>
            </a:r>
            <a:r>
              <a:rPr lang="en-US" sz="2000" dirty="0">
                <a:solidFill>
                  <a:schemeClr val="tx1"/>
                </a:solidFill>
              </a:rPr>
              <a:t>6</a:t>
            </a:r>
            <a:r>
              <a:rPr lang="ru-RU" sz="2000" dirty="0">
                <a:solidFill>
                  <a:schemeClr val="tx1"/>
                </a:solidFill>
              </a:rPr>
              <a:t>		4)  </a:t>
            </a:r>
            <a:r>
              <a:rPr lang="en-US" sz="2000" dirty="0">
                <a:solidFill>
                  <a:schemeClr val="tx1"/>
                </a:solidFill>
              </a:rPr>
              <a:t>10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03575" y="3644900"/>
          <a:ext cx="5472113" cy="1189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8667"/>
                <a:gridCol w="480456"/>
                <a:gridCol w="2315333"/>
                <a:gridCol w="136815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</a:t>
                      </a:r>
                      <a:r>
                        <a:rPr lang="ru-RU" sz="2000" baseline="0" dirty="0" smtClean="0"/>
                        <a:t> байтах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 smtClean="0"/>
                        <a:t>V=</a:t>
                      </a:r>
                      <a:endParaRPr lang="ru-RU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2*2</a:t>
                      </a:r>
                      <a:r>
                        <a:rPr lang="en-US" sz="2000" baseline="30000" dirty="0" smtClean="0"/>
                        <a:t>4</a:t>
                      </a:r>
                      <a:r>
                        <a:rPr lang="en-US" sz="2000" dirty="0" smtClean="0"/>
                        <a:t>*10</a:t>
                      </a:r>
                      <a:r>
                        <a:rPr lang="en-US" sz="2000" baseline="30000" dirty="0" smtClean="0"/>
                        <a:t>3</a:t>
                      </a:r>
                      <a:r>
                        <a:rPr lang="en-US" sz="2000" dirty="0" smtClean="0"/>
                        <a:t>*3*2</a:t>
                      </a:r>
                      <a:r>
                        <a:rPr lang="en-US" sz="2000" baseline="30000" dirty="0" smtClean="0"/>
                        <a:t>2</a:t>
                      </a:r>
                      <a:r>
                        <a:rPr lang="en-US" sz="2000" dirty="0" smtClean="0"/>
                        <a:t>*15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 smtClean="0"/>
                        <a:t>=45/8</a:t>
                      </a:r>
                      <a:endParaRPr lang="ru-RU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V=k*</a:t>
                      </a:r>
                      <a:r>
                        <a:rPr lang="en-US" sz="2000" dirty="0" err="1" smtClean="0"/>
                        <a:t>i</a:t>
                      </a:r>
                      <a:r>
                        <a:rPr lang="en-US" sz="2000" dirty="0" smtClean="0"/>
                        <a:t>*</a:t>
                      </a:r>
                      <a:r>
                        <a:rPr lang="en-US" sz="2000" dirty="0" smtClean="0">
                          <a:sym typeface="Symbol"/>
                        </a:rPr>
                        <a:t>*t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2</a:t>
                      </a:r>
                      <a:r>
                        <a:rPr lang="en-US" sz="2000" baseline="30000" dirty="0" smtClean="0"/>
                        <a:t>20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aseline="300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=5,625</a:t>
                      </a:r>
                      <a:r>
                        <a:rPr lang="ru-RU" sz="2000" dirty="0" smtClean="0"/>
                        <a:t>Мб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212976"/>
            <a:ext cx="8352928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sym typeface="Symbol"/>
              </a:rPr>
              <a:t> =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64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кГц=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64000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Гц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24 бита = 3 байта 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 = 120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Мбайт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таким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образом, правильный ответ –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352928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Производилась двухканальная (стерео) звукозапись с частотой дискретизации 64 кГц и 24-битным разрешением. В результате был получен файл размером 120 Мбайт, сжатие данных не производилось. Определите приблизительно, сколько времени (в минутах) производилась запись. В качестве ответа укажите ближайшее к времени записи целое число, кратное 5.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03575" y="3644900"/>
          <a:ext cx="5472113" cy="1189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8667"/>
                <a:gridCol w="480456"/>
                <a:gridCol w="2315333"/>
                <a:gridCol w="136815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</a:t>
                      </a:r>
                      <a:r>
                        <a:rPr lang="ru-RU" sz="2000" baseline="0" dirty="0" smtClean="0"/>
                        <a:t> байтах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 smtClean="0"/>
                        <a:t>t=</a:t>
                      </a:r>
                      <a:endParaRPr lang="ru-RU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120*2</a:t>
                      </a:r>
                      <a:r>
                        <a:rPr lang="en-US" sz="2000" baseline="30000" dirty="0" smtClean="0"/>
                        <a:t>20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 smtClean="0"/>
                        <a:t>=320 c</a:t>
                      </a:r>
                      <a:endParaRPr lang="ru-RU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V=k*</a:t>
                      </a:r>
                      <a:r>
                        <a:rPr lang="en-US" sz="2000" dirty="0" err="1" smtClean="0"/>
                        <a:t>i</a:t>
                      </a:r>
                      <a:r>
                        <a:rPr lang="en-US" sz="2000" dirty="0" smtClean="0"/>
                        <a:t>*</a:t>
                      </a:r>
                      <a:r>
                        <a:rPr lang="en-US" sz="2000" dirty="0" smtClean="0">
                          <a:sym typeface="Symbol"/>
                        </a:rPr>
                        <a:t>*t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2*2</a:t>
                      </a:r>
                      <a:r>
                        <a:rPr lang="en-US" sz="2000" baseline="30000" dirty="0" smtClean="0"/>
                        <a:t>6</a:t>
                      </a:r>
                      <a:r>
                        <a:rPr lang="en-US" sz="2000" dirty="0" smtClean="0"/>
                        <a:t>*10</a:t>
                      </a:r>
                      <a:r>
                        <a:rPr lang="en-US" sz="2000" baseline="30000" dirty="0" smtClean="0"/>
                        <a:t>3</a:t>
                      </a:r>
                      <a:r>
                        <a:rPr lang="en-US" sz="2000" dirty="0" smtClean="0"/>
                        <a:t>*3</a:t>
                      </a:r>
                      <a:endParaRPr lang="ru-RU" sz="20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aseline="300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=5,3 </a:t>
                      </a:r>
                      <a:r>
                        <a:rPr lang="ru-RU" sz="2000" dirty="0" smtClean="0"/>
                        <a:t>мин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789039"/>
            <a:ext cx="8352928" cy="2815567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352928" cy="2554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Музыкальный фрагмент был оцифрован и записан в виде файла без использования сжатия данных. Получившийся файл был передан в город А по каналу связи за 50 секунд. Затем тот же музыкальный фрагмент был оцифрован повторно с разрешением в 3 раза выше и частотой дискретизации в 5 раз меньше, чем в первый раз. Полученный файл был передан в город Б; пропускная способность канала связи с городом Б в 6 раз выше, чем канала связи с городом А. Сколько секунд длилась передача файла в город Б? 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84213" y="4149725"/>
          <a:ext cx="7921625" cy="22256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/>
                <a:gridCol w="1296144"/>
                <a:gridCol w="576064"/>
                <a:gridCol w="576064"/>
                <a:gridCol w="360040"/>
                <a:gridCol w="1080120"/>
                <a:gridCol w="302433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t1=50 c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t2 - ?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t2=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V2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=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3/5V1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=3/30*t1=5 c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i2=3*i1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ym typeface="Symbol"/>
                        </a:rPr>
                        <a:t></a:t>
                      </a:r>
                      <a:r>
                        <a:rPr lang="en-US" dirty="0" smtClean="0">
                          <a:sym typeface="Symbol"/>
                        </a:rPr>
                        <a:t>2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ym typeface="Symbol"/>
                        </a:rPr>
                        <a:t>6*</a:t>
                      </a:r>
                      <a:r>
                        <a:rPr lang="ru-RU" dirty="0" smtClean="0">
                          <a:sym typeface="Symbol"/>
                        </a:rPr>
                        <a:t></a:t>
                      </a:r>
                      <a:r>
                        <a:rPr lang="en-US" dirty="0" smtClean="0">
                          <a:sym typeface="Symbol"/>
                        </a:rPr>
                        <a:t>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ym typeface="Symbol"/>
                        </a:rPr>
                        <a:t></a:t>
                      </a:r>
                      <a:r>
                        <a:rPr lang="en-US" dirty="0" smtClean="0">
                          <a:sym typeface="Symbol"/>
                        </a:rPr>
                        <a:t>2=</a:t>
                      </a:r>
                      <a:r>
                        <a:rPr lang="ru-RU" dirty="0" smtClean="0">
                          <a:sym typeface="Symbol"/>
                        </a:rPr>
                        <a:t></a:t>
                      </a:r>
                      <a:r>
                        <a:rPr lang="en-US" dirty="0" smtClean="0">
                          <a:sym typeface="Symbol"/>
                        </a:rPr>
                        <a:t>1/5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ym typeface="Symbol"/>
                        </a:rPr>
                        <a:t></a:t>
                      </a:r>
                      <a:r>
                        <a:rPr lang="en-US" dirty="0" smtClean="0">
                          <a:sym typeface="Symbol"/>
                        </a:rPr>
                        <a:t>2=6*</a:t>
                      </a:r>
                      <a:r>
                        <a:rPr lang="ru-RU" dirty="0" smtClean="0">
                          <a:sym typeface="Symbol"/>
                        </a:rPr>
                        <a:t></a:t>
                      </a:r>
                      <a:r>
                        <a:rPr lang="en-US" dirty="0" smtClean="0">
                          <a:sym typeface="Symbol"/>
                        </a:rPr>
                        <a:t>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V2=3/5*V1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Ответ:</a:t>
                      </a:r>
                      <a:r>
                        <a:rPr lang="ru-RU" baseline="0" dirty="0" smtClean="0"/>
                        <a:t> 5 с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8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484784"/>
            <a:ext cx="8352928" cy="44012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Документ объёмом 40 Мбайт можно передать с одного компьютера на другой двумя способами.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А. Сжать архиватором, передать архив по каналу связи, распаковать.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Б. Передать по каналу связи без использования архиватора.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Какой способ быстрее и насколько, если: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• средняя скорость передачи данных по каналу связи составляет 2</a:t>
            </a:r>
            <a:r>
              <a:rPr lang="ru-RU" sz="2000" i="1" baseline="30000" dirty="0">
                <a:solidFill>
                  <a:schemeClr val="tx1"/>
                </a:solidFill>
              </a:rPr>
              <a:t>23</a:t>
            </a:r>
            <a:r>
              <a:rPr lang="ru-RU" sz="2000" i="1" dirty="0">
                <a:solidFill>
                  <a:schemeClr val="tx1"/>
                </a:solidFill>
              </a:rPr>
              <a:t> бит в секунду;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• объём сжатого архиватором документа равен 90% исходного;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• время, требуемое на сжатие документа, – 16 секунд, на распаковку – 2 секунды?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В ответе напишите букву А, если быстрее способ А, или Б, если быстрее способ Б. Сразу после буквы напишите число, обозначающее, на сколько секунд один способ быстрее другого?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8 Решение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556792"/>
            <a:ext cx="8352928" cy="4608512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Autofit/>
          </a:bodyPr>
          <a:lstStyle/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 Мбайт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Кбайт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байт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23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бит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время передачи несжатого файла (по варианту Б): 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40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Symbol"/>
              </a:rPr>
              <a:t>*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23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23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40 с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время передачи файла по варианту А: 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16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+ 0,9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sym typeface="Symbol"/>
              </a:rPr>
              <a:t>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40 + 2 = 18 + 36 = 54 с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таким образом, быстрее вариант Б на 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54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40 = 14 с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Ответ: Б14.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183</TotalTime>
  <Words>708</Words>
  <Application>Microsoft Office PowerPoint</Application>
  <PresentationFormat>Экран (4:3)</PresentationFormat>
  <Paragraphs>115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Trebuchet MS</vt:lpstr>
      <vt:lpstr>Georgia</vt:lpstr>
      <vt:lpstr>Calibri</vt:lpstr>
      <vt:lpstr>Symbol</vt:lpstr>
      <vt:lpstr>Воздушный поток</vt:lpstr>
      <vt:lpstr>Воздушный поток</vt:lpstr>
      <vt:lpstr>Воздушный поток</vt:lpstr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Кодирование графической и звуковой информации</dc:title>
  <dc:creator>Жевтило И.А.</dc:creator>
  <cp:lastModifiedBy>Учитель</cp:lastModifiedBy>
  <cp:revision>19</cp:revision>
  <dcterms:created xsi:type="dcterms:W3CDTF">2016-04-04T18:00:21Z</dcterms:created>
  <dcterms:modified xsi:type="dcterms:W3CDTF">2020-11-26T07:38:10Z</dcterms:modified>
</cp:coreProperties>
</file>