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9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A00AF-A6AF-4DD0-AF35-29A46B3E39DA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B34B-A064-44BF-B4C8-7406AF65D5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A00AF-A6AF-4DD0-AF35-29A46B3E39DA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B34B-A064-44BF-B4C8-7406AF65D5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A00AF-A6AF-4DD0-AF35-29A46B3E39DA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B34B-A064-44BF-B4C8-7406AF65D5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A00AF-A6AF-4DD0-AF35-29A46B3E39DA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B34B-A064-44BF-B4C8-7406AF65D5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A00AF-A6AF-4DD0-AF35-29A46B3E39DA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B34B-A064-44BF-B4C8-7406AF65D5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A00AF-A6AF-4DD0-AF35-29A46B3E39DA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B34B-A064-44BF-B4C8-7406AF65D5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A00AF-A6AF-4DD0-AF35-29A46B3E39DA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B34B-A064-44BF-B4C8-7406AF65D5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A00AF-A6AF-4DD0-AF35-29A46B3E39DA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B34B-A064-44BF-B4C8-7406AF65D5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A00AF-A6AF-4DD0-AF35-29A46B3E39DA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B34B-A064-44BF-B4C8-7406AF65D5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A00AF-A6AF-4DD0-AF35-29A46B3E39DA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B34B-A064-44BF-B4C8-7406AF65D5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A00AF-A6AF-4DD0-AF35-29A46B3E39DA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8B34B-A064-44BF-B4C8-7406AF65D5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FA00AF-A6AF-4DD0-AF35-29A46B3E39DA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58B34B-A064-44BF-B4C8-7406AF65D53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Новгородская республика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Учитель\Desktop\0ece081abd95c6f7a88ec824c544dad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fs00.infourok.ru/images/doc/172/197294/img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0053"/>
            <a:ext cx="9610736" cy="72080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урока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Территория Новгородской области</a:t>
            </a:r>
          </a:p>
          <a:p>
            <a:r>
              <a:rPr lang="ru-RU" dirty="0" smtClean="0"/>
              <a:t>Занятия новгородцев</a:t>
            </a:r>
          </a:p>
          <a:p>
            <a:r>
              <a:rPr lang="ru-RU" dirty="0" smtClean="0"/>
              <a:t>Основные категории населения Новгорода</a:t>
            </a:r>
          </a:p>
          <a:p>
            <a:r>
              <a:rPr lang="ru-RU" dirty="0" smtClean="0"/>
              <a:t>Политические особенности Новгородской земли</a:t>
            </a:r>
          </a:p>
          <a:p>
            <a:r>
              <a:rPr lang="ru-RU" dirty="0" smtClean="0"/>
              <a:t>Культура Новгородской земли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Проблемный вопрос!!!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Почему в Новгородской земле, в отличие от других русских земель сложилась республиканская форма правления?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1. Территория </a:t>
            </a:r>
            <a:r>
              <a:rPr lang="ru-RU" dirty="0" err="1" smtClean="0"/>
              <a:t>Н.з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Параграф 14, пункт 1- читаем вместе</a:t>
            </a:r>
          </a:p>
          <a:p>
            <a:r>
              <a:rPr lang="ru-RU" dirty="0" smtClean="0"/>
              <a:t>Почему  авторы учебника предлагают нам начать знакомство с Новгородской землей с изучения территории и природных условий края?</a:t>
            </a:r>
          </a:p>
          <a:p>
            <a:r>
              <a:rPr lang="ru-RU" dirty="0" smtClean="0"/>
              <a:t>Какую территорию занимала Новгородская республика?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2.Занятия новгородцев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Пункт 2.</a:t>
            </a:r>
          </a:p>
          <a:p>
            <a:r>
              <a:rPr lang="ru-RU" dirty="0" smtClean="0"/>
              <a:t>Какие культуры выращивали земледельцы в Новгородском крае? Сравните их с культурами, которые выращивали во Владимиро-Суздальском княжестве.</a:t>
            </a:r>
          </a:p>
          <a:p>
            <a:r>
              <a:rPr lang="ru-RU" dirty="0" smtClean="0"/>
              <a:t>Каковы были основные занятия новгородцев? Почему?</a:t>
            </a:r>
          </a:p>
          <a:p>
            <a:r>
              <a:rPr lang="ru-RU" dirty="0" smtClean="0"/>
              <a:t>Какие изделия новгородских ремесленников славились во всей Руси?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 какими странами торговали жители Новгорода?</a:t>
            </a:r>
          </a:p>
          <a:p>
            <a:r>
              <a:rPr lang="ru-RU" dirty="0" smtClean="0"/>
              <a:t>Какие товары ввозились в Новгородскую землю?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3. Основные категории населения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 err="1" smtClean="0"/>
              <a:t>Большинство-</a:t>
            </a:r>
            <a:r>
              <a:rPr lang="ru-RU" i="1" dirty="0" err="1" smtClean="0">
                <a:solidFill>
                  <a:srgbClr val="FF0000"/>
                </a:solidFill>
              </a:rPr>
              <a:t>ремесленники</a:t>
            </a:r>
            <a:endParaRPr lang="ru-RU" i="1" dirty="0" smtClean="0">
              <a:solidFill>
                <a:srgbClr val="FF0000"/>
              </a:solidFill>
            </a:endParaRPr>
          </a:p>
          <a:p>
            <a:r>
              <a:rPr lang="ru-RU" i="1" dirty="0" smtClean="0"/>
              <a:t>Влиятельным было </a:t>
            </a:r>
            <a:r>
              <a:rPr lang="ru-RU" i="1" dirty="0" smtClean="0">
                <a:solidFill>
                  <a:srgbClr val="FF0000"/>
                </a:solidFill>
              </a:rPr>
              <a:t>купечество</a:t>
            </a:r>
            <a:r>
              <a:rPr lang="ru-RU" i="1" dirty="0" smtClean="0"/>
              <a:t>-  торговая и промысловая деятельность (артель)</a:t>
            </a:r>
          </a:p>
          <a:p>
            <a:r>
              <a:rPr lang="ru-RU" i="1" dirty="0" smtClean="0">
                <a:solidFill>
                  <a:srgbClr val="FF0000"/>
                </a:solidFill>
              </a:rPr>
              <a:t>Бояре </a:t>
            </a:r>
            <a:r>
              <a:rPr lang="ru-RU" i="1" dirty="0" smtClean="0"/>
              <a:t>(!)</a:t>
            </a:r>
            <a:endParaRPr lang="ru-RU" i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Политические особенности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                              ВЕЧЕ</a:t>
            </a: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rot="10800000">
            <a:off x="1142976" y="1928802"/>
            <a:ext cx="257176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4572000" y="1928802"/>
            <a:ext cx="264320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5400000">
            <a:off x="750067" y="2393149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428596" y="3000372"/>
            <a:ext cx="200026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Посадник- глава Новгородской республики</a:t>
            </a:r>
            <a:endParaRPr lang="ru-RU" dirty="0"/>
          </a:p>
        </p:txBody>
      </p:sp>
      <p:cxnSp>
        <p:nvCxnSpPr>
          <p:cNvPr id="14" name="Прямая со стрелкой 13"/>
          <p:cNvCxnSpPr/>
          <p:nvPr/>
        </p:nvCxnSpPr>
        <p:spPr>
          <a:xfrm rot="5400000">
            <a:off x="6750859" y="2536025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5786446" y="3143248"/>
            <a:ext cx="2428892" cy="10715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Владыка</a:t>
            </a:r>
          </a:p>
          <a:p>
            <a:pPr algn="ctr"/>
            <a:r>
              <a:rPr lang="ru-RU" dirty="0" smtClean="0"/>
              <a:t> (епископ, </a:t>
            </a:r>
            <a:r>
              <a:rPr lang="ru-RU" dirty="0" err="1" smtClean="0"/>
              <a:t>архиеписокп</a:t>
            </a:r>
            <a:r>
              <a:rPr lang="ru-RU" dirty="0" smtClean="0"/>
              <a:t>)</a:t>
            </a:r>
            <a:endParaRPr lang="ru-RU" dirty="0"/>
          </a:p>
        </p:txBody>
      </p:sp>
      <p:cxnSp>
        <p:nvCxnSpPr>
          <p:cNvPr id="17" name="Прямая со стрелкой 16"/>
          <p:cNvCxnSpPr/>
          <p:nvPr/>
        </p:nvCxnSpPr>
        <p:spPr>
          <a:xfrm rot="5400000">
            <a:off x="1928794" y="3143248"/>
            <a:ext cx="2928958" cy="7858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1571604" y="5357826"/>
            <a:ext cx="2571768" cy="1285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Тысяцкий</a:t>
            </a:r>
            <a:endParaRPr lang="ru-RU" dirty="0"/>
          </a:p>
        </p:txBody>
      </p:sp>
      <p:cxnSp>
        <p:nvCxnSpPr>
          <p:cNvPr id="20" name="Прямая со стрелкой 19"/>
          <p:cNvCxnSpPr/>
          <p:nvPr/>
        </p:nvCxnSpPr>
        <p:spPr>
          <a:xfrm rot="16200000" flipH="1">
            <a:off x="3679025" y="2893215"/>
            <a:ext cx="3143272" cy="16430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>
            <a:off x="5429256" y="5429264"/>
            <a:ext cx="2571768" cy="12144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Князь 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ПОСАДНИК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контролировал деятельность князя, должностных лиц</a:t>
            </a:r>
          </a:p>
          <a:p>
            <a:r>
              <a:rPr lang="ru-RU" dirty="0" smtClean="0"/>
              <a:t>2. возглавлял суд</a:t>
            </a:r>
          </a:p>
          <a:p>
            <a:r>
              <a:rPr lang="ru-RU" dirty="0" smtClean="0"/>
              <a:t>3. вел переговоры</a:t>
            </a:r>
          </a:p>
          <a:p>
            <a:r>
              <a:rPr lang="ru-RU" dirty="0" smtClean="0"/>
              <a:t>4. руководил внешней политикой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ВЛАДЫКА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Хранил казну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Возглавлял церковный суд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Ведал государственными землями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Участвовал в руководстве внешней политикой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Наблюдал за торговыми мерами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ТЫСЯЦКИЙ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Ведал сбором налогов</a:t>
            </a:r>
          </a:p>
          <a:p>
            <a:r>
              <a:rPr lang="ru-RU" dirty="0" smtClean="0"/>
              <a:t>Возглавлял ополчение</a:t>
            </a:r>
          </a:p>
          <a:p>
            <a:r>
              <a:rPr lang="ru-RU" dirty="0" smtClean="0"/>
              <a:t>Ведал торговым судом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КНЯЗЬ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Возглавлял вооруженные силы</a:t>
            </a:r>
          </a:p>
          <a:p>
            <a:r>
              <a:rPr lang="ru-RU" dirty="0" smtClean="0"/>
              <a:t>Ведал делами обороны города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5. культура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Простота сооружений</a:t>
            </a:r>
          </a:p>
          <a:p>
            <a:r>
              <a:rPr lang="ru-RU" dirty="0" smtClean="0"/>
              <a:t>Большое количество грамотных людей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Республика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Форма государственного правления, при которой верховная власть принадлежала выборным людям</a:t>
            </a:r>
          </a:p>
          <a:p>
            <a:endParaRPr lang="ru-RU" dirty="0"/>
          </a:p>
          <a:p>
            <a:r>
              <a:rPr lang="ru-RU" dirty="0" err="1" smtClean="0"/>
              <a:t>Д.з</a:t>
            </a:r>
            <a:r>
              <a:rPr lang="ru-RU" dirty="0" smtClean="0"/>
              <a:t>. параграф 14, стр.123-125 (выписать названия княжеств. Их </a:t>
            </a:r>
            <a:r>
              <a:rPr lang="ru-RU" smtClean="0"/>
              <a:t>основные особенности)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</TotalTime>
  <Words>257</Words>
  <Application>Microsoft Office PowerPoint</Application>
  <PresentationFormat>Экран (4:3)</PresentationFormat>
  <Paragraphs>56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Новгородская республика</vt:lpstr>
      <vt:lpstr>Слайд 2</vt:lpstr>
      <vt:lpstr>Слайд 3</vt:lpstr>
      <vt:lpstr>План урока</vt:lpstr>
      <vt:lpstr>Проблемный вопрос!!!</vt:lpstr>
      <vt:lpstr>1. Территория Н.з</vt:lpstr>
      <vt:lpstr>2.Занятия новгородцев</vt:lpstr>
      <vt:lpstr>Слайд 8</vt:lpstr>
      <vt:lpstr>3. Основные категории населения</vt:lpstr>
      <vt:lpstr>Политические особенности</vt:lpstr>
      <vt:lpstr>ПОСАДНИК</vt:lpstr>
      <vt:lpstr>ВЛАДЫКА</vt:lpstr>
      <vt:lpstr>ТЫСЯЦКИЙ</vt:lpstr>
      <vt:lpstr>КНЯЗЬ</vt:lpstr>
      <vt:lpstr>5. культура</vt:lpstr>
      <vt:lpstr>Республика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Новгородская республика</dc:title>
  <dc:creator>Учитель</dc:creator>
  <cp:lastModifiedBy>Учитель</cp:lastModifiedBy>
  <cp:revision>3</cp:revision>
  <dcterms:created xsi:type="dcterms:W3CDTF">2020-04-08T12:57:42Z</dcterms:created>
  <dcterms:modified xsi:type="dcterms:W3CDTF">2020-04-08T13:26:56Z</dcterms:modified>
</cp:coreProperties>
</file>