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6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E6E527-16F7-427E-AFC1-0F5B0C5BF1A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64B735-85C7-4ECB-824F-38BA48E23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02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5677E-61E4-49C7-8520-BF56A4C8FBA4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1411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4B735-85C7-4ECB-824F-38BA48E23F8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079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ll Users\Документы\Мои рисунки\Образцы рисунков\WP6CAOETMLGCAJS66PICAFBVECJCAC3E2LVCAC3MBDYCAHKG0SRCALYZIL5CAJLOHK9CA3F9IM8CAYJZC6MCAM1SU86CA6X75BICAPMCXGWCA31NQV5CAL51XEZCAM3FFV4CA2Q1E1HCAQLHT5PCATXE11U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4FA"/>
              </a:clrFrom>
              <a:clrTo>
                <a:srgbClr val="FFF4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308380" y="1700760"/>
            <a:ext cx="1584220" cy="158422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15645" y="260560"/>
            <a:ext cx="51127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i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 </a:t>
            </a:r>
            <a:r>
              <a:rPr lang="ru-RU" sz="5400" b="1" i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класс</a:t>
            </a:r>
            <a:r>
              <a:rPr lang="ru-RU" sz="5400" b="1" i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5400" b="1" i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400" b="1" i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математика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8676570" y="9806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9" name="Picture 2" descr="C:\Documents and Settings\All Users\Документы\Мои рисунки\Образцы рисунков\3LCCAL3VWXVCAR01R14CAJKKEKDCA9G7WIFCA9G0LL8CAHXM5S7CAJ4CQ01CAATPEOJCALZBEMYCAB90X5HCA9SGP0JCA3J21JGCA2JOKWVCASJTJ29CAKEGE54CATC0ZUACAR0HD83CAU4RQXFCA3F8E4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430" y="0"/>
            <a:ext cx="2706624" cy="1792224"/>
          </a:xfrm>
          <a:prstGeom prst="rect">
            <a:avLst/>
          </a:prstGeom>
          <a:noFill/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867544" y="3861048"/>
            <a:ext cx="7160840" cy="1752600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Простые числа. Разложение числа на простые множители.</a:t>
            </a:r>
          </a:p>
        </p:txBody>
      </p:sp>
    </p:spTree>
    <p:extLst>
      <p:ext uri="{BB962C8B-B14F-4D97-AF65-F5344CB8AC3E}">
        <p14:creationId xmlns:p14="http://schemas.microsoft.com/office/powerpoint/2010/main" val="318301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Выноска-облако 15"/>
          <p:cNvSpPr/>
          <p:nvPr/>
        </p:nvSpPr>
        <p:spPr>
          <a:xfrm>
            <a:off x="0" y="188550"/>
            <a:ext cx="9144000" cy="2304320"/>
          </a:xfrm>
          <a:prstGeom prst="cloudCallout">
            <a:avLst>
              <a:gd name="adj1" fmla="val 28398"/>
              <a:gd name="adj2" fmla="val 32657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Какие из чисел 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9 000, 37035, 99 309, 420 340, 15 345, 78 644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делятся: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1259540" y="3933070"/>
            <a:ext cx="6318576" cy="1071570"/>
          </a:xfrm>
          <a:prstGeom prst="cloudCallout">
            <a:avLst>
              <a:gd name="adj1" fmla="val -53509"/>
              <a:gd name="adj2" fmla="val 99272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9 000, 420 340, 78 644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28992" y="2857496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5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43306" y="2786058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2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28992" y="2928934"/>
            <a:ext cx="1167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10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4710" y="2786058"/>
            <a:ext cx="2311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2 и на 10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14710" y="292893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2 и на 5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14678" y="3071810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3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7686" y="2786058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 9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Выноска-облако 24"/>
          <p:cNvSpPr/>
          <p:nvPr/>
        </p:nvSpPr>
        <p:spPr>
          <a:xfrm>
            <a:off x="430790" y="4365130"/>
            <a:ext cx="8713210" cy="1071570"/>
          </a:xfrm>
          <a:prstGeom prst="cloudCallout">
            <a:avLst>
              <a:gd name="adj1" fmla="val -37100"/>
              <a:gd name="adj2" fmla="val 57381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9 000, 37 035, 420 340, 15 345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Выноска-облако 25"/>
          <p:cNvSpPr/>
          <p:nvPr/>
        </p:nvSpPr>
        <p:spPr>
          <a:xfrm>
            <a:off x="1979640" y="4149100"/>
            <a:ext cx="6389442" cy="1071570"/>
          </a:xfrm>
          <a:prstGeom prst="cloudCallout">
            <a:avLst>
              <a:gd name="adj1" fmla="val -35934"/>
              <a:gd name="adj2" fmla="val 40886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9 000, 420 340 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Выноска-облако 26"/>
          <p:cNvSpPr/>
          <p:nvPr/>
        </p:nvSpPr>
        <p:spPr>
          <a:xfrm>
            <a:off x="2123660" y="4365130"/>
            <a:ext cx="5184720" cy="1071570"/>
          </a:xfrm>
          <a:prstGeom prst="cloudCallout">
            <a:avLst>
              <a:gd name="adj1" fmla="val -43302"/>
              <a:gd name="adj2" fmla="val 4238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9 000, 420 340 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Выноска-облако 27"/>
          <p:cNvSpPr/>
          <p:nvPr/>
        </p:nvSpPr>
        <p:spPr>
          <a:xfrm>
            <a:off x="2123660" y="4365130"/>
            <a:ext cx="6048840" cy="1071570"/>
          </a:xfrm>
          <a:prstGeom prst="cloudCallout">
            <a:avLst>
              <a:gd name="adj1" fmla="val -44227"/>
              <a:gd name="adj2" fmla="val 3190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9 000, 420 340 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Выноска-облако 28"/>
          <p:cNvSpPr/>
          <p:nvPr/>
        </p:nvSpPr>
        <p:spPr>
          <a:xfrm>
            <a:off x="395420" y="5013220"/>
            <a:ext cx="8425170" cy="1071570"/>
          </a:xfrm>
          <a:prstGeom prst="cloudCallout">
            <a:avLst>
              <a:gd name="adj1" fmla="val -48237"/>
              <a:gd name="adj2" fmla="val 1456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9 000, 37 035, 99 309, 15 345 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Выноска-облако 30"/>
          <p:cNvSpPr/>
          <p:nvPr/>
        </p:nvSpPr>
        <p:spPr>
          <a:xfrm>
            <a:off x="2123660" y="4725180"/>
            <a:ext cx="6030536" cy="1071570"/>
          </a:xfrm>
          <a:prstGeom prst="cloudCallout">
            <a:avLst>
              <a:gd name="adj1" fmla="val -61903"/>
              <a:gd name="adj2" fmla="val 25402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9 000, 37 035, 15 345</a:t>
            </a:r>
            <a:endParaRPr lang="ru-RU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84401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4" grpId="0"/>
      <p:bldP spid="24" grpId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31" grpId="0" animBg="1"/>
      <p:bldP spid="3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-99490"/>
            <a:ext cx="9144000" cy="11967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Изучение нового материала.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611450" y="548600"/>
            <a:ext cx="8281150" cy="1647650"/>
          </a:xfrm>
          <a:prstGeom prst="cloudCallout">
            <a:avLst>
              <a:gd name="adj1" fmla="val 50960"/>
              <a:gd name="adj2" fmla="val -9568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Назовите делители чисел:</a:t>
            </a:r>
          </a:p>
          <a:p>
            <a:pPr algn="ctr"/>
            <a:r>
              <a:rPr lang="ru-RU" sz="2400" b="1" i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10, 13, 1, </a:t>
            </a:r>
            <a:r>
              <a:rPr lang="ru-RU" sz="2400" b="1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  <a:r>
              <a:rPr lang="ru-RU" sz="2400" b="1" i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7, 12.  Сколько делителей имеет каждое число?</a:t>
            </a:r>
            <a:endParaRPr lang="ru-RU" sz="2400" b="1" i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444054"/>
              </p:ext>
            </p:extLst>
          </p:nvPr>
        </p:nvGraphicFramePr>
        <p:xfrm>
          <a:off x="1043510" y="1916790"/>
          <a:ext cx="7286676" cy="262128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22622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1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Данное число</a:t>
                      </a:r>
                      <a:endParaRPr lang="ru-RU" sz="20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Делители числа</a:t>
                      </a:r>
                      <a:endParaRPr lang="ru-RU" sz="20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Количество делителей</a:t>
                      </a:r>
                      <a:endParaRPr lang="ru-RU" sz="20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</a:p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</a:p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</a:p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ru-RU" sz="20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2, 5, </a:t>
                      </a:r>
                      <a:r>
                        <a:rPr lang="ru-RU" sz="2000" b="1" i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ru-RU" sz="2000" b="1" i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2,</a:t>
                      </a:r>
                      <a:r>
                        <a:rPr lang="ru-RU" sz="2000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4, 8</a:t>
                      </a:r>
                      <a:endParaRPr lang="ru-RU" sz="2000" b="1" i="1" dirty="0" smtClean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ru-RU" sz="2000" b="1" i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2, 3,</a:t>
                      </a:r>
                      <a:r>
                        <a:rPr lang="ru-RU" sz="2000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4, 6, 12</a:t>
                      </a:r>
                      <a:endParaRPr lang="ru-RU" sz="2000" b="1" i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</a:p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</a:p>
                    <a:p>
                      <a:pPr algn="ctr"/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r>
                        <a:rPr lang="ru-RU" sz="2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Выноска-облако 8"/>
          <p:cNvSpPr/>
          <p:nvPr/>
        </p:nvSpPr>
        <p:spPr>
          <a:xfrm>
            <a:off x="107504" y="4546244"/>
            <a:ext cx="8676570" cy="2311756"/>
          </a:xfrm>
          <a:prstGeom prst="cloudCallout">
            <a:avLst>
              <a:gd name="adj1" fmla="val -48189"/>
              <a:gd name="adj2" fmla="val 6635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u="sng" dirty="0" smtClean="0">
                <a:solidFill>
                  <a:srgbClr val="FF0000"/>
                </a:solidFill>
              </a:rPr>
              <a:t>3 </a:t>
            </a:r>
            <a:r>
              <a:rPr lang="ru-RU" b="1" i="1" u="sng" dirty="0" err="1" smtClean="0">
                <a:solidFill>
                  <a:srgbClr val="FF0000"/>
                </a:solidFill>
              </a:rPr>
              <a:t>групы</a:t>
            </a:r>
            <a:r>
              <a:rPr lang="ru-RU" b="1" i="1" u="sng" dirty="0" smtClean="0">
                <a:solidFill>
                  <a:srgbClr val="FF0000"/>
                </a:solidFill>
              </a:rPr>
              <a:t> чисел: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1. группа - числа, которые имеют только </a:t>
            </a:r>
            <a:r>
              <a:rPr lang="ru-RU" b="1" i="1" dirty="0" smtClean="0">
                <a:solidFill>
                  <a:srgbClr val="FF0000"/>
                </a:solidFill>
              </a:rPr>
              <a:t> два </a:t>
            </a:r>
            <a:r>
              <a:rPr lang="ru-RU" b="1" i="1" dirty="0" smtClean="0">
                <a:solidFill>
                  <a:schemeClr val="tx1"/>
                </a:solidFill>
              </a:rPr>
              <a:t>делителя;</a:t>
            </a:r>
            <a:endParaRPr lang="ru-RU" b="1" dirty="0" smtClean="0">
              <a:solidFill>
                <a:schemeClr val="tx1"/>
              </a:solidFill>
            </a:endParaRPr>
          </a:p>
          <a:p>
            <a:pPr lvl="0" algn="ctr"/>
            <a:r>
              <a:rPr lang="ru-RU" b="1" i="1" dirty="0" smtClean="0">
                <a:solidFill>
                  <a:schemeClr val="tx1"/>
                </a:solidFill>
              </a:rPr>
              <a:t>2. группа </a:t>
            </a:r>
            <a:r>
              <a:rPr lang="ru-RU" b="1" dirty="0" smtClean="0">
                <a:solidFill>
                  <a:schemeClr val="tx1"/>
                </a:solidFill>
              </a:rPr>
              <a:t>— </a:t>
            </a:r>
            <a:r>
              <a:rPr lang="ru-RU" b="1" i="1" dirty="0" smtClean="0">
                <a:solidFill>
                  <a:schemeClr val="tx1"/>
                </a:solidFill>
              </a:rPr>
              <a:t>числа, которые имеют </a:t>
            </a:r>
            <a:r>
              <a:rPr lang="ru-RU" b="1" i="1" dirty="0" smtClean="0">
                <a:solidFill>
                  <a:srgbClr val="FF0000"/>
                </a:solidFill>
              </a:rPr>
              <a:t>более двух  </a:t>
            </a:r>
            <a:r>
              <a:rPr lang="ru-RU" b="1" i="1" dirty="0" smtClean="0">
                <a:solidFill>
                  <a:schemeClr val="tx1"/>
                </a:solidFill>
              </a:rPr>
              <a:t>делителей;</a:t>
            </a:r>
            <a:endParaRPr lang="ru-RU" b="1" dirty="0" smtClean="0">
              <a:solidFill>
                <a:schemeClr val="tx1"/>
              </a:solidFill>
            </a:endParaRPr>
          </a:p>
          <a:p>
            <a:pPr lvl="0" algn="ctr"/>
            <a:r>
              <a:rPr lang="ru-RU" b="1" i="1" dirty="0" smtClean="0">
                <a:solidFill>
                  <a:schemeClr val="tx1"/>
                </a:solidFill>
              </a:rPr>
              <a:t>3. группа </a:t>
            </a:r>
            <a:r>
              <a:rPr lang="ru-RU" b="1" dirty="0" smtClean="0">
                <a:solidFill>
                  <a:schemeClr val="tx1"/>
                </a:solidFill>
              </a:rPr>
              <a:t>— </a:t>
            </a:r>
            <a:r>
              <a:rPr lang="ru-RU" b="1" i="1" dirty="0" smtClean="0">
                <a:solidFill>
                  <a:schemeClr val="tx1"/>
                </a:solidFill>
              </a:rPr>
              <a:t>число 1, у него только </a:t>
            </a:r>
            <a:r>
              <a:rPr lang="ru-RU" b="1" i="1" dirty="0" smtClean="0">
                <a:solidFill>
                  <a:srgbClr val="FF0000"/>
                </a:solidFill>
              </a:rPr>
              <a:t>один  </a:t>
            </a:r>
            <a:r>
              <a:rPr lang="ru-RU" b="1" i="1" dirty="0" smtClean="0">
                <a:solidFill>
                  <a:schemeClr val="tx1"/>
                </a:solidFill>
              </a:rPr>
              <a:t>делитель.</a:t>
            </a:r>
            <a:endParaRPr lang="ru-RU" b="1" dirty="0" smtClean="0">
              <a:solidFill>
                <a:schemeClr val="tx1"/>
              </a:solidFill>
            </a:endParaRPr>
          </a:p>
          <a:p>
            <a:pPr algn="ctr"/>
            <a:endParaRPr lang="ru-RU" sz="20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189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400" y="675815"/>
            <a:ext cx="84971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Определение. </a:t>
            </a:r>
          </a:p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Натуральное число называют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составным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если оно имеет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двух 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делителей.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41977" y="2073024"/>
            <a:ext cx="56541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</a:rPr>
              <a:t>25,   1246, 6555,   12 345.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</a:rPr>
              <a:t> 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410" y="2693268"/>
            <a:ext cx="856919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Определение. </a:t>
            </a:r>
          </a:p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Натуральное число называют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простым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если имеет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только два 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делителя: единицу и само это число.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44706" y="4449354"/>
            <a:ext cx="39405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</a:rPr>
              <a:t>3,   5,   7,   11,  13</a:t>
            </a:r>
            <a:r>
              <a:rPr lang="ru-RU" sz="40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Times New Roman" pitchFamily="18" charset="0"/>
              </a:rPr>
              <a:t>.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9390" y="5085230"/>
            <a:ext cx="87132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Число </a:t>
            </a:r>
            <a:r>
              <a:rPr lang="ru-RU" sz="2800" b="1" i="1" dirty="0" smtClean="0">
                <a:solidFill>
                  <a:srgbClr val="FF0000"/>
                </a:solidFill>
              </a:rPr>
              <a:t>1 </a:t>
            </a:r>
            <a:r>
              <a:rPr lang="ru-RU" sz="2800" b="1" i="1" dirty="0" smtClean="0"/>
              <a:t>имеет </a:t>
            </a:r>
            <a:r>
              <a:rPr lang="ru-RU" sz="2800" b="1" i="1" dirty="0" smtClean="0">
                <a:solidFill>
                  <a:srgbClr val="FF0000"/>
                </a:solidFill>
              </a:rPr>
              <a:t>только один </a:t>
            </a:r>
            <a:r>
              <a:rPr lang="ru-RU" sz="2800" b="1" i="1" dirty="0" smtClean="0"/>
              <a:t>делитель: само это число, поэтому его не относят ни к составным, ни к простым числам.</a:t>
            </a:r>
            <a:endParaRPr lang="ru-RU" sz="2800" b="1" i="1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-99490"/>
            <a:ext cx="9144000" cy="11967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Изучение нового материала.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1433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1728192" cy="518457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№886</a:t>
            </a:r>
          </a:p>
          <a:p>
            <a:pPr algn="ctr"/>
            <a:r>
              <a:rPr lang="ru-RU" dirty="0" smtClean="0"/>
              <a:t>Из следующих чисел выпишите </a:t>
            </a:r>
            <a:r>
              <a:rPr lang="ru-RU" u="sng" dirty="0" smtClean="0"/>
              <a:t>простые</a:t>
            </a:r>
            <a:r>
              <a:rPr lang="ru-RU" dirty="0" smtClean="0"/>
              <a:t> числа: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225</a:t>
            </a:r>
          </a:p>
          <a:p>
            <a:pPr algn="ctr"/>
            <a:r>
              <a:rPr lang="ru-RU" dirty="0" smtClean="0"/>
              <a:t>227</a:t>
            </a:r>
          </a:p>
          <a:p>
            <a:pPr algn="ctr"/>
            <a:r>
              <a:rPr lang="ru-RU" dirty="0" smtClean="0"/>
              <a:t>269</a:t>
            </a:r>
          </a:p>
          <a:p>
            <a:pPr algn="ctr"/>
            <a:r>
              <a:rPr lang="ru-RU" dirty="0" smtClean="0"/>
              <a:t>357</a:t>
            </a:r>
          </a:p>
          <a:p>
            <a:pPr algn="ctr"/>
            <a:r>
              <a:rPr lang="ru-RU" dirty="0" smtClean="0"/>
              <a:t>367</a:t>
            </a:r>
          </a:p>
          <a:p>
            <a:pPr algn="ctr"/>
            <a:r>
              <a:rPr lang="ru-RU" dirty="0" smtClean="0"/>
              <a:t>416</a:t>
            </a:r>
          </a:p>
          <a:p>
            <a:pPr algn="ctr"/>
            <a:r>
              <a:rPr lang="ru-RU" dirty="0" smtClean="0"/>
              <a:t>419</a:t>
            </a:r>
          </a:p>
          <a:p>
            <a:pPr algn="ctr"/>
            <a:r>
              <a:rPr lang="ru-RU" dirty="0" smtClean="0"/>
              <a:t>461</a:t>
            </a:r>
          </a:p>
          <a:p>
            <a:pPr algn="ctr"/>
            <a:r>
              <a:rPr lang="ru-RU" dirty="0" smtClean="0"/>
              <a:t>477</a:t>
            </a:r>
          </a:p>
          <a:p>
            <a:pPr algn="ctr"/>
            <a:r>
              <a:rPr lang="ru-RU" dirty="0" smtClean="0"/>
              <a:t>509</a:t>
            </a:r>
          </a:p>
          <a:p>
            <a:pPr algn="ctr"/>
            <a:r>
              <a:rPr lang="ru-RU" dirty="0" smtClean="0"/>
              <a:t>583</a:t>
            </a:r>
          </a:p>
          <a:p>
            <a:pPr algn="ctr"/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7164288" y="980728"/>
            <a:ext cx="1728192" cy="50405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№887</a:t>
            </a:r>
          </a:p>
          <a:p>
            <a:pPr algn="ctr"/>
            <a:r>
              <a:rPr lang="ru-RU" dirty="0" smtClean="0"/>
              <a:t>Из следующих чисел выпишите </a:t>
            </a:r>
            <a:r>
              <a:rPr lang="ru-RU" u="sng" dirty="0" smtClean="0"/>
              <a:t>составные</a:t>
            </a:r>
            <a:r>
              <a:rPr lang="ru-RU" dirty="0" smtClean="0"/>
              <a:t> числа: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431</a:t>
            </a:r>
          </a:p>
          <a:p>
            <a:pPr algn="ctr"/>
            <a:r>
              <a:rPr lang="ru-RU" dirty="0" smtClean="0"/>
              <a:t>437</a:t>
            </a:r>
          </a:p>
          <a:p>
            <a:pPr algn="ctr"/>
            <a:r>
              <a:rPr lang="ru-RU" dirty="0" smtClean="0"/>
              <a:t>467</a:t>
            </a:r>
          </a:p>
          <a:p>
            <a:pPr algn="ctr"/>
            <a:r>
              <a:rPr lang="ru-RU" dirty="0" smtClean="0"/>
              <a:t>587</a:t>
            </a:r>
          </a:p>
          <a:p>
            <a:pPr algn="ctr"/>
            <a:r>
              <a:rPr lang="ru-RU" dirty="0" smtClean="0"/>
              <a:t>667</a:t>
            </a:r>
          </a:p>
          <a:p>
            <a:pPr algn="ctr"/>
            <a:r>
              <a:rPr lang="ru-RU" dirty="0" smtClean="0"/>
              <a:t>677</a:t>
            </a:r>
          </a:p>
          <a:p>
            <a:pPr algn="ctr"/>
            <a:r>
              <a:rPr lang="ru-RU" dirty="0" smtClean="0"/>
              <a:t>703</a:t>
            </a:r>
          </a:p>
          <a:p>
            <a:pPr algn="ctr"/>
            <a:r>
              <a:rPr lang="ru-RU" dirty="0" smtClean="0"/>
              <a:t>713</a:t>
            </a:r>
          </a:p>
          <a:p>
            <a:pPr algn="ctr"/>
            <a:r>
              <a:rPr lang="ru-RU" dirty="0" smtClean="0"/>
              <a:t>739</a:t>
            </a:r>
          </a:p>
          <a:p>
            <a:pPr algn="ctr"/>
            <a:r>
              <a:rPr lang="ru-RU" dirty="0" smtClean="0"/>
              <a:t>899</a:t>
            </a:r>
          </a:p>
          <a:p>
            <a:pPr algn="ctr"/>
            <a:r>
              <a:rPr lang="ru-RU" dirty="0" smtClean="0"/>
              <a:t>907</a:t>
            </a:r>
          </a:p>
          <a:p>
            <a:pPr algn="ctr"/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165848" y="848168"/>
            <a:ext cx="1728192" cy="51731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Правильный ответ: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227</a:t>
            </a:r>
          </a:p>
          <a:p>
            <a:pPr algn="ctr"/>
            <a:r>
              <a:rPr lang="ru-RU" dirty="0"/>
              <a:t>2</a:t>
            </a:r>
            <a:r>
              <a:rPr lang="ru-RU" dirty="0" smtClean="0"/>
              <a:t>69</a:t>
            </a:r>
          </a:p>
          <a:p>
            <a:pPr algn="ctr"/>
            <a:r>
              <a:rPr lang="ru-RU" dirty="0" smtClean="0"/>
              <a:t>419</a:t>
            </a:r>
          </a:p>
          <a:p>
            <a:pPr algn="ctr"/>
            <a:r>
              <a:rPr lang="ru-RU" dirty="0" smtClean="0"/>
              <a:t>461</a:t>
            </a:r>
          </a:p>
          <a:p>
            <a:pPr algn="ctr"/>
            <a:r>
              <a:rPr lang="ru-RU" dirty="0" smtClean="0"/>
              <a:t>509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64288" y="980728"/>
            <a:ext cx="1728192" cy="50405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Правильный ответ:</a:t>
            </a:r>
          </a:p>
          <a:p>
            <a:pPr algn="ctr"/>
            <a:r>
              <a:rPr lang="ru-RU" dirty="0" smtClean="0"/>
              <a:t>437</a:t>
            </a:r>
          </a:p>
          <a:p>
            <a:pPr algn="ctr"/>
            <a:r>
              <a:rPr lang="ru-RU" dirty="0" smtClean="0"/>
              <a:t>667</a:t>
            </a:r>
          </a:p>
          <a:p>
            <a:pPr algn="ctr"/>
            <a:r>
              <a:rPr lang="ru-RU" dirty="0" smtClean="0"/>
              <a:t>703</a:t>
            </a:r>
          </a:p>
          <a:p>
            <a:pPr algn="ctr"/>
            <a:r>
              <a:rPr lang="ru-RU" dirty="0" smtClean="0"/>
              <a:t>713</a:t>
            </a:r>
          </a:p>
          <a:p>
            <a:pPr algn="ctr"/>
            <a:r>
              <a:rPr lang="ru-RU" dirty="0" smtClean="0"/>
              <a:t>899</a:t>
            </a:r>
          </a:p>
        </p:txBody>
      </p:sp>
      <p:pic>
        <p:nvPicPr>
          <p:cNvPr id="3075" name="Picture 3" descr="C:\Documents and Settings\Admin\Рабочий стол\prostye_chis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1029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87824" y="4462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Таблица простых чисел до 997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888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3410" y="332656"/>
            <a:ext cx="8497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63550" algn="l"/>
              </a:tabLst>
            </a:pPr>
            <a:r>
              <a:rPr lang="ru-RU" sz="36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</a:rPr>
              <a:t>Разложите на два множителя числа: 38;   77;   145;   159.</a:t>
            </a:r>
            <a:endParaRPr lang="ru-RU" sz="4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35870" y="1772816"/>
            <a:ext cx="16696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Решение: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440" y="2276872"/>
            <a:ext cx="770507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i="1" dirty="0" smtClean="0">
                <a:latin typeface="Arial" pitchFamily="34" charset="0"/>
                <a:cs typeface="Arial" pitchFamily="34" charset="0"/>
              </a:rPr>
              <a:t>38 = 2 ∙ 19;	             77 = 7 ∙  11;     </a:t>
            </a:r>
          </a:p>
          <a:p>
            <a:r>
              <a:rPr lang="ru-RU" sz="3600" b="1" i="1" dirty="0" smtClean="0">
                <a:latin typeface="Arial" pitchFamily="34" charset="0"/>
                <a:cs typeface="Arial" pitchFamily="34" charset="0"/>
              </a:rPr>
              <a:t>145 = 5 ∙ 529;	      159 = 3 ∙ 53;</a:t>
            </a:r>
            <a:endParaRPr lang="ru-RU" sz="36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http://img3.proshkolu.ru/content/media/pic/std/2000000/1813000/1812880-996419d377caec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293" y="3573016"/>
            <a:ext cx="2084483" cy="28436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96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№1. </a:t>
            </a:r>
            <a:r>
              <a:rPr lang="ru-RU" sz="2800" dirty="0" smtClean="0"/>
              <a:t>Представьте число 3528 в виде произведения простых множителей.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04880"/>
            <a:ext cx="3024336" cy="3270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1" y="4808582"/>
            <a:ext cx="7947655" cy="144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http://4.bp.blogspot.com/-hKpidY0NZLw/UVfjSsAqcYI/AAAAAAAAIow/rv19qh_gU9Q/s1600/69614723_08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60232" y="44624"/>
            <a:ext cx="2187101" cy="4896544"/>
          </a:xfrm>
          <a:prstGeom prst="rect">
            <a:avLst/>
          </a:prstGeom>
          <a:noFill/>
        </p:spPr>
      </p:pic>
      <p:sp>
        <p:nvSpPr>
          <p:cNvPr id="7" name="Правая фигурная скобка 6"/>
          <p:cNvSpPr/>
          <p:nvPr/>
        </p:nvSpPr>
        <p:spPr>
          <a:xfrm rot="5400000">
            <a:off x="3659877" y="5493251"/>
            <a:ext cx="252030" cy="732040"/>
          </a:xfrm>
          <a:prstGeom prst="rightBrac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авая фигурная скобка 7"/>
          <p:cNvSpPr/>
          <p:nvPr/>
        </p:nvSpPr>
        <p:spPr>
          <a:xfrm rot="5400000">
            <a:off x="4533233" y="5628007"/>
            <a:ext cx="221550" cy="432048"/>
          </a:xfrm>
          <a:prstGeom prst="rightBrac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авая фигурная скобка 8"/>
          <p:cNvSpPr/>
          <p:nvPr/>
        </p:nvSpPr>
        <p:spPr>
          <a:xfrm rot="5400000">
            <a:off x="5253313" y="5628007"/>
            <a:ext cx="221550" cy="432048"/>
          </a:xfrm>
          <a:prstGeom prst="rightBrac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967" y="5985286"/>
            <a:ext cx="32385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795" y="5966236"/>
            <a:ext cx="35242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877272"/>
            <a:ext cx="323850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4951" y="4850302"/>
            <a:ext cx="5544616" cy="337447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ru-RU" sz="2800" dirty="0" smtClean="0"/>
              <a:t>3528=</a:t>
            </a:r>
            <a:r>
              <a:rPr lang="ru-RU" sz="2800" dirty="0"/>
              <a:t>2</a:t>
            </a:r>
            <a:r>
              <a:rPr lang="ru-RU" sz="2800" baseline="30000" dirty="0"/>
              <a:t>3</a:t>
            </a:r>
            <a:r>
              <a:rPr lang="ru-RU" sz="2800" dirty="0"/>
              <a:t>*3</a:t>
            </a:r>
            <a:r>
              <a:rPr lang="ru-RU" sz="2800" baseline="30000" dirty="0"/>
              <a:t>2</a:t>
            </a:r>
            <a:r>
              <a:rPr lang="ru-RU" sz="2800" dirty="0"/>
              <a:t>*7</a:t>
            </a:r>
            <a:r>
              <a:rPr lang="ru-RU" sz="2800" baseline="30000" dirty="0"/>
              <a:t>2</a:t>
            </a:r>
            <a:endParaRPr lang="ru-RU" sz="2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08891" y="4699146"/>
            <a:ext cx="7560840" cy="180020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ru-RU" sz="2400" dirty="0"/>
              <a:t>Представление числа в виде произведения степеней простых чисел называют </a:t>
            </a:r>
            <a:r>
              <a:rPr lang="ru-RU" sz="2400" b="1" dirty="0"/>
              <a:t>разложением числа на простые множители</a:t>
            </a:r>
          </a:p>
          <a:p>
            <a:pPr lvl="1" algn="ctr"/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360690" y="4338765"/>
            <a:ext cx="3108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________________________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278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6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2156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smtClean="0"/>
              <a:t>2. Разложите </a:t>
            </a:r>
            <a:r>
              <a:rPr lang="ru-RU" sz="3200" dirty="0"/>
              <a:t>на простые множители число 6468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606" y="1959471"/>
            <a:ext cx="169545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999" y="4653136"/>
            <a:ext cx="2990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900igr.net/datai/russkij-jazyk/CHastitsa-1/0004-007-Razrjady-chastit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679" y="1483018"/>
            <a:ext cx="3114678" cy="366405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17716" y="4203510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____________________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33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6064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№3. </a:t>
            </a:r>
            <a:r>
              <a:rPr lang="ru-RU" sz="3200" dirty="0" smtClean="0"/>
              <a:t>Даны верные равенства:</a:t>
            </a:r>
            <a:endParaRPr lang="ru-RU" sz="32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6" y="1268760"/>
            <a:ext cx="8357716" cy="957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2890098"/>
            <a:ext cx="79928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А) Укажите</a:t>
            </a:r>
            <a:r>
              <a:rPr lang="ru-RU" sz="3200" dirty="0"/>
              <a:t>, в каких случаях выполнено разложение на простые </a:t>
            </a:r>
            <a:r>
              <a:rPr lang="ru-RU" sz="3200" dirty="0" smtClean="0"/>
              <a:t>множители и выпишите его в тетрадь.</a:t>
            </a:r>
            <a:endParaRPr lang="ru-RU" sz="3200" dirty="0" smtClean="0"/>
          </a:p>
          <a:p>
            <a:r>
              <a:rPr lang="ru-RU" sz="3200" dirty="0" smtClean="0"/>
              <a:t>Б) Завершите ПИСЬМЕННО в тетрадях разложение </a:t>
            </a:r>
            <a:r>
              <a:rPr lang="ru-RU" sz="3200" dirty="0"/>
              <a:t>на простые множители в остальных случаях.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979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137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</a:rPr>
              <a:t>Верно ли, что все четные числа являются составными?</a:t>
            </a:r>
            <a:endParaRPr lang="ru-RU" sz="4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440" y="1700808"/>
            <a:ext cx="80651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Нет, например, число 2 — четное, но простое.</a:t>
            </a:r>
            <a:endParaRPr lang="ru-RU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9" descr="D:\презентации в документе\Картинки-клипы\school10-0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346714" y="3573016"/>
            <a:ext cx="1571636" cy="13885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00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1124744"/>
            <a:ext cx="6914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Домашнее задание: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23728" y="2924944"/>
            <a:ext cx="4128252" cy="158417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П.5 (учить),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№145, 149.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17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786290">
            <a:off x="11024" y="430055"/>
            <a:ext cx="6720409" cy="30469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p3d extrusionH="57150">
              <a:bevelT w="38100" h="38100"/>
            </a:sp3d>
          </a:bodyPr>
          <a:lstStyle/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Спасибо за </a:t>
            </a:r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внимание</a:t>
            </a:r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!</a:t>
            </a:r>
            <a:endParaRPr lang="ru-RU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Picture 9" descr="http://img3.proshkolu.ru/content/media/pic/std/2000000/1794000/1793079-e895fe0ec0962ff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1953549"/>
            <a:ext cx="2365093" cy="48932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766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338</TotalTime>
  <Words>500</Words>
  <Application>Microsoft Office PowerPoint</Application>
  <PresentationFormat>Экран (4:3)</PresentationFormat>
  <Paragraphs>118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П.5 (учить), №145, 149.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Простые числа.Разложение числа на простые множители</dc:title>
  <dc:creator>Котова Н.Е.</dc:creator>
  <cp:lastModifiedBy>пк</cp:lastModifiedBy>
  <cp:revision>29</cp:revision>
  <dcterms:modified xsi:type="dcterms:W3CDTF">2022-09-16T08:51:46Z</dcterms:modified>
</cp:coreProperties>
</file>