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889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4528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129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1665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181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2172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540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227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0917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4190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744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64F93-A935-4847-866E-61573BD86F93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4A852A6-A0C6-478C-9586-57194830D15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898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88F1FD6-910D-424B-9CA3-3607ACE0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Малые группы</a:t>
            </a:r>
          </a:p>
        </p:txBody>
      </p:sp>
      <p:pic>
        <p:nvPicPr>
          <p:cNvPr id="1030" name="Picture 6" descr="ÐÐ°ÑÑÐ¸Ð½ÐºÐ¸ Ð¿Ð¾ Ð·Ð°Ð¿ÑÐ¾ÑÑ Ð¼Ð°Ð»ÑÐµ Ð³ÑÑÐ¿Ð¿Ñ ÐºÐ°ÑÑÐ¸Ð½ÐºÐ¸">
            <a:extLst>
              <a:ext uri="{FF2B5EF4-FFF2-40B4-BE49-F238E27FC236}">
                <a16:creationId xmlns:a16="http://schemas.microsoft.com/office/drawing/2014/main" id="{D490FD36-4C67-43F3-91A4-8F94298E2B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3404" y="2016125"/>
            <a:ext cx="4599517" cy="344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844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05C5F50-4975-4AB8-9DF7-828D03455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Социальная группа.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AE33FD48-4C80-4663-92F4-417EF1BE043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dirty="0"/>
              <a:t>Социальные группы</a:t>
            </a:r>
            <a:r>
              <a:rPr lang="ru-RU" dirty="0"/>
              <a:t>-относительно устойчивые совокупности людей, имеющие определенные интересы, ценности и нормы, складывающиеся в рамках исторически определенного общества.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C0E765CD-1A8D-41F4-A9FE-2021BB3B7E0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/>
              <a:t>Социальные группы- </a:t>
            </a:r>
            <a:r>
              <a:rPr lang="ru-RU" dirty="0"/>
              <a:t>-относительно устойчивые совокупности людей, объединенные каким- либо значимым критерием.</a:t>
            </a:r>
          </a:p>
        </p:txBody>
      </p:sp>
    </p:spTree>
    <p:extLst>
      <p:ext uri="{BB962C8B-B14F-4D97-AF65-F5344CB8AC3E}">
        <p14:creationId xmlns:p14="http://schemas.microsoft.com/office/powerpoint/2010/main" val="279831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833B4F86-6FB5-42F7-96DF-3F3D1F6A7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Малая группа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2BF85A7-0317-4155-9172-754F05005E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Малая группа </a:t>
            </a:r>
            <a:r>
              <a:rPr lang="ru-RU" dirty="0"/>
              <a:t>– совокупность людей, немногочисленная по составу, члены которой объединены общими целями, задачами, деятельностью и находящиеся в непосредственном личном общении.</a:t>
            </a:r>
          </a:p>
        </p:txBody>
      </p:sp>
    </p:spTree>
    <p:extLst>
      <p:ext uri="{BB962C8B-B14F-4D97-AF65-F5344CB8AC3E}">
        <p14:creationId xmlns:p14="http://schemas.microsoft.com/office/powerpoint/2010/main" val="561138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7F01DC-117F-4904-868C-E17CCA0BC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Малая группа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8F664DF-6F24-4E7A-9AD7-CBC526471F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Это социальная система;</a:t>
            </a:r>
          </a:p>
          <a:p>
            <a:r>
              <a:rPr lang="ru-RU" dirty="0"/>
              <a:t>Это динамичная система;</a:t>
            </a:r>
          </a:p>
          <a:p>
            <a:r>
              <a:rPr lang="ru-RU" dirty="0"/>
              <a:t>Открытая система;</a:t>
            </a:r>
          </a:p>
          <a:p>
            <a:r>
              <a:rPr lang="ru-RU" dirty="0"/>
              <a:t>Обладает определенной самодостаточностью и может длительно существовать.</a:t>
            </a:r>
          </a:p>
        </p:txBody>
      </p:sp>
    </p:spTree>
    <p:extLst>
      <p:ext uri="{BB962C8B-B14F-4D97-AF65-F5344CB8AC3E}">
        <p14:creationId xmlns:p14="http://schemas.microsoft.com/office/powerpoint/2010/main" val="3377834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61C74D-C133-497C-B9CE-6B83CB9D5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Классификация групп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905E8AC-ADDF-465F-AFAE-DEBE779C8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Условные и реальные;</a:t>
            </a:r>
          </a:p>
          <a:p>
            <a:r>
              <a:rPr lang="ru-RU" dirty="0"/>
              <a:t>Лабораторные и естественные;</a:t>
            </a:r>
          </a:p>
          <a:p>
            <a:r>
              <a:rPr lang="ru-RU" dirty="0"/>
              <a:t>Первичные и вторичные;</a:t>
            </a:r>
          </a:p>
          <a:p>
            <a:r>
              <a:rPr lang="ru-RU" dirty="0"/>
              <a:t>Малые и большие; </a:t>
            </a:r>
          </a:p>
        </p:txBody>
      </p:sp>
    </p:spTree>
    <p:extLst>
      <p:ext uri="{BB962C8B-B14F-4D97-AF65-F5344CB8AC3E}">
        <p14:creationId xmlns:p14="http://schemas.microsoft.com/office/powerpoint/2010/main" val="1526234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94A7E1-1247-4A09-9B20-15D692C7A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Малые группы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4AA622-6A67-4B2D-B050-2111C1633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Формальные и неформальные;</a:t>
            </a:r>
          </a:p>
          <a:p>
            <a:r>
              <a:rPr lang="ru-RU" dirty="0"/>
              <a:t>Группы членства и референтные группы;</a:t>
            </a:r>
          </a:p>
        </p:txBody>
      </p:sp>
    </p:spTree>
    <p:extLst>
      <p:ext uri="{BB962C8B-B14F-4D97-AF65-F5344CB8AC3E}">
        <p14:creationId xmlns:p14="http://schemas.microsoft.com/office/powerpoint/2010/main" val="2101221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DC3607-8EA9-49AC-AC5C-89FD6E6D9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646" y="155401"/>
            <a:ext cx="10515600" cy="2361297"/>
          </a:xfrm>
        </p:spPr>
        <p:txBody>
          <a:bodyPr>
            <a:normAutofit/>
          </a:bodyPr>
          <a:lstStyle/>
          <a:p>
            <a:r>
              <a:rPr lang="ru-RU" sz="2800" b="1" u="sng" dirty="0"/>
              <a:t>Референтная группа- </a:t>
            </a:r>
            <a:r>
              <a:rPr lang="ru-RU" sz="2800" dirty="0"/>
              <a:t>значимая для человека группа, с которой он сравнивает себя как с эталоном, т.к. он разделяет нормы и ценности данной группы.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D73189-39F4-4402-9D8F-7EABED8E3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03927"/>
            <a:ext cx="10515600" cy="3073035"/>
          </a:xfrm>
        </p:spPr>
        <p:txBody>
          <a:bodyPr/>
          <a:lstStyle/>
          <a:p>
            <a:r>
              <a:rPr lang="ru-RU" b="1" u="sng" dirty="0"/>
              <a:t>Функции референтной группы</a:t>
            </a:r>
            <a:r>
              <a:rPr lang="ru-RU" u="sng" dirty="0"/>
              <a:t>:</a:t>
            </a:r>
          </a:p>
          <a:p>
            <a:r>
              <a:rPr lang="ru-RU" dirty="0"/>
              <a:t>Нормативная;</a:t>
            </a:r>
          </a:p>
          <a:p>
            <a:r>
              <a:rPr lang="ru-RU" dirty="0"/>
              <a:t>Сравнительная;</a:t>
            </a:r>
          </a:p>
        </p:txBody>
      </p:sp>
    </p:spTree>
    <p:extLst>
      <p:ext uri="{BB962C8B-B14F-4D97-AF65-F5344CB8AC3E}">
        <p14:creationId xmlns:p14="http://schemas.microsoft.com/office/powerpoint/2010/main" val="3146926699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33</TotalTime>
  <Words>155</Words>
  <Application>Microsoft Office PowerPoint</Application>
  <PresentationFormat>Широкоэкранный</PresentationFormat>
  <Paragraphs>23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Галерея</vt:lpstr>
      <vt:lpstr>Малые группы</vt:lpstr>
      <vt:lpstr>Социальная группа.</vt:lpstr>
      <vt:lpstr>Малая группа</vt:lpstr>
      <vt:lpstr>Малая группа</vt:lpstr>
      <vt:lpstr>Классификация групп</vt:lpstr>
      <vt:lpstr>Малые группы </vt:lpstr>
      <vt:lpstr>Референтная группа- значимая для человека группа, с которой он сравнивает себя как с эталоном, т.к. он разделяет нормы и ценности данной группы.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Малые группы</dc:title>
  <dc:creator>Николай</dc:creator>
  <cp:lastModifiedBy>Николай</cp:lastModifiedBy>
  <cp:revision>4</cp:revision>
  <dcterms:created xsi:type="dcterms:W3CDTF">2018-04-18T16:05:07Z</dcterms:created>
  <dcterms:modified xsi:type="dcterms:W3CDTF">2018-04-18T16:39:05Z</dcterms:modified>
</cp:coreProperties>
</file>