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307" r:id="rId3"/>
    <p:sldId id="308" r:id="rId4"/>
    <p:sldId id="309" r:id="rId5"/>
    <p:sldId id="292" r:id="rId6"/>
    <p:sldId id="283" r:id="rId7"/>
    <p:sldId id="310" r:id="rId8"/>
    <p:sldId id="311" r:id="rId9"/>
    <p:sldId id="316" r:id="rId10"/>
    <p:sldId id="288" r:id="rId11"/>
    <p:sldId id="312" r:id="rId12"/>
    <p:sldId id="313" r:id="rId13"/>
    <p:sldId id="289" r:id="rId14"/>
    <p:sldId id="314" r:id="rId15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EE00"/>
    <a:srgbClr val="E3DE00"/>
    <a:srgbClr val="FFFF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05" autoAdjust="0"/>
    <p:restoredTop sz="94660"/>
  </p:normalViewPr>
  <p:slideViewPr>
    <p:cSldViewPr>
      <p:cViewPr varScale="1">
        <p:scale>
          <a:sx n="52" d="100"/>
          <a:sy n="52" d="100"/>
        </p:scale>
        <p:origin x="-1579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532EBA31-60E7-4193-B4A4-3D64B9666919}" type="datetimeFigureOut">
              <a:rPr lang="ru-RU"/>
              <a:pPr>
                <a:defRPr/>
              </a:pPr>
              <a:t>14.04.2020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77F03EDF-51CC-4F07-8442-94079CBEFCC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7581932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E1F658-C293-41B2-87C3-80B8C9122B58}" type="datetimeFigureOut">
              <a:rPr lang="ru-RU"/>
              <a:pPr>
                <a:defRPr/>
              </a:pPr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201512-3AAD-460B-A6C6-7507F06CB6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74266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74643D-F6AC-4597-92FE-5781D8040A82}" type="datetimeFigureOut">
              <a:rPr lang="ru-RU"/>
              <a:pPr>
                <a:defRPr/>
              </a:pPr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DA7D6-B323-48D8-A646-6B0ED3DD759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425960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7CD54E-3200-490F-853E-07DB8C13CB0D}" type="datetimeFigureOut">
              <a:rPr lang="ru-RU"/>
              <a:pPr>
                <a:defRPr/>
              </a:pPr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66C249-92A0-4FA2-90AB-03DC83727B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975187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1EFAB-7E4A-4150-B843-F2D8D0781ACF}" type="datetimeFigureOut">
              <a:rPr lang="ru-RU"/>
              <a:pPr>
                <a:defRPr/>
              </a:pPr>
              <a:t>14.04.2020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3B03FA-0683-4479-9132-8223F537099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46613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016F9-8440-43FB-8EE5-9118C19F61E9}" type="datetimeFigureOut">
              <a:rPr lang="ru-RU"/>
              <a:pPr>
                <a:defRPr/>
              </a:pPr>
              <a:t>14.04.2020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641E24-D3E3-4297-BCB2-2826A1803F7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32080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88EDEA-7FB8-4144-81C6-E78297411D0A}" type="datetimeFigureOut">
              <a:rPr lang="ru-RU"/>
              <a:pPr>
                <a:defRPr/>
              </a:pPr>
              <a:t>14.04.2020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CE82F4-B30A-4530-942F-A3FA9EFF8D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327832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BF9F5B-DD80-4B46-8FF1-4537089F92EB}" type="datetimeFigureOut">
              <a:rPr lang="ru-RU"/>
              <a:pPr>
                <a:defRPr/>
              </a:pPr>
              <a:t>14.04.2020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D50C4F-FD50-4597-9A54-E02CB6DB08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929133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7B8020-8C60-4910-BB3C-CBA06AB2773A}" type="datetimeFigureOut">
              <a:rPr lang="ru-RU"/>
              <a:pPr>
                <a:defRPr/>
              </a:pPr>
              <a:t>14.04.2020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94A79F-C6AD-47E0-9144-EA47B51D898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478440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80D0D8-589C-44D4-98C3-1D3BDE43B743}" type="datetimeFigureOut">
              <a:rPr lang="ru-RU"/>
              <a:pPr>
                <a:defRPr/>
              </a:pPr>
              <a:t>14.04.2020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751486-93D2-4AD0-BC05-1FB6A9DC83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41305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D75551-FD91-47C3-B4B4-83BE075CB20F}" type="datetimeFigureOut">
              <a:rPr lang="ru-RU"/>
              <a:pPr>
                <a:defRPr/>
              </a:pPr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11284B-1C3B-48B3-9CB2-658A8F4E889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88801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C88BA7-C8A6-4F3B-915D-10F1D765BB22}" type="datetimeFigureOut">
              <a:rPr lang="ru-RU"/>
              <a:pPr>
                <a:defRPr/>
              </a:pPr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A4B42E-5D62-4208-9322-C0351C9E54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8471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lum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0E91DEA-EF4E-4F4E-83C1-77D0B4A7F9C6}" type="datetimeFigureOut">
              <a:rPr lang="ru-RU"/>
              <a:pPr>
                <a:defRPr/>
              </a:pPr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0E109BB4-14DD-455E-8272-21E2774BE9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 l="10000" r="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8"/>
          <p:cNvGrpSpPr>
            <a:grpSpLocks/>
          </p:cNvGrpSpPr>
          <p:nvPr/>
        </p:nvGrpSpPr>
        <p:grpSpPr bwMode="auto">
          <a:xfrm>
            <a:off x="11113" y="0"/>
            <a:ext cx="1116012" cy="6858000"/>
            <a:chOff x="0" y="0"/>
            <a:chExt cx="793" cy="4320"/>
          </a:xfrm>
        </p:grpSpPr>
        <p:pic>
          <p:nvPicPr>
            <p:cNvPr id="3082" name="Picture 6" descr="Рисунок1"/>
            <p:cNvPicPr>
              <a:picLocks noChangeAspect="1" noChangeArrowheads="1"/>
            </p:cNvPicPr>
            <p:nvPr/>
          </p:nvPicPr>
          <p:blipFill>
            <a:blip r:embed="rId3" cstate="email">
              <a:lum contrast="18000"/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-706" y="2821"/>
              <a:ext cx="2205" cy="7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83" name="Picture 7" descr="Рисунок1"/>
            <p:cNvPicPr>
              <a:picLocks noChangeAspect="1" noChangeArrowheads="1"/>
            </p:cNvPicPr>
            <p:nvPr/>
          </p:nvPicPr>
          <p:blipFill>
            <a:blip r:embed="rId4" cstate="email">
              <a:lum contrast="18000"/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-661" y="661"/>
              <a:ext cx="2115" cy="7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075" name="Picture 16" descr="main1"/>
          <p:cNvPicPr>
            <a:picLocks noChangeAspect="1" noChangeArrowheads="1"/>
          </p:cNvPicPr>
          <p:nvPr/>
        </p:nvPicPr>
        <p:blipFill>
          <a:blip r:embed="rId5" cstate="print">
            <a:lum contrast="18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87450" y="5013325"/>
            <a:ext cx="6994525" cy="204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76" name="Group 8"/>
          <p:cNvGrpSpPr>
            <a:grpSpLocks/>
          </p:cNvGrpSpPr>
          <p:nvPr/>
        </p:nvGrpSpPr>
        <p:grpSpPr bwMode="auto">
          <a:xfrm flipH="1">
            <a:off x="8027988" y="0"/>
            <a:ext cx="1116012" cy="6858000"/>
            <a:chOff x="0" y="0"/>
            <a:chExt cx="793" cy="4320"/>
          </a:xfrm>
        </p:grpSpPr>
        <p:pic>
          <p:nvPicPr>
            <p:cNvPr id="3080" name="Picture 6" descr="Рисунок1"/>
            <p:cNvPicPr>
              <a:picLocks noChangeAspect="1" noChangeArrowheads="1"/>
            </p:cNvPicPr>
            <p:nvPr/>
          </p:nvPicPr>
          <p:blipFill>
            <a:blip r:embed="rId3" cstate="email">
              <a:lum contrast="18000"/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-706" y="2821"/>
              <a:ext cx="2205" cy="7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81" name="Picture 7" descr="Рисунок1"/>
            <p:cNvPicPr>
              <a:picLocks noChangeAspect="1" noChangeArrowheads="1"/>
            </p:cNvPicPr>
            <p:nvPr/>
          </p:nvPicPr>
          <p:blipFill>
            <a:blip r:embed="rId4" cstate="email">
              <a:lum contrast="18000"/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-661" y="661"/>
              <a:ext cx="2115" cy="7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2" name="Rectangle 1"/>
          <p:cNvSpPr>
            <a:spLocks noChangeArrowheads="1"/>
          </p:cNvSpPr>
          <p:nvPr/>
        </p:nvSpPr>
        <p:spPr bwMode="auto">
          <a:xfrm>
            <a:off x="1116013" y="981075"/>
            <a:ext cx="6923087" cy="329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1" hangingPunct="1">
              <a:spcAft>
                <a:spcPts val="1200"/>
              </a:spcAft>
              <a:defRPr/>
            </a:pPr>
            <a:r>
              <a:rPr lang="ru-RU" sz="3600" b="1" i="1" u="sng" dirty="0">
                <a:solidFill>
                  <a:srgbClr val="F4EE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cs typeface="Times New Roman" pitchFamily="18" charset="0"/>
              </a:rPr>
              <a:t>Тема</a:t>
            </a:r>
            <a:r>
              <a:rPr lang="ru-RU" sz="3600" b="1" i="1" dirty="0">
                <a:solidFill>
                  <a:srgbClr val="F4EE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cs typeface="Times New Roman" pitchFamily="18" charset="0"/>
              </a:rPr>
              <a:t>:</a:t>
            </a:r>
          </a:p>
          <a:p>
            <a:pPr algn="ctr" eaLnBrk="1" hangingPunct="1">
              <a:defRPr/>
            </a:pPr>
            <a:r>
              <a:rPr lang="ru-RU" sz="54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cs typeface="Times New Roman" pitchFamily="18" charset="0"/>
              </a:rPr>
              <a:t>Художественные промыслы России. </a:t>
            </a:r>
            <a:r>
              <a:rPr lang="ru-RU" sz="54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cs typeface="Times New Roman" pitchFamily="18" charset="0"/>
              </a:rPr>
              <a:t>2</a:t>
            </a:r>
            <a:endParaRPr lang="ru-RU" sz="5400" b="1" i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95263"/>
            <a:ext cx="9144000" cy="18224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2700"/>
              </a:lnSpc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Серебряный посох епископа </a:t>
            </a: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Варлаама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был выполнен мастером М. </a:t>
            </a: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Климшиным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 1750 г. и является одним из лучших среди ранних произведений устюжских ювелиров, а стилевые особенности середины XVIII в. выражены здесь особенно ярко.  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643688" y="4005263"/>
            <a:ext cx="2665412" cy="25844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М. М. </a:t>
            </a:r>
            <a:r>
              <a:rPr lang="ru-RU" b="1" i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Климшин</a:t>
            </a:r>
            <a:r>
              <a:rPr lang="ru-RU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Посох епископа </a:t>
            </a:r>
            <a:r>
              <a:rPr lang="ru-RU" b="1" i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Варлаама</a:t>
            </a:r>
            <a:r>
              <a:rPr lang="ru-RU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Деталь. 1750 г. </a:t>
            </a:r>
          </a:p>
          <a:p>
            <a:pPr>
              <a:defRPr/>
            </a:pPr>
            <a:r>
              <a:rPr lang="ru-RU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Великий Устюг. Чернение по серебру, </a:t>
            </a:r>
          </a:p>
          <a:p>
            <a:pPr>
              <a:defRPr/>
            </a:pPr>
            <a:r>
              <a:rPr lang="ru-RU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гравировка, позолота</a:t>
            </a:r>
          </a:p>
        </p:txBody>
      </p:sp>
      <p:pic>
        <p:nvPicPr>
          <p:cNvPr id="18436" name="Picture 2" descr="http://www.booksite.ru/fulltext/mas/tera/rus/201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251520" y="1988840"/>
            <a:ext cx="6480720" cy="4680520"/>
          </a:xfrm>
          <a:prstGeom prst="rect">
            <a:avLst/>
          </a:prstGeom>
          <a:ln>
            <a:noFill/>
          </a:ln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0825" y="549275"/>
            <a:ext cx="5834063" cy="48926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Расцвет устюжской черни приходится на вторую половину ХVIII – начало ХIХ в. Северная чернь завоевывает славу лучшей в России. </a:t>
            </a:r>
          </a:p>
          <a:p>
            <a:pPr algn="ctr">
              <a:defRPr/>
            </a:pPr>
            <a:endParaRPr lang="ru-RU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 высоком уровне черневого дела  в ХVIII веке свидетельствует выполненная мастером Иваном Островским в 1770 году трехчастная дарохранительница с черневой гравюрой на золочёном </a:t>
            </a: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канфаренном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фоне.</a:t>
            </a:r>
          </a:p>
        </p:txBody>
      </p:sp>
      <p:pic>
        <p:nvPicPr>
          <p:cNvPr id="19459" name="Picture 2" descr="http://ustyug-museum.ru/images/expo/cern_daroxr_ful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84168" y="116632"/>
            <a:ext cx="2560736" cy="661453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0" name="Прямоугольник 2"/>
          <p:cNvSpPr>
            <a:spLocks noChangeArrowheads="1"/>
          </p:cNvSpPr>
          <p:nvPr/>
        </p:nvSpPr>
        <p:spPr bwMode="auto">
          <a:xfrm>
            <a:off x="1619250" y="5589588"/>
            <a:ext cx="45720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ru-RU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Дарохранительница. 1770г. </a:t>
            </a:r>
          </a:p>
          <a:p>
            <a:pPr algn="r">
              <a:defRPr/>
            </a:pPr>
            <a:r>
              <a:rPr lang="ru-RU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Мастер </a:t>
            </a:r>
            <a:r>
              <a:rPr lang="ru-RU" b="1" i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И.А.Островский</a:t>
            </a:r>
            <a:r>
              <a:rPr lang="ru-RU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  <a:p>
            <a:pPr algn="r">
              <a:defRPr/>
            </a:pPr>
            <a:r>
              <a:rPr lang="ru-RU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Чернение по серебру.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875" y="138113"/>
            <a:ext cx="9144000" cy="11303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2700"/>
              </a:lnSpc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1937г. на Всемирной выставке в Париже за комплект </a:t>
            </a: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по-суды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по мотивам сказок А.С. Пушкина артель «Северная чернь» была удостоена Большой Золотой медали.</a:t>
            </a:r>
          </a:p>
        </p:txBody>
      </p:sp>
      <p:pic>
        <p:nvPicPr>
          <p:cNvPr id="20483" name="Picture 2" descr="http://www.booksite.ru/fulltext/sol/vyc/heg/da/33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2699792" y="1269160"/>
            <a:ext cx="6319444" cy="360000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4" name="Прямоугольник 2"/>
          <p:cNvSpPr>
            <a:spLocks noChangeArrowheads="1"/>
          </p:cNvSpPr>
          <p:nvPr/>
        </p:nvSpPr>
        <p:spPr bwMode="auto">
          <a:xfrm>
            <a:off x="0" y="4686300"/>
            <a:ext cx="9144000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ru-RU" sz="1700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Ложки, кольцо для салфетки и стопка для вина с рисунками </a:t>
            </a:r>
            <a:r>
              <a:rPr lang="ru-RU" sz="1700" b="1" i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Е.Шильниковского</a:t>
            </a:r>
            <a:endParaRPr lang="ru-RU" sz="1700" b="1" i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r>
              <a:rPr lang="ru-RU" sz="1700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темы сказок </a:t>
            </a:r>
            <a:r>
              <a:rPr lang="ru-RU" sz="1700" b="1" i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А.Пушкина</a:t>
            </a:r>
            <a:r>
              <a:rPr lang="ru-RU" sz="1700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ru-RU" sz="1700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Grande"/>
              </a:rPr>
              <a:t>Чернение по серебру. </a:t>
            </a:r>
            <a:r>
              <a:rPr lang="ru-RU" sz="1700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Великий Устюг. 1937г.</a:t>
            </a:r>
          </a:p>
        </p:txBody>
      </p:sp>
      <p:pic>
        <p:nvPicPr>
          <p:cNvPr id="20485" name="Picture 6" descr="http://www.ustgazeta.ru/images/stories/v_nomer/561/Severnaia-chern2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0032" y="1268760"/>
            <a:ext cx="2594592" cy="356400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5229225"/>
            <a:ext cx="9144000" cy="14779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2700"/>
              </a:lnSpc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Изделиям «Северная чернь» неоднократно присуждались призовые места на различных конкурсах и выставках.</a:t>
            </a:r>
          </a:p>
          <a:p>
            <a:pPr algn="ctr">
              <a:lnSpc>
                <a:spcPts val="2700"/>
              </a:lnSpc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в наши дни ювелирные серебряные изделия с чернью остаются популярными и востребованными на рынке.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179388"/>
            <a:ext cx="9124950" cy="21701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2700"/>
              </a:lnSpc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Древние секреты надежного чернения серебра были сохранены, и сейчас завод "Северная Чернь" является единственным предприятием, на котором создаются и производятся уникальные ювелирные серебряные украшения и изделия, которые ценятся не только в России, но пользуются успехом в других странах. </a:t>
            </a:r>
          </a:p>
        </p:txBody>
      </p:sp>
      <p:pic>
        <p:nvPicPr>
          <p:cNvPr id="21507" name="Picture 6" descr="http://vol-info.ru/images/com_sobi2/gallery/258/258_image_2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2276872"/>
            <a:ext cx="3810287" cy="457200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Picture 8" descr="http://www.intermoda.ru/uploads/users/1803/post/14910/.thumb/600x400/anons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3735575" y="2313240"/>
            <a:ext cx="5382267" cy="327600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708400" y="5445125"/>
            <a:ext cx="5416550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Серебряные набор посуды и комплект ювелирный украшений «Северная чернь».</a:t>
            </a:r>
          </a:p>
          <a:p>
            <a:pPr>
              <a:defRPr/>
            </a:pPr>
            <a:r>
              <a:rPr lang="ru-RU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Великий Устюг. </a:t>
            </a:r>
          </a:p>
          <a:p>
            <a:pPr>
              <a:defRPr/>
            </a:pPr>
            <a:r>
              <a:rPr lang="ru-RU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Современное производство.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79388"/>
            <a:ext cx="9144000" cy="5857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200" b="1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Кубачи</a:t>
            </a:r>
            <a:r>
              <a:rPr lang="ru-RU" sz="32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ювелирный центр Дагестана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4925" y="781050"/>
            <a:ext cx="5364163" cy="25034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2600"/>
              </a:lnSpc>
              <a:spcAft>
                <a:spcPts val="600"/>
              </a:spcAft>
              <a:defRPr/>
            </a:pP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Кубачи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одно из интереснейших селений в Дагестане, известное в мире работами своих мастеров-ювелиров. В XIX - начале XX в. </a:t>
            </a:r>
          </a:p>
          <a:p>
            <a:pPr algn="ctr">
              <a:lnSpc>
                <a:spcPts val="2600"/>
              </a:lnSpc>
              <a:spcAft>
                <a:spcPts val="600"/>
              </a:spcAft>
              <a:defRPr/>
            </a:pP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Кубачи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прославились </a:t>
            </a: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художест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-венной отделкой оружия и </a:t>
            </a: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изго-товлением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ювелирных изделий. </a:t>
            </a:r>
          </a:p>
        </p:txBody>
      </p:sp>
      <p:sp>
        <p:nvSpPr>
          <p:cNvPr id="22532" name="Прямоугольник 3"/>
          <p:cNvSpPr>
            <a:spLocks noChangeArrowheads="1"/>
          </p:cNvSpPr>
          <p:nvPr/>
        </p:nvSpPr>
        <p:spPr bwMode="auto">
          <a:xfrm>
            <a:off x="5249863" y="6021388"/>
            <a:ext cx="38163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ru-RU" b="1" i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Кубачинский серебряный кинжал. Чеканка. Размер 70 см. </a:t>
            </a:r>
          </a:p>
        </p:txBody>
      </p:sp>
      <p:pic>
        <p:nvPicPr>
          <p:cNvPr id="22533" name="Picture 5" descr="http://www.kubachi-centr.ru/photos/big/product_16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04322" y="742108"/>
            <a:ext cx="3588158" cy="5383115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5" name="Picture 7" descr="http://cs2.livemaster.ru/foto/large/c3d9687349-ukrasheniya-kubachi-eksklyuziv-serebryanyj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611560" y="3212976"/>
            <a:ext cx="4341833" cy="320400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4"/>
          <p:cNvSpPr>
            <a:spLocks noChangeArrowheads="1"/>
          </p:cNvSpPr>
          <p:nvPr/>
        </p:nvSpPr>
        <p:spPr bwMode="auto">
          <a:xfrm>
            <a:off x="485775" y="6211888"/>
            <a:ext cx="45720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ru-RU" b="1" i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Комплекты украшений ручной работы. Серебро. Кубачи.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9525" y="115888"/>
            <a:ext cx="9144000" cy="21701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2700"/>
              </a:lnSpc>
              <a:defRPr/>
            </a:pP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Кубачи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особенный стиль, который виден в каждом изделии из серебра, сделанном умелыми руками </a:t>
            </a: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кубачинских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ремесленников. </a:t>
            </a: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Кубачинское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столовое серебро обросло легендами, настолько удивительна была работа местных мастеров. Изделия этого поселения прославились далеко за его пределами.</a:t>
            </a:r>
          </a:p>
        </p:txBody>
      </p:sp>
      <p:pic>
        <p:nvPicPr>
          <p:cNvPr id="23555" name="Picture 2" descr="http://www.kubachi-centr.ru/photos/big/product_142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113" y="2204864"/>
            <a:ext cx="2905703" cy="435600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6" name="Picture 6" descr="http://www.rma.su/upload/medialibrary/cfa/167_title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29993" y="2313304"/>
            <a:ext cx="3795795" cy="385200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7" name="Прямоугольник 2"/>
          <p:cNvSpPr>
            <a:spLocks noChangeArrowheads="1"/>
          </p:cNvSpPr>
          <p:nvPr/>
        </p:nvSpPr>
        <p:spPr bwMode="auto">
          <a:xfrm>
            <a:off x="827088" y="6372225"/>
            <a:ext cx="38306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ru-RU" b="1" i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Кубачинская посуда из серебра</a:t>
            </a:r>
          </a:p>
        </p:txBody>
      </p:sp>
      <p:pic>
        <p:nvPicPr>
          <p:cNvPr id="23558" name="Рисунок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2915809" y="2204864"/>
            <a:ext cx="2437318" cy="435600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9" name="TextBox 5"/>
          <p:cNvSpPr txBox="1">
            <a:spLocks noChangeArrowheads="1"/>
          </p:cNvSpPr>
          <p:nvPr/>
        </p:nvSpPr>
        <p:spPr bwMode="auto">
          <a:xfrm>
            <a:off x="5588000" y="6013450"/>
            <a:ext cx="33035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ru-RU" b="1" i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Художественная обработка оружия. Кубачи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988" y="115888"/>
            <a:ext cx="8964612" cy="21701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2700"/>
              </a:lnSpc>
              <a:spcAft>
                <a:spcPts val="0"/>
              </a:spcAft>
              <a:defRPr/>
            </a:pP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Кубачинское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столовое серебро и на сегодняшний день считается прекрасным украшением праздничного стола и памятным подарком. И, конечно, прекрасные серебряные украшения, ожерелья и браслеты, серьги и колье с кружевными резными и чернёными узорами, выполненные в традиционной технике.</a:t>
            </a:r>
          </a:p>
        </p:txBody>
      </p:sp>
      <p:pic>
        <p:nvPicPr>
          <p:cNvPr id="56322" name="Picture 2" descr="http://mtdata.ru/u8/photoF3B7/20543338985-0/original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3833" y="2204864"/>
            <a:ext cx="4050135" cy="1656000"/>
          </a:xfrm>
          <a:prstGeom prst="rect">
            <a:avLst/>
          </a:prstGeom>
          <a:ln>
            <a:noFill/>
          </a:ln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80" name="Прямоугольник 3"/>
          <p:cNvSpPr>
            <a:spLocks noChangeArrowheads="1"/>
          </p:cNvSpPr>
          <p:nvPr/>
        </p:nvSpPr>
        <p:spPr bwMode="auto">
          <a:xfrm>
            <a:off x="-36513" y="6443663"/>
            <a:ext cx="4495801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ru-RU" b="1" i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Кубачинские серебряные украшения </a:t>
            </a:r>
          </a:p>
        </p:txBody>
      </p:sp>
      <p:pic>
        <p:nvPicPr>
          <p:cNvPr id="56324" name="Picture 4" descr="http://st-fashiony.ru/pic/accessorie/pic/94016/55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231877" y="3717032"/>
            <a:ext cx="2139431" cy="2880000"/>
          </a:xfrm>
          <a:prstGeom prst="rect">
            <a:avLst/>
          </a:prstGeom>
          <a:ln>
            <a:noFill/>
          </a:ln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326" name="Picture 6" descr="http://cs7002.userapi.com/v7002538/1797/QLaylhlstno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2195737" y="3717032"/>
            <a:ext cx="2016223" cy="2880000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3" name="Picture 8" descr="http://www.intersilver.ru/netcat_files/Image/serebryaniy-serviz.jpg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4304010" y="2204864"/>
            <a:ext cx="4660478" cy="439200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4" name="Прямоугольник 4"/>
          <p:cNvSpPr>
            <a:spLocks noChangeArrowheads="1"/>
          </p:cNvSpPr>
          <p:nvPr/>
        </p:nvSpPr>
        <p:spPr bwMode="auto">
          <a:xfrm>
            <a:off x="4356100" y="6443663"/>
            <a:ext cx="44751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ru-RU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Серебряный винный сервиз. </a:t>
            </a:r>
            <a:r>
              <a:rPr lang="ru-RU" b="1" i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Кубачи</a:t>
            </a:r>
            <a:endParaRPr lang="ru-RU" b="1" i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3175" y="260350"/>
            <a:ext cx="9144000" cy="15700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Кубачинский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стиль легко узнаваем – его можно безошибочно выделить благодаря технике нанесения гравировки, чеканки, позолоты, инкрустации металла слоновой костью.</a:t>
            </a:r>
          </a:p>
        </p:txBody>
      </p:sp>
      <p:pic>
        <p:nvPicPr>
          <p:cNvPr id="25603" name="Picture 2" descr="http://img-fotki.yandex.ru/get/4207/niko-ryazan.d/0_283b7_f8023791_XL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179512" y="1745470"/>
            <a:ext cx="6192688" cy="478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4" name="Picture 6" descr="http://img-fotki.yandex.ru/get/4308/niko-ryazan.d/0_283a6_23eb3b77_XL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28184" y="1700808"/>
            <a:ext cx="2735686" cy="478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5" name="TextBox 2"/>
          <p:cNvSpPr txBox="1">
            <a:spLocks noChangeArrowheads="1"/>
          </p:cNvSpPr>
          <p:nvPr/>
        </p:nvSpPr>
        <p:spPr bwMode="auto">
          <a:xfrm>
            <a:off x="0" y="6372225"/>
            <a:ext cx="91408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ru-RU" b="1" i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Кубачинские</a:t>
            </a:r>
            <a:r>
              <a:rPr lang="ru-RU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изделия из серебра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Прямоугольник 1"/>
          <p:cNvSpPr>
            <a:spLocks noChangeArrowheads="1"/>
          </p:cNvSpPr>
          <p:nvPr/>
        </p:nvSpPr>
        <p:spPr bwMode="auto">
          <a:xfrm>
            <a:off x="0" y="115888"/>
            <a:ext cx="91805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ru-RU" sz="3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Узоры </a:t>
            </a:r>
            <a:r>
              <a:rPr lang="ru-RU" sz="3200" b="1" i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златоустовской</a:t>
            </a:r>
            <a:r>
              <a:rPr lang="ru-RU" sz="3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гравюры на стали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0" y="620713"/>
            <a:ext cx="9109075" cy="182403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2700"/>
              </a:lnSpc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Златоустовская гравюра на стали – русский народный художественный промысел, зародившийся в начале </a:t>
            </a: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XIXв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ru-RU" sz="2400" b="1" spc="-6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Урале. Уникальное искусство известно прежде всего как </a:t>
            </a:r>
            <a:r>
              <a:rPr lang="ru-RU" sz="2400" b="1" spc="-5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искусство украшения холодного оружия в виде сюжетных 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миниатюр, размещённых на плоскости стального клинка.</a:t>
            </a:r>
          </a:p>
        </p:txBody>
      </p:sp>
      <p:pic>
        <p:nvPicPr>
          <p:cNvPr id="26628" name="Picture 2" descr="http://ostmetal.info/wp-content/uploads/2010/03/poniard008b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 rot="16200000">
            <a:off x="-452525" y="3013306"/>
            <a:ext cx="4144075" cy="288000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9" name="Picture 4" descr="http://img11.nnm.me/0/d/a/c/8/4394a98c502f06f9fda07106031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3059832" y="2385344"/>
            <a:ext cx="5920705" cy="414000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0" name="Прямоугольник 4"/>
          <p:cNvSpPr>
            <a:spLocks noChangeArrowheads="1"/>
          </p:cNvSpPr>
          <p:nvPr/>
        </p:nvSpPr>
        <p:spPr bwMode="auto">
          <a:xfrm>
            <a:off x="-4763" y="6372225"/>
            <a:ext cx="9144001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ru-RU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Златоустовская гравюра на стали. Холодное оружие.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15888"/>
            <a:ext cx="9144000" cy="21701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2700"/>
              </a:lnSpc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 все времена клинки были не только оружием, но и  символом чести военного человека. Для боевой функции клинка были важны качественные характеристики как оружия, а для символической — главную роль играл внешний вид . Поэтому и украшали холодное оружие изящной гравировкой, драгоценными камнями</a:t>
            </a:r>
          </a:p>
        </p:txBody>
      </p:sp>
      <p:pic>
        <p:nvPicPr>
          <p:cNvPr id="27651" name="Picture 4" descr="http://gubernator74.ru/sites/default/files/kinzhal_oxotnichii_damas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4" y="2208480"/>
            <a:ext cx="5663329" cy="435600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2" name="Picture 6" descr="http://img0.liveinternet.ru/images/attach/c/1/58/41/58041337_00b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5652117" y="2208480"/>
            <a:ext cx="3384242" cy="435600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4"/>
          <p:cNvSpPr>
            <a:spLocks noChangeArrowheads="1"/>
          </p:cNvSpPr>
          <p:nvPr/>
        </p:nvSpPr>
        <p:spPr bwMode="auto">
          <a:xfrm>
            <a:off x="-4763" y="6372225"/>
            <a:ext cx="9144001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ru-RU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Златоустовская гравюра на стали. Холодное оружие.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65100"/>
            <a:ext cx="9144000" cy="19399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Применяемые для оформления чистое золото, серебро, никель придают гравюре неповторимое изящество, </a:t>
            </a: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кра-соту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Именно поэтому она пользуется большой популяр-</a:t>
            </a: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ностью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 России и в других странах. Уральские граверы создали свой самобытный стиль декорирования оружия.</a:t>
            </a:r>
          </a:p>
        </p:txBody>
      </p:sp>
      <p:sp>
        <p:nvSpPr>
          <p:cNvPr id="28675" name="Прямоугольник 2"/>
          <p:cNvSpPr>
            <a:spLocks noChangeArrowheads="1"/>
          </p:cNvSpPr>
          <p:nvPr/>
        </p:nvSpPr>
        <p:spPr bwMode="auto">
          <a:xfrm>
            <a:off x="0" y="6381750"/>
            <a:ext cx="9144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ru-RU" b="1" i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Златоустовская гравюра на стали</a:t>
            </a:r>
          </a:p>
        </p:txBody>
      </p:sp>
      <p:pic>
        <p:nvPicPr>
          <p:cNvPr id="28676" name="Picture 2" descr="http://i054.radikal.ru/1004/bd/67aa5164d1a5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977" y="2025344"/>
            <a:ext cx="3879951" cy="450000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7" name="Picture 4" descr="http://russia.rin.ru/pictures/681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51920" y="2025344"/>
            <a:ext cx="5333583" cy="450000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Прямоугольник 5"/>
          <p:cNvSpPr>
            <a:spLocks noChangeArrowheads="1"/>
          </p:cNvSpPr>
          <p:nvPr/>
        </p:nvSpPr>
        <p:spPr bwMode="auto">
          <a:xfrm>
            <a:off x="0" y="109538"/>
            <a:ext cx="9144000" cy="569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ru-RU" sz="31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Художественная ковка – чугунное кружево</a:t>
            </a:r>
          </a:p>
        </p:txBody>
      </p:sp>
      <p:pic>
        <p:nvPicPr>
          <p:cNvPr id="29699" name="Picture 6" descr="http://asphaltsonar.com/wp-content/uploads/2013/10/%D0%A5%D1%83%D0%B4%D0%BE%D0%B6%D0%B5%D1%81%D1%82%D0%B2%D0%B5%D0%BD%D0%BD%D0%B0%D1%8F-%D0%BA%D0%BE%D0%B2%D0%BA%D0%B01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233459" y="636725"/>
            <a:ext cx="6076625" cy="399600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Picture 8" descr="http://www.kovka-lux.ru/baza/all/kovka-lux214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52190" y="4554000"/>
            <a:ext cx="3436211" cy="230400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1" name="Picture 10" descr="http://man-bud.kiev.ua/images/kovka/xudogestvenaya-kovka-foto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33086" y="4573118"/>
            <a:ext cx="2806692" cy="230400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2" name="Picture 12" descr="http://olvans.ru/wp-content/uploads/%D0%A5%D1%83%D0%B4%D0%BE%D0%B6%D0%B5%D1%81%D1%82%D0%B2%D0%B5%D0%BD%D0%BD%D0%B0%D1%8F-%D0%BA%D0%BE%D0%B2%D0%BA%D0%B0.-%D0%A1%D1%82%D0%BE%D0%BB.jpg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6212133" y="4565108"/>
            <a:ext cx="2946071" cy="230400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3" name="Picture 14" descr="http://www.kuznecoff.ru/e_images/vaza4.jpg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6380390" y="663778"/>
            <a:ext cx="2527471" cy="396000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000" y="90872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950" y="188913"/>
            <a:ext cx="6192838" cy="4226798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ru-RU" sz="3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Закрепление материала.</a:t>
            </a:r>
          </a:p>
          <a:p>
            <a:pPr marL="324000" indent="-324000">
              <a:lnSpc>
                <a:spcPts val="2600"/>
              </a:lnSpc>
              <a:spcBef>
                <a:spcPts val="400"/>
              </a:spcBef>
              <a:buFont typeface="+mj-lt"/>
              <a:buAutoNum type="arabicPeriod"/>
              <a:defRPr/>
            </a:pP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 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классифицируется </a:t>
            </a:r>
            <a:r>
              <a:rPr lang="ru-RU" sz="24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декора-тивно-прикладное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искусство?  </a:t>
            </a:r>
          </a:p>
          <a:p>
            <a:pPr marL="324000" indent="-324000">
              <a:lnSpc>
                <a:spcPts val="2600"/>
              </a:lnSpc>
              <a:spcBef>
                <a:spcPts val="400"/>
              </a:spcBef>
              <a:buFont typeface="+mj-lt"/>
              <a:buAutoNum type="arabicPeriod"/>
              <a:defRPr/>
            </a:pP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Назовите виды ДПИ.</a:t>
            </a:r>
          </a:p>
          <a:p>
            <a:pPr marL="324000" indent="-324000">
              <a:lnSpc>
                <a:spcPts val="2600"/>
              </a:lnSpc>
              <a:spcBef>
                <a:spcPts val="400"/>
              </a:spcBef>
              <a:buFont typeface="+mj-lt"/>
              <a:buAutoNum type="arabicPeriod"/>
              <a:defRPr/>
            </a:pP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 чему относится ковка,                  литье, чеканка?</a:t>
            </a:r>
          </a:p>
          <a:p>
            <a:pPr marL="324000" indent="-324000">
              <a:lnSpc>
                <a:spcPts val="2600"/>
              </a:lnSpc>
              <a:spcBef>
                <a:spcPts val="400"/>
              </a:spcBef>
              <a:buFont typeface="+mj-lt"/>
              <a:buAutoNum type="arabicPeriod"/>
              <a:defRPr/>
            </a:pP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Назвать 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промысел по серебру                        и что он изготавливает. </a:t>
            </a:r>
          </a:p>
          <a:p>
            <a:pPr marL="324000" indent="-324000">
              <a:lnSpc>
                <a:spcPts val="2600"/>
              </a:lnSpc>
              <a:spcBef>
                <a:spcPts val="400"/>
              </a:spcBef>
              <a:buFont typeface="+mj-lt"/>
              <a:buAutoNum type="arabicPeriod"/>
              <a:defRPr/>
            </a:pP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Каким 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промыслом является </a:t>
            </a:r>
            <a:r>
              <a:rPr lang="ru-RU" sz="24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Кубачи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 </a:t>
            </a:r>
          </a:p>
          <a:p>
            <a:pPr marL="324000" indent="-324000">
              <a:lnSpc>
                <a:spcPts val="2600"/>
              </a:lnSpc>
              <a:spcBef>
                <a:spcPts val="400"/>
              </a:spcBef>
              <a:buFont typeface="+mj-lt"/>
              <a:buAutoNum type="arabicPeriod"/>
              <a:defRPr/>
            </a:pP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Чем знаменит Златоустовский промысел?</a:t>
            </a:r>
          </a:p>
        </p:txBody>
      </p:sp>
      <p:pic>
        <p:nvPicPr>
          <p:cNvPr id="3072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11863" y="188913"/>
            <a:ext cx="2962275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4" name="Picture 8" descr="http://www.intersilver.ru/netcat_files/Image/serebryaniy-serviz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29313" y="2809875"/>
            <a:ext cx="2530475" cy="2386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5" name="Picture 4" descr="http://img11.nnm.me/0/d/a/c/8/4394a98c502f06f9fda07106031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94450" y="4797425"/>
            <a:ext cx="2555875" cy="178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6" name="Picture 2" descr="http://www.ru.all.biz/img/ru/catalog/406789.jpe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20072" y="4653136"/>
            <a:ext cx="1706562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811</TotalTime>
  <Words>483</Words>
  <Application>Microsoft Office PowerPoint</Application>
  <PresentationFormat>Экран (4:3)</PresentationFormat>
  <Paragraphs>49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Светлана Чугунова</cp:lastModifiedBy>
  <cp:revision>128</cp:revision>
  <dcterms:created xsi:type="dcterms:W3CDTF">2011-01-07T08:26:38Z</dcterms:created>
  <dcterms:modified xsi:type="dcterms:W3CDTF">2020-04-14T02:04:22Z</dcterms:modified>
</cp:coreProperties>
</file>