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4" r:id="rId19"/>
    <p:sldId id="275" r:id="rId20"/>
    <p:sldId id="273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5" r:id="rId30"/>
    <p:sldId id="284" r:id="rId3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4" d="100"/>
          <a:sy n="94" d="100"/>
        </p:scale>
        <p:origin x="474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BC068-2886-4A3E-AF79-8B5C0912B1AA}" type="datetimeFigureOut">
              <a:rPr lang="ru-RU" smtClean="0"/>
              <a:t>10.01.2022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CB228-6053-44BB-B919-5D763819957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BC068-2886-4A3E-AF79-8B5C0912B1AA}" type="datetimeFigureOut">
              <a:rPr lang="ru-RU" smtClean="0"/>
              <a:t>10.01.2022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CB228-6053-44BB-B919-5D763819957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BC068-2886-4A3E-AF79-8B5C0912B1AA}" type="datetimeFigureOut">
              <a:rPr lang="ru-RU" smtClean="0"/>
              <a:t>10.01.2022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CB228-6053-44BB-B919-5D763819957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BC068-2886-4A3E-AF79-8B5C0912B1AA}" type="datetimeFigureOut">
              <a:rPr lang="ru-RU" smtClean="0"/>
              <a:t>10.01.2022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CB228-6053-44BB-B919-5D763819957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BC068-2886-4A3E-AF79-8B5C0912B1AA}" type="datetimeFigureOut">
              <a:rPr lang="ru-RU" smtClean="0"/>
              <a:t>10.01.2022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CB228-6053-44BB-B919-5D763819957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BC068-2886-4A3E-AF79-8B5C0912B1AA}" type="datetimeFigureOut">
              <a:rPr lang="ru-RU" smtClean="0"/>
              <a:t>10.01.2022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CB228-6053-44BB-B919-5D763819957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BC068-2886-4A3E-AF79-8B5C0912B1AA}" type="datetimeFigureOut">
              <a:rPr lang="ru-RU" smtClean="0"/>
              <a:t>10.01.2022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CB228-6053-44BB-B919-5D763819957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BC068-2886-4A3E-AF79-8B5C0912B1AA}" type="datetimeFigureOut">
              <a:rPr lang="ru-RU" smtClean="0"/>
              <a:t>10.01.2022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CB228-6053-44BB-B919-5D763819957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BC068-2886-4A3E-AF79-8B5C0912B1AA}" type="datetimeFigureOut">
              <a:rPr lang="ru-RU" smtClean="0"/>
              <a:t>10.01.2022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CB228-6053-44BB-B919-5D763819957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BC068-2886-4A3E-AF79-8B5C0912B1AA}" type="datetimeFigureOut">
              <a:rPr lang="ru-RU" smtClean="0"/>
              <a:t>10.01.2022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CB228-6053-44BB-B919-5D763819957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BC068-2886-4A3E-AF79-8B5C0912B1AA}" type="datetimeFigureOut">
              <a:rPr lang="ru-RU" smtClean="0"/>
              <a:t>10.01.2022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CB228-6053-44BB-B919-5D763819957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EBC068-2886-4A3E-AF79-8B5C0912B1AA}" type="datetimeFigureOut">
              <a:rPr lang="ru-RU" smtClean="0"/>
              <a:t>10.01.2022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ACB228-6053-44BB-B919-5D7638199572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10.01.22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tx1"/>
                </a:solidFill>
              </a:rPr>
              <a:t>Классная работа</a:t>
            </a:r>
            <a:endParaRPr lang="ru-RU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Даны две прямые. Каково может быть их взаимное расположение?</a:t>
            </a:r>
            <a:endParaRPr lang="ru-RU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17798" t="27679" r="55367" b="19818"/>
          <a:stretch>
            <a:fillRect/>
          </a:stretch>
        </p:blipFill>
        <p:spPr bwMode="auto">
          <a:xfrm>
            <a:off x="611560" y="1772816"/>
            <a:ext cx="3534938" cy="3888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 l="48893" t="27360" r="18454" b="19485"/>
          <a:stretch>
            <a:fillRect/>
          </a:stretch>
        </p:blipFill>
        <p:spPr bwMode="auto">
          <a:xfrm>
            <a:off x="4427984" y="1772816"/>
            <a:ext cx="4248472" cy="3888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Как называются данные прямые?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  <a:p>
            <a:pPr algn="ctr">
              <a:buNone/>
            </a:pPr>
            <a:endParaRPr lang="ru-RU" dirty="0" smtClean="0"/>
          </a:p>
          <a:p>
            <a:pPr algn="ctr">
              <a:buNone/>
            </a:pPr>
            <a:r>
              <a:rPr lang="ru-RU" dirty="0" smtClean="0"/>
              <a:t>Параллельные.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 l="31265" t="15375" r="37743" b="56079"/>
          <a:stretch>
            <a:fillRect/>
          </a:stretch>
        </p:blipFill>
        <p:spPr bwMode="auto">
          <a:xfrm>
            <a:off x="1763688" y="1628800"/>
            <a:ext cx="5283897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778098"/>
          </a:xfrm>
        </p:spPr>
        <p:txBody>
          <a:bodyPr/>
          <a:lstStyle/>
          <a:p>
            <a:r>
              <a:rPr lang="ru-RU" dirty="0" smtClean="0"/>
              <a:t>Примеры параллельных прямых</a:t>
            </a:r>
            <a:endParaRPr lang="ru-RU" dirty="0"/>
          </a:p>
        </p:txBody>
      </p:sp>
      <p:pic>
        <p:nvPicPr>
          <p:cNvPr id="4" name="Picture 2" descr="Картинка 5 из 5630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908720"/>
            <a:ext cx="5760640" cy="57606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778098"/>
          </a:xfrm>
        </p:spPr>
        <p:txBody>
          <a:bodyPr/>
          <a:lstStyle/>
          <a:p>
            <a:r>
              <a:rPr lang="ru-RU" dirty="0" smtClean="0"/>
              <a:t>Примеры параллельных прямых</a:t>
            </a:r>
            <a:endParaRPr lang="ru-RU" dirty="0"/>
          </a:p>
        </p:txBody>
      </p:sp>
      <p:pic>
        <p:nvPicPr>
          <p:cNvPr id="6" name="Picture 2" descr="Картинка 2 из 5630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648" y="1600200"/>
            <a:ext cx="3456704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 descr="Картинка 2 из 563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196752"/>
            <a:ext cx="6602153" cy="53012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778098"/>
          </a:xfrm>
        </p:spPr>
        <p:txBody>
          <a:bodyPr/>
          <a:lstStyle/>
          <a:p>
            <a:r>
              <a:rPr lang="ru-RU" dirty="0" smtClean="0"/>
              <a:t>Примеры параллельных прямых</a:t>
            </a:r>
            <a:endParaRPr lang="ru-RU" dirty="0"/>
          </a:p>
        </p:txBody>
      </p:sp>
      <p:pic>
        <p:nvPicPr>
          <p:cNvPr id="6" name="Picture 2" descr="Картинка 1 из 5630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0625" y="1600994"/>
            <a:ext cx="6762750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435280" cy="922114"/>
          </a:xfrm>
        </p:spPr>
        <p:txBody>
          <a:bodyPr>
            <a:normAutofit fontScale="90000"/>
          </a:bodyPr>
          <a:lstStyle/>
          <a:p>
            <a:pPr algn="just"/>
            <a:r>
              <a:rPr lang="ru-RU" sz="3600" b="1" dirty="0" smtClean="0"/>
              <a:t>Работа с учебником </a:t>
            </a:r>
            <a:r>
              <a:rPr lang="ru-RU" sz="3600" dirty="0" smtClean="0"/>
              <a:t>(прочитайте текст учебника п. 24 стр. 52 и ответьте на вопросы):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ru-RU" dirty="0" smtClean="0"/>
              <a:t>Какие </a:t>
            </a:r>
            <a:r>
              <a:rPr lang="ru-RU" dirty="0"/>
              <a:t>прямые называются параллельными?</a:t>
            </a:r>
          </a:p>
          <a:p>
            <a:pPr lvl="0"/>
            <a:r>
              <a:rPr lang="ru-RU" dirty="0"/>
              <a:t>Изобразите и обозначьте параллельные прямые</a:t>
            </a:r>
          </a:p>
          <a:p>
            <a:pPr lvl="0"/>
            <a:r>
              <a:rPr lang="ru-RU" dirty="0"/>
              <a:t>Какие отрезки называются параллельными?</a:t>
            </a:r>
          </a:p>
          <a:p>
            <a:pPr lvl="0"/>
            <a:r>
              <a:rPr lang="ru-RU" dirty="0"/>
              <a:t>Изобразите и обозначьте параллельные отрезки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ru-RU" sz="3600" dirty="0" smtClean="0"/>
              <a:t>Две прямые на плоскости называются параллельными, если они не пересекаются.</a:t>
            </a:r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r>
              <a:rPr lang="ru-RU" i="1" dirty="0" smtClean="0"/>
              <a:t>Как вы считаете, можно </a:t>
            </a:r>
            <a:r>
              <a:rPr lang="ru-RU" i="1" dirty="0"/>
              <a:t>ли опустить в определении слова «на плоскости</a:t>
            </a:r>
            <a:r>
              <a:rPr lang="ru-RU" i="1" dirty="0" smtClean="0"/>
              <a:t>»?</a:t>
            </a:r>
            <a:endParaRPr lang="ru-RU" i="1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9552" y="4725144"/>
            <a:ext cx="8229600" cy="1617043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Прямые </a:t>
            </a:r>
            <a:r>
              <a:rPr lang="en-US" dirty="0"/>
              <a:t>a</a:t>
            </a:r>
            <a:r>
              <a:rPr lang="ru-RU" dirty="0"/>
              <a:t> и </a:t>
            </a:r>
            <a:r>
              <a:rPr lang="en-US" dirty="0"/>
              <a:t>b </a:t>
            </a:r>
            <a:r>
              <a:rPr lang="ru-RU" dirty="0"/>
              <a:t>не пересекаются и не лежат в одной плоскости.</a:t>
            </a: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/>
          <a:srcRect l="30630" t="15547" r="32843" b="46063"/>
          <a:stretch>
            <a:fillRect/>
          </a:stretch>
        </p:blipFill>
        <p:spPr bwMode="auto">
          <a:xfrm>
            <a:off x="971600" y="476672"/>
            <a:ext cx="7067863" cy="41764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83568" y="4221088"/>
            <a:ext cx="8075240" cy="1512168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Сколько неразвернутых углов образуется при пересечении прямых </a:t>
            </a:r>
            <a:r>
              <a:rPr lang="en-US" dirty="0" smtClean="0"/>
              <a:t>a </a:t>
            </a:r>
            <a:r>
              <a:rPr lang="ru-RU" dirty="0" smtClean="0"/>
              <a:t>и</a:t>
            </a:r>
            <a:r>
              <a:rPr lang="en-US" dirty="0" smtClean="0"/>
              <a:t> b</a:t>
            </a:r>
            <a:r>
              <a:rPr lang="ru-RU" dirty="0" smtClean="0"/>
              <a:t> секущей</a:t>
            </a:r>
            <a:r>
              <a:rPr lang="en-US" dirty="0" smtClean="0"/>
              <a:t> c</a:t>
            </a:r>
            <a:r>
              <a:rPr lang="ru-RU" dirty="0" smtClean="0"/>
              <a:t>?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 l="26565" t="14391" r="25286" b="45250"/>
          <a:stretch>
            <a:fillRect/>
          </a:stretch>
        </p:blipFill>
        <p:spPr bwMode="auto">
          <a:xfrm>
            <a:off x="1403648" y="764704"/>
            <a:ext cx="6264696" cy="2952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9552" y="4653136"/>
            <a:ext cx="8229600" cy="864096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 smtClean="0"/>
              <a:t>8 углов.</a:t>
            </a:r>
            <a:endParaRPr lang="ru-RU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 l="26284" t="14391" r="25014" b="45250"/>
          <a:stretch>
            <a:fillRect/>
          </a:stretch>
        </p:blipFill>
        <p:spPr bwMode="auto">
          <a:xfrm>
            <a:off x="971600" y="980728"/>
            <a:ext cx="7418580" cy="3456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573016"/>
            <a:ext cx="8229600" cy="2553147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Накрест лежащие: 3 и 6,</a:t>
            </a:r>
            <a:endParaRPr lang="ru-RU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 l="26284" t="13407" r="25014" b="45250"/>
          <a:stretch>
            <a:fillRect/>
          </a:stretch>
        </p:blipFill>
        <p:spPr bwMode="auto">
          <a:xfrm>
            <a:off x="1187624" y="404664"/>
            <a:ext cx="6336704" cy="3024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573016"/>
            <a:ext cx="8229600" cy="2553147"/>
          </a:xfrm>
        </p:spPr>
        <p:txBody>
          <a:bodyPr/>
          <a:lstStyle/>
          <a:p>
            <a:r>
              <a:rPr lang="ru-RU" dirty="0" smtClean="0"/>
              <a:t>Накрест лежащие: 3 и 6, 4 и 5</a:t>
            </a:r>
          </a:p>
          <a:p>
            <a:endParaRPr lang="ru-RU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 l="26284" t="14391" r="25014" b="45250"/>
          <a:stretch>
            <a:fillRect/>
          </a:stretch>
        </p:blipFill>
        <p:spPr bwMode="auto">
          <a:xfrm>
            <a:off x="1043608" y="476672"/>
            <a:ext cx="6336704" cy="2952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573016"/>
            <a:ext cx="8229600" cy="2553147"/>
          </a:xfrm>
        </p:spPr>
        <p:txBody>
          <a:bodyPr/>
          <a:lstStyle/>
          <a:p>
            <a:r>
              <a:rPr lang="ru-RU" dirty="0" smtClean="0"/>
              <a:t>Накрест лежащие: 3 и 6, 4 и 5</a:t>
            </a:r>
          </a:p>
          <a:p>
            <a:r>
              <a:rPr lang="ru-RU" dirty="0" smtClean="0"/>
              <a:t>Односторонние: 3 и 5</a:t>
            </a:r>
          </a:p>
          <a:p>
            <a:endParaRPr lang="ru-RU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/>
          <a:srcRect l="24070" t="14391" r="25014" b="45250"/>
          <a:stretch>
            <a:fillRect/>
          </a:stretch>
        </p:blipFill>
        <p:spPr bwMode="auto">
          <a:xfrm>
            <a:off x="1259632" y="332656"/>
            <a:ext cx="6624736" cy="2952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573016"/>
            <a:ext cx="8229600" cy="2553147"/>
          </a:xfrm>
        </p:spPr>
        <p:txBody>
          <a:bodyPr/>
          <a:lstStyle/>
          <a:p>
            <a:r>
              <a:rPr lang="ru-RU" dirty="0" smtClean="0"/>
              <a:t>Накрест лежащие: 3 и 6, 4 и 5</a:t>
            </a:r>
          </a:p>
          <a:p>
            <a:r>
              <a:rPr lang="ru-RU" dirty="0" smtClean="0"/>
              <a:t>Односторонние: 3 и 5, 4 и 6</a:t>
            </a:r>
          </a:p>
          <a:p>
            <a:endParaRPr lang="ru-RU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/>
          <a:srcRect l="26838" t="13407" r="23907" b="45250"/>
          <a:stretch>
            <a:fillRect/>
          </a:stretch>
        </p:blipFill>
        <p:spPr bwMode="auto">
          <a:xfrm>
            <a:off x="1403648" y="476672"/>
            <a:ext cx="6408712" cy="3024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573016"/>
            <a:ext cx="8229600" cy="2553147"/>
          </a:xfrm>
        </p:spPr>
        <p:txBody>
          <a:bodyPr/>
          <a:lstStyle/>
          <a:p>
            <a:r>
              <a:rPr lang="ru-RU" dirty="0" smtClean="0"/>
              <a:t>Накрест лежащие: 3 и 6, 4 и 5</a:t>
            </a:r>
          </a:p>
          <a:p>
            <a:r>
              <a:rPr lang="ru-RU" dirty="0" smtClean="0"/>
              <a:t>Односторонние: 3 и 5, 4 и 6</a:t>
            </a:r>
          </a:p>
          <a:p>
            <a:r>
              <a:rPr lang="ru-RU" dirty="0" smtClean="0"/>
              <a:t>Соответственные: 1 и 5</a:t>
            </a:r>
          </a:p>
          <a:p>
            <a:endParaRPr lang="ru-RU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/>
          <a:srcRect l="26284" t="14391" r="24460" b="45250"/>
          <a:stretch>
            <a:fillRect/>
          </a:stretch>
        </p:blipFill>
        <p:spPr bwMode="auto">
          <a:xfrm>
            <a:off x="1187624" y="404664"/>
            <a:ext cx="6408712" cy="2952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573016"/>
            <a:ext cx="8229600" cy="2553147"/>
          </a:xfrm>
        </p:spPr>
        <p:txBody>
          <a:bodyPr/>
          <a:lstStyle/>
          <a:p>
            <a:r>
              <a:rPr lang="ru-RU" dirty="0" smtClean="0"/>
              <a:t>Накрест лежащие: 3 и 6, 4 и 5</a:t>
            </a:r>
          </a:p>
          <a:p>
            <a:r>
              <a:rPr lang="ru-RU" dirty="0" smtClean="0"/>
              <a:t>Односторонние: 3 и 5, 4 и 6</a:t>
            </a:r>
          </a:p>
          <a:p>
            <a:r>
              <a:rPr lang="ru-RU" dirty="0" smtClean="0"/>
              <a:t>Соответственные: 1 и 5, 2 и 6</a:t>
            </a:r>
          </a:p>
          <a:p>
            <a:endParaRPr lang="ru-RU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/>
          <a:srcRect l="26284" t="14391" r="24460" b="45250"/>
          <a:stretch>
            <a:fillRect/>
          </a:stretch>
        </p:blipFill>
        <p:spPr bwMode="auto">
          <a:xfrm>
            <a:off x="1331640" y="404664"/>
            <a:ext cx="6408712" cy="2952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573016"/>
            <a:ext cx="8229600" cy="2553147"/>
          </a:xfrm>
        </p:spPr>
        <p:txBody>
          <a:bodyPr/>
          <a:lstStyle/>
          <a:p>
            <a:r>
              <a:rPr lang="ru-RU" dirty="0" smtClean="0"/>
              <a:t>Накрест лежащие: 3 и 6, 4 и 5</a:t>
            </a:r>
          </a:p>
          <a:p>
            <a:r>
              <a:rPr lang="ru-RU" dirty="0" smtClean="0"/>
              <a:t>Односторонние: 3 и 5, 4 и 6</a:t>
            </a:r>
          </a:p>
          <a:p>
            <a:r>
              <a:rPr lang="ru-RU" dirty="0" smtClean="0"/>
              <a:t>Соответственные: 1 и 5, 2 и 6, 3 и 7</a:t>
            </a:r>
          </a:p>
          <a:p>
            <a:endParaRPr lang="ru-RU" dirty="0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 cstate="print"/>
          <a:srcRect l="26284" t="13407" r="25014" b="45250"/>
          <a:stretch>
            <a:fillRect/>
          </a:stretch>
        </p:blipFill>
        <p:spPr bwMode="auto">
          <a:xfrm>
            <a:off x="1403648" y="332656"/>
            <a:ext cx="6336704" cy="3024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573016"/>
            <a:ext cx="8229600" cy="2553147"/>
          </a:xfrm>
        </p:spPr>
        <p:txBody>
          <a:bodyPr/>
          <a:lstStyle/>
          <a:p>
            <a:r>
              <a:rPr lang="ru-RU" dirty="0" smtClean="0"/>
              <a:t>Накрест лежащие: 3 и 6, 4 и 5</a:t>
            </a:r>
          </a:p>
          <a:p>
            <a:r>
              <a:rPr lang="ru-RU" dirty="0" smtClean="0"/>
              <a:t>Односторонние: 3 и 5, 4 и 6</a:t>
            </a:r>
          </a:p>
          <a:p>
            <a:r>
              <a:rPr lang="ru-RU" dirty="0" smtClean="0"/>
              <a:t>Соответственные: 1 и 5, 2 и 6, 3 и 7, 4 и 8</a:t>
            </a:r>
          </a:p>
          <a:p>
            <a:endParaRPr lang="ru-RU" dirty="0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 cstate="print"/>
          <a:srcRect l="26284" t="13407" r="24460" b="45250"/>
          <a:stretch>
            <a:fillRect/>
          </a:stretch>
        </p:blipFill>
        <p:spPr bwMode="auto">
          <a:xfrm>
            <a:off x="1403648" y="260648"/>
            <a:ext cx="6408712" cy="3024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860032" y="332656"/>
            <a:ext cx="3826768" cy="5793507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Назовите пары накрест лежащих углов:</a:t>
            </a:r>
            <a:endParaRPr lang="ru-RU" dirty="0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 cstate="print"/>
          <a:srcRect l="15769" t="17344" r="59880" b="32453"/>
          <a:stretch>
            <a:fillRect/>
          </a:stretch>
        </p:blipFill>
        <p:spPr bwMode="auto">
          <a:xfrm>
            <a:off x="827584" y="548680"/>
            <a:ext cx="3168352" cy="36724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860032" y="332656"/>
            <a:ext cx="3826768" cy="5793507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Назовите пары накрест лежащих углов: 6 и 3, 7 и 2.</a:t>
            </a:r>
            <a:endParaRPr lang="ru-RU" dirty="0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 cstate="print"/>
          <a:srcRect l="15769" t="17344" r="59880" b="32453"/>
          <a:stretch>
            <a:fillRect/>
          </a:stretch>
        </p:blipFill>
        <p:spPr bwMode="auto">
          <a:xfrm>
            <a:off x="827584" y="548680"/>
            <a:ext cx="3168352" cy="36724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860032" y="332656"/>
            <a:ext cx="3826768" cy="5793507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Назовите пары накрест лежащих углов: 6 и 3, 7 и 2.</a:t>
            </a:r>
          </a:p>
          <a:p>
            <a:pPr marL="0" indent="0">
              <a:buNone/>
            </a:pPr>
            <a:r>
              <a:rPr lang="ru-RU" dirty="0" smtClean="0"/>
              <a:t>Назовите пары односторонних углов: </a:t>
            </a:r>
            <a:endParaRPr lang="ru-RU" dirty="0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 cstate="print"/>
          <a:srcRect l="15769" t="17344" r="59880" b="32453"/>
          <a:stretch>
            <a:fillRect/>
          </a:stretch>
        </p:blipFill>
        <p:spPr bwMode="auto">
          <a:xfrm>
            <a:off x="827584" y="548680"/>
            <a:ext cx="3168352" cy="36724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860032" y="332656"/>
            <a:ext cx="3826768" cy="5793507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Назовите пары накрест лежащих углов: 6 и 3, 7 и 2.</a:t>
            </a:r>
          </a:p>
          <a:p>
            <a:pPr marL="0" indent="0">
              <a:buNone/>
            </a:pPr>
            <a:r>
              <a:rPr lang="ru-RU" dirty="0" smtClean="0"/>
              <a:t>Назовите пары односторонних углов: 6 и 7, 2 и 3.</a:t>
            </a:r>
            <a:endParaRPr lang="ru-RU" dirty="0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 cstate="print"/>
          <a:srcRect l="15769" t="17344" r="59880" b="32453"/>
          <a:stretch>
            <a:fillRect/>
          </a:stretch>
        </p:blipFill>
        <p:spPr bwMode="auto">
          <a:xfrm>
            <a:off x="827584" y="548680"/>
            <a:ext cx="3168352" cy="36724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860032" y="332656"/>
            <a:ext cx="3826768" cy="5793507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Назовите пары накрест лежащих углов: 6 и 3, 7 и 2.</a:t>
            </a:r>
          </a:p>
          <a:p>
            <a:pPr marL="0" indent="0">
              <a:buNone/>
            </a:pPr>
            <a:r>
              <a:rPr lang="ru-RU" dirty="0" smtClean="0"/>
              <a:t>Назовите пары односторонних углов: 6 и 7, 2 и 3.</a:t>
            </a:r>
          </a:p>
          <a:p>
            <a:pPr marL="0" indent="0">
              <a:buNone/>
            </a:pPr>
            <a:r>
              <a:rPr lang="ru-RU" dirty="0" smtClean="0"/>
              <a:t>Назовите пары соответственных углов:</a:t>
            </a:r>
            <a:endParaRPr lang="ru-RU" dirty="0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 cstate="print"/>
          <a:srcRect l="15769" t="17344" r="59880" b="32453"/>
          <a:stretch>
            <a:fillRect/>
          </a:stretch>
        </p:blipFill>
        <p:spPr bwMode="auto">
          <a:xfrm>
            <a:off x="827584" y="548680"/>
            <a:ext cx="3168352" cy="36724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0" y="332656"/>
            <a:ext cx="4114800" cy="5793507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Назовите пары накрест лежащих углов: 6 и 3, 7 и 2.</a:t>
            </a:r>
          </a:p>
          <a:p>
            <a:pPr marL="0" indent="0">
              <a:buNone/>
            </a:pPr>
            <a:r>
              <a:rPr lang="ru-RU" dirty="0" smtClean="0"/>
              <a:t>Назовите пары односторонних углов: 6 и 7, 2 и 3.</a:t>
            </a:r>
          </a:p>
          <a:p>
            <a:pPr marL="0" indent="0">
              <a:buNone/>
            </a:pPr>
            <a:r>
              <a:rPr lang="ru-RU" dirty="0" smtClean="0"/>
              <a:t>Назовите пары соответственных углов: 5 и 7, 6 и 8, </a:t>
            </a:r>
          </a:p>
          <a:p>
            <a:pPr marL="0" indent="0">
              <a:buNone/>
            </a:pPr>
            <a:r>
              <a:rPr lang="ru-RU" dirty="0" smtClean="0"/>
              <a:t>1 и 3, 2 и 4.</a:t>
            </a:r>
            <a:endParaRPr lang="ru-RU" dirty="0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 cstate="print"/>
          <a:srcRect l="15769" t="17344" r="59880" b="32453"/>
          <a:stretch>
            <a:fillRect/>
          </a:stretch>
        </p:blipFill>
        <p:spPr bwMode="auto">
          <a:xfrm>
            <a:off x="827584" y="548680"/>
            <a:ext cx="3168352" cy="36724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11960" y="1340769"/>
            <a:ext cx="4474840" cy="2952328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Н</a:t>
            </a:r>
            <a:r>
              <a:rPr lang="ru-RU" dirty="0" smtClean="0"/>
              <a:t>айдите пары: </a:t>
            </a:r>
          </a:p>
          <a:p>
            <a:pPr marL="0" indent="0"/>
            <a:r>
              <a:rPr lang="ru-RU" dirty="0" smtClean="0"/>
              <a:t>накрест лежащих углов;</a:t>
            </a:r>
          </a:p>
          <a:p>
            <a:pPr marL="0" indent="0"/>
            <a:r>
              <a:rPr lang="ru-RU" dirty="0" smtClean="0"/>
              <a:t>односторонних углов;</a:t>
            </a:r>
          </a:p>
          <a:p>
            <a:pPr marL="0" indent="0"/>
            <a:r>
              <a:rPr lang="ru-RU" dirty="0" smtClean="0"/>
              <a:t>соответственных углов.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 cstate="print"/>
          <a:srcRect l="18536" t="19313" r="58773" b="24579"/>
          <a:stretch>
            <a:fillRect/>
          </a:stretch>
        </p:blipFill>
        <p:spPr bwMode="auto">
          <a:xfrm>
            <a:off x="395536" y="764704"/>
            <a:ext cx="3384376" cy="4705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dirty="0"/>
              <a:t>Какие прямые будут </a:t>
            </a:r>
            <a:r>
              <a:rPr lang="ru-RU" sz="3600" dirty="0" smtClean="0"/>
              <a:t>параллельными?</a:t>
            </a:r>
            <a:endParaRPr lang="ru-RU" sz="3600" dirty="0"/>
          </a:p>
        </p:txBody>
      </p:sp>
      <p:pic>
        <p:nvPicPr>
          <p:cNvPr id="4" name="Содержимое 3" descr="http://festival.1september.ru/articles/648480/img3.jpg"/>
          <p:cNvPicPr>
            <a:picLocks noGrp="1"/>
          </p:cNvPicPr>
          <p:nvPr>
            <p:ph idx="1"/>
          </p:nvPr>
        </p:nvPicPr>
        <p:blipFill>
          <a:blip r:embed="rId2" cstate="print"/>
          <a:srcRect l="1270" t="15718" r="51180" b="43359"/>
          <a:stretch>
            <a:fillRect/>
          </a:stretch>
        </p:blipFill>
        <p:spPr bwMode="auto">
          <a:xfrm>
            <a:off x="1475656" y="1772816"/>
            <a:ext cx="5904656" cy="3312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27584" y="4509120"/>
            <a:ext cx="7859216" cy="1617043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 Чему равен угол?</a:t>
            </a:r>
            <a:endParaRPr lang="ru-RU" dirty="0"/>
          </a:p>
        </p:txBody>
      </p:sp>
      <p:pic>
        <p:nvPicPr>
          <p:cNvPr id="5" name="Рисунок 4" descr="http://festival.1september.ru/articles/648480/img3.jpg"/>
          <p:cNvPicPr/>
          <p:nvPr/>
        </p:nvPicPr>
        <p:blipFill>
          <a:blip r:embed="rId2" cstate="print"/>
          <a:srcRect l="58621" t="13550" b="37669"/>
          <a:stretch>
            <a:fillRect/>
          </a:stretch>
        </p:blipFill>
        <p:spPr bwMode="auto">
          <a:xfrm>
            <a:off x="2123728" y="980728"/>
            <a:ext cx="4464496" cy="3024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Домашнее задание.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п</a:t>
            </a:r>
            <a:r>
              <a:rPr lang="ru-RU" dirty="0"/>
              <a:t>. 24-25 </a:t>
            </a:r>
          </a:p>
          <a:p>
            <a:pPr lvl="0"/>
            <a:r>
              <a:rPr lang="ru-RU" dirty="0"/>
              <a:t>Выучить определение параллельных прямых;</a:t>
            </a:r>
          </a:p>
          <a:p>
            <a:pPr lvl="0"/>
            <a:r>
              <a:rPr lang="ru-RU" dirty="0"/>
              <a:t>Знать названия </a:t>
            </a:r>
            <a:r>
              <a:rPr lang="ru-RU" dirty="0" smtClean="0"/>
              <a:t>углов </a:t>
            </a:r>
            <a:r>
              <a:rPr lang="ru-RU" dirty="0"/>
              <a:t>и уметь их находить на рисунке.</a:t>
            </a:r>
          </a:p>
          <a:p>
            <a:pPr lvl="0"/>
            <a:r>
              <a:rPr lang="ru-RU" dirty="0"/>
              <a:t>Выучить признаки  параллельности прямых.</a:t>
            </a:r>
          </a:p>
          <a:p>
            <a:r>
              <a:rPr lang="ru-RU" dirty="0"/>
              <a:t>Решить задачи: № 186, 188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171</TotalTime>
  <Words>496</Words>
  <Application>Microsoft Office PowerPoint</Application>
  <PresentationFormat>Экран (4:3)</PresentationFormat>
  <Paragraphs>67</Paragraphs>
  <Slides>30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3" baseType="lpstr">
      <vt:lpstr>Arial</vt:lpstr>
      <vt:lpstr>Calibri</vt:lpstr>
      <vt:lpstr>Тема Office</vt:lpstr>
      <vt:lpstr>10.01.22</vt:lpstr>
      <vt:lpstr>Даны две прямые. Каково может быть их взаимное расположение?</vt:lpstr>
      <vt:lpstr>Как называются данные прямые?</vt:lpstr>
      <vt:lpstr>Примеры параллельных прямых</vt:lpstr>
      <vt:lpstr>Примеры параллельных прямых</vt:lpstr>
      <vt:lpstr>Примеры параллельных прямых</vt:lpstr>
      <vt:lpstr>Работа с учебником (прочитайте текст учебника п. 24 стр. 52 и ответьте на вопросы):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Какие прямые будут параллельными?</vt:lpstr>
      <vt:lpstr>Презентация PowerPoint</vt:lpstr>
      <vt:lpstr>Презентация PowerPoint</vt:lpstr>
      <vt:lpstr>Домашнее задание.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Танюша</dc:creator>
  <cp:lastModifiedBy>пк</cp:lastModifiedBy>
  <cp:revision>18</cp:revision>
  <dcterms:created xsi:type="dcterms:W3CDTF">2017-12-18T14:28:58Z</dcterms:created>
  <dcterms:modified xsi:type="dcterms:W3CDTF">2022-01-09T22:34:47Z</dcterms:modified>
</cp:coreProperties>
</file>