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4" r:id="rId1"/>
  </p:sldMasterIdLst>
  <p:notesMasterIdLst>
    <p:notesMasterId r:id="rId13"/>
  </p:notesMasterIdLst>
  <p:sldIdLst>
    <p:sldId id="273" r:id="rId2"/>
    <p:sldId id="274" r:id="rId3"/>
    <p:sldId id="275" r:id="rId4"/>
    <p:sldId id="282" r:id="rId5"/>
    <p:sldId id="265" r:id="rId6"/>
    <p:sldId id="276" r:id="rId7"/>
    <p:sldId id="277" r:id="rId8"/>
    <p:sldId id="278" r:id="rId9"/>
    <p:sldId id="279" r:id="rId10"/>
    <p:sldId id="280" r:id="rId11"/>
    <p:sldId id="283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00CC"/>
    <a:srgbClr val="008000"/>
    <a:srgbClr val="47AF4C"/>
    <a:srgbClr val="08091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17" autoAdjust="0"/>
    <p:restoredTop sz="98492" autoAdjust="0"/>
  </p:normalViewPr>
  <p:slideViewPr>
    <p:cSldViewPr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" y="217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6A14E33-4EBB-4AAA-A754-52DC30E963D5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8206B922-BFCB-4B20-B07A-1AA2D56AB6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499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93F791B-D1B4-4EEE-9831-75CA8210899A}" type="slidenum">
              <a:rPr lang="ru-RU" smtClean="0">
                <a:cs typeface="Arial" charset="0"/>
              </a:rPr>
              <a:pPr/>
              <a:t>4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270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27B2699-D491-411D-BFD8-039F038BCBBA}" type="slidenum">
              <a:rPr lang="ru-RU" smtClean="0">
                <a:cs typeface="Arial" charset="0"/>
              </a:rPr>
              <a:pPr/>
              <a:t>5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47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78866C3-6B24-4004-BF95-0DBA2CDF3E47}" type="slidenum">
              <a:rPr lang="ru-RU" smtClean="0">
                <a:cs typeface="Arial" charset="0"/>
              </a:rPr>
              <a:pPr/>
              <a:t>6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68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F2E4D92-A8C3-4A5D-B310-57D5729B0261}" type="slidenum">
              <a:rPr lang="ru-RU" smtClean="0">
                <a:cs typeface="Arial" charset="0"/>
              </a:rPr>
              <a:pPr/>
              <a:t>7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885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428AE9D-2247-4563-AB78-D704508F7004}" type="slidenum">
              <a:rPr lang="ru-RU" smtClean="0">
                <a:cs typeface="Arial" charset="0"/>
              </a:rPr>
              <a:pPr/>
              <a:t>8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08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DD9FB6D-CCCC-4AFC-864A-05483B784631}" type="slidenum">
              <a:rPr lang="ru-RU" smtClean="0">
                <a:cs typeface="Arial" charset="0"/>
              </a:rPr>
              <a:pPr/>
              <a:t>9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294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531C33-1E90-48BE-8BCD-519D35F1A6E4}" type="slidenum">
              <a:rPr lang="ru-RU" smtClean="0">
                <a:cs typeface="Arial" charset="0"/>
              </a:rPr>
              <a:pPr/>
              <a:t>10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601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84D79E7-F145-4E87-96E6-DC16048E0556}" type="slidenum">
              <a:rPr lang="ru-RU" smtClean="0">
                <a:cs typeface="Arial" charset="0"/>
              </a:rPr>
              <a:pPr/>
              <a:t>11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6CB5E-6869-4DB9-9AB3-D4546E3A8382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AFF6C-066F-46A1-AE25-6C03650820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1526D-8921-445E-831F-5AFAFCC60DD8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6F516-3C4F-44DC-9A60-B2155D3E78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58071-0DBF-47DD-B261-26C0FC44765B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60665-9C10-41CE-8544-6C6D77A3DA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974E0-10EF-4AAA-98E9-EC9D8BE18262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715EA-2DD4-429A-9BE9-4BAF2946EB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1988-2B00-4941-A43F-DCE3CBE05AEA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19669-B83B-457A-BD3A-0DA41DAF45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523B2-BD9D-4DED-8424-6FE5A0E6BC60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2111E-4EC2-4F54-913D-635544C34A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F0E4B-9AF7-45FD-859F-01B28D125431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C4A01-7675-4CAD-A927-9A0DA464E3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76404-37F0-485C-8BC8-69FAC152BF7E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5EB35-B2FA-4BCA-B454-17CF67D98B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37750-578B-44F7-9884-0B1F964B2A7A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4200B-960D-4B56-BFA5-438A7DEA05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0C7FF-5CB1-4FAD-82C9-2A867CD21777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B3F93-96FC-482D-AE4E-2EB2A26611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8D246-7A57-4AF2-8311-F87C67F831AB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4D59C-C065-4B75-B2F4-8079992A2F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843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0BE231EC-DCC5-4801-B322-FBC71BE0486C}" type="datetimeFigureOut">
              <a:rPr lang="ru-RU"/>
              <a:pPr>
                <a:defRPr/>
              </a:pPr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504AD3AC-53C2-42F1-84D5-BF71B3041E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4" r:id="rId2"/>
    <p:sldLayoutId id="2147483863" r:id="rId3"/>
    <p:sldLayoutId id="2147483862" r:id="rId4"/>
    <p:sldLayoutId id="2147483861" r:id="rId5"/>
    <p:sldLayoutId id="2147483860" r:id="rId6"/>
    <p:sldLayoutId id="2147483859" r:id="rId7"/>
    <p:sldLayoutId id="2147483858" r:id="rId8"/>
    <p:sldLayoutId id="2147483857" r:id="rId9"/>
    <p:sldLayoutId id="2147483856" r:id="rId10"/>
    <p:sldLayoutId id="21474838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7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8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9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0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5" Type="http://schemas.openxmlformats.org/officeDocument/2006/relationships/slide" Target="slide2.xml"/><Relationship Id="rId4" Type="http://schemas.openxmlformats.org/officeDocument/2006/relationships/oleObject" Target="../embeddings/oleObject12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5" Type="http://schemas.openxmlformats.org/officeDocument/2006/relationships/slide" Target="slide2.xml"/><Relationship Id="rId4" Type="http://schemas.openxmlformats.org/officeDocument/2006/relationships/oleObject" Target="../embeddings/oleObject1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642938" y="285750"/>
            <a:ext cx="7772400" cy="1143000"/>
          </a:xfrm>
        </p:spPr>
        <p:txBody>
          <a:bodyPr/>
          <a:lstStyle/>
          <a:p>
            <a:pPr eaLnBrk="1" hangingPunct="1"/>
            <a:r>
              <a:rPr lang="ru-RU" smtClean="0"/>
              <a:t>№1 </a:t>
            </a:r>
            <a:r>
              <a:rPr lang="ru-RU" sz="2400" smtClean="0"/>
              <a:t>Найдите радианную меру неизвестного угла и градусную меру всех углов треугольника.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pSp>
        <p:nvGrpSpPr>
          <p:cNvPr id="36" name="Группа 35"/>
          <p:cNvGrpSpPr>
            <a:grpSpLocks/>
          </p:cNvGrpSpPr>
          <p:nvPr/>
        </p:nvGrpSpPr>
        <p:grpSpPr bwMode="auto">
          <a:xfrm>
            <a:off x="285750" y="2428875"/>
            <a:ext cx="6369050" cy="3609975"/>
            <a:chOff x="362607" y="1986455"/>
            <a:chExt cx="6369269" cy="3610304"/>
          </a:xfrm>
        </p:grpSpPr>
        <p:sp>
          <p:nvSpPr>
            <p:cNvPr id="14363" name="Полилиния 2"/>
            <p:cNvSpPr>
              <a:spLocks noChangeArrowheads="1"/>
            </p:cNvSpPr>
            <p:nvPr/>
          </p:nvSpPr>
          <p:spPr bwMode="auto">
            <a:xfrm>
              <a:off x="362607" y="1986455"/>
              <a:ext cx="6369269" cy="3610304"/>
            </a:xfrm>
            <a:custGeom>
              <a:avLst/>
              <a:gdLst>
                <a:gd name="T0" fmla="*/ 1954924 w 6369269"/>
                <a:gd name="T1" fmla="*/ 0 h 3610304"/>
                <a:gd name="T2" fmla="*/ 0 w 6369269"/>
                <a:gd name="T3" fmla="*/ 2128344 h 3610304"/>
                <a:gd name="T4" fmla="*/ 6369269 w 6369269"/>
                <a:gd name="T5" fmla="*/ 3610304 h 3610304"/>
                <a:gd name="T6" fmla="*/ 1954924 w 6369269"/>
                <a:gd name="T7" fmla="*/ 0 h 361030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69269"/>
                <a:gd name="T13" fmla="*/ 0 h 3610304"/>
                <a:gd name="T14" fmla="*/ 6369269 w 6369269"/>
                <a:gd name="T15" fmla="*/ 3610304 h 361030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69269" h="3610304">
                  <a:moveTo>
                    <a:pt x="1954924" y="0"/>
                  </a:moveTo>
                  <a:lnTo>
                    <a:pt x="0" y="2128345"/>
                  </a:lnTo>
                  <a:lnTo>
                    <a:pt x="6369269" y="3610304"/>
                  </a:lnTo>
                  <a:lnTo>
                    <a:pt x="1954924" y="0"/>
                  </a:lnTo>
                  <a:close/>
                </a:path>
              </a:pathLst>
            </a:custGeom>
            <a:gradFill rotWithShape="1">
              <a:gsLst>
                <a:gs pos="0">
                  <a:srgbClr val="DDEBCF"/>
                </a:gs>
                <a:gs pos="82001">
                  <a:srgbClr val="9CB86E"/>
                </a:gs>
                <a:gs pos="100000">
                  <a:srgbClr val="156B13"/>
                </a:gs>
              </a:gsLst>
              <a:path path="rect">
                <a:fillToRect l="100000" t="100000"/>
              </a:path>
            </a:gra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  <p:sp>
          <p:nvSpPr>
            <p:cNvPr id="14364" name="Месяц 4"/>
            <p:cNvSpPr>
              <a:spLocks noChangeArrowheads="1"/>
            </p:cNvSpPr>
            <p:nvPr/>
          </p:nvSpPr>
          <p:spPr bwMode="auto">
            <a:xfrm rot="10800000">
              <a:off x="848850" y="3596016"/>
              <a:ext cx="357189" cy="642942"/>
            </a:xfrm>
            <a:prstGeom prst="moon">
              <a:avLst>
                <a:gd name="adj" fmla="val 50000"/>
              </a:avLst>
            </a:prstGeom>
            <a:solidFill>
              <a:srgbClr val="008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  <p:grpSp>
          <p:nvGrpSpPr>
            <p:cNvPr id="14365" name="Группа 144"/>
            <p:cNvGrpSpPr>
              <a:grpSpLocks/>
            </p:cNvGrpSpPr>
            <p:nvPr/>
          </p:nvGrpSpPr>
          <p:grpSpPr bwMode="auto">
            <a:xfrm>
              <a:off x="1214414" y="3414718"/>
              <a:ext cx="501654" cy="1085852"/>
              <a:chOff x="3481695" y="1700201"/>
              <a:chExt cx="375964" cy="800105"/>
            </a:xfrm>
          </p:grpSpPr>
          <p:sp>
            <p:nvSpPr>
              <p:cNvPr id="14372" name="Прямоугольник 17"/>
              <p:cNvSpPr>
                <a:spLocks noChangeArrowheads="1"/>
              </p:cNvSpPr>
              <p:nvPr/>
            </p:nvSpPr>
            <p:spPr bwMode="auto">
              <a:xfrm>
                <a:off x="3500731" y="1700201"/>
                <a:ext cx="356928" cy="357189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r>
                  <a:rPr lang="el-GR" sz="3600">
                    <a:solidFill>
                      <a:srgbClr val="080910"/>
                    </a:solidFill>
                    <a:latin typeface="Monotype Corsiva" pitchFamily="66" charset="0"/>
                  </a:rPr>
                  <a:t>π</a:t>
                </a:r>
                <a:endParaRPr lang="ru-RU" sz="3600">
                  <a:solidFill>
                    <a:srgbClr val="080910"/>
                  </a:solidFill>
                  <a:latin typeface="Tahoma" pitchFamily="34" charset="0"/>
                </a:endParaRPr>
              </a:p>
            </p:txBody>
          </p:sp>
          <p:grpSp>
            <p:nvGrpSpPr>
              <p:cNvPr id="14373" name="Группа 45"/>
              <p:cNvGrpSpPr>
                <a:grpSpLocks/>
              </p:cNvGrpSpPr>
              <p:nvPr/>
            </p:nvGrpSpPr>
            <p:grpSpPr bwMode="auto">
              <a:xfrm>
                <a:off x="3481695" y="2000240"/>
                <a:ext cx="357194" cy="500066"/>
                <a:chOff x="3481695" y="2000240"/>
                <a:chExt cx="357194" cy="500066"/>
              </a:xfrm>
            </p:grpSpPr>
            <p:sp>
              <p:nvSpPr>
                <p:cNvPr id="14374" name="Прямоугольник 19"/>
                <p:cNvSpPr>
                  <a:spLocks noChangeArrowheads="1"/>
                </p:cNvSpPr>
                <p:nvPr/>
              </p:nvSpPr>
              <p:spPr bwMode="auto">
                <a:xfrm>
                  <a:off x="3481695" y="2000240"/>
                  <a:ext cx="356928" cy="500066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r>
                    <a:rPr lang="ru-RU" sz="3600">
                      <a:solidFill>
                        <a:srgbClr val="080910"/>
                      </a:solidFill>
                      <a:latin typeface="Monotype Corsiva" pitchFamily="66" charset="0"/>
                    </a:rPr>
                    <a:t>3</a:t>
                  </a:r>
                  <a:endParaRPr lang="ru-RU" sz="3600">
                    <a:solidFill>
                      <a:srgbClr val="080910"/>
                    </a:solidFill>
                    <a:latin typeface="Tahoma" pitchFamily="34" charset="0"/>
                  </a:endParaRPr>
                </a:p>
              </p:txBody>
            </p:sp>
            <p:cxnSp>
              <p:nvCxnSpPr>
                <p:cNvPr id="14375" name="Прямая соединительная линия 149"/>
                <p:cNvCxnSpPr>
                  <a:cxnSpLocks noChangeShapeType="1"/>
                </p:cNvCxnSpPr>
                <p:nvPr/>
              </p:nvCxnSpPr>
              <p:spPr bwMode="auto">
                <a:xfrm>
                  <a:off x="3481698" y="2079196"/>
                  <a:ext cx="357191" cy="1588"/>
                </a:xfrm>
                <a:prstGeom prst="line">
                  <a:avLst/>
                </a:prstGeom>
                <a:noFill/>
                <a:ln w="25400" algn="ctr">
                  <a:solidFill>
                    <a:srgbClr val="080910"/>
                  </a:solidFill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14366" name="Группа 144"/>
            <p:cNvGrpSpPr>
              <a:grpSpLocks/>
            </p:cNvGrpSpPr>
            <p:nvPr/>
          </p:nvGrpSpPr>
          <p:grpSpPr bwMode="auto">
            <a:xfrm>
              <a:off x="5000632" y="4429132"/>
              <a:ext cx="635812" cy="1000132"/>
              <a:chOff x="3434097" y="1700201"/>
              <a:chExt cx="423562" cy="800105"/>
            </a:xfrm>
          </p:grpSpPr>
          <p:sp>
            <p:nvSpPr>
              <p:cNvPr id="14368" name="Прямоугольник 24"/>
              <p:cNvSpPr>
                <a:spLocks noChangeArrowheads="1"/>
              </p:cNvSpPr>
              <p:nvPr/>
            </p:nvSpPr>
            <p:spPr bwMode="auto">
              <a:xfrm>
                <a:off x="3500731" y="1700201"/>
                <a:ext cx="356928" cy="357189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r>
                  <a:rPr lang="el-GR" sz="3600">
                    <a:solidFill>
                      <a:srgbClr val="080910"/>
                    </a:solidFill>
                    <a:latin typeface="Monotype Corsiva" pitchFamily="66" charset="0"/>
                  </a:rPr>
                  <a:t>π</a:t>
                </a:r>
                <a:endParaRPr lang="ru-RU" sz="3600">
                  <a:solidFill>
                    <a:srgbClr val="080910"/>
                  </a:solidFill>
                  <a:latin typeface="Tahoma" pitchFamily="34" charset="0"/>
                </a:endParaRPr>
              </a:p>
            </p:txBody>
          </p:sp>
          <p:grpSp>
            <p:nvGrpSpPr>
              <p:cNvPr id="14369" name="Группа 45"/>
              <p:cNvGrpSpPr>
                <a:grpSpLocks/>
              </p:cNvGrpSpPr>
              <p:nvPr/>
            </p:nvGrpSpPr>
            <p:grpSpPr bwMode="auto">
              <a:xfrm>
                <a:off x="3434097" y="2000240"/>
                <a:ext cx="404526" cy="500066"/>
                <a:chOff x="3434097" y="2000240"/>
                <a:chExt cx="404526" cy="500066"/>
              </a:xfrm>
            </p:grpSpPr>
            <p:sp>
              <p:nvSpPr>
                <p:cNvPr id="14370" name="Прямоугольник 26"/>
                <p:cNvSpPr>
                  <a:spLocks noChangeArrowheads="1"/>
                </p:cNvSpPr>
                <p:nvPr/>
              </p:nvSpPr>
              <p:spPr bwMode="auto">
                <a:xfrm>
                  <a:off x="3481695" y="2000240"/>
                  <a:ext cx="356928" cy="500066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r>
                    <a:rPr lang="ru-RU" sz="3600">
                      <a:solidFill>
                        <a:srgbClr val="080910"/>
                      </a:solidFill>
                      <a:latin typeface="Monotype Corsiva" pitchFamily="66" charset="0"/>
                    </a:rPr>
                    <a:t>6</a:t>
                  </a:r>
                  <a:endParaRPr lang="ru-RU" sz="3600">
                    <a:solidFill>
                      <a:srgbClr val="080910"/>
                    </a:solidFill>
                    <a:latin typeface="Tahoma" pitchFamily="34" charset="0"/>
                  </a:endParaRPr>
                </a:p>
              </p:txBody>
            </p:sp>
            <p:cxnSp>
              <p:nvCxnSpPr>
                <p:cNvPr id="14371" name="Прямая соединительная линия 149"/>
                <p:cNvCxnSpPr>
                  <a:cxnSpLocks noChangeShapeType="1"/>
                </p:cNvCxnSpPr>
                <p:nvPr/>
              </p:nvCxnSpPr>
              <p:spPr bwMode="auto">
                <a:xfrm>
                  <a:off x="3434097" y="2100254"/>
                  <a:ext cx="357189" cy="1588"/>
                </a:xfrm>
                <a:prstGeom prst="line">
                  <a:avLst/>
                </a:prstGeom>
                <a:noFill/>
                <a:ln w="25400" algn="ctr">
                  <a:solidFill>
                    <a:srgbClr val="080910"/>
                  </a:solidFill>
                  <a:round/>
                  <a:headEnd type="none" w="sm" len="sm"/>
                  <a:tailEnd type="none" w="sm" len="sm"/>
                </a:ln>
              </p:spPr>
            </p:cxnSp>
          </p:grpSp>
        </p:grpSp>
        <p:sp>
          <p:nvSpPr>
            <p:cNvPr id="14367" name="Месяц 28"/>
            <p:cNvSpPr>
              <a:spLocks noChangeArrowheads="1"/>
            </p:cNvSpPr>
            <p:nvPr/>
          </p:nvSpPr>
          <p:spPr bwMode="auto">
            <a:xfrm rot="1578540">
              <a:off x="5649774" y="4967299"/>
              <a:ext cx="372492" cy="383515"/>
            </a:xfrm>
            <a:prstGeom prst="moon">
              <a:avLst>
                <a:gd name="adj" fmla="val 50000"/>
              </a:avLst>
            </a:prstGeom>
            <a:solidFill>
              <a:srgbClr val="008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40" name="Группа 39"/>
          <p:cNvGrpSpPr>
            <a:grpSpLocks/>
          </p:cNvGrpSpPr>
          <p:nvPr/>
        </p:nvGrpSpPr>
        <p:grpSpPr bwMode="auto">
          <a:xfrm>
            <a:off x="1957388" y="2733675"/>
            <a:ext cx="1666875" cy="960438"/>
            <a:chOff x="1920843" y="2334233"/>
            <a:chExt cx="1666206" cy="706313"/>
          </a:xfrm>
        </p:grpSpPr>
        <p:sp>
          <p:nvSpPr>
            <p:cNvPr id="14361" name="Месяц 29"/>
            <p:cNvSpPr>
              <a:spLocks noChangeArrowheads="1"/>
            </p:cNvSpPr>
            <p:nvPr/>
          </p:nvSpPr>
          <p:spPr bwMode="auto">
            <a:xfrm rot="-5726471">
              <a:off x="2146922" y="2108154"/>
              <a:ext cx="176320" cy="628477"/>
            </a:xfrm>
            <a:prstGeom prst="moon">
              <a:avLst>
                <a:gd name="adj" fmla="val 50000"/>
              </a:avLst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  <p:sp>
          <p:nvSpPr>
            <p:cNvPr id="14362" name="Прямоугольник 37"/>
            <p:cNvSpPr>
              <a:spLocks noChangeArrowheads="1"/>
            </p:cNvSpPr>
            <p:nvPr/>
          </p:nvSpPr>
          <p:spPr bwMode="auto">
            <a:xfrm rot="-400719">
              <a:off x="2120602" y="2359152"/>
              <a:ext cx="1466447" cy="681394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5400">
                  <a:solidFill>
                    <a:srgbClr val="FF0000"/>
                  </a:solidFill>
                  <a:latin typeface="Monotype Corsiva" pitchFamily="66" charset="0"/>
                </a:rPr>
                <a:t>?</a:t>
              </a:r>
              <a:endParaRPr lang="ru-RU" sz="5400">
                <a:solidFill>
                  <a:srgbClr val="FF0000"/>
                </a:solidFill>
                <a:latin typeface="Tahoma" pitchFamily="34" charset="0"/>
              </a:endParaRPr>
            </a:p>
          </p:txBody>
        </p:sp>
      </p:grpSp>
      <p:grpSp>
        <p:nvGrpSpPr>
          <p:cNvPr id="62" name="Группа 61"/>
          <p:cNvGrpSpPr>
            <a:grpSpLocks/>
          </p:cNvGrpSpPr>
          <p:nvPr/>
        </p:nvGrpSpPr>
        <p:grpSpPr bwMode="auto">
          <a:xfrm>
            <a:off x="6215063" y="1714500"/>
            <a:ext cx="2143125" cy="2857500"/>
            <a:chOff x="6357950" y="1000108"/>
            <a:chExt cx="2143140" cy="2857520"/>
          </a:xfrm>
        </p:grpSpPr>
        <p:grpSp>
          <p:nvGrpSpPr>
            <p:cNvPr id="14342" name="Группа 151"/>
            <p:cNvGrpSpPr>
              <a:grpSpLocks/>
            </p:cNvGrpSpPr>
            <p:nvPr/>
          </p:nvGrpSpPr>
          <p:grpSpPr bwMode="auto">
            <a:xfrm>
              <a:off x="6500826" y="1142984"/>
              <a:ext cx="428624" cy="785818"/>
              <a:chOff x="3480592" y="1700201"/>
              <a:chExt cx="429416" cy="785823"/>
            </a:xfrm>
          </p:grpSpPr>
          <p:sp>
            <p:nvSpPr>
              <p:cNvPr id="14357" name="Прямоугольник 43"/>
              <p:cNvSpPr>
                <a:spLocks noChangeArrowheads="1"/>
              </p:cNvSpPr>
              <p:nvPr/>
            </p:nvSpPr>
            <p:spPr bwMode="auto">
              <a:xfrm>
                <a:off x="3499677" y="1700201"/>
                <a:ext cx="357847" cy="357189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r>
                  <a:rPr lang="el-GR" sz="3600">
                    <a:latin typeface="Monotype Corsiva" pitchFamily="66" charset="0"/>
                  </a:rPr>
                  <a:t>π</a:t>
                </a:r>
                <a:endParaRPr lang="ru-RU" sz="3600">
                  <a:latin typeface="Tahoma" pitchFamily="34" charset="0"/>
                </a:endParaRPr>
              </a:p>
            </p:txBody>
          </p:sp>
          <p:grpSp>
            <p:nvGrpSpPr>
              <p:cNvPr id="14358" name="Группа 45"/>
              <p:cNvGrpSpPr>
                <a:grpSpLocks/>
              </p:cNvGrpSpPr>
              <p:nvPr/>
            </p:nvGrpSpPr>
            <p:grpSpPr bwMode="auto">
              <a:xfrm>
                <a:off x="3480592" y="2000240"/>
                <a:ext cx="429416" cy="485784"/>
                <a:chOff x="3480592" y="2000240"/>
                <a:chExt cx="429416" cy="485784"/>
              </a:xfrm>
            </p:grpSpPr>
            <p:sp>
              <p:nvSpPr>
                <p:cNvPr id="14359" name="Прямоугольник 45"/>
                <p:cNvSpPr>
                  <a:spLocks noChangeArrowheads="1"/>
                </p:cNvSpPr>
                <p:nvPr/>
              </p:nvSpPr>
              <p:spPr bwMode="auto">
                <a:xfrm>
                  <a:off x="3480592" y="2000240"/>
                  <a:ext cx="357850" cy="485784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r>
                    <a:rPr lang="ru-RU" sz="3600">
                      <a:latin typeface="Monotype Corsiva" pitchFamily="66" charset="0"/>
                    </a:rPr>
                    <a:t>6</a:t>
                  </a:r>
                  <a:endParaRPr lang="ru-RU" sz="3600">
                    <a:latin typeface="Tahoma" pitchFamily="34" charset="0"/>
                  </a:endParaRPr>
                </a:p>
              </p:txBody>
            </p:sp>
            <p:cxnSp>
              <p:nvCxnSpPr>
                <p:cNvPr id="14360" name="Прямая соединительная линия 156"/>
                <p:cNvCxnSpPr>
                  <a:cxnSpLocks noChangeShapeType="1"/>
                </p:cNvCxnSpPr>
                <p:nvPr/>
              </p:nvCxnSpPr>
              <p:spPr bwMode="auto">
                <a:xfrm>
                  <a:off x="3552818" y="2176454"/>
                  <a:ext cx="357190" cy="1588"/>
                </a:xfrm>
                <a:prstGeom prst="line">
                  <a:avLst/>
                </a:prstGeom>
                <a:noFill/>
                <a:ln w="254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14343" name="Группа 151"/>
            <p:cNvGrpSpPr>
              <a:grpSpLocks/>
            </p:cNvGrpSpPr>
            <p:nvPr/>
          </p:nvGrpSpPr>
          <p:grpSpPr bwMode="auto">
            <a:xfrm>
              <a:off x="6572264" y="3000372"/>
              <a:ext cx="428624" cy="800100"/>
              <a:chOff x="3480592" y="1700201"/>
              <a:chExt cx="429416" cy="800105"/>
            </a:xfrm>
          </p:grpSpPr>
          <p:sp>
            <p:nvSpPr>
              <p:cNvPr id="14353" name="Прямоугольник 48"/>
              <p:cNvSpPr>
                <a:spLocks noChangeArrowheads="1"/>
              </p:cNvSpPr>
              <p:nvPr/>
            </p:nvSpPr>
            <p:spPr bwMode="auto">
              <a:xfrm>
                <a:off x="3499677" y="1700201"/>
                <a:ext cx="357847" cy="357189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r>
                  <a:rPr lang="el-GR" sz="3600">
                    <a:latin typeface="Monotype Corsiva" pitchFamily="66" charset="0"/>
                  </a:rPr>
                  <a:t>π</a:t>
                </a:r>
                <a:endParaRPr lang="ru-RU" sz="3600">
                  <a:latin typeface="Tahoma" pitchFamily="34" charset="0"/>
                </a:endParaRPr>
              </a:p>
            </p:txBody>
          </p:sp>
          <p:grpSp>
            <p:nvGrpSpPr>
              <p:cNvPr id="14354" name="Группа 45"/>
              <p:cNvGrpSpPr>
                <a:grpSpLocks/>
              </p:cNvGrpSpPr>
              <p:nvPr/>
            </p:nvGrpSpPr>
            <p:grpSpPr bwMode="auto">
              <a:xfrm>
                <a:off x="3480592" y="2000240"/>
                <a:ext cx="429416" cy="500066"/>
                <a:chOff x="3480592" y="2000240"/>
                <a:chExt cx="429416" cy="500066"/>
              </a:xfrm>
            </p:grpSpPr>
            <p:sp>
              <p:nvSpPr>
                <p:cNvPr id="14355" name="Прямоугольник 50"/>
                <p:cNvSpPr>
                  <a:spLocks noChangeArrowheads="1"/>
                </p:cNvSpPr>
                <p:nvPr/>
              </p:nvSpPr>
              <p:spPr bwMode="auto">
                <a:xfrm>
                  <a:off x="3480592" y="2000240"/>
                  <a:ext cx="357847" cy="500066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r>
                    <a:rPr lang="ru-RU" sz="3600">
                      <a:latin typeface="Monotype Corsiva" pitchFamily="66" charset="0"/>
                    </a:rPr>
                    <a:t>2</a:t>
                  </a:r>
                  <a:endParaRPr lang="ru-RU" sz="3600">
                    <a:latin typeface="Tahoma" pitchFamily="34" charset="0"/>
                  </a:endParaRPr>
                </a:p>
              </p:txBody>
            </p:sp>
            <p:cxnSp>
              <p:nvCxnSpPr>
                <p:cNvPr id="14356" name="Прямая соединительная линия 156"/>
                <p:cNvCxnSpPr>
                  <a:cxnSpLocks noChangeShapeType="1"/>
                </p:cNvCxnSpPr>
                <p:nvPr/>
              </p:nvCxnSpPr>
              <p:spPr bwMode="auto">
                <a:xfrm>
                  <a:off x="3552818" y="2176454"/>
                  <a:ext cx="357190" cy="1588"/>
                </a:xfrm>
                <a:prstGeom prst="line">
                  <a:avLst/>
                </a:prstGeom>
                <a:noFill/>
                <a:ln w="254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14344" name="Группа 151"/>
            <p:cNvGrpSpPr>
              <a:grpSpLocks/>
            </p:cNvGrpSpPr>
            <p:nvPr/>
          </p:nvGrpSpPr>
          <p:grpSpPr bwMode="auto">
            <a:xfrm>
              <a:off x="6500826" y="2071678"/>
              <a:ext cx="428624" cy="800100"/>
              <a:chOff x="3480592" y="1700201"/>
              <a:chExt cx="429416" cy="800105"/>
            </a:xfrm>
          </p:grpSpPr>
          <p:sp>
            <p:nvSpPr>
              <p:cNvPr id="14349" name="Прямоугольник 53"/>
              <p:cNvSpPr>
                <a:spLocks noChangeArrowheads="1"/>
              </p:cNvSpPr>
              <p:nvPr/>
            </p:nvSpPr>
            <p:spPr bwMode="auto">
              <a:xfrm>
                <a:off x="3499677" y="1700201"/>
                <a:ext cx="357847" cy="357189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r>
                  <a:rPr lang="el-GR" sz="3600">
                    <a:latin typeface="Monotype Corsiva" pitchFamily="66" charset="0"/>
                  </a:rPr>
                  <a:t>π</a:t>
                </a:r>
                <a:endParaRPr lang="ru-RU" sz="3600">
                  <a:latin typeface="Tahoma" pitchFamily="34" charset="0"/>
                </a:endParaRPr>
              </a:p>
            </p:txBody>
          </p:sp>
          <p:grpSp>
            <p:nvGrpSpPr>
              <p:cNvPr id="14350" name="Группа 45"/>
              <p:cNvGrpSpPr>
                <a:grpSpLocks/>
              </p:cNvGrpSpPr>
              <p:nvPr/>
            </p:nvGrpSpPr>
            <p:grpSpPr bwMode="auto">
              <a:xfrm>
                <a:off x="3480592" y="2000240"/>
                <a:ext cx="429416" cy="500066"/>
                <a:chOff x="3480592" y="2000240"/>
                <a:chExt cx="429416" cy="500066"/>
              </a:xfrm>
            </p:grpSpPr>
            <p:sp>
              <p:nvSpPr>
                <p:cNvPr id="14351" name="Прямоугольник 55"/>
                <p:cNvSpPr>
                  <a:spLocks noChangeArrowheads="1"/>
                </p:cNvSpPr>
                <p:nvPr/>
              </p:nvSpPr>
              <p:spPr bwMode="auto">
                <a:xfrm>
                  <a:off x="3480592" y="2000240"/>
                  <a:ext cx="357847" cy="500066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r>
                    <a:rPr lang="ru-RU" sz="3600">
                      <a:latin typeface="Monotype Corsiva" pitchFamily="66" charset="0"/>
                    </a:rPr>
                    <a:t>3</a:t>
                  </a:r>
                  <a:endParaRPr lang="ru-RU" sz="3600">
                    <a:latin typeface="Tahoma" pitchFamily="34" charset="0"/>
                  </a:endParaRPr>
                </a:p>
              </p:txBody>
            </p:sp>
            <p:cxnSp>
              <p:nvCxnSpPr>
                <p:cNvPr id="14352" name="Прямая соединительная линия 156"/>
                <p:cNvCxnSpPr>
                  <a:cxnSpLocks noChangeShapeType="1"/>
                </p:cNvCxnSpPr>
                <p:nvPr/>
              </p:nvCxnSpPr>
              <p:spPr bwMode="auto">
                <a:xfrm>
                  <a:off x="3552818" y="2176454"/>
                  <a:ext cx="357190" cy="1588"/>
                </a:xfrm>
                <a:prstGeom prst="line">
                  <a:avLst/>
                </a:prstGeom>
                <a:noFill/>
                <a:ln w="254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</p:grpSp>
        </p:grpSp>
        <p:sp>
          <p:nvSpPr>
            <p:cNvPr id="14345" name="Прямоугольник 57"/>
            <p:cNvSpPr>
              <a:spLocks noChangeArrowheads="1"/>
            </p:cNvSpPr>
            <p:nvPr/>
          </p:nvSpPr>
          <p:spPr bwMode="auto">
            <a:xfrm>
              <a:off x="6357950" y="1000108"/>
              <a:ext cx="2143140" cy="2857520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  <a:p>
              <a:r>
                <a:rPr lang="ru-RU" sz="2400">
                  <a:latin typeface="Tahoma" pitchFamily="34" charset="0"/>
                </a:rPr>
                <a:t>              30</a:t>
              </a:r>
              <a:r>
                <a:rPr lang="en-US" sz="2400">
                  <a:latin typeface="Times New Roman" pitchFamily="18" charset="0"/>
                  <a:cs typeface="Times New Roman" pitchFamily="18" charset="0"/>
                </a:rPr>
                <a:t>º</a:t>
              </a:r>
              <a:r>
                <a:rPr lang="ru-RU" sz="2400">
                  <a:latin typeface="Tahoma" pitchFamily="34" charset="0"/>
                </a:rPr>
                <a:t> </a:t>
              </a:r>
            </a:p>
            <a:p>
              <a:endParaRPr lang="ru-RU" sz="2400">
                <a:latin typeface="Tahoma" pitchFamily="34" charset="0"/>
              </a:endParaRPr>
            </a:p>
            <a:p>
              <a:endParaRPr lang="ru-RU" sz="1400">
                <a:latin typeface="Tahoma" pitchFamily="34" charset="0"/>
              </a:endParaRPr>
            </a:p>
            <a:p>
              <a:r>
                <a:rPr lang="ru-RU" sz="2400">
                  <a:latin typeface="Tahoma" pitchFamily="34" charset="0"/>
                </a:rPr>
                <a:t>              60</a:t>
              </a:r>
              <a:r>
                <a:rPr lang="en-US" sz="2400">
                  <a:latin typeface="Times New Roman" pitchFamily="18" charset="0"/>
                  <a:cs typeface="Times New Roman" pitchFamily="18" charset="0"/>
                </a:rPr>
                <a:t>º</a:t>
              </a:r>
              <a:endParaRPr lang="ru-RU" sz="2400"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ru-RU" sz="2400">
                  <a:latin typeface="Tahoma" pitchFamily="34" charset="0"/>
                </a:rPr>
                <a:t> </a:t>
              </a:r>
            </a:p>
            <a:p>
              <a:endParaRPr lang="ru-RU" sz="1400">
                <a:latin typeface="Tahoma" pitchFamily="34" charset="0"/>
              </a:endParaRPr>
            </a:p>
            <a:p>
              <a:r>
                <a:rPr lang="ru-RU" sz="2400">
                  <a:latin typeface="Tahoma" pitchFamily="34" charset="0"/>
                </a:rPr>
                <a:t>              90</a:t>
              </a:r>
              <a:r>
                <a:rPr lang="en-US" sz="2400">
                  <a:latin typeface="Times New Roman" pitchFamily="18" charset="0"/>
                  <a:cs typeface="Times New Roman" pitchFamily="18" charset="0"/>
                </a:rPr>
                <a:t>º</a:t>
              </a:r>
              <a:endParaRPr lang="ru-RU" sz="2400">
                <a:latin typeface="Tahoma" pitchFamily="34" charset="0"/>
              </a:endParaRPr>
            </a:p>
          </p:txBody>
        </p:sp>
        <p:sp>
          <p:nvSpPr>
            <p:cNvPr id="59" name="Стрелка вправо 58"/>
            <p:cNvSpPr/>
            <p:nvPr/>
          </p:nvSpPr>
          <p:spPr bwMode="auto">
            <a:xfrm>
              <a:off x="7072330" y="1571612"/>
              <a:ext cx="500065" cy="142876"/>
            </a:xfrm>
            <a:prstGeom prst="rightArrow">
              <a:avLst/>
            </a:prstGeom>
            <a:solidFill>
              <a:schemeClr val="bg2">
                <a:lumMod val="75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 sz="2400">
                <a:latin typeface="Tahoma" pitchFamily="34" charset="0"/>
                <a:cs typeface="+mn-cs"/>
              </a:endParaRPr>
            </a:p>
          </p:txBody>
        </p:sp>
        <p:sp>
          <p:nvSpPr>
            <p:cNvPr id="60" name="Стрелка вправо 59"/>
            <p:cNvSpPr/>
            <p:nvPr/>
          </p:nvSpPr>
          <p:spPr bwMode="auto">
            <a:xfrm>
              <a:off x="7142180" y="2486018"/>
              <a:ext cx="500065" cy="142876"/>
            </a:xfrm>
            <a:prstGeom prst="rightArrow">
              <a:avLst/>
            </a:prstGeom>
            <a:solidFill>
              <a:schemeClr val="bg2">
                <a:lumMod val="75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 sz="2400">
                <a:latin typeface="Tahoma" pitchFamily="34" charset="0"/>
                <a:cs typeface="+mn-cs"/>
              </a:endParaRPr>
            </a:p>
          </p:txBody>
        </p:sp>
        <p:sp>
          <p:nvSpPr>
            <p:cNvPr id="61" name="Стрелка вправо 60"/>
            <p:cNvSpPr/>
            <p:nvPr/>
          </p:nvSpPr>
          <p:spPr bwMode="auto">
            <a:xfrm>
              <a:off x="7158056" y="3400425"/>
              <a:ext cx="500065" cy="142876"/>
            </a:xfrm>
            <a:prstGeom prst="rightArrow">
              <a:avLst/>
            </a:prstGeom>
            <a:solidFill>
              <a:schemeClr val="bg2">
                <a:lumMod val="75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 sz="2400">
                <a:latin typeface="Tahoma" pitchFamily="34" charset="0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642938" y="285750"/>
            <a:ext cx="8072437" cy="1143000"/>
          </a:xfrm>
        </p:spPr>
        <p:txBody>
          <a:bodyPr/>
          <a:lstStyle/>
          <a:p>
            <a:pPr eaLnBrk="1" hangingPunct="1"/>
            <a:r>
              <a:rPr lang="ru-RU" smtClean="0"/>
              <a:t>№2 </a:t>
            </a:r>
            <a:r>
              <a:rPr lang="ru-RU" sz="2400" smtClean="0"/>
              <a:t>Найдите радианную меру углов треугольника, если их величины относятся как 2:3:4.</a:t>
            </a:r>
          </a:p>
        </p:txBody>
      </p:sp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pSp>
        <p:nvGrpSpPr>
          <p:cNvPr id="41" name="Группа 40"/>
          <p:cNvGrpSpPr>
            <a:grpSpLocks/>
          </p:cNvGrpSpPr>
          <p:nvPr/>
        </p:nvGrpSpPr>
        <p:grpSpPr bwMode="auto">
          <a:xfrm>
            <a:off x="0" y="1928813"/>
            <a:ext cx="4857750" cy="2857500"/>
            <a:chOff x="285720" y="2428868"/>
            <a:chExt cx="6369269" cy="3610304"/>
          </a:xfrm>
        </p:grpSpPr>
        <p:grpSp>
          <p:nvGrpSpPr>
            <p:cNvPr id="2057" name="Группа 35"/>
            <p:cNvGrpSpPr>
              <a:grpSpLocks/>
            </p:cNvGrpSpPr>
            <p:nvPr/>
          </p:nvGrpSpPr>
          <p:grpSpPr bwMode="auto">
            <a:xfrm>
              <a:off x="285720" y="2428868"/>
              <a:ext cx="6369269" cy="3610304"/>
              <a:chOff x="362607" y="1986455"/>
              <a:chExt cx="6369269" cy="3610304"/>
            </a:xfrm>
          </p:grpSpPr>
          <p:sp>
            <p:nvSpPr>
              <p:cNvPr id="2061" name="Полилиния 2"/>
              <p:cNvSpPr>
                <a:spLocks noChangeArrowheads="1"/>
              </p:cNvSpPr>
              <p:nvPr/>
            </p:nvSpPr>
            <p:spPr bwMode="auto">
              <a:xfrm>
                <a:off x="362607" y="1986455"/>
                <a:ext cx="6369269" cy="3610304"/>
              </a:xfrm>
              <a:custGeom>
                <a:avLst/>
                <a:gdLst>
                  <a:gd name="T0" fmla="*/ 1954924 w 6369269"/>
                  <a:gd name="T1" fmla="*/ 0 h 3610304"/>
                  <a:gd name="T2" fmla="*/ 0 w 6369269"/>
                  <a:gd name="T3" fmla="*/ 2128344 h 3610304"/>
                  <a:gd name="T4" fmla="*/ 6369269 w 6369269"/>
                  <a:gd name="T5" fmla="*/ 3610304 h 3610304"/>
                  <a:gd name="T6" fmla="*/ 1954924 w 6369269"/>
                  <a:gd name="T7" fmla="*/ 0 h 361030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369269"/>
                  <a:gd name="T13" fmla="*/ 0 h 3610304"/>
                  <a:gd name="T14" fmla="*/ 6369269 w 6369269"/>
                  <a:gd name="T15" fmla="*/ 3610304 h 361030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369269" h="3610304">
                    <a:moveTo>
                      <a:pt x="1954924" y="0"/>
                    </a:moveTo>
                    <a:lnTo>
                      <a:pt x="0" y="2128345"/>
                    </a:lnTo>
                    <a:lnTo>
                      <a:pt x="6369269" y="3610304"/>
                    </a:lnTo>
                    <a:lnTo>
                      <a:pt x="195492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EBCF"/>
                  </a:gs>
                  <a:gs pos="82001">
                    <a:srgbClr val="9CB86E"/>
                  </a:gs>
                  <a:gs pos="100000">
                    <a:srgbClr val="156B13"/>
                  </a:gs>
                </a:gsLst>
                <a:path path="rect">
                  <a:fillToRect l="100000" t="100000"/>
                </a:path>
              </a:gradFill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ru-RU" sz="2400">
                  <a:latin typeface="Tahoma" pitchFamily="34" charset="0"/>
                </a:endParaRPr>
              </a:p>
            </p:txBody>
          </p:sp>
          <p:sp>
            <p:nvSpPr>
              <p:cNvPr id="2062" name="Месяц 4"/>
              <p:cNvSpPr>
                <a:spLocks noChangeArrowheads="1"/>
              </p:cNvSpPr>
              <p:nvPr/>
            </p:nvSpPr>
            <p:spPr bwMode="auto">
              <a:xfrm rot="10800000">
                <a:off x="848850" y="3596016"/>
                <a:ext cx="357189" cy="642942"/>
              </a:xfrm>
              <a:prstGeom prst="moon">
                <a:avLst>
                  <a:gd name="adj" fmla="val 50000"/>
                </a:avLst>
              </a:prstGeom>
              <a:solidFill>
                <a:srgbClr val="008000"/>
              </a:solidFill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ru-RU" sz="2400">
                  <a:latin typeface="Tahoma" pitchFamily="34" charset="0"/>
                </a:endParaRPr>
              </a:p>
            </p:txBody>
          </p:sp>
          <p:grpSp>
            <p:nvGrpSpPr>
              <p:cNvPr id="2063" name="Группа 144"/>
              <p:cNvGrpSpPr>
                <a:grpSpLocks/>
              </p:cNvGrpSpPr>
              <p:nvPr/>
            </p:nvGrpSpPr>
            <p:grpSpPr bwMode="auto">
              <a:xfrm>
                <a:off x="1214414" y="3414718"/>
                <a:ext cx="501654" cy="1085852"/>
                <a:chOff x="3481695" y="1700201"/>
                <a:chExt cx="375964" cy="800105"/>
              </a:xfrm>
            </p:grpSpPr>
            <p:sp>
              <p:nvSpPr>
                <p:cNvPr id="2068" name="Прямоугольник 17"/>
                <p:cNvSpPr>
                  <a:spLocks noChangeArrowheads="1"/>
                </p:cNvSpPr>
                <p:nvPr/>
              </p:nvSpPr>
              <p:spPr bwMode="auto">
                <a:xfrm>
                  <a:off x="3500731" y="1700201"/>
                  <a:ext cx="356928" cy="357189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endParaRPr lang="ru-RU" sz="3600">
                    <a:solidFill>
                      <a:srgbClr val="080910"/>
                    </a:solidFill>
                    <a:latin typeface="Tahoma" pitchFamily="34" charset="0"/>
                  </a:endParaRPr>
                </a:p>
              </p:txBody>
            </p:sp>
            <p:sp>
              <p:nvSpPr>
                <p:cNvPr id="2069" name="Прямоугольник 19"/>
                <p:cNvSpPr>
                  <a:spLocks noChangeArrowheads="1"/>
                </p:cNvSpPr>
                <p:nvPr/>
              </p:nvSpPr>
              <p:spPr bwMode="auto">
                <a:xfrm>
                  <a:off x="3481695" y="2000240"/>
                  <a:ext cx="356928" cy="500066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endParaRPr lang="ru-RU" sz="3600">
                    <a:solidFill>
                      <a:srgbClr val="080910"/>
                    </a:solidFill>
                    <a:latin typeface="Tahoma" pitchFamily="34" charset="0"/>
                  </a:endParaRPr>
                </a:p>
              </p:txBody>
            </p:sp>
          </p:grpSp>
          <p:grpSp>
            <p:nvGrpSpPr>
              <p:cNvPr id="2064" name="Группа 144"/>
              <p:cNvGrpSpPr>
                <a:grpSpLocks/>
              </p:cNvGrpSpPr>
              <p:nvPr/>
            </p:nvGrpSpPr>
            <p:grpSpPr bwMode="auto">
              <a:xfrm>
                <a:off x="5072082" y="4429132"/>
                <a:ext cx="564359" cy="1000132"/>
                <a:chOff x="3481697" y="1700201"/>
                <a:chExt cx="375962" cy="800105"/>
              </a:xfrm>
            </p:grpSpPr>
            <p:sp>
              <p:nvSpPr>
                <p:cNvPr id="2066" name="Прямоугольник 24"/>
                <p:cNvSpPr>
                  <a:spLocks noChangeArrowheads="1"/>
                </p:cNvSpPr>
                <p:nvPr/>
              </p:nvSpPr>
              <p:spPr bwMode="auto">
                <a:xfrm>
                  <a:off x="3500731" y="1700201"/>
                  <a:ext cx="356928" cy="357189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endParaRPr lang="ru-RU" sz="3600">
                    <a:solidFill>
                      <a:srgbClr val="080910"/>
                    </a:solidFill>
                    <a:latin typeface="Tahoma" pitchFamily="34" charset="0"/>
                  </a:endParaRPr>
                </a:p>
              </p:txBody>
            </p:sp>
            <p:sp>
              <p:nvSpPr>
                <p:cNvPr id="2067" name="Прямоугольник 26"/>
                <p:cNvSpPr>
                  <a:spLocks noChangeArrowheads="1"/>
                </p:cNvSpPr>
                <p:nvPr/>
              </p:nvSpPr>
              <p:spPr bwMode="auto">
                <a:xfrm>
                  <a:off x="3481697" y="2000240"/>
                  <a:ext cx="356928" cy="500066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endParaRPr lang="ru-RU" sz="3600">
                    <a:solidFill>
                      <a:srgbClr val="080910"/>
                    </a:solidFill>
                    <a:latin typeface="Tahoma" pitchFamily="34" charset="0"/>
                  </a:endParaRPr>
                </a:p>
              </p:txBody>
            </p:sp>
          </p:grpSp>
          <p:sp>
            <p:nvSpPr>
              <p:cNvPr id="2065" name="Месяц 28"/>
              <p:cNvSpPr>
                <a:spLocks noChangeArrowheads="1"/>
              </p:cNvSpPr>
              <p:nvPr/>
            </p:nvSpPr>
            <p:spPr bwMode="auto">
              <a:xfrm rot="1578540">
                <a:off x="5649774" y="4967299"/>
                <a:ext cx="372492" cy="383515"/>
              </a:xfrm>
              <a:prstGeom prst="moon">
                <a:avLst>
                  <a:gd name="adj" fmla="val 50000"/>
                </a:avLst>
              </a:prstGeom>
              <a:solidFill>
                <a:srgbClr val="008000"/>
              </a:solidFill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ru-RU" sz="2400">
                  <a:latin typeface="Tahoma" pitchFamily="34" charset="0"/>
                </a:endParaRPr>
              </a:p>
            </p:txBody>
          </p:sp>
        </p:grpSp>
        <p:grpSp>
          <p:nvGrpSpPr>
            <p:cNvPr id="2058" name="Группа 39"/>
            <p:cNvGrpSpPr>
              <a:grpSpLocks/>
            </p:cNvGrpSpPr>
            <p:nvPr/>
          </p:nvGrpSpPr>
          <p:grpSpPr bwMode="auto">
            <a:xfrm>
              <a:off x="1978522" y="2733670"/>
              <a:ext cx="1645734" cy="960939"/>
              <a:chOff x="1941315" y="2334233"/>
              <a:chExt cx="1645734" cy="706313"/>
            </a:xfrm>
          </p:grpSpPr>
          <p:sp>
            <p:nvSpPr>
              <p:cNvPr id="2059" name="Месяц 29"/>
              <p:cNvSpPr>
                <a:spLocks noChangeArrowheads="1"/>
              </p:cNvSpPr>
              <p:nvPr/>
            </p:nvSpPr>
            <p:spPr bwMode="auto">
              <a:xfrm rot="-5726471">
                <a:off x="2167394" y="2108154"/>
                <a:ext cx="176320" cy="628477"/>
              </a:xfrm>
              <a:prstGeom prst="moon">
                <a:avLst>
                  <a:gd name="adj" fmla="val 50000"/>
                </a:avLst>
              </a:prstGeom>
              <a:solidFill>
                <a:srgbClr val="008000"/>
              </a:solidFill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ru-RU" sz="2400">
                  <a:latin typeface="Tahoma" pitchFamily="34" charset="0"/>
                </a:endParaRPr>
              </a:p>
            </p:txBody>
          </p:sp>
          <p:sp>
            <p:nvSpPr>
              <p:cNvPr id="2060" name="Прямоугольник 37"/>
              <p:cNvSpPr>
                <a:spLocks noChangeArrowheads="1"/>
              </p:cNvSpPr>
              <p:nvPr/>
            </p:nvSpPr>
            <p:spPr bwMode="auto">
              <a:xfrm rot="-400719">
                <a:off x="2120602" y="2359152"/>
                <a:ext cx="1466447" cy="681394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ru-RU" sz="5400">
                  <a:solidFill>
                    <a:srgbClr val="080910"/>
                  </a:solidFill>
                  <a:latin typeface="Tahoma" pitchFamily="34" charset="0"/>
                </a:endParaRPr>
              </a:p>
            </p:txBody>
          </p:sp>
        </p:grpSp>
      </p:grpSp>
      <p:graphicFrame>
        <p:nvGraphicFramePr>
          <p:cNvPr id="42" name="Object 1"/>
          <p:cNvGraphicFramePr>
            <a:graphicFrameLocks noChangeAspect="1"/>
          </p:cNvGraphicFramePr>
          <p:nvPr/>
        </p:nvGraphicFramePr>
        <p:xfrm>
          <a:off x="4603750" y="1500188"/>
          <a:ext cx="3978275" cy="5140325"/>
        </p:xfrm>
        <a:graphic>
          <a:graphicData uri="http://schemas.openxmlformats.org/presentationml/2006/ole">
            <p:oleObj spid="_x0000_s2049" name="Формула" r:id="rId3" imgW="1739880" imgH="2412720" progId="Equation.3">
              <p:embed/>
            </p:oleObj>
          </a:graphicData>
        </a:graphic>
      </p:graphicFrame>
      <p:grpSp>
        <p:nvGrpSpPr>
          <p:cNvPr id="53" name="Группа 52"/>
          <p:cNvGrpSpPr>
            <a:grpSpLocks/>
          </p:cNvGrpSpPr>
          <p:nvPr/>
        </p:nvGrpSpPr>
        <p:grpSpPr bwMode="auto">
          <a:xfrm>
            <a:off x="642938" y="2320925"/>
            <a:ext cx="3429000" cy="2216150"/>
            <a:chOff x="571472" y="2320738"/>
            <a:chExt cx="3429024" cy="2216524"/>
          </a:xfrm>
        </p:grpSpPr>
        <p:sp>
          <p:nvSpPr>
            <p:cNvPr id="2054" name="Прямоугольник 44"/>
            <p:cNvSpPr>
              <a:spLocks noChangeArrowheads="1"/>
            </p:cNvSpPr>
            <p:nvPr/>
          </p:nvSpPr>
          <p:spPr bwMode="auto">
            <a:xfrm>
              <a:off x="571472" y="3143248"/>
              <a:ext cx="571504" cy="608196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3200">
                  <a:solidFill>
                    <a:srgbClr val="008000"/>
                  </a:solidFill>
                  <a:latin typeface="Tahoma" pitchFamily="34" charset="0"/>
                </a:rPr>
                <a:t>4х</a:t>
              </a:r>
            </a:p>
          </p:txBody>
        </p:sp>
        <p:sp>
          <p:nvSpPr>
            <p:cNvPr id="2055" name="Прямоугольник 47"/>
            <p:cNvSpPr>
              <a:spLocks noChangeArrowheads="1"/>
            </p:cNvSpPr>
            <p:nvPr/>
          </p:nvSpPr>
          <p:spPr bwMode="auto">
            <a:xfrm>
              <a:off x="1267367" y="2320738"/>
              <a:ext cx="571504" cy="608196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3200">
                  <a:solidFill>
                    <a:srgbClr val="008000"/>
                  </a:solidFill>
                  <a:latin typeface="Tahoma" pitchFamily="34" charset="0"/>
                </a:rPr>
                <a:t>3х</a:t>
              </a:r>
            </a:p>
          </p:txBody>
        </p:sp>
        <p:sp>
          <p:nvSpPr>
            <p:cNvPr id="2056" name="Прямоугольник 49"/>
            <p:cNvSpPr>
              <a:spLocks noChangeArrowheads="1"/>
            </p:cNvSpPr>
            <p:nvPr/>
          </p:nvSpPr>
          <p:spPr bwMode="auto">
            <a:xfrm>
              <a:off x="3428992" y="3929066"/>
              <a:ext cx="571504" cy="608196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3200">
                  <a:solidFill>
                    <a:srgbClr val="008000"/>
                  </a:solidFill>
                  <a:latin typeface="Tahoma" pitchFamily="34" charset="0"/>
                </a:rPr>
                <a:t>2х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Заголовок 1"/>
          <p:cNvSpPr>
            <a:spLocks noGrp="1"/>
          </p:cNvSpPr>
          <p:nvPr>
            <p:ph type="title"/>
          </p:nvPr>
        </p:nvSpPr>
        <p:spPr>
          <a:xfrm>
            <a:off x="642938" y="285750"/>
            <a:ext cx="7772400" cy="1143000"/>
          </a:xfrm>
        </p:spPr>
        <p:txBody>
          <a:bodyPr/>
          <a:lstStyle/>
          <a:p>
            <a:pPr eaLnBrk="1" hangingPunct="1"/>
            <a:r>
              <a:rPr lang="ru-RU" smtClean="0"/>
              <a:t>№3  </a:t>
            </a:r>
            <a:r>
              <a:rPr lang="ru-RU" sz="2400" smtClean="0"/>
              <a:t>Переведите из градусной меры в радианную следующие углы</a:t>
            </a:r>
          </a:p>
        </p:txBody>
      </p:sp>
      <p:sp>
        <p:nvSpPr>
          <p:cNvPr id="103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03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033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034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035" name="Rectangle 6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/>
        </p:nvGraphicFramePr>
        <p:xfrm>
          <a:off x="3786188" y="1285875"/>
          <a:ext cx="4748212" cy="1638300"/>
        </p:xfrm>
        <a:graphic>
          <a:graphicData uri="http://schemas.openxmlformats.org/presentationml/2006/ole">
            <p:oleObj spid="_x0000_s1026" name="Формула" r:id="rId3" imgW="1218960" imgH="393480" progId="Equation.3">
              <p:embed/>
            </p:oleObj>
          </a:graphicData>
        </a:graphic>
      </p:graphicFrame>
      <p:sp>
        <p:nvSpPr>
          <p:cNvPr id="1036" name="Управляющая кнопка: домой 8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429375"/>
            <a:ext cx="857250" cy="428625"/>
          </a:xfrm>
          <a:prstGeom prst="actionButtonHome">
            <a:avLst/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ru-RU" sz="2400">
              <a:latin typeface="Tahoma" pitchFamily="34" charset="0"/>
            </a:endParaRPr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857250" y="1428750"/>
          <a:ext cx="1714500" cy="5143500"/>
        </p:xfrm>
        <a:graphic>
          <a:graphicData uri="http://schemas.openxmlformats.org/presentationml/2006/ole">
            <p:oleObj spid="_x0000_s1027" name="Формула" r:id="rId5" imgW="330120" imgH="939600" progId="Equation.3">
              <p:embed/>
            </p:oleObj>
          </a:graphicData>
        </a:graphic>
      </p:graphicFrame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1028" name="Формула" r:id="rId6" imgW="114120" imgH="215640" progId="Equation.3">
              <p:embed/>
            </p:oleObj>
          </a:graphicData>
        </a:graphic>
      </p:graphicFrame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3857625" y="3071813"/>
          <a:ext cx="3033713" cy="3786187"/>
        </p:xfrm>
        <a:graphic>
          <a:graphicData uri="http://schemas.openxmlformats.org/presentationml/2006/ole">
            <p:oleObj spid="_x0000_s1029" name="Формула" r:id="rId7" imgW="583920" imgH="1054080" progId="Equation.3">
              <p:embed/>
            </p:oleObj>
          </a:graphicData>
        </a:graphic>
      </p:graphicFrame>
    </p:spTree>
  </p:cSld>
  <p:clrMapOvr>
    <a:masterClrMapping/>
  </p:clrMapOvr>
  <p:transition spd="med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Заголовок 3"/>
          <p:cNvSpPr>
            <a:spLocks noGrp="1"/>
          </p:cNvSpPr>
          <p:nvPr>
            <p:ph type="title"/>
          </p:nvPr>
        </p:nvSpPr>
        <p:spPr>
          <a:xfrm>
            <a:off x="657225" y="357188"/>
            <a:ext cx="7772400" cy="1000125"/>
          </a:xfr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3000000"/>
          </a:gradFill>
        </p:spPr>
        <p:txBody>
          <a:bodyPr/>
          <a:lstStyle/>
          <a:p>
            <a:pPr eaLnBrk="1" hangingPunct="1"/>
            <a:r>
              <a:rPr lang="ru-RU" sz="2400" smtClean="0"/>
              <a:t>Найдите на числовой окружности точку, которая соответствует заданному числу? </a:t>
            </a:r>
          </a:p>
        </p:txBody>
      </p:sp>
      <p:sp>
        <p:nvSpPr>
          <p:cNvPr id="6963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Ins="539580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69637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69638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grpSp>
        <p:nvGrpSpPr>
          <p:cNvPr id="69639" name="Группа 242"/>
          <p:cNvGrpSpPr>
            <a:grpSpLocks/>
          </p:cNvGrpSpPr>
          <p:nvPr/>
        </p:nvGrpSpPr>
        <p:grpSpPr bwMode="auto">
          <a:xfrm>
            <a:off x="-571500" y="1643063"/>
            <a:ext cx="6429375" cy="4857750"/>
            <a:chOff x="-857256" y="1714488"/>
            <a:chExt cx="6143636" cy="4758504"/>
          </a:xfrm>
        </p:grpSpPr>
        <p:sp>
          <p:nvSpPr>
            <p:cNvPr id="69641" name="Прямоугольник 225"/>
            <p:cNvSpPr>
              <a:spLocks noChangeArrowheads="1"/>
            </p:cNvSpPr>
            <p:nvPr/>
          </p:nvSpPr>
          <p:spPr bwMode="auto">
            <a:xfrm>
              <a:off x="3286116" y="4071942"/>
              <a:ext cx="239985" cy="29658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А</a:t>
              </a:r>
            </a:p>
          </p:txBody>
        </p:sp>
        <p:grpSp>
          <p:nvGrpSpPr>
            <p:cNvPr id="69642" name="Группа 241"/>
            <p:cNvGrpSpPr>
              <a:grpSpLocks/>
            </p:cNvGrpSpPr>
            <p:nvPr/>
          </p:nvGrpSpPr>
          <p:grpSpPr bwMode="auto">
            <a:xfrm>
              <a:off x="-857256" y="1714488"/>
              <a:ext cx="6143636" cy="4758504"/>
              <a:chOff x="-857256" y="1714488"/>
              <a:chExt cx="6143636" cy="4758504"/>
            </a:xfrm>
          </p:grpSpPr>
          <p:sp>
            <p:nvSpPr>
              <p:cNvPr id="69643" name="Прямоугольник 144"/>
              <p:cNvSpPr>
                <a:spLocks noChangeArrowheads="1"/>
              </p:cNvSpPr>
              <p:nvPr/>
            </p:nvSpPr>
            <p:spPr bwMode="auto">
              <a:xfrm>
                <a:off x="822645" y="4071942"/>
                <a:ext cx="239985" cy="296583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r>
                  <a:rPr lang="ru-RU" sz="2400">
                    <a:solidFill>
                      <a:srgbClr val="FF0000"/>
                    </a:solidFill>
                    <a:latin typeface="Tahoma" pitchFamily="34" charset="0"/>
                  </a:rPr>
                  <a:t>С</a:t>
                </a:r>
              </a:p>
            </p:txBody>
          </p:sp>
          <p:grpSp>
            <p:nvGrpSpPr>
              <p:cNvPr id="69644" name="Группа 240"/>
              <p:cNvGrpSpPr>
                <a:grpSpLocks/>
              </p:cNvGrpSpPr>
              <p:nvPr/>
            </p:nvGrpSpPr>
            <p:grpSpPr bwMode="auto">
              <a:xfrm>
                <a:off x="-857256" y="1714488"/>
                <a:ext cx="6143636" cy="4758504"/>
                <a:chOff x="-857256" y="1714488"/>
                <a:chExt cx="6143636" cy="4758504"/>
              </a:xfrm>
            </p:grpSpPr>
            <p:sp>
              <p:nvSpPr>
                <p:cNvPr id="69645" name="Прямоугольник 224"/>
                <p:cNvSpPr>
                  <a:spLocks noChangeArrowheads="1"/>
                </p:cNvSpPr>
                <p:nvPr/>
              </p:nvSpPr>
              <p:spPr bwMode="auto">
                <a:xfrm>
                  <a:off x="1928794" y="2963423"/>
                  <a:ext cx="239985" cy="296583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r>
                    <a:rPr lang="ru-RU" sz="2400">
                      <a:solidFill>
                        <a:srgbClr val="FF0000"/>
                      </a:solidFill>
                      <a:latin typeface="Tahoma" pitchFamily="34" charset="0"/>
                    </a:rPr>
                    <a:t>В</a:t>
                  </a:r>
                </a:p>
              </p:txBody>
            </p:sp>
            <p:grpSp>
              <p:nvGrpSpPr>
                <p:cNvPr id="69646" name="Группа 239"/>
                <p:cNvGrpSpPr>
                  <a:grpSpLocks/>
                </p:cNvGrpSpPr>
                <p:nvPr/>
              </p:nvGrpSpPr>
              <p:grpSpPr bwMode="auto">
                <a:xfrm>
                  <a:off x="-857256" y="1714488"/>
                  <a:ext cx="6143636" cy="4758504"/>
                  <a:chOff x="-857256" y="1714488"/>
                  <a:chExt cx="6143636" cy="4758504"/>
                </a:xfrm>
              </p:grpSpPr>
              <p:grpSp>
                <p:nvGrpSpPr>
                  <p:cNvPr id="69647" name="Группа 227"/>
                  <p:cNvGrpSpPr>
                    <a:grpSpLocks/>
                  </p:cNvGrpSpPr>
                  <p:nvPr/>
                </p:nvGrpSpPr>
                <p:grpSpPr bwMode="auto">
                  <a:xfrm>
                    <a:off x="-857256" y="1714488"/>
                    <a:ext cx="6143636" cy="4758504"/>
                    <a:chOff x="0" y="-19051"/>
                    <a:chExt cx="9144000" cy="6877051"/>
                  </a:xfrm>
                </p:grpSpPr>
                <p:grpSp>
                  <p:nvGrpSpPr>
                    <p:cNvPr id="69652" name="Группа 14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0" y="-19051"/>
                      <a:ext cx="9144000" cy="6877051"/>
                      <a:chOff x="0" y="-4763"/>
                      <a:chExt cx="9144000" cy="6877051"/>
                    </a:xfrm>
                  </p:grpSpPr>
                  <p:grpSp>
                    <p:nvGrpSpPr>
                      <p:cNvPr id="69654" name="Группа 6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-4763"/>
                        <a:ext cx="9144001" cy="6877051"/>
                        <a:chOff x="-24714" y="-794"/>
                        <a:chExt cx="9168714" cy="6876936"/>
                      </a:xfrm>
                    </p:grpSpPr>
                    <p:grpSp>
                      <p:nvGrpSpPr>
                        <p:cNvPr id="69659" name="Группа 34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-24714" y="294957"/>
                          <a:ext cx="9168714" cy="6416993"/>
                          <a:chOff x="-10848" y="294396"/>
                          <a:chExt cx="9168714" cy="6416993"/>
                        </a:xfrm>
                      </p:grpSpPr>
                      <p:grpSp>
                        <p:nvGrpSpPr>
                          <p:cNvPr id="69692" name="Группа 14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94396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69708" name="Прямая соединительная линия 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09" name="Прямая соединительная линия 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10" name="Прямая соединительная линия 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11" name="Прямая соединительная линия 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1651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12" name="Прямая соединительная линия 1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13" name="Прямая соединительная линия 1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14" name="Прямая соединительная линия 1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15" name="Прямая соединительная линия 1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grpSp>
                        <p:nvGrpSpPr>
                          <p:cNvPr id="69693" name="Группа 15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738372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69700" name="Прямая соединительная линия 1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01" name="Прямая соединительная линия 1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02" name="Прямая соединительная линия 1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03" name="Прямая соединительная линия 1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04961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04" name="Прямая соединительная линия 2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05" name="Прямая соединительная линия 2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06" name="Прямая соединительная линия 2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707" name="Прямая соединительная линия 2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9694" name="Прямая соединительная линия 25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4213" y="5175594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9695" name="Прямая соединительная линия 2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5492217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9696" name="Прямая соединительная линия 2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5800720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9697" name="Прямая соединительная линия 28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-10848" y="6101568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9698" name="Прямая соединительная линия 29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6403643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9699" name="Прямая соединительная линия 33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6709801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  <p:grpSp>
                      <p:nvGrpSpPr>
                        <p:cNvPr id="69660" name="Группа 6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96146" y="-794"/>
                          <a:ext cx="8534006" cy="6876936"/>
                          <a:chOff x="296146" y="-794"/>
                          <a:chExt cx="8534006" cy="6876936"/>
                        </a:xfrm>
                      </p:grpSpPr>
                      <p:grpSp>
                        <p:nvGrpSpPr>
                          <p:cNvPr id="69661" name="Группа 50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296146" y="0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69679" name="Прямая соединительная линия 3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80" name="Прямая соединительная линия 3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81" name="Прямая соединительная линия 3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82" name="Прямая соединительная линия 4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83" name="Прямая соединительная линия 4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84" name="Прямая соединительная линия 4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85" name="Прямая соединительная линия 4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86" name="Прямая соединительная линия 4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87" name="Прямая соединительная линия 4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88" name="Прямая соединительная линия 4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89" name="Прямая соединительная линия 4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90" name="Прямая соединительная линия 4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91" name="Прямая соединительная линия 4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9662" name="Прямая соединительная линия 51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4600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grpSp>
                        <p:nvGrpSpPr>
                          <p:cNvPr id="69663" name="Группа 52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5167602" y="-794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69666" name="Прямая соединительная линия 5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67" name="Прямая соединительная линия 5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68" name="Прямая соединительная линия 5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69" name="Прямая соединительная линия 5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70" name="Прямая соединительная линия 5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71" name="Прямая соединительная линия 5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72" name="Прямая соединительная линия 5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73" name="Прямая соединительная линия 6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74" name="Прямая соединительная линия 6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75" name="Прямая соединительная линия 6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76" name="Прямая соединительная линия 6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77" name="Прямая соединительная линия 6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9678" name="Прямая соединительная линия 6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9664" name="Прямая соединительная линия 6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1606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9665" name="Прямая соединительная линия 6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851218" y="3435059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</p:grpSp>
                  <p:grpSp>
                    <p:nvGrpSpPr>
                      <p:cNvPr id="69655" name="Группа 1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71500" y="1000125"/>
                        <a:ext cx="8358188" cy="5645150"/>
                        <a:chOff x="571500" y="1000125"/>
                        <a:chExt cx="8358188" cy="5645150"/>
                      </a:xfrm>
                    </p:grpSpPr>
                    <p:cxnSp>
                      <p:nvCxnSpPr>
                        <p:cNvPr id="69656" name="Прямая со стрелкой 71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rot="5400000" flipH="1" flipV="1">
                          <a:off x="1766561" y="3821906"/>
                          <a:ext cx="5645150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cxnSp>
                      <p:nvCxnSpPr>
                        <p:cNvPr id="69657" name="Прямая со стрелкой 73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571500" y="3951288"/>
                          <a:ext cx="8358188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sp>
                      <p:nvSpPr>
                        <p:cNvPr id="69658" name="Овал 7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462213" y="1797050"/>
                          <a:ext cx="4214812" cy="4286250"/>
                        </a:xfrm>
                        <a:prstGeom prst="ellipse">
                          <a:avLst/>
                        </a:prstGeom>
                        <a:noFill/>
                        <a:ln w="44450" algn="ctr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wrap="none"/>
                        <a:lstStyle/>
                        <a:p>
                          <a:endParaRPr lang="ru-RU" sz="2400">
                            <a:latin typeface="Tahoma" pitchFamily="34" charset="0"/>
                          </a:endParaRPr>
                        </a:p>
                      </p:txBody>
                    </p:sp>
                  </p:grpSp>
                </p:grpSp>
                <p:sp>
                  <p:nvSpPr>
                    <p:cNvPr id="69653" name="Прямоугольник 2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465650" y="5452834"/>
                      <a:ext cx="357186" cy="428626"/>
                    </a:xfrm>
                    <a:prstGeom prst="rect">
                      <a:avLst/>
                    </a:prstGeom>
                    <a:noFill/>
                    <a:ln w="12700" algn="ctr">
                      <a:noFill/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/>
                    <a:lstStyle/>
                    <a:p>
                      <a:r>
                        <a:rPr lang="en-US" sz="2400">
                          <a:solidFill>
                            <a:srgbClr val="FF0000"/>
                          </a:solidFill>
                          <a:latin typeface="Tahoma" pitchFamily="34" charset="0"/>
                        </a:rPr>
                        <a:t>D</a:t>
                      </a:r>
                      <a:endParaRPr lang="ru-RU" sz="2400">
                        <a:solidFill>
                          <a:srgbClr val="FF0000"/>
                        </a:solidFill>
                        <a:latin typeface="Tahoma" pitchFamily="34" charset="0"/>
                      </a:endParaRPr>
                    </a:p>
                  </p:txBody>
                </p:sp>
              </p:grpSp>
              <p:sp>
                <p:nvSpPr>
                  <p:cNvPr id="230" name="Овал 229"/>
                  <p:cNvSpPr/>
                  <p:nvPr/>
                </p:nvSpPr>
                <p:spPr bwMode="auto">
                  <a:xfrm>
                    <a:off x="2143265" y="2879232"/>
                    <a:ext cx="142593" cy="143066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2" name="Овал 231"/>
                  <p:cNvSpPr/>
                  <p:nvPr/>
                </p:nvSpPr>
                <p:spPr bwMode="auto">
                  <a:xfrm>
                    <a:off x="3543408" y="4368986"/>
                    <a:ext cx="142593" cy="141512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3" name="Овал 232"/>
                  <p:cNvSpPr/>
                  <p:nvPr/>
                </p:nvSpPr>
                <p:spPr bwMode="auto">
                  <a:xfrm>
                    <a:off x="2143265" y="5840079"/>
                    <a:ext cx="142593" cy="143066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4" name="Овал 233"/>
                  <p:cNvSpPr/>
                  <p:nvPr/>
                </p:nvSpPr>
                <p:spPr bwMode="auto">
                  <a:xfrm>
                    <a:off x="718853" y="4390757"/>
                    <a:ext cx="142593" cy="143066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</p:grpSp>
          </p:grpSp>
        </p:grpSp>
      </p:grpSp>
      <p:sp>
        <p:nvSpPr>
          <p:cNvPr id="69640" name="Прямоугольник 438"/>
          <p:cNvSpPr>
            <a:spLocks noChangeArrowheads="1"/>
          </p:cNvSpPr>
          <p:nvPr/>
        </p:nvSpPr>
        <p:spPr bwMode="auto">
          <a:xfrm>
            <a:off x="6858000" y="1928813"/>
            <a:ext cx="785813" cy="500062"/>
          </a:xfrm>
          <a:prstGeom prst="rect">
            <a:avLst/>
          </a:prstGeom>
          <a:noFill/>
          <a:ln w="12700" algn="ctr">
            <a:noFill/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ru-RU" sz="3600">
              <a:solidFill>
                <a:srgbClr val="FF0000"/>
              </a:solidFill>
              <a:latin typeface="Tahoma" pitchFamily="34" charset="0"/>
            </a:endParaRPr>
          </a:p>
        </p:txBody>
      </p:sp>
      <p:graphicFrame>
        <p:nvGraphicFramePr>
          <p:cNvPr id="69634" name="Object 3"/>
          <p:cNvGraphicFramePr>
            <a:graphicFrameLocks noChangeAspect="1"/>
          </p:cNvGraphicFramePr>
          <p:nvPr/>
        </p:nvGraphicFramePr>
        <p:xfrm>
          <a:off x="5559425" y="1889125"/>
          <a:ext cx="3298825" cy="2611438"/>
        </p:xfrm>
        <a:graphic>
          <a:graphicData uri="http://schemas.openxmlformats.org/presentationml/2006/ole">
            <p:oleObj spid="_x0000_s69634" name="Формула" r:id="rId4" imgW="1168200" imgH="81252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title"/>
          </p:nvPr>
        </p:nvSpPr>
        <p:spPr>
          <a:xfrm>
            <a:off x="609600" y="214313"/>
            <a:ext cx="7772400" cy="1500187"/>
          </a:xfr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3000000"/>
          </a:gra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Вторая четверть единичной окружности разделена пополам точкой М, а четвертая четверть разделена на 3 равных части точками К и Р. Чему равны длины дуг АМ, АК, АР, РВ, МК, КМ? </a:t>
            </a:r>
          </a:p>
        </p:txBody>
      </p:sp>
      <p:sp>
        <p:nvSpPr>
          <p:cNvPr id="2458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Ins="539580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24581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4582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grpSp>
        <p:nvGrpSpPr>
          <p:cNvPr id="243" name="Группа 242"/>
          <p:cNvGrpSpPr>
            <a:grpSpLocks/>
          </p:cNvGrpSpPr>
          <p:nvPr/>
        </p:nvGrpSpPr>
        <p:grpSpPr bwMode="auto">
          <a:xfrm>
            <a:off x="-214313" y="2071688"/>
            <a:ext cx="5929313" cy="4500562"/>
            <a:chOff x="-857256" y="1714488"/>
            <a:chExt cx="6143636" cy="4758504"/>
          </a:xfrm>
        </p:grpSpPr>
        <p:sp>
          <p:nvSpPr>
            <p:cNvPr id="24608" name="Прямоугольник 225"/>
            <p:cNvSpPr>
              <a:spLocks noChangeArrowheads="1"/>
            </p:cNvSpPr>
            <p:nvPr/>
          </p:nvSpPr>
          <p:spPr bwMode="auto">
            <a:xfrm>
              <a:off x="3286116" y="4071942"/>
              <a:ext cx="239985" cy="29658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А</a:t>
              </a:r>
            </a:p>
          </p:txBody>
        </p:sp>
        <p:grpSp>
          <p:nvGrpSpPr>
            <p:cNvPr id="24609" name="Группа 241"/>
            <p:cNvGrpSpPr>
              <a:grpSpLocks/>
            </p:cNvGrpSpPr>
            <p:nvPr/>
          </p:nvGrpSpPr>
          <p:grpSpPr bwMode="auto">
            <a:xfrm>
              <a:off x="-857256" y="1714488"/>
              <a:ext cx="6143636" cy="4758504"/>
              <a:chOff x="-857256" y="1714488"/>
              <a:chExt cx="6143636" cy="4758504"/>
            </a:xfrm>
          </p:grpSpPr>
          <p:sp>
            <p:nvSpPr>
              <p:cNvPr id="24610" name="Прямоугольник 144"/>
              <p:cNvSpPr>
                <a:spLocks noChangeArrowheads="1"/>
              </p:cNvSpPr>
              <p:nvPr/>
            </p:nvSpPr>
            <p:spPr bwMode="auto">
              <a:xfrm>
                <a:off x="822645" y="4071942"/>
                <a:ext cx="239985" cy="296583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r>
                  <a:rPr lang="ru-RU" sz="2400">
                    <a:solidFill>
                      <a:srgbClr val="FF0000"/>
                    </a:solidFill>
                    <a:latin typeface="Tahoma" pitchFamily="34" charset="0"/>
                  </a:rPr>
                  <a:t>С</a:t>
                </a:r>
              </a:p>
            </p:txBody>
          </p:sp>
          <p:grpSp>
            <p:nvGrpSpPr>
              <p:cNvPr id="24611" name="Группа 240"/>
              <p:cNvGrpSpPr>
                <a:grpSpLocks/>
              </p:cNvGrpSpPr>
              <p:nvPr/>
            </p:nvGrpSpPr>
            <p:grpSpPr bwMode="auto">
              <a:xfrm>
                <a:off x="-857256" y="1714488"/>
                <a:ext cx="6143636" cy="4758504"/>
                <a:chOff x="-857256" y="1714488"/>
                <a:chExt cx="6143636" cy="4758504"/>
              </a:xfrm>
            </p:grpSpPr>
            <p:sp>
              <p:nvSpPr>
                <p:cNvPr id="24612" name="Прямоугольник 224"/>
                <p:cNvSpPr>
                  <a:spLocks noChangeArrowheads="1"/>
                </p:cNvSpPr>
                <p:nvPr/>
              </p:nvSpPr>
              <p:spPr bwMode="auto">
                <a:xfrm>
                  <a:off x="1928794" y="2963423"/>
                  <a:ext cx="239985" cy="296583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r>
                    <a:rPr lang="ru-RU" sz="2400">
                      <a:solidFill>
                        <a:srgbClr val="FF0000"/>
                      </a:solidFill>
                      <a:latin typeface="Tahoma" pitchFamily="34" charset="0"/>
                    </a:rPr>
                    <a:t>В</a:t>
                  </a:r>
                </a:p>
              </p:txBody>
            </p:sp>
            <p:grpSp>
              <p:nvGrpSpPr>
                <p:cNvPr id="24613" name="Группа 239"/>
                <p:cNvGrpSpPr>
                  <a:grpSpLocks/>
                </p:cNvGrpSpPr>
                <p:nvPr/>
              </p:nvGrpSpPr>
              <p:grpSpPr bwMode="auto">
                <a:xfrm>
                  <a:off x="-857256" y="1714488"/>
                  <a:ext cx="6143636" cy="4758504"/>
                  <a:chOff x="-857256" y="1714488"/>
                  <a:chExt cx="6143636" cy="4758504"/>
                </a:xfrm>
              </p:grpSpPr>
              <p:grpSp>
                <p:nvGrpSpPr>
                  <p:cNvPr id="24614" name="Группа 227"/>
                  <p:cNvGrpSpPr>
                    <a:grpSpLocks/>
                  </p:cNvGrpSpPr>
                  <p:nvPr/>
                </p:nvGrpSpPr>
                <p:grpSpPr bwMode="auto">
                  <a:xfrm>
                    <a:off x="-857256" y="1714488"/>
                    <a:ext cx="6143636" cy="4758504"/>
                    <a:chOff x="0" y="-19051"/>
                    <a:chExt cx="9144000" cy="6877051"/>
                  </a:xfrm>
                </p:grpSpPr>
                <p:grpSp>
                  <p:nvGrpSpPr>
                    <p:cNvPr id="24619" name="Группа 14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0" y="-19051"/>
                      <a:ext cx="9144000" cy="6877051"/>
                      <a:chOff x="0" y="-4763"/>
                      <a:chExt cx="9144000" cy="6877051"/>
                    </a:xfrm>
                  </p:grpSpPr>
                  <p:grpSp>
                    <p:nvGrpSpPr>
                      <p:cNvPr id="24621" name="Группа 6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-4763"/>
                        <a:ext cx="9144001" cy="6877051"/>
                        <a:chOff x="-24714" y="-794"/>
                        <a:chExt cx="9168714" cy="6876936"/>
                      </a:xfrm>
                    </p:grpSpPr>
                    <p:grpSp>
                      <p:nvGrpSpPr>
                        <p:cNvPr id="24626" name="Группа 34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-24714" y="294957"/>
                          <a:ext cx="9168714" cy="6416993"/>
                          <a:chOff x="-10848" y="294396"/>
                          <a:chExt cx="9168714" cy="6416993"/>
                        </a:xfrm>
                      </p:grpSpPr>
                      <p:grpSp>
                        <p:nvGrpSpPr>
                          <p:cNvPr id="24659" name="Группа 14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94396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24675" name="Прямая соединительная линия 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76" name="Прямая соединительная линия 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77" name="Прямая соединительная линия 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78" name="Прямая соединительная линия 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1651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79" name="Прямая соединительная линия 1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80" name="Прямая соединительная линия 1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81" name="Прямая соединительная линия 1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82" name="Прямая соединительная линия 1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grpSp>
                        <p:nvGrpSpPr>
                          <p:cNvPr id="24660" name="Группа 15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738372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24667" name="Прямая соединительная линия 1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68" name="Прямая соединительная линия 1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69" name="Прямая соединительная линия 1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70" name="Прямая соединительная линия 1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04961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71" name="Прямая соединительная линия 2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72" name="Прямая соединительная линия 2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73" name="Прямая соединительная линия 2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74" name="Прямая соединительная линия 2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24661" name="Прямая соединительная линия 25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4213" y="5175594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24662" name="Прямая соединительная линия 2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5492217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24663" name="Прямая соединительная линия 2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5800720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24664" name="Прямая соединительная линия 28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-10848" y="6101568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24665" name="Прямая соединительная линия 29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6403643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24666" name="Прямая соединительная линия 33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6709801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  <p:grpSp>
                      <p:nvGrpSpPr>
                        <p:cNvPr id="24627" name="Группа 6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96146" y="-794"/>
                          <a:ext cx="8534006" cy="6876936"/>
                          <a:chOff x="296146" y="-794"/>
                          <a:chExt cx="8534006" cy="6876936"/>
                        </a:xfrm>
                      </p:grpSpPr>
                      <p:grpSp>
                        <p:nvGrpSpPr>
                          <p:cNvPr id="24628" name="Группа 50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296146" y="0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24646" name="Прямая соединительная линия 3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47" name="Прямая соединительная линия 3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48" name="Прямая соединительная линия 3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49" name="Прямая соединительная линия 4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50" name="Прямая соединительная линия 4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51" name="Прямая соединительная линия 4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52" name="Прямая соединительная линия 4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53" name="Прямая соединительная линия 4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54" name="Прямая соединительная линия 4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55" name="Прямая соединительная линия 4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56" name="Прямая соединительная линия 4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57" name="Прямая соединительная линия 4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58" name="Прямая соединительная линия 4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24629" name="Прямая соединительная линия 51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4600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grpSp>
                        <p:nvGrpSpPr>
                          <p:cNvPr id="24630" name="Группа 52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5167602" y="-794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24633" name="Прямая соединительная линия 5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34" name="Прямая соединительная линия 5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35" name="Прямая соединительная линия 5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36" name="Прямая соединительная линия 5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37" name="Прямая соединительная линия 5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38" name="Прямая соединительная линия 5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39" name="Прямая соединительная линия 5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40" name="Прямая соединительная линия 6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41" name="Прямая соединительная линия 6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42" name="Прямая соединительная линия 6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43" name="Прямая соединительная линия 6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44" name="Прямая соединительная линия 6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4645" name="Прямая соединительная линия 6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24631" name="Прямая соединительная линия 6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1606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24632" name="Прямая соединительная линия 6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851218" y="3435059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</p:grpSp>
                  <p:grpSp>
                    <p:nvGrpSpPr>
                      <p:cNvPr id="24622" name="Группа 1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71500" y="1000125"/>
                        <a:ext cx="8358188" cy="5645150"/>
                        <a:chOff x="571500" y="1000125"/>
                        <a:chExt cx="8358188" cy="5645150"/>
                      </a:xfrm>
                    </p:grpSpPr>
                    <p:cxnSp>
                      <p:nvCxnSpPr>
                        <p:cNvPr id="24623" name="Прямая со стрелкой 71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rot="5400000" flipH="1" flipV="1">
                          <a:off x="1766561" y="3821906"/>
                          <a:ext cx="5645150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cxnSp>
                      <p:nvCxnSpPr>
                        <p:cNvPr id="24624" name="Прямая со стрелкой 73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571500" y="3951288"/>
                          <a:ext cx="8358188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sp>
                      <p:nvSpPr>
                        <p:cNvPr id="24625" name="Овал 7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462213" y="1797050"/>
                          <a:ext cx="4214812" cy="4286250"/>
                        </a:xfrm>
                        <a:prstGeom prst="ellipse">
                          <a:avLst/>
                        </a:prstGeom>
                        <a:noFill/>
                        <a:ln w="44450" algn="ctr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wrap="none"/>
                        <a:lstStyle/>
                        <a:p>
                          <a:endParaRPr lang="ru-RU" sz="2400">
                            <a:latin typeface="Tahoma" pitchFamily="34" charset="0"/>
                          </a:endParaRPr>
                        </a:p>
                      </p:txBody>
                    </p:sp>
                  </p:grpSp>
                </p:grpSp>
                <p:sp>
                  <p:nvSpPr>
                    <p:cNvPr id="24620" name="Прямоугольник 2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465650" y="5452834"/>
                      <a:ext cx="357186" cy="428626"/>
                    </a:xfrm>
                    <a:prstGeom prst="rect">
                      <a:avLst/>
                    </a:prstGeom>
                    <a:noFill/>
                    <a:ln w="12700" algn="ctr">
                      <a:noFill/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/>
                    <a:lstStyle/>
                    <a:p>
                      <a:r>
                        <a:rPr lang="en-US" sz="2400">
                          <a:solidFill>
                            <a:srgbClr val="FF0000"/>
                          </a:solidFill>
                          <a:latin typeface="Tahoma" pitchFamily="34" charset="0"/>
                        </a:rPr>
                        <a:t>D</a:t>
                      </a:r>
                      <a:endParaRPr lang="ru-RU" sz="2400">
                        <a:solidFill>
                          <a:srgbClr val="FF0000"/>
                        </a:solidFill>
                        <a:latin typeface="Tahoma" pitchFamily="34" charset="0"/>
                      </a:endParaRPr>
                    </a:p>
                  </p:txBody>
                </p:sp>
              </p:grpSp>
              <p:sp>
                <p:nvSpPr>
                  <p:cNvPr id="230" name="Овал 229"/>
                  <p:cNvSpPr/>
                  <p:nvPr/>
                </p:nvSpPr>
                <p:spPr bwMode="auto">
                  <a:xfrm>
                    <a:off x="2143010" y="2879356"/>
                    <a:ext cx="143104" cy="142671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2" name="Овал 231"/>
                  <p:cNvSpPr/>
                  <p:nvPr/>
                </p:nvSpPr>
                <p:spPr bwMode="auto">
                  <a:xfrm>
                    <a:off x="3542805" y="4368172"/>
                    <a:ext cx="143105" cy="142672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3" name="Овал 232"/>
                  <p:cNvSpPr/>
                  <p:nvPr/>
                </p:nvSpPr>
                <p:spPr bwMode="auto">
                  <a:xfrm>
                    <a:off x="2143010" y="5840204"/>
                    <a:ext cx="143104" cy="142671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4" name="Овал 233"/>
                  <p:cNvSpPr/>
                  <p:nvPr/>
                </p:nvSpPr>
                <p:spPr bwMode="auto">
                  <a:xfrm>
                    <a:off x="718542" y="4391671"/>
                    <a:ext cx="143104" cy="142672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</p:grpSp>
          </p:grpSp>
        </p:grpSp>
      </p:grpSp>
      <p:grpSp>
        <p:nvGrpSpPr>
          <p:cNvPr id="244" name="Группа 243"/>
          <p:cNvGrpSpPr>
            <a:grpSpLocks/>
          </p:cNvGrpSpPr>
          <p:nvPr/>
        </p:nvGrpSpPr>
        <p:grpSpPr bwMode="auto">
          <a:xfrm>
            <a:off x="1554163" y="3124200"/>
            <a:ext cx="241300" cy="652463"/>
            <a:chOff x="1044286" y="2826937"/>
            <a:chExt cx="241566" cy="652235"/>
          </a:xfrm>
        </p:grpSpPr>
        <p:sp>
          <p:nvSpPr>
            <p:cNvPr id="24606" name="Прямоугольник 237"/>
            <p:cNvSpPr>
              <a:spLocks noChangeArrowheads="1"/>
            </p:cNvSpPr>
            <p:nvPr/>
          </p:nvSpPr>
          <p:spPr bwMode="auto">
            <a:xfrm>
              <a:off x="1044286" y="282693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м</a:t>
              </a:r>
            </a:p>
          </p:txBody>
        </p:sp>
        <p:sp>
          <p:nvSpPr>
            <p:cNvPr id="24607" name="Овал 236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245" name="Группа 244"/>
          <p:cNvGrpSpPr>
            <a:grpSpLocks/>
          </p:cNvGrpSpPr>
          <p:nvPr/>
        </p:nvGrpSpPr>
        <p:grpSpPr bwMode="auto">
          <a:xfrm>
            <a:off x="3278188" y="5794375"/>
            <a:ext cx="241300" cy="449263"/>
            <a:chOff x="1044286" y="3336296"/>
            <a:chExt cx="241566" cy="449894"/>
          </a:xfrm>
        </p:grpSpPr>
        <p:sp>
          <p:nvSpPr>
            <p:cNvPr id="24604" name="Прямоугольник 245"/>
            <p:cNvSpPr>
              <a:spLocks noChangeArrowheads="1"/>
            </p:cNvSpPr>
            <p:nvPr/>
          </p:nvSpPr>
          <p:spPr bwMode="auto">
            <a:xfrm>
              <a:off x="1044286" y="354131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Р</a:t>
              </a:r>
            </a:p>
          </p:txBody>
        </p:sp>
        <p:sp>
          <p:nvSpPr>
            <p:cNvPr id="24605" name="Овал 246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248" name="Группа 247"/>
          <p:cNvGrpSpPr>
            <a:grpSpLocks/>
          </p:cNvGrpSpPr>
          <p:nvPr/>
        </p:nvGrpSpPr>
        <p:grpSpPr bwMode="auto">
          <a:xfrm>
            <a:off x="3790950" y="5262563"/>
            <a:ext cx="241300" cy="449262"/>
            <a:chOff x="1044286" y="3336296"/>
            <a:chExt cx="241566" cy="449894"/>
          </a:xfrm>
        </p:grpSpPr>
        <p:sp>
          <p:nvSpPr>
            <p:cNvPr id="24602" name="Прямоугольник 248"/>
            <p:cNvSpPr>
              <a:spLocks noChangeArrowheads="1"/>
            </p:cNvSpPr>
            <p:nvPr/>
          </p:nvSpPr>
          <p:spPr bwMode="auto">
            <a:xfrm>
              <a:off x="1044286" y="354131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К</a:t>
              </a:r>
            </a:p>
          </p:txBody>
        </p:sp>
        <p:sp>
          <p:nvSpPr>
            <p:cNvPr id="24603" name="Овал 249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sp>
        <p:nvSpPr>
          <p:cNvPr id="94" name="Полилиния 93"/>
          <p:cNvSpPr>
            <a:spLocks noChangeArrowheads="1"/>
          </p:cNvSpPr>
          <p:nvPr/>
        </p:nvSpPr>
        <p:spPr bwMode="auto">
          <a:xfrm>
            <a:off x="1743075" y="3286125"/>
            <a:ext cx="2365375" cy="1362075"/>
          </a:xfrm>
          <a:custGeom>
            <a:avLst/>
            <a:gdLst>
              <a:gd name="T0" fmla="*/ 2271207 w 2413607"/>
              <a:gd name="T1" fmla="*/ 1095871 h 1507573"/>
              <a:gd name="T2" fmla="*/ 2269645 w 2413607"/>
              <a:gd name="T3" fmla="*/ 1094527 h 1507573"/>
              <a:gd name="T4" fmla="*/ 2258422 w 2413607"/>
              <a:gd name="T5" fmla="*/ 991903 h 1507573"/>
              <a:gd name="T6" fmla="*/ 2258422 w 2413607"/>
              <a:gd name="T7" fmla="*/ 986040 h 1507573"/>
              <a:gd name="T8" fmla="*/ 2241323 w 2413607"/>
              <a:gd name="T9" fmla="*/ 805512 h 1507573"/>
              <a:gd name="T10" fmla="*/ 2175577 w 2413607"/>
              <a:gd name="T11" fmla="*/ 645094 h 1507573"/>
              <a:gd name="T12" fmla="*/ 2091901 w 2413607"/>
              <a:gd name="T13" fmla="*/ 524519 h 1507573"/>
              <a:gd name="T14" fmla="*/ 1984319 w 2413607"/>
              <a:gd name="T15" fmla="*/ 407439 h 1507573"/>
              <a:gd name="T16" fmla="*/ 1852796 w 2413607"/>
              <a:gd name="T17" fmla="*/ 299725 h 1507573"/>
              <a:gd name="T18" fmla="*/ 1739266 w 2413607"/>
              <a:gd name="T19" fmla="*/ 224793 h 1507573"/>
              <a:gd name="T20" fmla="*/ 1739754 w 2413607"/>
              <a:gd name="T21" fmla="*/ 219689 h 1507573"/>
              <a:gd name="T22" fmla="*/ 1619729 w 2413607"/>
              <a:gd name="T23" fmla="*/ 145179 h 1507573"/>
              <a:gd name="T24" fmla="*/ 1434447 w 2413607"/>
              <a:gd name="T25" fmla="*/ 74932 h 1507573"/>
              <a:gd name="T26" fmla="*/ 1231234 w 2413607"/>
              <a:gd name="T27" fmla="*/ 28099 h 1507573"/>
              <a:gd name="T28" fmla="*/ 1081812 w 2413607"/>
              <a:gd name="T29" fmla="*/ 9366 h 1507573"/>
              <a:gd name="T30" fmla="*/ 950320 w 2413607"/>
              <a:gd name="T31" fmla="*/ 0 h 1507573"/>
              <a:gd name="T32" fmla="*/ 818830 w 2413607"/>
              <a:gd name="T33" fmla="*/ 9366 h 1507573"/>
              <a:gd name="T34" fmla="*/ 651478 w 2413607"/>
              <a:gd name="T35" fmla="*/ 32782 h 1507573"/>
              <a:gd name="T36" fmla="*/ 519987 w 2413607"/>
              <a:gd name="T37" fmla="*/ 65564 h 1507573"/>
              <a:gd name="T38" fmla="*/ 358612 w 2413607"/>
              <a:gd name="T39" fmla="*/ 112397 h 1507573"/>
              <a:gd name="T40" fmla="*/ 209190 w 2413607"/>
              <a:gd name="T41" fmla="*/ 196694 h 1507573"/>
              <a:gd name="T42" fmla="*/ 119538 w 2413607"/>
              <a:gd name="T43" fmla="*/ 243526 h 1507573"/>
              <a:gd name="T44" fmla="*/ 120507 w 2413607"/>
              <a:gd name="T45" fmla="*/ 251646 h 1507573"/>
              <a:gd name="T46" fmla="*/ 0 w 2413607"/>
              <a:gd name="T47" fmla="*/ 327825 h 1507573"/>
              <a:gd name="T48" fmla="*/ 0 w 2413607"/>
              <a:gd name="T49" fmla="*/ 327825 h 1507573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413607"/>
              <a:gd name="T76" fmla="*/ 0 h 1507573"/>
              <a:gd name="T77" fmla="*/ 2413607 w 2413607"/>
              <a:gd name="T78" fmla="*/ 1507573 h 1507573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413607" h="1507573">
                <a:moveTo>
                  <a:pt x="2413000" y="1485900"/>
                </a:moveTo>
                <a:cubicBezTo>
                  <a:pt x="2412724" y="1485596"/>
                  <a:pt x="2413607" y="1507573"/>
                  <a:pt x="2411343" y="1484078"/>
                </a:cubicBezTo>
                <a:cubicBezTo>
                  <a:pt x="2409079" y="1460583"/>
                  <a:pt x="2401405" y="1369447"/>
                  <a:pt x="2399417" y="1344930"/>
                </a:cubicBezTo>
                <a:cubicBezTo>
                  <a:pt x="2397153" y="1320110"/>
                  <a:pt x="2402445" y="1379101"/>
                  <a:pt x="2399417" y="1336979"/>
                </a:cubicBezTo>
                <a:cubicBezTo>
                  <a:pt x="2396389" y="1294857"/>
                  <a:pt x="2395920" y="1169249"/>
                  <a:pt x="2381250" y="1092200"/>
                </a:cubicBezTo>
                <a:cubicBezTo>
                  <a:pt x="2366581" y="1015152"/>
                  <a:pt x="2337858" y="938188"/>
                  <a:pt x="2311400" y="874688"/>
                </a:cubicBezTo>
                <a:cubicBezTo>
                  <a:pt x="2284942" y="811188"/>
                  <a:pt x="2256367" y="764906"/>
                  <a:pt x="2222500" y="711200"/>
                </a:cubicBezTo>
                <a:cubicBezTo>
                  <a:pt x="2188633" y="657494"/>
                  <a:pt x="2150539" y="603250"/>
                  <a:pt x="2108200" y="552450"/>
                </a:cubicBezTo>
                <a:cubicBezTo>
                  <a:pt x="2065861" y="501650"/>
                  <a:pt x="2011860" y="447675"/>
                  <a:pt x="1968468" y="406400"/>
                </a:cubicBezTo>
                <a:cubicBezTo>
                  <a:pt x="1925076" y="365125"/>
                  <a:pt x="1867867" y="322887"/>
                  <a:pt x="1847850" y="304800"/>
                </a:cubicBezTo>
                <a:cubicBezTo>
                  <a:pt x="1827834" y="286713"/>
                  <a:pt x="1869536" y="315870"/>
                  <a:pt x="1848369" y="297878"/>
                </a:cubicBezTo>
                <a:cubicBezTo>
                  <a:pt x="1827202" y="279886"/>
                  <a:pt x="1774911" y="229563"/>
                  <a:pt x="1720850" y="196850"/>
                </a:cubicBezTo>
                <a:cubicBezTo>
                  <a:pt x="1666789" y="164137"/>
                  <a:pt x="1592792" y="128058"/>
                  <a:pt x="1524000" y="101600"/>
                </a:cubicBezTo>
                <a:cubicBezTo>
                  <a:pt x="1455208" y="75142"/>
                  <a:pt x="1370542" y="52917"/>
                  <a:pt x="1308100" y="38100"/>
                </a:cubicBezTo>
                <a:cubicBezTo>
                  <a:pt x="1245658" y="23283"/>
                  <a:pt x="1199092" y="19050"/>
                  <a:pt x="1149350" y="12700"/>
                </a:cubicBezTo>
                <a:cubicBezTo>
                  <a:pt x="1099608" y="6350"/>
                  <a:pt x="1056217" y="0"/>
                  <a:pt x="1009650" y="0"/>
                </a:cubicBezTo>
                <a:cubicBezTo>
                  <a:pt x="963083" y="0"/>
                  <a:pt x="922867" y="5292"/>
                  <a:pt x="869950" y="12700"/>
                </a:cubicBezTo>
                <a:cubicBezTo>
                  <a:pt x="817033" y="20108"/>
                  <a:pt x="745067" y="31750"/>
                  <a:pt x="692150" y="44450"/>
                </a:cubicBezTo>
                <a:cubicBezTo>
                  <a:pt x="639233" y="57150"/>
                  <a:pt x="604308" y="70908"/>
                  <a:pt x="552450" y="88900"/>
                </a:cubicBezTo>
                <a:cubicBezTo>
                  <a:pt x="500592" y="106892"/>
                  <a:pt x="436033" y="122767"/>
                  <a:pt x="381000" y="152400"/>
                </a:cubicBezTo>
                <a:cubicBezTo>
                  <a:pt x="325967" y="182033"/>
                  <a:pt x="264583" y="237067"/>
                  <a:pt x="222250" y="266700"/>
                </a:cubicBezTo>
                <a:cubicBezTo>
                  <a:pt x="179917" y="296333"/>
                  <a:pt x="142703" y="317782"/>
                  <a:pt x="127000" y="330200"/>
                </a:cubicBezTo>
                <a:cubicBezTo>
                  <a:pt x="111297" y="342618"/>
                  <a:pt x="149196" y="322158"/>
                  <a:pt x="128030" y="341208"/>
                </a:cubicBezTo>
                <a:cubicBezTo>
                  <a:pt x="106864" y="360258"/>
                  <a:pt x="21338" y="427285"/>
                  <a:pt x="0" y="444500"/>
                </a:cubicBezTo>
              </a:path>
            </a:pathLst>
          </a:custGeom>
          <a:noFill/>
          <a:ln w="57150" algn="ctr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ru-RU" sz="2400">
              <a:latin typeface="Tahoma" pitchFamily="34" charset="0"/>
            </a:endParaRPr>
          </a:p>
        </p:txBody>
      </p:sp>
      <p:sp>
        <p:nvSpPr>
          <p:cNvPr id="95" name="Полилиния 94"/>
          <p:cNvSpPr>
            <a:spLocks noChangeArrowheads="1"/>
          </p:cNvSpPr>
          <p:nvPr/>
        </p:nvSpPr>
        <p:spPr bwMode="auto">
          <a:xfrm>
            <a:off x="2714625" y="3286125"/>
            <a:ext cx="1392238" cy="1381125"/>
          </a:xfrm>
          <a:custGeom>
            <a:avLst/>
            <a:gdLst>
              <a:gd name="T0" fmla="*/ 1369138 w 1403957"/>
              <a:gd name="T1" fmla="*/ 1142431 h 1507573"/>
              <a:gd name="T2" fmla="*/ 1367522 w 1403957"/>
              <a:gd name="T3" fmla="*/ 1141030 h 1507573"/>
              <a:gd name="T4" fmla="*/ 1355887 w 1403957"/>
              <a:gd name="T5" fmla="*/ 1034046 h 1507573"/>
              <a:gd name="T6" fmla="*/ 1355887 w 1403957"/>
              <a:gd name="T7" fmla="*/ 1027932 h 1507573"/>
              <a:gd name="T8" fmla="*/ 1338162 w 1403957"/>
              <a:gd name="T9" fmla="*/ 839736 h 1507573"/>
              <a:gd name="T10" fmla="*/ 1270016 w 1403957"/>
              <a:gd name="T11" fmla="*/ 672502 h 1507573"/>
              <a:gd name="T12" fmla="*/ 1183283 w 1403957"/>
              <a:gd name="T13" fmla="*/ 546804 h 1507573"/>
              <a:gd name="T14" fmla="*/ 1071770 w 1403957"/>
              <a:gd name="T15" fmla="*/ 424749 h 1507573"/>
              <a:gd name="T16" fmla="*/ 935444 w 1403957"/>
              <a:gd name="T17" fmla="*/ 312460 h 1507573"/>
              <a:gd name="T18" fmla="*/ 817767 w 1403957"/>
              <a:gd name="T19" fmla="*/ 234344 h 1507573"/>
              <a:gd name="T20" fmla="*/ 818272 w 1403957"/>
              <a:gd name="T21" fmla="*/ 229022 h 1507573"/>
              <a:gd name="T22" fmla="*/ 693862 w 1403957"/>
              <a:gd name="T23" fmla="*/ 151347 h 1507573"/>
              <a:gd name="T24" fmla="*/ 501810 w 1403957"/>
              <a:gd name="T25" fmla="*/ 78114 h 1507573"/>
              <a:gd name="T26" fmla="*/ 291174 w 1403957"/>
              <a:gd name="T27" fmla="*/ 29293 h 1507573"/>
              <a:gd name="T28" fmla="*/ 136294 w 1403957"/>
              <a:gd name="T29" fmla="*/ 9764 h 1507573"/>
              <a:gd name="T30" fmla="*/ 0 w 1403957"/>
              <a:gd name="T31" fmla="*/ 0 h 150757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403957"/>
              <a:gd name="T49" fmla="*/ 0 h 1507573"/>
              <a:gd name="T50" fmla="*/ 1403957 w 1403957"/>
              <a:gd name="T51" fmla="*/ 1507573 h 150757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403957" h="1507573">
                <a:moveTo>
                  <a:pt x="1403350" y="1485900"/>
                </a:moveTo>
                <a:cubicBezTo>
                  <a:pt x="1403074" y="1485596"/>
                  <a:pt x="1403957" y="1507573"/>
                  <a:pt x="1401693" y="1484078"/>
                </a:cubicBezTo>
                <a:cubicBezTo>
                  <a:pt x="1399429" y="1460583"/>
                  <a:pt x="1391755" y="1369447"/>
                  <a:pt x="1389767" y="1344930"/>
                </a:cubicBezTo>
                <a:cubicBezTo>
                  <a:pt x="1387503" y="1320110"/>
                  <a:pt x="1392795" y="1379101"/>
                  <a:pt x="1389767" y="1336979"/>
                </a:cubicBezTo>
                <a:cubicBezTo>
                  <a:pt x="1386739" y="1294857"/>
                  <a:pt x="1386270" y="1169249"/>
                  <a:pt x="1371600" y="1092200"/>
                </a:cubicBezTo>
                <a:cubicBezTo>
                  <a:pt x="1356931" y="1015152"/>
                  <a:pt x="1328208" y="938188"/>
                  <a:pt x="1301750" y="874688"/>
                </a:cubicBezTo>
                <a:cubicBezTo>
                  <a:pt x="1275292" y="811188"/>
                  <a:pt x="1246717" y="764906"/>
                  <a:pt x="1212850" y="711200"/>
                </a:cubicBezTo>
                <a:cubicBezTo>
                  <a:pt x="1178983" y="657494"/>
                  <a:pt x="1140889" y="603250"/>
                  <a:pt x="1098550" y="552450"/>
                </a:cubicBezTo>
                <a:cubicBezTo>
                  <a:pt x="1056211" y="501650"/>
                  <a:pt x="1002210" y="447675"/>
                  <a:pt x="958818" y="406400"/>
                </a:cubicBezTo>
                <a:cubicBezTo>
                  <a:pt x="915426" y="365125"/>
                  <a:pt x="858217" y="322887"/>
                  <a:pt x="838200" y="304800"/>
                </a:cubicBezTo>
                <a:cubicBezTo>
                  <a:pt x="818184" y="286713"/>
                  <a:pt x="859886" y="315870"/>
                  <a:pt x="838719" y="297878"/>
                </a:cubicBezTo>
                <a:cubicBezTo>
                  <a:pt x="817552" y="279886"/>
                  <a:pt x="765261" y="229563"/>
                  <a:pt x="711200" y="196850"/>
                </a:cubicBezTo>
                <a:cubicBezTo>
                  <a:pt x="657139" y="164137"/>
                  <a:pt x="583142" y="128058"/>
                  <a:pt x="514350" y="101600"/>
                </a:cubicBezTo>
                <a:cubicBezTo>
                  <a:pt x="445558" y="75142"/>
                  <a:pt x="360892" y="52917"/>
                  <a:pt x="298450" y="38100"/>
                </a:cubicBezTo>
                <a:cubicBezTo>
                  <a:pt x="236008" y="23283"/>
                  <a:pt x="189442" y="19050"/>
                  <a:pt x="139700" y="12700"/>
                </a:cubicBezTo>
                <a:cubicBezTo>
                  <a:pt x="89958" y="6350"/>
                  <a:pt x="46567" y="0"/>
                  <a:pt x="0" y="0"/>
                </a:cubicBezTo>
              </a:path>
            </a:pathLst>
          </a:custGeom>
          <a:noFill/>
          <a:ln w="57150" algn="ctr">
            <a:solidFill>
              <a:srgbClr val="008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ru-RU" sz="2400">
              <a:latin typeface="Tahoma" pitchFamily="34" charset="0"/>
            </a:endParaRPr>
          </a:p>
        </p:txBody>
      </p:sp>
      <p:sp>
        <p:nvSpPr>
          <p:cNvPr id="96" name="Полилиния 95"/>
          <p:cNvSpPr>
            <a:spLocks noChangeArrowheads="1"/>
          </p:cNvSpPr>
          <p:nvPr/>
        </p:nvSpPr>
        <p:spPr bwMode="auto">
          <a:xfrm>
            <a:off x="1719263" y="3265488"/>
            <a:ext cx="1009650" cy="444500"/>
          </a:xfrm>
          <a:custGeom>
            <a:avLst/>
            <a:gdLst>
              <a:gd name="T0" fmla="*/ 1009650 w 1009650"/>
              <a:gd name="T1" fmla="*/ 0 h 444500"/>
              <a:gd name="T2" fmla="*/ 906096 w 1009650"/>
              <a:gd name="T3" fmla="*/ 11307 h 444500"/>
              <a:gd name="T4" fmla="*/ 869950 w 1009650"/>
              <a:gd name="T5" fmla="*/ 12700 h 444500"/>
              <a:gd name="T6" fmla="*/ 692150 w 1009650"/>
              <a:gd name="T7" fmla="*/ 44450 h 444500"/>
              <a:gd name="T8" fmla="*/ 552450 w 1009650"/>
              <a:gd name="T9" fmla="*/ 88900 h 444500"/>
              <a:gd name="T10" fmla="*/ 381000 w 1009650"/>
              <a:gd name="T11" fmla="*/ 152400 h 444500"/>
              <a:gd name="T12" fmla="*/ 222250 w 1009650"/>
              <a:gd name="T13" fmla="*/ 266700 h 444500"/>
              <a:gd name="T14" fmla="*/ 127000 w 1009650"/>
              <a:gd name="T15" fmla="*/ 330200 h 444500"/>
              <a:gd name="T16" fmla="*/ 128030 w 1009650"/>
              <a:gd name="T17" fmla="*/ 341208 h 444500"/>
              <a:gd name="T18" fmla="*/ 0 w 1009650"/>
              <a:gd name="T19" fmla="*/ 444500 h 444500"/>
              <a:gd name="T20" fmla="*/ 0 w 1009650"/>
              <a:gd name="T21" fmla="*/ 444500 h 4445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009650"/>
              <a:gd name="T34" fmla="*/ 0 h 444500"/>
              <a:gd name="T35" fmla="*/ 1009650 w 1009650"/>
              <a:gd name="T36" fmla="*/ 444500 h 4445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009650" h="444500">
                <a:moveTo>
                  <a:pt x="1009650" y="0"/>
                </a:moveTo>
                <a:lnTo>
                  <a:pt x="906096" y="11307"/>
                </a:lnTo>
                <a:cubicBezTo>
                  <a:pt x="882813" y="13424"/>
                  <a:pt x="905607" y="7176"/>
                  <a:pt x="869950" y="12700"/>
                </a:cubicBezTo>
                <a:cubicBezTo>
                  <a:pt x="834293" y="18224"/>
                  <a:pt x="745067" y="31750"/>
                  <a:pt x="692150" y="44450"/>
                </a:cubicBezTo>
                <a:cubicBezTo>
                  <a:pt x="639233" y="57150"/>
                  <a:pt x="604308" y="70908"/>
                  <a:pt x="552450" y="88900"/>
                </a:cubicBezTo>
                <a:cubicBezTo>
                  <a:pt x="500592" y="106892"/>
                  <a:pt x="436033" y="122767"/>
                  <a:pt x="381000" y="152400"/>
                </a:cubicBezTo>
                <a:cubicBezTo>
                  <a:pt x="325967" y="182033"/>
                  <a:pt x="264583" y="237067"/>
                  <a:pt x="222250" y="266700"/>
                </a:cubicBezTo>
                <a:cubicBezTo>
                  <a:pt x="179917" y="296333"/>
                  <a:pt x="142703" y="317782"/>
                  <a:pt x="127000" y="330200"/>
                </a:cubicBezTo>
                <a:cubicBezTo>
                  <a:pt x="111297" y="342618"/>
                  <a:pt x="149196" y="322158"/>
                  <a:pt x="128030" y="341208"/>
                </a:cubicBezTo>
                <a:cubicBezTo>
                  <a:pt x="106864" y="360258"/>
                  <a:pt x="21338" y="427285"/>
                  <a:pt x="0" y="444500"/>
                </a:cubicBezTo>
              </a:path>
            </a:pathLst>
          </a:custGeom>
          <a:noFill/>
          <a:ln w="57150" algn="ctr">
            <a:solidFill>
              <a:srgbClr val="008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ru-RU" sz="2400">
              <a:latin typeface="Tahoma" pitchFamily="34" charset="0"/>
            </a:endParaRPr>
          </a:p>
        </p:txBody>
      </p:sp>
      <p:grpSp>
        <p:nvGrpSpPr>
          <p:cNvPr id="98" name="Группа 158"/>
          <p:cNvGrpSpPr>
            <a:grpSpLocks/>
          </p:cNvGrpSpPr>
          <p:nvPr/>
        </p:nvGrpSpPr>
        <p:grpSpPr bwMode="auto">
          <a:xfrm>
            <a:off x="3357563" y="2571750"/>
            <a:ext cx="428625" cy="828675"/>
            <a:chOff x="3481695" y="1633526"/>
            <a:chExt cx="428313" cy="828680"/>
          </a:xfrm>
        </p:grpSpPr>
        <p:sp>
          <p:nvSpPr>
            <p:cNvPr id="100" name="Прямоугольник 99"/>
            <p:cNvSpPr/>
            <p:nvPr/>
          </p:nvSpPr>
          <p:spPr bwMode="auto">
            <a:xfrm>
              <a:off x="3500731" y="1633526"/>
              <a:ext cx="356927" cy="35719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24599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102" name="Прямоугольник 101"/>
              <p:cNvSpPr/>
              <p:nvPr/>
            </p:nvSpPr>
            <p:spPr bwMode="auto">
              <a:xfrm>
                <a:off x="3481695" y="1962141"/>
                <a:ext cx="356927" cy="50006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b="1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2</a:t>
                </a:r>
                <a:endParaRPr lang="ru-RU" sz="3600" b="1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24601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pSp>
        <p:nvGrpSpPr>
          <p:cNvPr id="432" name="Группа 158"/>
          <p:cNvGrpSpPr>
            <a:grpSpLocks/>
          </p:cNvGrpSpPr>
          <p:nvPr/>
        </p:nvGrpSpPr>
        <p:grpSpPr bwMode="auto">
          <a:xfrm>
            <a:off x="1785938" y="2571750"/>
            <a:ext cx="428625" cy="828675"/>
            <a:chOff x="3481695" y="1633526"/>
            <a:chExt cx="428313" cy="828680"/>
          </a:xfrm>
        </p:grpSpPr>
        <p:sp>
          <p:nvSpPr>
            <p:cNvPr id="433" name="Прямоугольник 432"/>
            <p:cNvSpPr/>
            <p:nvPr/>
          </p:nvSpPr>
          <p:spPr bwMode="auto">
            <a:xfrm>
              <a:off x="3500731" y="1633526"/>
              <a:ext cx="356927" cy="35719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24595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435" name="Прямоугольник 434"/>
              <p:cNvSpPr/>
              <p:nvPr/>
            </p:nvSpPr>
            <p:spPr bwMode="auto">
              <a:xfrm>
                <a:off x="3481695" y="1962141"/>
                <a:ext cx="356927" cy="50006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b="1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4</a:t>
                </a:r>
                <a:endParaRPr lang="ru-RU" sz="3600" b="1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24597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aphicFrame>
        <p:nvGraphicFramePr>
          <p:cNvPr id="438" name="Object 2"/>
          <p:cNvGraphicFramePr>
            <a:graphicFrameLocks noChangeAspect="1"/>
          </p:cNvGraphicFramePr>
          <p:nvPr/>
        </p:nvGraphicFramePr>
        <p:xfrm>
          <a:off x="5786438" y="2786063"/>
          <a:ext cx="3071812" cy="1857375"/>
        </p:xfrm>
        <a:graphic>
          <a:graphicData uri="http://schemas.openxmlformats.org/presentationml/2006/ole">
            <p:oleObj spid="_x0000_s24578" name="Формула" r:id="rId4" imgW="1193760" imgH="609480" progId="Equation.3">
              <p:embed/>
            </p:oleObj>
          </a:graphicData>
        </a:graphic>
      </p:graphicFrame>
      <p:sp>
        <p:nvSpPr>
          <p:cNvPr id="439" name="Прямоугольник 438"/>
          <p:cNvSpPr>
            <a:spLocks noChangeArrowheads="1"/>
          </p:cNvSpPr>
          <p:nvPr/>
        </p:nvSpPr>
        <p:spPr bwMode="auto">
          <a:xfrm>
            <a:off x="6858000" y="1928813"/>
            <a:ext cx="785813" cy="500062"/>
          </a:xfrm>
          <a:prstGeom prst="rect">
            <a:avLst/>
          </a:prstGeom>
          <a:noFill/>
          <a:ln w="12700" algn="ctr">
            <a:noFill/>
            <a:round/>
            <a:headEnd type="none" w="sm" len="sm"/>
            <a:tailEnd type="none" w="sm" len="sm"/>
          </a:ln>
        </p:spPr>
        <p:txBody>
          <a:bodyPr wrap="none"/>
          <a:lstStyle/>
          <a:p>
            <a:r>
              <a:rPr lang="ru-RU" sz="3600">
                <a:solidFill>
                  <a:srgbClr val="FF0000"/>
                </a:solidFill>
                <a:latin typeface="Tahoma" pitchFamily="34" charset="0"/>
              </a:rPr>
              <a:t>АМ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5" grpId="0" animBg="1"/>
      <p:bldP spid="96" grpId="0" animBg="1"/>
      <p:bldP spid="4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title"/>
          </p:nvPr>
        </p:nvSpPr>
        <p:spPr>
          <a:xfrm>
            <a:off x="609600" y="214313"/>
            <a:ext cx="7772400" cy="1500187"/>
          </a:xfr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3000000"/>
          </a:gra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Вторая четверть единичной окружности разделена пополам точкой М, а четвертая четверть разделена на 3 равных части точками К и Р. Чему равны длины дуг АМ, АК, АР, РВ, МК, КМ? </a:t>
            </a:r>
          </a:p>
        </p:txBody>
      </p:sp>
      <p:sp>
        <p:nvSpPr>
          <p:cNvPr id="2560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Ins="539580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25605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560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grpSp>
        <p:nvGrpSpPr>
          <p:cNvPr id="25608" name="Группа 242"/>
          <p:cNvGrpSpPr>
            <a:grpSpLocks/>
          </p:cNvGrpSpPr>
          <p:nvPr/>
        </p:nvGrpSpPr>
        <p:grpSpPr bwMode="auto">
          <a:xfrm>
            <a:off x="-857250" y="1714500"/>
            <a:ext cx="6143625" cy="4757738"/>
            <a:chOff x="-857256" y="1714488"/>
            <a:chExt cx="6143636" cy="4758504"/>
          </a:xfrm>
        </p:grpSpPr>
        <p:sp>
          <p:nvSpPr>
            <p:cNvPr id="25632" name="Прямоугольник 225"/>
            <p:cNvSpPr>
              <a:spLocks noChangeArrowheads="1"/>
            </p:cNvSpPr>
            <p:nvPr/>
          </p:nvSpPr>
          <p:spPr bwMode="auto">
            <a:xfrm>
              <a:off x="3286116" y="4071942"/>
              <a:ext cx="239985" cy="29658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А</a:t>
              </a:r>
            </a:p>
          </p:txBody>
        </p:sp>
        <p:grpSp>
          <p:nvGrpSpPr>
            <p:cNvPr id="25633" name="Группа 241"/>
            <p:cNvGrpSpPr>
              <a:grpSpLocks/>
            </p:cNvGrpSpPr>
            <p:nvPr/>
          </p:nvGrpSpPr>
          <p:grpSpPr bwMode="auto">
            <a:xfrm>
              <a:off x="-857256" y="1714488"/>
              <a:ext cx="6143636" cy="4758504"/>
              <a:chOff x="-857256" y="1714488"/>
              <a:chExt cx="6143636" cy="4758504"/>
            </a:xfrm>
          </p:grpSpPr>
          <p:sp>
            <p:nvSpPr>
              <p:cNvPr id="25634" name="Прямоугольник 144"/>
              <p:cNvSpPr>
                <a:spLocks noChangeArrowheads="1"/>
              </p:cNvSpPr>
              <p:nvPr/>
            </p:nvSpPr>
            <p:spPr bwMode="auto">
              <a:xfrm>
                <a:off x="822645" y="4071942"/>
                <a:ext cx="239985" cy="296583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r>
                  <a:rPr lang="ru-RU" sz="2400">
                    <a:solidFill>
                      <a:srgbClr val="FF0000"/>
                    </a:solidFill>
                    <a:latin typeface="Tahoma" pitchFamily="34" charset="0"/>
                  </a:rPr>
                  <a:t>С</a:t>
                </a:r>
              </a:p>
            </p:txBody>
          </p:sp>
          <p:grpSp>
            <p:nvGrpSpPr>
              <p:cNvPr id="25635" name="Группа 240"/>
              <p:cNvGrpSpPr>
                <a:grpSpLocks/>
              </p:cNvGrpSpPr>
              <p:nvPr/>
            </p:nvGrpSpPr>
            <p:grpSpPr bwMode="auto">
              <a:xfrm>
                <a:off x="-857256" y="1714488"/>
                <a:ext cx="6143636" cy="4758504"/>
                <a:chOff x="-857256" y="1714488"/>
                <a:chExt cx="6143636" cy="4758504"/>
              </a:xfrm>
            </p:grpSpPr>
            <p:sp>
              <p:nvSpPr>
                <p:cNvPr id="25636" name="Прямоугольник 224"/>
                <p:cNvSpPr>
                  <a:spLocks noChangeArrowheads="1"/>
                </p:cNvSpPr>
                <p:nvPr/>
              </p:nvSpPr>
              <p:spPr bwMode="auto">
                <a:xfrm>
                  <a:off x="1928794" y="2963423"/>
                  <a:ext cx="239985" cy="296583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r>
                    <a:rPr lang="ru-RU" sz="2400">
                      <a:solidFill>
                        <a:srgbClr val="FF0000"/>
                      </a:solidFill>
                      <a:latin typeface="Tahoma" pitchFamily="34" charset="0"/>
                    </a:rPr>
                    <a:t>В</a:t>
                  </a:r>
                </a:p>
              </p:txBody>
            </p:sp>
            <p:grpSp>
              <p:nvGrpSpPr>
                <p:cNvPr id="25637" name="Группа 239"/>
                <p:cNvGrpSpPr>
                  <a:grpSpLocks/>
                </p:cNvGrpSpPr>
                <p:nvPr/>
              </p:nvGrpSpPr>
              <p:grpSpPr bwMode="auto">
                <a:xfrm>
                  <a:off x="-857256" y="1714488"/>
                  <a:ext cx="6143636" cy="4758504"/>
                  <a:chOff x="-857256" y="1714488"/>
                  <a:chExt cx="6143636" cy="4758504"/>
                </a:xfrm>
              </p:grpSpPr>
              <p:grpSp>
                <p:nvGrpSpPr>
                  <p:cNvPr id="25638" name="Группа 227"/>
                  <p:cNvGrpSpPr>
                    <a:grpSpLocks/>
                  </p:cNvGrpSpPr>
                  <p:nvPr/>
                </p:nvGrpSpPr>
                <p:grpSpPr bwMode="auto">
                  <a:xfrm>
                    <a:off x="-857256" y="1714488"/>
                    <a:ext cx="6143636" cy="4758504"/>
                    <a:chOff x="0" y="-19051"/>
                    <a:chExt cx="9144000" cy="6877051"/>
                  </a:xfrm>
                </p:grpSpPr>
                <p:grpSp>
                  <p:nvGrpSpPr>
                    <p:cNvPr id="25643" name="Группа 14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0" y="-19051"/>
                      <a:ext cx="9144000" cy="6877051"/>
                      <a:chOff x="0" y="-4763"/>
                      <a:chExt cx="9144000" cy="6877051"/>
                    </a:xfrm>
                  </p:grpSpPr>
                  <p:grpSp>
                    <p:nvGrpSpPr>
                      <p:cNvPr id="25645" name="Группа 6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-4763"/>
                        <a:ext cx="9144001" cy="6877051"/>
                        <a:chOff x="-24714" y="-794"/>
                        <a:chExt cx="9168714" cy="6876936"/>
                      </a:xfrm>
                    </p:grpSpPr>
                    <p:grpSp>
                      <p:nvGrpSpPr>
                        <p:cNvPr id="25650" name="Группа 34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-24714" y="294957"/>
                          <a:ext cx="9168714" cy="6416993"/>
                          <a:chOff x="-10848" y="294396"/>
                          <a:chExt cx="9168714" cy="6416993"/>
                        </a:xfrm>
                      </p:grpSpPr>
                      <p:grpSp>
                        <p:nvGrpSpPr>
                          <p:cNvPr id="25683" name="Группа 14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94396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25699" name="Прямая соединительная линия 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700" name="Прямая соединительная линия 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701" name="Прямая соединительная линия 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702" name="Прямая соединительная линия 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1651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703" name="Прямая соединительная линия 1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704" name="Прямая соединительная линия 1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705" name="Прямая соединительная линия 1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706" name="Прямая соединительная линия 1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grpSp>
                        <p:nvGrpSpPr>
                          <p:cNvPr id="25684" name="Группа 15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738372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25691" name="Прямая соединительная линия 1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92" name="Прямая соединительная линия 1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93" name="Прямая соединительная линия 1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94" name="Прямая соединительная линия 1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04961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95" name="Прямая соединительная линия 2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96" name="Прямая соединительная линия 2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97" name="Прямая соединительная линия 2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98" name="Прямая соединительная линия 2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25685" name="Прямая соединительная линия 25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4213" y="5175594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25686" name="Прямая соединительная линия 2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5492217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25687" name="Прямая соединительная линия 2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5800720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25688" name="Прямая соединительная линия 28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-10848" y="6101568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25689" name="Прямая соединительная линия 29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6403643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25690" name="Прямая соединительная линия 33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6709801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  <p:grpSp>
                      <p:nvGrpSpPr>
                        <p:cNvPr id="25651" name="Группа 6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96146" y="-794"/>
                          <a:ext cx="8534006" cy="6876936"/>
                          <a:chOff x="296146" y="-794"/>
                          <a:chExt cx="8534006" cy="6876936"/>
                        </a:xfrm>
                      </p:grpSpPr>
                      <p:grpSp>
                        <p:nvGrpSpPr>
                          <p:cNvPr id="25652" name="Группа 50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296146" y="0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25670" name="Прямая соединительная линия 3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71" name="Прямая соединительная линия 3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72" name="Прямая соединительная линия 3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73" name="Прямая соединительная линия 4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74" name="Прямая соединительная линия 4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75" name="Прямая соединительная линия 4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76" name="Прямая соединительная линия 4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77" name="Прямая соединительная линия 4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78" name="Прямая соединительная линия 4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79" name="Прямая соединительная линия 4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80" name="Прямая соединительная линия 4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81" name="Прямая соединительная линия 4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82" name="Прямая соединительная линия 4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25653" name="Прямая соединительная линия 51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4600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grpSp>
                        <p:nvGrpSpPr>
                          <p:cNvPr id="25654" name="Группа 52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5167602" y="-794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25657" name="Прямая соединительная линия 5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58" name="Прямая соединительная линия 5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59" name="Прямая соединительная линия 5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60" name="Прямая соединительная линия 5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61" name="Прямая соединительная линия 5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62" name="Прямая соединительная линия 5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63" name="Прямая соединительная линия 5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64" name="Прямая соединительная линия 6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65" name="Прямая соединительная линия 6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66" name="Прямая соединительная линия 6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67" name="Прямая соединительная линия 6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68" name="Прямая соединительная линия 6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25669" name="Прямая соединительная линия 6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25655" name="Прямая соединительная линия 6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1606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25656" name="Прямая соединительная линия 6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851218" y="3435059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</p:grpSp>
                  <p:grpSp>
                    <p:nvGrpSpPr>
                      <p:cNvPr id="25646" name="Группа 1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71500" y="1000125"/>
                        <a:ext cx="8358188" cy="5645150"/>
                        <a:chOff x="571500" y="1000125"/>
                        <a:chExt cx="8358188" cy="5645150"/>
                      </a:xfrm>
                    </p:grpSpPr>
                    <p:cxnSp>
                      <p:nvCxnSpPr>
                        <p:cNvPr id="25647" name="Прямая со стрелкой 71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rot="5400000" flipH="1" flipV="1">
                          <a:off x="1766561" y="3821906"/>
                          <a:ext cx="5645150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cxnSp>
                      <p:nvCxnSpPr>
                        <p:cNvPr id="25648" name="Прямая со стрелкой 73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571500" y="3951288"/>
                          <a:ext cx="8358188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sp>
                      <p:nvSpPr>
                        <p:cNvPr id="25649" name="Овал 7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462213" y="1797050"/>
                          <a:ext cx="4214812" cy="4286250"/>
                        </a:xfrm>
                        <a:prstGeom prst="ellipse">
                          <a:avLst/>
                        </a:prstGeom>
                        <a:noFill/>
                        <a:ln w="44450" algn="ctr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wrap="none"/>
                        <a:lstStyle/>
                        <a:p>
                          <a:endParaRPr lang="ru-RU" sz="2400">
                            <a:latin typeface="Tahoma" pitchFamily="34" charset="0"/>
                          </a:endParaRPr>
                        </a:p>
                      </p:txBody>
                    </p:sp>
                  </p:grpSp>
                </p:grpSp>
                <p:sp>
                  <p:nvSpPr>
                    <p:cNvPr id="25644" name="Прямоугольник 2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465650" y="5452834"/>
                      <a:ext cx="357186" cy="428626"/>
                    </a:xfrm>
                    <a:prstGeom prst="rect">
                      <a:avLst/>
                    </a:prstGeom>
                    <a:noFill/>
                    <a:ln w="12700" algn="ctr">
                      <a:noFill/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/>
                    <a:lstStyle/>
                    <a:p>
                      <a:r>
                        <a:rPr lang="en-US" sz="2400">
                          <a:solidFill>
                            <a:srgbClr val="FF0000"/>
                          </a:solidFill>
                          <a:latin typeface="Tahoma" pitchFamily="34" charset="0"/>
                        </a:rPr>
                        <a:t>D</a:t>
                      </a:r>
                      <a:endParaRPr lang="ru-RU" sz="2400">
                        <a:solidFill>
                          <a:srgbClr val="FF0000"/>
                        </a:solidFill>
                        <a:latin typeface="Tahoma" pitchFamily="34" charset="0"/>
                      </a:endParaRPr>
                    </a:p>
                  </p:txBody>
                </p:sp>
              </p:grpSp>
              <p:sp>
                <p:nvSpPr>
                  <p:cNvPr id="230" name="Овал 229"/>
                  <p:cNvSpPr/>
                  <p:nvPr/>
                </p:nvSpPr>
                <p:spPr bwMode="auto">
                  <a:xfrm>
                    <a:off x="2143124" y="2878313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2" name="Овал 231"/>
                  <p:cNvSpPr/>
                  <p:nvPr/>
                </p:nvSpPr>
                <p:spPr bwMode="auto">
                  <a:xfrm>
                    <a:off x="3543302" y="4367628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3" name="Овал 232"/>
                  <p:cNvSpPr/>
                  <p:nvPr/>
                </p:nvSpPr>
                <p:spPr bwMode="auto">
                  <a:xfrm>
                    <a:off x="2143124" y="5839477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4" name="Овал 233"/>
                  <p:cNvSpPr/>
                  <p:nvPr/>
                </p:nvSpPr>
                <p:spPr bwMode="auto">
                  <a:xfrm>
                    <a:off x="719135" y="4391444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</p:grpSp>
          </p:grpSp>
        </p:grpSp>
      </p:grpSp>
      <p:grpSp>
        <p:nvGrpSpPr>
          <p:cNvPr id="25609" name="Группа 243"/>
          <p:cNvGrpSpPr>
            <a:grpSpLocks/>
          </p:cNvGrpSpPr>
          <p:nvPr/>
        </p:nvGrpSpPr>
        <p:grpSpPr bwMode="auto">
          <a:xfrm>
            <a:off x="1044575" y="2827338"/>
            <a:ext cx="241300" cy="652462"/>
            <a:chOff x="1044286" y="2826937"/>
            <a:chExt cx="241566" cy="652235"/>
          </a:xfrm>
        </p:grpSpPr>
        <p:sp>
          <p:nvSpPr>
            <p:cNvPr id="25630" name="Прямоугольник 237"/>
            <p:cNvSpPr>
              <a:spLocks noChangeArrowheads="1"/>
            </p:cNvSpPr>
            <p:nvPr/>
          </p:nvSpPr>
          <p:spPr bwMode="auto">
            <a:xfrm>
              <a:off x="1044286" y="282693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м</a:t>
              </a:r>
            </a:p>
          </p:txBody>
        </p:sp>
        <p:sp>
          <p:nvSpPr>
            <p:cNvPr id="25631" name="Овал 236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25610" name="Группа 244"/>
          <p:cNvGrpSpPr>
            <a:grpSpLocks/>
          </p:cNvGrpSpPr>
          <p:nvPr/>
        </p:nvGrpSpPr>
        <p:grpSpPr bwMode="auto">
          <a:xfrm>
            <a:off x="2830513" y="5622925"/>
            <a:ext cx="241300" cy="449263"/>
            <a:chOff x="1044286" y="3336296"/>
            <a:chExt cx="241566" cy="449894"/>
          </a:xfrm>
        </p:grpSpPr>
        <p:sp>
          <p:nvSpPr>
            <p:cNvPr id="25628" name="Прямоугольник 245"/>
            <p:cNvSpPr>
              <a:spLocks noChangeArrowheads="1"/>
            </p:cNvSpPr>
            <p:nvPr/>
          </p:nvSpPr>
          <p:spPr bwMode="auto">
            <a:xfrm>
              <a:off x="1044286" y="354131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Р</a:t>
              </a:r>
            </a:p>
          </p:txBody>
        </p:sp>
        <p:sp>
          <p:nvSpPr>
            <p:cNvPr id="25629" name="Овал 246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25611" name="Группа 247"/>
          <p:cNvGrpSpPr>
            <a:grpSpLocks/>
          </p:cNvGrpSpPr>
          <p:nvPr/>
        </p:nvGrpSpPr>
        <p:grpSpPr bwMode="auto">
          <a:xfrm>
            <a:off x="3286125" y="5122863"/>
            <a:ext cx="241300" cy="449262"/>
            <a:chOff x="1044286" y="3336296"/>
            <a:chExt cx="241566" cy="449894"/>
          </a:xfrm>
        </p:grpSpPr>
        <p:sp>
          <p:nvSpPr>
            <p:cNvPr id="25626" name="Прямоугольник 248"/>
            <p:cNvSpPr>
              <a:spLocks noChangeArrowheads="1"/>
            </p:cNvSpPr>
            <p:nvPr/>
          </p:nvSpPr>
          <p:spPr bwMode="auto">
            <a:xfrm>
              <a:off x="1044286" y="354131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К</a:t>
              </a:r>
            </a:p>
          </p:txBody>
        </p:sp>
        <p:sp>
          <p:nvSpPr>
            <p:cNvPr id="25627" name="Овал 249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19" name="Группа 158"/>
          <p:cNvGrpSpPr>
            <a:grpSpLocks/>
          </p:cNvGrpSpPr>
          <p:nvPr/>
        </p:nvGrpSpPr>
        <p:grpSpPr bwMode="auto">
          <a:xfrm>
            <a:off x="357188" y="5172075"/>
            <a:ext cx="428625" cy="828675"/>
            <a:chOff x="3481695" y="1633526"/>
            <a:chExt cx="428313" cy="828680"/>
          </a:xfrm>
        </p:grpSpPr>
        <p:sp>
          <p:nvSpPr>
            <p:cNvPr id="100" name="Прямоугольник 99"/>
            <p:cNvSpPr/>
            <p:nvPr/>
          </p:nvSpPr>
          <p:spPr bwMode="auto">
            <a:xfrm>
              <a:off x="3500731" y="1633526"/>
              <a:ext cx="356927" cy="35719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ru-RU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3</a:t>
              </a: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25623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102" name="Прямоугольник 101"/>
              <p:cNvSpPr/>
              <p:nvPr/>
            </p:nvSpPr>
            <p:spPr bwMode="auto">
              <a:xfrm>
                <a:off x="3481695" y="1962141"/>
                <a:ext cx="356927" cy="50006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b="1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2</a:t>
                </a:r>
                <a:endParaRPr lang="ru-RU" sz="3600" b="1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25625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pSp>
        <p:nvGrpSpPr>
          <p:cNvPr id="21" name="Группа 158"/>
          <p:cNvGrpSpPr>
            <a:grpSpLocks/>
          </p:cNvGrpSpPr>
          <p:nvPr/>
        </p:nvGrpSpPr>
        <p:grpSpPr bwMode="auto">
          <a:xfrm>
            <a:off x="2714625" y="4743450"/>
            <a:ext cx="428625" cy="828675"/>
            <a:chOff x="3481695" y="1633526"/>
            <a:chExt cx="428313" cy="828680"/>
          </a:xfrm>
        </p:grpSpPr>
        <p:sp>
          <p:nvSpPr>
            <p:cNvPr id="433" name="Прямоугольник 432"/>
            <p:cNvSpPr/>
            <p:nvPr/>
          </p:nvSpPr>
          <p:spPr bwMode="auto">
            <a:xfrm>
              <a:off x="3500731" y="1633526"/>
              <a:ext cx="356928" cy="35719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ru-RU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2</a:t>
              </a: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25619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435" name="Прямоугольник 434"/>
              <p:cNvSpPr/>
              <p:nvPr/>
            </p:nvSpPr>
            <p:spPr bwMode="auto">
              <a:xfrm>
                <a:off x="3481695" y="1962141"/>
                <a:ext cx="356928" cy="50006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6</a:t>
                </a:r>
                <a:endParaRPr lang="ru-RU" sz="3600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25621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aphicFrame>
        <p:nvGraphicFramePr>
          <p:cNvPr id="438" name="Object 2"/>
          <p:cNvGraphicFramePr>
            <a:graphicFrameLocks noChangeAspect="1"/>
          </p:cNvGraphicFramePr>
          <p:nvPr/>
        </p:nvGraphicFramePr>
        <p:xfrm>
          <a:off x="5835650" y="2786063"/>
          <a:ext cx="2973388" cy="1857375"/>
        </p:xfrm>
        <a:graphic>
          <a:graphicData uri="http://schemas.openxmlformats.org/presentationml/2006/ole">
            <p:oleObj spid="_x0000_s25602" name="Формула" r:id="rId4" imgW="1155600" imgH="609480" progId="Equation.3">
              <p:embed/>
            </p:oleObj>
          </a:graphicData>
        </a:graphic>
      </p:graphicFrame>
      <p:sp>
        <p:nvSpPr>
          <p:cNvPr id="439" name="Прямоугольник 438"/>
          <p:cNvSpPr>
            <a:spLocks noChangeArrowheads="1"/>
          </p:cNvSpPr>
          <p:nvPr/>
        </p:nvSpPr>
        <p:spPr bwMode="auto">
          <a:xfrm>
            <a:off x="6858000" y="1928813"/>
            <a:ext cx="785813" cy="500062"/>
          </a:xfrm>
          <a:prstGeom prst="rect">
            <a:avLst/>
          </a:prstGeom>
          <a:noFill/>
          <a:ln w="12700" algn="ctr">
            <a:noFill/>
            <a:round/>
            <a:headEnd type="none" w="sm" len="sm"/>
            <a:tailEnd type="none" w="sm" len="sm"/>
          </a:ln>
        </p:spPr>
        <p:txBody>
          <a:bodyPr wrap="none"/>
          <a:lstStyle/>
          <a:p>
            <a:r>
              <a:rPr lang="ru-RU" sz="3600">
                <a:solidFill>
                  <a:srgbClr val="FF0000"/>
                </a:solidFill>
                <a:latin typeface="Tahoma" pitchFamily="34" charset="0"/>
              </a:rPr>
              <a:t>АК</a:t>
            </a:r>
          </a:p>
        </p:txBody>
      </p:sp>
      <p:sp>
        <p:nvSpPr>
          <p:cNvPr id="107" name="Дуга 106"/>
          <p:cNvSpPr/>
          <p:nvPr/>
        </p:nvSpPr>
        <p:spPr bwMode="auto">
          <a:xfrm>
            <a:off x="777875" y="2984500"/>
            <a:ext cx="2865438" cy="2913063"/>
          </a:xfrm>
          <a:prstGeom prst="arc">
            <a:avLst>
              <a:gd name="adj1" fmla="val 2046866"/>
              <a:gd name="adj2" fmla="val 0"/>
            </a:avLst>
          </a:prstGeom>
          <a:noFill/>
          <a:ln w="6350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sp>
        <p:nvSpPr>
          <p:cNvPr id="109" name="Дуга 108"/>
          <p:cNvSpPr/>
          <p:nvPr/>
        </p:nvSpPr>
        <p:spPr bwMode="auto">
          <a:xfrm>
            <a:off x="785813" y="2982913"/>
            <a:ext cx="2865437" cy="2913062"/>
          </a:xfrm>
          <a:prstGeom prst="arc">
            <a:avLst>
              <a:gd name="adj1" fmla="val 5537189"/>
              <a:gd name="adj2" fmla="val 0"/>
            </a:avLst>
          </a:prstGeom>
          <a:noFill/>
          <a:ln w="63500" cap="flat" cmpd="sng" algn="ctr">
            <a:solidFill>
              <a:srgbClr val="008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sp>
        <p:nvSpPr>
          <p:cNvPr id="110" name="Дуга 109"/>
          <p:cNvSpPr/>
          <p:nvPr/>
        </p:nvSpPr>
        <p:spPr bwMode="auto">
          <a:xfrm>
            <a:off x="785813" y="2997200"/>
            <a:ext cx="2865437" cy="2913063"/>
          </a:xfrm>
          <a:prstGeom prst="arc">
            <a:avLst>
              <a:gd name="adj1" fmla="val 1748566"/>
              <a:gd name="adj2" fmla="val 5420435"/>
            </a:avLst>
          </a:prstGeom>
          <a:noFill/>
          <a:ln w="63500" cap="flat" cmpd="sng" algn="ctr">
            <a:solidFill>
              <a:srgbClr val="008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" grpId="0"/>
      <p:bldP spid="107" grpId="0" animBg="1"/>
      <p:bldP spid="109" grpId="0" animBg="1"/>
      <p:bldP spid="1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title"/>
          </p:nvPr>
        </p:nvSpPr>
        <p:spPr>
          <a:xfrm>
            <a:off x="609600" y="214313"/>
            <a:ext cx="7772400" cy="1500187"/>
          </a:xfr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3000000"/>
          </a:gra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Вторая четверть единичной окружности разделена пополам точкой М, а четвертая четверть разделена на 3 равных части точками К и Р. Чему равны длины дуг АМ, АК, АР, РВ, МК, КМ? </a:t>
            </a:r>
          </a:p>
        </p:txBody>
      </p:sp>
      <p:sp>
        <p:nvSpPr>
          <p:cNvPr id="604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Ins="539580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60421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60422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grpSp>
        <p:nvGrpSpPr>
          <p:cNvPr id="60424" name="Группа 242"/>
          <p:cNvGrpSpPr>
            <a:grpSpLocks/>
          </p:cNvGrpSpPr>
          <p:nvPr/>
        </p:nvGrpSpPr>
        <p:grpSpPr bwMode="auto">
          <a:xfrm>
            <a:off x="-857250" y="1714500"/>
            <a:ext cx="6143625" cy="4757738"/>
            <a:chOff x="-857256" y="1714488"/>
            <a:chExt cx="6143636" cy="4758504"/>
          </a:xfrm>
        </p:grpSpPr>
        <p:sp>
          <p:nvSpPr>
            <p:cNvPr id="60448" name="Прямоугольник 225"/>
            <p:cNvSpPr>
              <a:spLocks noChangeArrowheads="1"/>
            </p:cNvSpPr>
            <p:nvPr/>
          </p:nvSpPr>
          <p:spPr bwMode="auto">
            <a:xfrm>
              <a:off x="3286116" y="4071942"/>
              <a:ext cx="239985" cy="29658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А</a:t>
              </a:r>
            </a:p>
          </p:txBody>
        </p:sp>
        <p:grpSp>
          <p:nvGrpSpPr>
            <p:cNvPr id="60449" name="Группа 241"/>
            <p:cNvGrpSpPr>
              <a:grpSpLocks/>
            </p:cNvGrpSpPr>
            <p:nvPr/>
          </p:nvGrpSpPr>
          <p:grpSpPr bwMode="auto">
            <a:xfrm>
              <a:off x="-857256" y="1714488"/>
              <a:ext cx="6143636" cy="4758504"/>
              <a:chOff x="-857256" y="1714488"/>
              <a:chExt cx="6143636" cy="4758504"/>
            </a:xfrm>
          </p:grpSpPr>
          <p:sp>
            <p:nvSpPr>
              <p:cNvPr id="60450" name="Прямоугольник 144"/>
              <p:cNvSpPr>
                <a:spLocks noChangeArrowheads="1"/>
              </p:cNvSpPr>
              <p:nvPr/>
            </p:nvSpPr>
            <p:spPr bwMode="auto">
              <a:xfrm>
                <a:off x="822645" y="4071942"/>
                <a:ext cx="239985" cy="296583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r>
                  <a:rPr lang="ru-RU" sz="2400">
                    <a:solidFill>
                      <a:srgbClr val="FF0000"/>
                    </a:solidFill>
                    <a:latin typeface="Tahoma" pitchFamily="34" charset="0"/>
                  </a:rPr>
                  <a:t>С</a:t>
                </a:r>
              </a:p>
            </p:txBody>
          </p:sp>
          <p:grpSp>
            <p:nvGrpSpPr>
              <p:cNvPr id="60451" name="Группа 240"/>
              <p:cNvGrpSpPr>
                <a:grpSpLocks/>
              </p:cNvGrpSpPr>
              <p:nvPr/>
            </p:nvGrpSpPr>
            <p:grpSpPr bwMode="auto">
              <a:xfrm>
                <a:off x="-857256" y="1714488"/>
                <a:ext cx="6143636" cy="4758504"/>
                <a:chOff x="-857256" y="1714488"/>
                <a:chExt cx="6143636" cy="4758504"/>
              </a:xfrm>
            </p:grpSpPr>
            <p:sp>
              <p:nvSpPr>
                <p:cNvPr id="60452" name="Прямоугольник 224"/>
                <p:cNvSpPr>
                  <a:spLocks noChangeArrowheads="1"/>
                </p:cNvSpPr>
                <p:nvPr/>
              </p:nvSpPr>
              <p:spPr bwMode="auto">
                <a:xfrm>
                  <a:off x="1928794" y="2963423"/>
                  <a:ext cx="239985" cy="296583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r>
                    <a:rPr lang="ru-RU" sz="2400">
                      <a:solidFill>
                        <a:srgbClr val="FF0000"/>
                      </a:solidFill>
                      <a:latin typeface="Tahoma" pitchFamily="34" charset="0"/>
                    </a:rPr>
                    <a:t>В</a:t>
                  </a:r>
                </a:p>
              </p:txBody>
            </p:sp>
            <p:grpSp>
              <p:nvGrpSpPr>
                <p:cNvPr id="60453" name="Группа 239"/>
                <p:cNvGrpSpPr>
                  <a:grpSpLocks/>
                </p:cNvGrpSpPr>
                <p:nvPr/>
              </p:nvGrpSpPr>
              <p:grpSpPr bwMode="auto">
                <a:xfrm>
                  <a:off x="-857256" y="1714488"/>
                  <a:ext cx="6143636" cy="4758504"/>
                  <a:chOff x="-857256" y="1714488"/>
                  <a:chExt cx="6143636" cy="4758504"/>
                </a:xfrm>
              </p:grpSpPr>
              <p:grpSp>
                <p:nvGrpSpPr>
                  <p:cNvPr id="60454" name="Группа 227"/>
                  <p:cNvGrpSpPr>
                    <a:grpSpLocks/>
                  </p:cNvGrpSpPr>
                  <p:nvPr/>
                </p:nvGrpSpPr>
                <p:grpSpPr bwMode="auto">
                  <a:xfrm>
                    <a:off x="-857256" y="1714488"/>
                    <a:ext cx="6143636" cy="4758504"/>
                    <a:chOff x="0" y="-19051"/>
                    <a:chExt cx="9144000" cy="6877051"/>
                  </a:xfrm>
                </p:grpSpPr>
                <p:grpSp>
                  <p:nvGrpSpPr>
                    <p:cNvPr id="60459" name="Группа 14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0" y="-19051"/>
                      <a:ext cx="9144000" cy="6877051"/>
                      <a:chOff x="0" y="-4763"/>
                      <a:chExt cx="9144000" cy="6877051"/>
                    </a:xfrm>
                  </p:grpSpPr>
                  <p:grpSp>
                    <p:nvGrpSpPr>
                      <p:cNvPr id="60461" name="Группа 6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-4763"/>
                        <a:ext cx="9144001" cy="6877051"/>
                        <a:chOff x="-24714" y="-794"/>
                        <a:chExt cx="9168714" cy="6876936"/>
                      </a:xfrm>
                    </p:grpSpPr>
                    <p:grpSp>
                      <p:nvGrpSpPr>
                        <p:cNvPr id="60466" name="Группа 34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-24714" y="294957"/>
                          <a:ext cx="9168714" cy="6416993"/>
                          <a:chOff x="-10848" y="294396"/>
                          <a:chExt cx="9168714" cy="6416993"/>
                        </a:xfrm>
                      </p:grpSpPr>
                      <p:grpSp>
                        <p:nvGrpSpPr>
                          <p:cNvPr id="60499" name="Группа 14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94396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60515" name="Прямая соединительная линия 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16" name="Прямая соединительная линия 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17" name="Прямая соединительная линия 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18" name="Прямая соединительная линия 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1651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19" name="Прямая соединительная линия 1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20" name="Прямая соединительная линия 1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21" name="Прямая соединительная линия 1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22" name="Прямая соединительная линия 1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grpSp>
                        <p:nvGrpSpPr>
                          <p:cNvPr id="60500" name="Группа 15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738372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60507" name="Прямая соединительная линия 1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08" name="Прямая соединительная линия 1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09" name="Прямая соединительная линия 1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10" name="Прямая соединительная линия 1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04961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11" name="Прямая соединительная линия 2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12" name="Прямая соединительная линия 2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13" name="Прямая соединительная линия 2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514" name="Прямая соединительная линия 2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0501" name="Прямая соединительная линия 25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4213" y="5175594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0502" name="Прямая соединительная линия 2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5492217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0503" name="Прямая соединительная линия 2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5800720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0504" name="Прямая соединительная линия 28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-10848" y="6101568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0505" name="Прямая соединительная линия 29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6403643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0506" name="Прямая соединительная линия 33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6709801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  <p:grpSp>
                      <p:nvGrpSpPr>
                        <p:cNvPr id="60467" name="Группа 6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96146" y="-794"/>
                          <a:ext cx="8534006" cy="6876936"/>
                          <a:chOff x="296146" y="-794"/>
                          <a:chExt cx="8534006" cy="6876936"/>
                        </a:xfrm>
                      </p:grpSpPr>
                      <p:grpSp>
                        <p:nvGrpSpPr>
                          <p:cNvPr id="60468" name="Группа 50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296146" y="0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60486" name="Прямая соединительная линия 3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87" name="Прямая соединительная линия 3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88" name="Прямая соединительная линия 3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89" name="Прямая соединительная линия 4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90" name="Прямая соединительная линия 4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91" name="Прямая соединительная линия 4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92" name="Прямая соединительная линия 4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93" name="Прямая соединительная линия 4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94" name="Прямая соединительная линия 4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95" name="Прямая соединительная линия 4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96" name="Прямая соединительная линия 4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97" name="Прямая соединительная линия 4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98" name="Прямая соединительная линия 4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0469" name="Прямая соединительная линия 51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4600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grpSp>
                        <p:nvGrpSpPr>
                          <p:cNvPr id="60470" name="Группа 52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5167602" y="-794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60473" name="Прямая соединительная линия 5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74" name="Прямая соединительная линия 5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75" name="Прямая соединительная линия 5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76" name="Прямая соединительная линия 5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77" name="Прямая соединительная линия 5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78" name="Прямая соединительная линия 5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79" name="Прямая соединительная линия 5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80" name="Прямая соединительная линия 6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81" name="Прямая соединительная линия 6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82" name="Прямая соединительная линия 6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83" name="Прямая соединительная линия 6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84" name="Прямая соединительная линия 6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0485" name="Прямая соединительная линия 6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0471" name="Прямая соединительная линия 6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1606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0472" name="Прямая соединительная линия 6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851218" y="3435059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</p:grpSp>
                  <p:grpSp>
                    <p:nvGrpSpPr>
                      <p:cNvPr id="60462" name="Группа 1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71500" y="1000125"/>
                        <a:ext cx="8358188" cy="5645150"/>
                        <a:chOff x="571500" y="1000125"/>
                        <a:chExt cx="8358188" cy="5645150"/>
                      </a:xfrm>
                    </p:grpSpPr>
                    <p:cxnSp>
                      <p:nvCxnSpPr>
                        <p:cNvPr id="60463" name="Прямая со стрелкой 71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rot="5400000" flipH="1" flipV="1">
                          <a:off x="1766561" y="3821906"/>
                          <a:ext cx="5645150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cxnSp>
                      <p:nvCxnSpPr>
                        <p:cNvPr id="60464" name="Прямая со стрелкой 73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571500" y="3951288"/>
                          <a:ext cx="8358188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sp>
                      <p:nvSpPr>
                        <p:cNvPr id="60465" name="Овал 7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462213" y="1797050"/>
                          <a:ext cx="4214812" cy="4286250"/>
                        </a:xfrm>
                        <a:prstGeom prst="ellipse">
                          <a:avLst/>
                        </a:prstGeom>
                        <a:noFill/>
                        <a:ln w="44450" algn="ctr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wrap="none"/>
                        <a:lstStyle/>
                        <a:p>
                          <a:endParaRPr lang="ru-RU" sz="2400">
                            <a:latin typeface="Tahoma" pitchFamily="34" charset="0"/>
                          </a:endParaRPr>
                        </a:p>
                      </p:txBody>
                    </p:sp>
                  </p:grpSp>
                </p:grpSp>
                <p:sp>
                  <p:nvSpPr>
                    <p:cNvPr id="60460" name="Прямоугольник 2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465650" y="5452834"/>
                      <a:ext cx="357186" cy="428626"/>
                    </a:xfrm>
                    <a:prstGeom prst="rect">
                      <a:avLst/>
                    </a:prstGeom>
                    <a:noFill/>
                    <a:ln w="12700" algn="ctr">
                      <a:noFill/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/>
                    <a:lstStyle/>
                    <a:p>
                      <a:r>
                        <a:rPr lang="en-US" sz="2400">
                          <a:solidFill>
                            <a:srgbClr val="FF0000"/>
                          </a:solidFill>
                          <a:latin typeface="Tahoma" pitchFamily="34" charset="0"/>
                        </a:rPr>
                        <a:t>D</a:t>
                      </a:r>
                      <a:endParaRPr lang="ru-RU" sz="2400">
                        <a:solidFill>
                          <a:srgbClr val="FF0000"/>
                        </a:solidFill>
                        <a:latin typeface="Tahoma" pitchFamily="34" charset="0"/>
                      </a:endParaRPr>
                    </a:p>
                  </p:txBody>
                </p:sp>
              </p:grpSp>
              <p:sp>
                <p:nvSpPr>
                  <p:cNvPr id="230" name="Овал 229"/>
                  <p:cNvSpPr/>
                  <p:nvPr/>
                </p:nvSpPr>
                <p:spPr bwMode="auto">
                  <a:xfrm>
                    <a:off x="2143124" y="2878313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2" name="Овал 231"/>
                  <p:cNvSpPr/>
                  <p:nvPr/>
                </p:nvSpPr>
                <p:spPr bwMode="auto">
                  <a:xfrm>
                    <a:off x="3543302" y="4367628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3" name="Овал 232"/>
                  <p:cNvSpPr/>
                  <p:nvPr/>
                </p:nvSpPr>
                <p:spPr bwMode="auto">
                  <a:xfrm>
                    <a:off x="2143124" y="5839477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4" name="Овал 233"/>
                  <p:cNvSpPr/>
                  <p:nvPr/>
                </p:nvSpPr>
                <p:spPr bwMode="auto">
                  <a:xfrm>
                    <a:off x="719135" y="4391444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</p:grpSp>
          </p:grpSp>
        </p:grpSp>
      </p:grpSp>
      <p:grpSp>
        <p:nvGrpSpPr>
          <p:cNvPr id="60425" name="Группа 243"/>
          <p:cNvGrpSpPr>
            <a:grpSpLocks/>
          </p:cNvGrpSpPr>
          <p:nvPr/>
        </p:nvGrpSpPr>
        <p:grpSpPr bwMode="auto">
          <a:xfrm>
            <a:off x="1044575" y="2827338"/>
            <a:ext cx="241300" cy="652462"/>
            <a:chOff x="1044286" y="2826937"/>
            <a:chExt cx="241566" cy="652235"/>
          </a:xfrm>
        </p:grpSpPr>
        <p:sp>
          <p:nvSpPr>
            <p:cNvPr id="60446" name="Прямоугольник 237"/>
            <p:cNvSpPr>
              <a:spLocks noChangeArrowheads="1"/>
            </p:cNvSpPr>
            <p:nvPr/>
          </p:nvSpPr>
          <p:spPr bwMode="auto">
            <a:xfrm>
              <a:off x="1044286" y="282693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м</a:t>
              </a:r>
            </a:p>
          </p:txBody>
        </p:sp>
        <p:sp>
          <p:nvSpPr>
            <p:cNvPr id="60447" name="Овал 236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60426" name="Группа 244"/>
          <p:cNvGrpSpPr>
            <a:grpSpLocks/>
          </p:cNvGrpSpPr>
          <p:nvPr/>
        </p:nvGrpSpPr>
        <p:grpSpPr bwMode="auto">
          <a:xfrm>
            <a:off x="2830513" y="5622925"/>
            <a:ext cx="241300" cy="449263"/>
            <a:chOff x="1044286" y="3336296"/>
            <a:chExt cx="241566" cy="449894"/>
          </a:xfrm>
        </p:grpSpPr>
        <p:sp>
          <p:nvSpPr>
            <p:cNvPr id="60444" name="Прямоугольник 245"/>
            <p:cNvSpPr>
              <a:spLocks noChangeArrowheads="1"/>
            </p:cNvSpPr>
            <p:nvPr/>
          </p:nvSpPr>
          <p:spPr bwMode="auto">
            <a:xfrm>
              <a:off x="1044286" y="354131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Р</a:t>
              </a:r>
            </a:p>
          </p:txBody>
        </p:sp>
        <p:sp>
          <p:nvSpPr>
            <p:cNvPr id="60445" name="Овал 246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60427" name="Группа 247"/>
          <p:cNvGrpSpPr>
            <a:grpSpLocks/>
          </p:cNvGrpSpPr>
          <p:nvPr/>
        </p:nvGrpSpPr>
        <p:grpSpPr bwMode="auto">
          <a:xfrm>
            <a:off x="3286125" y="5122863"/>
            <a:ext cx="241300" cy="449262"/>
            <a:chOff x="1044286" y="3336296"/>
            <a:chExt cx="241566" cy="449894"/>
          </a:xfrm>
        </p:grpSpPr>
        <p:sp>
          <p:nvSpPr>
            <p:cNvPr id="60442" name="Прямоугольник 248"/>
            <p:cNvSpPr>
              <a:spLocks noChangeArrowheads="1"/>
            </p:cNvSpPr>
            <p:nvPr/>
          </p:nvSpPr>
          <p:spPr bwMode="auto">
            <a:xfrm>
              <a:off x="1044286" y="354131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К</a:t>
              </a:r>
            </a:p>
          </p:txBody>
        </p:sp>
        <p:sp>
          <p:nvSpPr>
            <p:cNvPr id="60443" name="Овал 249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19" name="Группа 158"/>
          <p:cNvGrpSpPr>
            <a:grpSpLocks/>
          </p:cNvGrpSpPr>
          <p:nvPr/>
        </p:nvGrpSpPr>
        <p:grpSpPr bwMode="auto">
          <a:xfrm>
            <a:off x="357188" y="5172075"/>
            <a:ext cx="428625" cy="828675"/>
            <a:chOff x="3481695" y="1633526"/>
            <a:chExt cx="428313" cy="828680"/>
          </a:xfrm>
        </p:grpSpPr>
        <p:sp>
          <p:nvSpPr>
            <p:cNvPr id="100" name="Прямоугольник 99"/>
            <p:cNvSpPr/>
            <p:nvPr/>
          </p:nvSpPr>
          <p:spPr bwMode="auto">
            <a:xfrm>
              <a:off x="3500731" y="1633526"/>
              <a:ext cx="356927" cy="35719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ru-RU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3</a:t>
              </a: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60439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102" name="Прямоугольник 101"/>
              <p:cNvSpPr/>
              <p:nvPr/>
            </p:nvSpPr>
            <p:spPr bwMode="auto">
              <a:xfrm>
                <a:off x="3481695" y="1962141"/>
                <a:ext cx="356927" cy="50006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b="1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2</a:t>
                </a:r>
                <a:endParaRPr lang="ru-RU" sz="3600" b="1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60441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pSp>
        <p:nvGrpSpPr>
          <p:cNvPr id="21" name="Группа 158"/>
          <p:cNvGrpSpPr>
            <a:grpSpLocks/>
          </p:cNvGrpSpPr>
          <p:nvPr/>
        </p:nvGrpSpPr>
        <p:grpSpPr bwMode="auto">
          <a:xfrm>
            <a:off x="2428875" y="5672138"/>
            <a:ext cx="428625" cy="828675"/>
            <a:chOff x="3481695" y="1633526"/>
            <a:chExt cx="428313" cy="828680"/>
          </a:xfrm>
        </p:grpSpPr>
        <p:sp>
          <p:nvSpPr>
            <p:cNvPr id="433" name="Прямоугольник 432"/>
            <p:cNvSpPr/>
            <p:nvPr/>
          </p:nvSpPr>
          <p:spPr bwMode="auto">
            <a:xfrm>
              <a:off x="3500731" y="1633526"/>
              <a:ext cx="356928" cy="357189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60435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435" name="Прямоугольник 434"/>
              <p:cNvSpPr/>
              <p:nvPr/>
            </p:nvSpPr>
            <p:spPr bwMode="auto">
              <a:xfrm>
                <a:off x="3481695" y="1962140"/>
                <a:ext cx="356928" cy="500066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6</a:t>
                </a:r>
                <a:endParaRPr lang="ru-RU" sz="3600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60437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aphicFrame>
        <p:nvGraphicFramePr>
          <p:cNvPr id="438" name="Object 2"/>
          <p:cNvGraphicFramePr>
            <a:graphicFrameLocks noChangeAspect="1"/>
          </p:cNvGraphicFramePr>
          <p:nvPr/>
        </p:nvGraphicFramePr>
        <p:xfrm>
          <a:off x="5500688" y="2643188"/>
          <a:ext cx="3195637" cy="3095625"/>
        </p:xfrm>
        <a:graphic>
          <a:graphicData uri="http://schemas.openxmlformats.org/presentationml/2006/ole">
            <p:oleObj spid="_x0000_s60418" name="Формула" r:id="rId4" imgW="1180800" imgH="1015920" progId="Equation.3">
              <p:embed/>
            </p:oleObj>
          </a:graphicData>
        </a:graphic>
      </p:graphicFrame>
      <p:sp>
        <p:nvSpPr>
          <p:cNvPr id="439" name="Прямоугольник 438"/>
          <p:cNvSpPr>
            <a:spLocks noChangeArrowheads="1"/>
          </p:cNvSpPr>
          <p:nvPr/>
        </p:nvSpPr>
        <p:spPr bwMode="auto">
          <a:xfrm>
            <a:off x="6858000" y="1928813"/>
            <a:ext cx="785813" cy="500062"/>
          </a:xfrm>
          <a:prstGeom prst="rect">
            <a:avLst/>
          </a:prstGeom>
          <a:noFill/>
          <a:ln w="12700" algn="ctr">
            <a:noFill/>
            <a:round/>
            <a:headEnd type="none" w="sm" len="sm"/>
            <a:tailEnd type="none" w="sm" len="sm"/>
          </a:ln>
        </p:spPr>
        <p:txBody>
          <a:bodyPr wrap="none"/>
          <a:lstStyle/>
          <a:p>
            <a:r>
              <a:rPr lang="ru-RU" sz="3600">
                <a:solidFill>
                  <a:srgbClr val="FF0000"/>
                </a:solidFill>
                <a:latin typeface="Tahoma" pitchFamily="34" charset="0"/>
              </a:rPr>
              <a:t>АР</a:t>
            </a:r>
          </a:p>
        </p:txBody>
      </p:sp>
      <p:sp>
        <p:nvSpPr>
          <p:cNvPr id="107" name="Дуга 106"/>
          <p:cNvSpPr/>
          <p:nvPr/>
        </p:nvSpPr>
        <p:spPr bwMode="auto">
          <a:xfrm>
            <a:off x="777875" y="2984500"/>
            <a:ext cx="2865438" cy="2913063"/>
          </a:xfrm>
          <a:prstGeom prst="arc">
            <a:avLst>
              <a:gd name="adj1" fmla="val 3551841"/>
              <a:gd name="adj2" fmla="val 0"/>
            </a:avLst>
          </a:prstGeom>
          <a:noFill/>
          <a:ln w="6350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sp>
        <p:nvSpPr>
          <p:cNvPr id="109" name="Дуга 108"/>
          <p:cNvSpPr/>
          <p:nvPr/>
        </p:nvSpPr>
        <p:spPr bwMode="auto">
          <a:xfrm>
            <a:off x="785813" y="2982913"/>
            <a:ext cx="2865437" cy="2913062"/>
          </a:xfrm>
          <a:prstGeom prst="arc">
            <a:avLst>
              <a:gd name="adj1" fmla="val 5537189"/>
              <a:gd name="adj2" fmla="val 0"/>
            </a:avLst>
          </a:prstGeom>
          <a:noFill/>
          <a:ln w="63500" cap="flat" cmpd="sng" algn="ctr">
            <a:solidFill>
              <a:srgbClr val="008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sp>
        <p:nvSpPr>
          <p:cNvPr id="110" name="Дуга 109"/>
          <p:cNvSpPr/>
          <p:nvPr/>
        </p:nvSpPr>
        <p:spPr bwMode="auto">
          <a:xfrm>
            <a:off x="785813" y="2997200"/>
            <a:ext cx="2865437" cy="2913063"/>
          </a:xfrm>
          <a:prstGeom prst="arc">
            <a:avLst>
              <a:gd name="adj1" fmla="val 3406715"/>
              <a:gd name="adj2" fmla="val 5420435"/>
            </a:avLst>
          </a:prstGeom>
          <a:noFill/>
          <a:ln w="63500" cap="flat" cmpd="sng" algn="ctr">
            <a:solidFill>
              <a:srgbClr val="008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" grpId="0"/>
      <p:bldP spid="107" grpId="0" animBg="1"/>
      <p:bldP spid="109" grpId="0" animBg="1"/>
      <p:bldP spid="1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title"/>
          </p:nvPr>
        </p:nvSpPr>
        <p:spPr>
          <a:xfrm>
            <a:off x="609600" y="214313"/>
            <a:ext cx="7772400" cy="1500187"/>
          </a:xfr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3000000"/>
          </a:gra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Вторая четверть единичной окружности разделена пополам точкой М, а четвертая четверть разделена на 3 равных части точками К и Р. Чему равны длины дуг АМ, АК, АР, РВ, МК, КМ? </a:t>
            </a:r>
          </a:p>
        </p:txBody>
      </p:sp>
      <p:sp>
        <p:nvSpPr>
          <p:cNvPr id="6144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Ins="539580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61445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6144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grpSp>
        <p:nvGrpSpPr>
          <p:cNvPr id="61447" name="Группа 242"/>
          <p:cNvGrpSpPr>
            <a:grpSpLocks/>
          </p:cNvGrpSpPr>
          <p:nvPr/>
        </p:nvGrpSpPr>
        <p:grpSpPr bwMode="auto">
          <a:xfrm>
            <a:off x="-857250" y="1714500"/>
            <a:ext cx="6143625" cy="4757738"/>
            <a:chOff x="-857256" y="1714488"/>
            <a:chExt cx="6143636" cy="4758504"/>
          </a:xfrm>
        </p:grpSpPr>
        <p:sp>
          <p:nvSpPr>
            <p:cNvPr id="61471" name="Прямоугольник 225"/>
            <p:cNvSpPr>
              <a:spLocks noChangeArrowheads="1"/>
            </p:cNvSpPr>
            <p:nvPr/>
          </p:nvSpPr>
          <p:spPr bwMode="auto">
            <a:xfrm>
              <a:off x="3286116" y="4071942"/>
              <a:ext cx="239985" cy="29658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А</a:t>
              </a:r>
            </a:p>
          </p:txBody>
        </p:sp>
        <p:grpSp>
          <p:nvGrpSpPr>
            <p:cNvPr id="61472" name="Группа 241"/>
            <p:cNvGrpSpPr>
              <a:grpSpLocks/>
            </p:cNvGrpSpPr>
            <p:nvPr/>
          </p:nvGrpSpPr>
          <p:grpSpPr bwMode="auto">
            <a:xfrm>
              <a:off x="-857256" y="1714488"/>
              <a:ext cx="6143636" cy="4758504"/>
              <a:chOff x="-857256" y="1714488"/>
              <a:chExt cx="6143636" cy="4758504"/>
            </a:xfrm>
          </p:grpSpPr>
          <p:sp>
            <p:nvSpPr>
              <p:cNvPr id="61473" name="Прямоугольник 144"/>
              <p:cNvSpPr>
                <a:spLocks noChangeArrowheads="1"/>
              </p:cNvSpPr>
              <p:nvPr/>
            </p:nvSpPr>
            <p:spPr bwMode="auto">
              <a:xfrm>
                <a:off x="822645" y="4071942"/>
                <a:ext cx="239985" cy="296583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r>
                  <a:rPr lang="ru-RU" sz="2400">
                    <a:solidFill>
                      <a:srgbClr val="FF0000"/>
                    </a:solidFill>
                    <a:latin typeface="Tahoma" pitchFamily="34" charset="0"/>
                  </a:rPr>
                  <a:t>С</a:t>
                </a:r>
              </a:p>
            </p:txBody>
          </p:sp>
          <p:grpSp>
            <p:nvGrpSpPr>
              <p:cNvPr id="61474" name="Группа 240"/>
              <p:cNvGrpSpPr>
                <a:grpSpLocks/>
              </p:cNvGrpSpPr>
              <p:nvPr/>
            </p:nvGrpSpPr>
            <p:grpSpPr bwMode="auto">
              <a:xfrm>
                <a:off x="-857256" y="1714488"/>
                <a:ext cx="6143636" cy="4758504"/>
                <a:chOff x="-857256" y="1714488"/>
                <a:chExt cx="6143636" cy="4758504"/>
              </a:xfrm>
            </p:grpSpPr>
            <p:sp>
              <p:nvSpPr>
                <p:cNvPr id="61475" name="Прямоугольник 224"/>
                <p:cNvSpPr>
                  <a:spLocks noChangeArrowheads="1"/>
                </p:cNvSpPr>
                <p:nvPr/>
              </p:nvSpPr>
              <p:spPr bwMode="auto">
                <a:xfrm>
                  <a:off x="1928794" y="2963423"/>
                  <a:ext cx="239985" cy="296583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r>
                    <a:rPr lang="ru-RU" sz="2400">
                      <a:solidFill>
                        <a:srgbClr val="FF0000"/>
                      </a:solidFill>
                      <a:latin typeface="Tahoma" pitchFamily="34" charset="0"/>
                    </a:rPr>
                    <a:t>В</a:t>
                  </a:r>
                </a:p>
              </p:txBody>
            </p:sp>
            <p:grpSp>
              <p:nvGrpSpPr>
                <p:cNvPr id="61476" name="Группа 239"/>
                <p:cNvGrpSpPr>
                  <a:grpSpLocks/>
                </p:cNvGrpSpPr>
                <p:nvPr/>
              </p:nvGrpSpPr>
              <p:grpSpPr bwMode="auto">
                <a:xfrm>
                  <a:off x="-857256" y="1714488"/>
                  <a:ext cx="6143636" cy="4758504"/>
                  <a:chOff x="-857256" y="1714488"/>
                  <a:chExt cx="6143636" cy="4758504"/>
                </a:xfrm>
              </p:grpSpPr>
              <p:grpSp>
                <p:nvGrpSpPr>
                  <p:cNvPr id="61477" name="Группа 227"/>
                  <p:cNvGrpSpPr>
                    <a:grpSpLocks/>
                  </p:cNvGrpSpPr>
                  <p:nvPr/>
                </p:nvGrpSpPr>
                <p:grpSpPr bwMode="auto">
                  <a:xfrm>
                    <a:off x="-857256" y="1714488"/>
                    <a:ext cx="6143636" cy="4758504"/>
                    <a:chOff x="0" y="-19051"/>
                    <a:chExt cx="9144000" cy="6877051"/>
                  </a:xfrm>
                </p:grpSpPr>
                <p:grpSp>
                  <p:nvGrpSpPr>
                    <p:cNvPr id="61482" name="Группа 14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0" y="-19051"/>
                      <a:ext cx="9144000" cy="6877051"/>
                      <a:chOff x="0" y="-4763"/>
                      <a:chExt cx="9144000" cy="6877051"/>
                    </a:xfrm>
                  </p:grpSpPr>
                  <p:grpSp>
                    <p:nvGrpSpPr>
                      <p:cNvPr id="61484" name="Группа 6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-4763"/>
                        <a:ext cx="9144001" cy="6877051"/>
                        <a:chOff x="-24714" y="-794"/>
                        <a:chExt cx="9168714" cy="6876936"/>
                      </a:xfrm>
                    </p:grpSpPr>
                    <p:grpSp>
                      <p:nvGrpSpPr>
                        <p:cNvPr id="61489" name="Группа 34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-24714" y="294957"/>
                          <a:ext cx="9168714" cy="6416993"/>
                          <a:chOff x="-10848" y="294396"/>
                          <a:chExt cx="9168714" cy="6416993"/>
                        </a:xfrm>
                      </p:grpSpPr>
                      <p:grpSp>
                        <p:nvGrpSpPr>
                          <p:cNvPr id="61522" name="Группа 14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94396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61538" name="Прямая соединительная линия 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39" name="Прямая соединительная линия 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40" name="Прямая соединительная линия 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41" name="Прямая соединительная линия 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1651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42" name="Прямая соединительная линия 1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43" name="Прямая соединительная линия 1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44" name="Прямая соединительная линия 1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45" name="Прямая соединительная линия 1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grpSp>
                        <p:nvGrpSpPr>
                          <p:cNvPr id="61523" name="Группа 15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738372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61530" name="Прямая соединительная линия 1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31" name="Прямая соединительная линия 1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32" name="Прямая соединительная линия 1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33" name="Прямая соединительная линия 1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04961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34" name="Прямая соединительная линия 2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35" name="Прямая соединительная линия 2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36" name="Прямая соединительная линия 2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37" name="Прямая соединительная линия 2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1524" name="Прямая соединительная линия 25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4213" y="5175594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1525" name="Прямая соединительная линия 2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5492217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1526" name="Прямая соединительная линия 2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5800720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1527" name="Прямая соединительная линия 28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-10848" y="6101568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1528" name="Прямая соединительная линия 29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6403643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1529" name="Прямая соединительная линия 33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6709801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  <p:grpSp>
                      <p:nvGrpSpPr>
                        <p:cNvPr id="61490" name="Группа 6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96146" y="-794"/>
                          <a:ext cx="8534006" cy="6876936"/>
                          <a:chOff x="296146" y="-794"/>
                          <a:chExt cx="8534006" cy="6876936"/>
                        </a:xfrm>
                      </p:grpSpPr>
                      <p:grpSp>
                        <p:nvGrpSpPr>
                          <p:cNvPr id="61491" name="Группа 50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296146" y="0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61509" name="Прямая соединительная линия 3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10" name="Прямая соединительная линия 3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11" name="Прямая соединительная линия 3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12" name="Прямая соединительная линия 4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13" name="Прямая соединительная линия 4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14" name="Прямая соединительная линия 4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15" name="Прямая соединительная линия 4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16" name="Прямая соединительная линия 4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17" name="Прямая соединительная линия 4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18" name="Прямая соединительная линия 4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19" name="Прямая соединительная линия 4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20" name="Прямая соединительная линия 4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21" name="Прямая соединительная линия 4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1492" name="Прямая соединительная линия 51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4600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grpSp>
                        <p:nvGrpSpPr>
                          <p:cNvPr id="61493" name="Группа 52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5167602" y="-794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61496" name="Прямая соединительная линия 5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497" name="Прямая соединительная линия 5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498" name="Прямая соединительная линия 5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499" name="Прямая соединительная линия 5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00" name="Прямая соединительная линия 5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01" name="Прямая соединительная линия 5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02" name="Прямая соединительная линия 5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03" name="Прямая соединительная линия 6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04" name="Прямая соединительная линия 6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05" name="Прямая соединительная линия 6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06" name="Прямая соединительная линия 6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07" name="Прямая соединительная линия 6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1508" name="Прямая соединительная линия 6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1494" name="Прямая соединительная линия 6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1606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1495" name="Прямая соединительная линия 6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851218" y="3435059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</p:grpSp>
                  <p:grpSp>
                    <p:nvGrpSpPr>
                      <p:cNvPr id="61485" name="Группа 1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71500" y="1000125"/>
                        <a:ext cx="8358188" cy="5645150"/>
                        <a:chOff x="571500" y="1000125"/>
                        <a:chExt cx="8358188" cy="5645150"/>
                      </a:xfrm>
                    </p:grpSpPr>
                    <p:cxnSp>
                      <p:nvCxnSpPr>
                        <p:cNvPr id="61486" name="Прямая со стрелкой 71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rot="5400000" flipH="1" flipV="1">
                          <a:off x="1766561" y="3821906"/>
                          <a:ext cx="5645150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cxnSp>
                      <p:nvCxnSpPr>
                        <p:cNvPr id="61487" name="Прямая со стрелкой 73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571500" y="3951288"/>
                          <a:ext cx="8358188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sp>
                      <p:nvSpPr>
                        <p:cNvPr id="61488" name="Овал 7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462213" y="1797050"/>
                          <a:ext cx="4214812" cy="4286250"/>
                        </a:xfrm>
                        <a:prstGeom prst="ellipse">
                          <a:avLst/>
                        </a:prstGeom>
                        <a:noFill/>
                        <a:ln w="44450" algn="ctr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wrap="none"/>
                        <a:lstStyle/>
                        <a:p>
                          <a:endParaRPr lang="ru-RU" sz="2400">
                            <a:latin typeface="Tahoma" pitchFamily="34" charset="0"/>
                          </a:endParaRPr>
                        </a:p>
                      </p:txBody>
                    </p:sp>
                  </p:grpSp>
                </p:grpSp>
                <p:sp>
                  <p:nvSpPr>
                    <p:cNvPr id="61483" name="Прямоугольник 2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465650" y="5452834"/>
                      <a:ext cx="357186" cy="428626"/>
                    </a:xfrm>
                    <a:prstGeom prst="rect">
                      <a:avLst/>
                    </a:prstGeom>
                    <a:noFill/>
                    <a:ln w="12700" algn="ctr">
                      <a:noFill/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/>
                    <a:lstStyle/>
                    <a:p>
                      <a:r>
                        <a:rPr lang="en-US" sz="2400">
                          <a:solidFill>
                            <a:srgbClr val="FF0000"/>
                          </a:solidFill>
                          <a:latin typeface="Tahoma" pitchFamily="34" charset="0"/>
                        </a:rPr>
                        <a:t>D</a:t>
                      </a:r>
                      <a:endParaRPr lang="ru-RU" sz="2400">
                        <a:solidFill>
                          <a:srgbClr val="FF0000"/>
                        </a:solidFill>
                        <a:latin typeface="Tahoma" pitchFamily="34" charset="0"/>
                      </a:endParaRPr>
                    </a:p>
                  </p:txBody>
                </p:sp>
              </p:grpSp>
              <p:sp>
                <p:nvSpPr>
                  <p:cNvPr id="230" name="Овал 229"/>
                  <p:cNvSpPr/>
                  <p:nvPr/>
                </p:nvSpPr>
                <p:spPr bwMode="auto">
                  <a:xfrm>
                    <a:off x="2143124" y="2878313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2" name="Овал 231"/>
                  <p:cNvSpPr/>
                  <p:nvPr/>
                </p:nvSpPr>
                <p:spPr bwMode="auto">
                  <a:xfrm>
                    <a:off x="3543302" y="4367628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3" name="Овал 232"/>
                  <p:cNvSpPr/>
                  <p:nvPr/>
                </p:nvSpPr>
                <p:spPr bwMode="auto">
                  <a:xfrm>
                    <a:off x="2143124" y="5839477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4" name="Овал 233"/>
                  <p:cNvSpPr/>
                  <p:nvPr/>
                </p:nvSpPr>
                <p:spPr bwMode="auto">
                  <a:xfrm>
                    <a:off x="719135" y="4391444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</p:grpSp>
          </p:grpSp>
        </p:grpSp>
      </p:grpSp>
      <p:grpSp>
        <p:nvGrpSpPr>
          <p:cNvPr id="61448" name="Группа 243"/>
          <p:cNvGrpSpPr>
            <a:grpSpLocks/>
          </p:cNvGrpSpPr>
          <p:nvPr/>
        </p:nvGrpSpPr>
        <p:grpSpPr bwMode="auto">
          <a:xfrm>
            <a:off x="1044575" y="2827338"/>
            <a:ext cx="241300" cy="652462"/>
            <a:chOff x="1044286" y="2826937"/>
            <a:chExt cx="241566" cy="652235"/>
          </a:xfrm>
        </p:grpSpPr>
        <p:sp>
          <p:nvSpPr>
            <p:cNvPr id="61469" name="Прямоугольник 237"/>
            <p:cNvSpPr>
              <a:spLocks noChangeArrowheads="1"/>
            </p:cNvSpPr>
            <p:nvPr/>
          </p:nvSpPr>
          <p:spPr bwMode="auto">
            <a:xfrm>
              <a:off x="1044286" y="282693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м</a:t>
              </a:r>
            </a:p>
          </p:txBody>
        </p:sp>
        <p:sp>
          <p:nvSpPr>
            <p:cNvPr id="61470" name="Овал 236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61449" name="Группа 244"/>
          <p:cNvGrpSpPr>
            <a:grpSpLocks/>
          </p:cNvGrpSpPr>
          <p:nvPr/>
        </p:nvGrpSpPr>
        <p:grpSpPr bwMode="auto">
          <a:xfrm>
            <a:off x="2830513" y="5622925"/>
            <a:ext cx="241300" cy="449263"/>
            <a:chOff x="1044286" y="3336296"/>
            <a:chExt cx="241566" cy="449894"/>
          </a:xfrm>
        </p:grpSpPr>
        <p:sp>
          <p:nvSpPr>
            <p:cNvPr id="61467" name="Прямоугольник 245"/>
            <p:cNvSpPr>
              <a:spLocks noChangeArrowheads="1"/>
            </p:cNvSpPr>
            <p:nvPr/>
          </p:nvSpPr>
          <p:spPr bwMode="auto">
            <a:xfrm>
              <a:off x="1044286" y="354131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Р</a:t>
              </a:r>
            </a:p>
          </p:txBody>
        </p:sp>
        <p:sp>
          <p:nvSpPr>
            <p:cNvPr id="61468" name="Овал 246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61450" name="Группа 247"/>
          <p:cNvGrpSpPr>
            <a:grpSpLocks/>
          </p:cNvGrpSpPr>
          <p:nvPr/>
        </p:nvGrpSpPr>
        <p:grpSpPr bwMode="auto">
          <a:xfrm>
            <a:off x="3286125" y="5122863"/>
            <a:ext cx="241300" cy="449262"/>
            <a:chOff x="1044286" y="3336296"/>
            <a:chExt cx="241566" cy="449894"/>
          </a:xfrm>
        </p:grpSpPr>
        <p:sp>
          <p:nvSpPr>
            <p:cNvPr id="61465" name="Прямоугольник 248"/>
            <p:cNvSpPr>
              <a:spLocks noChangeArrowheads="1"/>
            </p:cNvSpPr>
            <p:nvPr/>
          </p:nvSpPr>
          <p:spPr bwMode="auto">
            <a:xfrm>
              <a:off x="1044286" y="354131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К</a:t>
              </a:r>
            </a:p>
          </p:txBody>
        </p:sp>
        <p:sp>
          <p:nvSpPr>
            <p:cNvPr id="61466" name="Овал 249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19" name="Группа 158"/>
          <p:cNvGrpSpPr>
            <a:grpSpLocks/>
          </p:cNvGrpSpPr>
          <p:nvPr/>
        </p:nvGrpSpPr>
        <p:grpSpPr bwMode="auto">
          <a:xfrm>
            <a:off x="3500438" y="4786313"/>
            <a:ext cx="428625" cy="828675"/>
            <a:chOff x="3481695" y="1633526"/>
            <a:chExt cx="428313" cy="828680"/>
          </a:xfrm>
        </p:grpSpPr>
        <p:sp>
          <p:nvSpPr>
            <p:cNvPr id="100" name="Прямоугольник 99"/>
            <p:cNvSpPr/>
            <p:nvPr/>
          </p:nvSpPr>
          <p:spPr bwMode="auto">
            <a:xfrm>
              <a:off x="3500731" y="1633526"/>
              <a:ext cx="356927" cy="357189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ru-RU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2</a:t>
              </a: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61462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102" name="Прямоугольник 101"/>
              <p:cNvSpPr/>
              <p:nvPr/>
            </p:nvSpPr>
            <p:spPr bwMode="auto">
              <a:xfrm>
                <a:off x="3481695" y="1962140"/>
                <a:ext cx="356927" cy="500066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6</a:t>
                </a:r>
                <a:endParaRPr lang="ru-RU" sz="3600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61464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pSp>
        <p:nvGrpSpPr>
          <p:cNvPr id="21" name="Группа 158"/>
          <p:cNvGrpSpPr>
            <a:grpSpLocks/>
          </p:cNvGrpSpPr>
          <p:nvPr/>
        </p:nvGrpSpPr>
        <p:grpSpPr bwMode="auto">
          <a:xfrm>
            <a:off x="2786063" y="2314575"/>
            <a:ext cx="428625" cy="828675"/>
            <a:chOff x="3481695" y="1633526"/>
            <a:chExt cx="428313" cy="828680"/>
          </a:xfrm>
        </p:grpSpPr>
        <p:sp>
          <p:nvSpPr>
            <p:cNvPr id="433" name="Прямоугольник 432"/>
            <p:cNvSpPr/>
            <p:nvPr/>
          </p:nvSpPr>
          <p:spPr bwMode="auto">
            <a:xfrm>
              <a:off x="3500731" y="1633526"/>
              <a:ext cx="356927" cy="35719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61458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435" name="Прямоугольник 434"/>
              <p:cNvSpPr/>
              <p:nvPr/>
            </p:nvSpPr>
            <p:spPr bwMode="auto">
              <a:xfrm>
                <a:off x="3481695" y="1962141"/>
                <a:ext cx="356927" cy="50006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2</a:t>
                </a:r>
                <a:endParaRPr lang="ru-RU" sz="3600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61460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aphicFrame>
        <p:nvGraphicFramePr>
          <p:cNvPr id="438" name="Object 2"/>
          <p:cNvGraphicFramePr>
            <a:graphicFrameLocks noChangeAspect="1"/>
          </p:cNvGraphicFramePr>
          <p:nvPr/>
        </p:nvGraphicFramePr>
        <p:xfrm>
          <a:off x="5791200" y="2786063"/>
          <a:ext cx="2889250" cy="1857375"/>
        </p:xfrm>
        <a:graphic>
          <a:graphicData uri="http://schemas.openxmlformats.org/presentationml/2006/ole">
            <p:oleObj spid="_x0000_s61442" name="Формула" r:id="rId4" imgW="1066680" imgH="609480" progId="Equation.3">
              <p:embed/>
            </p:oleObj>
          </a:graphicData>
        </a:graphic>
      </p:graphicFrame>
      <p:sp>
        <p:nvSpPr>
          <p:cNvPr id="439" name="Прямоугольник 438"/>
          <p:cNvSpPr>
            <a:spLocks noChangeArrowheads="1"/>
          </p:cNvSpPr>
          <p:nvPr/>
        </p:nvSpPr>
        <p:spPr bwMode="auto">
          <a:xfrm>
            <a:off x="6858000" y="1928813"/>
            <a:ext cx="785813" cy="500062"/>
          </a:xfrm>
          <a:prstGeom prst="rect">
            <a:avLst/>
          </a:prstGeom>
          <a:noFill/>
          <a:ln w="12700" algn="ctr">
            <a:noFill/>
            <a:round/>
            <a:headEnd type="none" w="sm" len="sm"/>
            <a:tailEnd type="none" w="sm" len="sm"/>
          </a:ln>
        </p:spPr>
        <p:txBody>
          <a:bodyPr wrap="none"/>
          <a:lstStyle/>
          <a:p>
            <a:r>
              <a:rPr lang="ru-RU" sz="3600">
                <a:solidFill>
                  <a:srgbClr val="FF0000"/>
                </a:solidFill>
                <a:latin typeface="Tahoma" pitchFamily="34" charset="0"/>
              </a:rPr>
              <a:t>РВ</a:t>
            </a:r>
          </a:p>
        </p:txBody>
      </p:sp>
      <p:sp>
        <p:nvSpPr>
          <p:cNvPr id="107" name="Дуга 106"/>
          <p:cNvSpPr/>
          <p:nvPr/>
        </p:nvSpPr>
        <p:spPr bwMode="auto">
          <a:xfrm>
            <a:off x="777875" y="2984500"/>
            <a:ext cx="2865438" cy="2913063"/>
          </a:xfrm>
          <a:prstGeom prst="arc">
            <a:avLst>
              <a:gd name="adj1" fmla="val 16119917"/>
              <a:gd name="adj2" fmla="val 3461348"/>
            </a:avLst>
          </a:prstGeom>
          <a:noFill/>
          <a:ln w="6350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sp>
        <p:nvSpPr>
          <p:cNvPr id="109" name="Дуга 108"/>
          <p:cNvSpPr/>
          <p:nvPr/>
        </p:nvSpPr>
        <p:spPr bwMode="auto">
          <a:xfrm>
            <a:off x="785813" y="2982913"/>
            <a:ext cx="2865437" cy="2913062"/>
          </a:xfrm>
          <a:prstGeom prst="arc">
            <a:avLst>
              <a:gd name="adj1" fmla="val 21551572"/>
              <a:gd name="adj2" fmla="val 3479586"/>
            </a:avLst>
          </a:prstGeom>
          <a:noFill/>
          <a:ln w="63500" cap="flat" cmpd="sng" algn="ctr">
            <a:solidFill>
              <a:srgbClr val="008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sp>
        <p:nvSpPr>
          <p:cNvPr id="110" name="Дуга 109"/>
          <p:cNvSpPr/>
          <p:nvPr/>
        </p:nvSpPr>
        <p:spPr bwMode="auto">
          <a:xfrm>
            <a:off x="785813" y="2997200"/>
            <a:ext cx="2865437" cy="2913063"/>
          </a:xfrm>
          <a:prstGeom prst="arc">
            <a:avLst>
              <a:gd name="adj1" fmla="val 16157366"/>
              <a:gd name="adj2" fmla="val 21583764"/>
            </a:avLst>
          </a:prstGeom>
          <a:noFill/>
          <a:ln w="63500" cap="flat" cmpd="sng" algn="ctr">
            <a:solidFill>
              <a:srgbClr val="008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" grpId="0"/>
      <p:bldP spid="107" grpId="0" animBg="1"/>
      <p:bldP spid="109" grpId="0" animBg="1"/>
      <p:bldP spid="1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title"/>
          </p:nvPr>
        </p:nvSpPr>
        <p:spPr>
          <a:xfrm>
            <a:off x="609600" y="71438"/>
            <a:ext cx="7772400" cy="1500187"/>
          </a:xfr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Вторая четверть единичной окружности разделена пополам точкой М, а четвертая четверть разделена на 3 равных части точками К и Р. Чему равны длины дуг АМ, АК, АР, РВ, МК, КМ? </a:t>
            </a:r>
          </a:p>
        </p:txBody>
      </p:sp>
      <p:sp>
        <p:nvSpPr>
          <p:cNvPr id="6246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Ins="539580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6246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6247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6247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grpSp>
        <p:nvGrpSpPr>
          <p:cNvPr id="62472" name="Группа 242"/>
          <p:cNvGrpSpPr>
            <a:grpSpLocks/>
          </p:cNvGrpSpPr>
          <p:nvPr/>
        </p:nvGrpSpPr>
        <p:grpSpPr bwMode="auto">
          <a:xfrm>
            <a:off x="-857250" y="1714500"/>
            <a:ext cx="6143625" cy="4757738"/>
            <a:chOff x="-857256" y="1714488"/>
            <a:chExt cx="6143636" cy="4758504"/>
          </a:xfrm>
        </p:grpSpPr>
        <p:sp>
          <p:nvSpPr>
            <p:cNvPr id="62502" name="Прямоугольник 225"/>
            <p:cNvSpPr>
              <a:spLocks noChangeArrowheads="1"/>
            </p:cNvSpPr>
            <p:nvPr/>
          </p:nvSpPr>
          <p:spPr bwMode="auto">
            <a:xfrm>
              <a:off x="3286116" y="4071942"/>
              <a:ext cx="239985" cy="29658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А</a:t>
              </a:r>
            </a:p>
          </p:txBody>
        </p:sp>
        <p:grpSp>
          <p:nvGrpSpPr>
            <p:cNvPr id="62503" name="Группа 241"/>
            <p:cNvGrpSpPr>
              <a:grpSpLocks/>
            </p:cNvGrpSpPr>
            <p:nvPr/>
          </p:nvGrpSpPr>
          <p:grpSpPr bwMode="auto">
            <a:xfrm>
              <a:off x="-857256" y="1714488"/>
              <a:ext cx="6143636" cy="4758504"/>
              <a:chOff x="-857256" y="1714488"/>
              <a:chExt cx="6143636" cy="4758504"/>
            </a:xfrm>
          </p:grpSpPr>
          <p:sp>
            <p:nvSpPr>
              <p:cNvPr id="62504" name="Прямоугольник 144"/>
              <p:cNvSpPr>
                <a:spLocks noChangeArrowheads="1"/>
              </p:cNvSpPr>
              <p:nvPr/>
            </p:nvSpPr>
            <p:spPr bwMode="auto">
              <a:xfrm>
                <a:off x="822645" y="4071942"/>
                <a:ext cx="239985" cy="296583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r>
                  <a:rPr lang="ru-RU" sz="2400">
                    <a:solidFill>
                      <a:srgbClr val="FF0000"/>
                    </a:solidFill>
                    <a:latin typeface="Tahoma" pitchFamily="34" charset="0"/>
                  </a:rPr>
                  <a:t>С</a:t>
                </a:r>
              </a:p>
            </p:txBody>
          </p:sp>
          <p:grpSp>
            <p:nvGrpSpPr>
              <p:cNvPr id="62505" name="Группа 240"/>
              <p:cNvGrpSpPr>
                <a:grpSpLocks/>
              </p:cNvGrpSpPr>
              <p:nvPr/>
            </p:nvGrpSpPr>
            <p:grpSpPr bwMode="auto">
              <a:xfrm>
                <a:off x="-857256" y="1714488"/>
                <a:ext cx="6143636" cy="4758504"/>
                <a:chOff x="-857256" y="1714488"/>
                <a:chExt cx="6143636" cy="4758504"/>
              </a:xfrm>
            </p:grpSpPr>
            <p:sp>
              <p:nvSpPr>
                <p:cNvPr id="62506" name="Прямоугольник 224"/>
                <p:cNvSpPr>
                  <a:spLocks noChangeArrowheads="1"/>
                </p:cNvSpPr>
                <p:nvPr/>
              </p:nvSpPr>
              <p:spPr bwMode="auto">
                <a:xfrm>
                  <a:off x="1928794" y="2963423"/>
                  <a:ext cx="239985" cy="296583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r>
                    <a:rPr lang="ru-RU" sz="2400">
                      <a:solidFill>
                        <a:srgbClr val="FF0000"/>
                      </a:solidFill>
                      <a:latin typeface="Tahoma" pitchFamily="34" charset="0"/>
                    </a:rPr>
                    <a:t>В</a:t>
                  </a:r>
                </a:p>
              </p:txBody>
            </p:sp>
            <p:grpSp>
              <p:nvGrpSpPr>
                <p:cNvPr id="62507" name="Группа 239"/>
                <p:cNvGrpSpPr>
                  <a:grpSpLocks/>
                </p:cNvGrpSpPr>
                <p:nvPr/>
              </p:nvGrpSpPr>
              <p:grpSpPr bwMode="auto">
                <a:xfrm>
                  <a:off x="-857256" y="1714488"/>
                  <a:ext cx="6143636" cy="4758504"/>
                  <a:chOff x="-857256" y="1714488"/>
                  <a:chExt cx="6143636" cy="4758504"/>
                </a:xfrm>
              </p:grpSpPr>
              <p:grpSp>
                <p:nvGrpSpPr>
                  <p:cNvPr id="62508" name="Группа 227"/>
                  <p:cNvGrpSpPr>
                    <a:grpSpLocks/>
                  </p:cNvGrpSpPr>
                  <p:nvPr/>
                </p:nvGrpSpPr>
                <p:grpSpPr bwMode="auto">
                  <a:xfrm>
                    <a:off x="-857256" y="1714488"/>
                    <a:ext cx="6143636" cy="4758504"/>
                    <a:chOff x="0" y="-19051"/>
                    <a:chExt cx="9144000" cy="6877051"/>
                  </a:xfrm>
                </p:grpSpPr>
                <p:grpSp>
                  <p:nvGrpSpPr>
                    <p:cNvPr id="62513" name="Группа 14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0" y="-19051"/>
                      <a:ext cx="9144000" cy="6877051"/>
                      <a:chOff x="0" y="-4763"/>
                      <a:chExt cx="9144000" cy="6877051"/>
                    </a:xfrm>
                  </p:grpSpPr>
                  <p:grpSp>
                    <p:nvGrpSpPr>
                      <p:cNvPr id="62515" name="Группа 6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-4763"/>
                        <a:ext cx="9144001" cy="6877051"/>
                        <a:chOff x="-24714" y="-794"/>
                        <a:chExt cx="9168714" cy="6876936"/>
                      </a:xfrm>
                    </p:grpSpPr>
                    <p:grpSp>
                      <p:nvGrpSpPr>
                        <p:cNvPr id="62520" name="Группа 34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-24714" y="294957"/>
                          <a:ext cx="9168714" cy="6416993"/>
                          <a:chOff x="-10848" y="294396"/>
                          <a:chExt cx="9168714" cy="6416993"/>
                        </a:xfrm>
                      </p:grpSpPr>
                      <p:grpSp>
                        <p:nvGrpSpPr>
                          <p:cNvPr id="62553" name="Группа 14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94396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62569" name="Прямая соединительная линия 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70" name="Прямая соединительная линия 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71" name="Прямая соединительная линия 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72" name="Прямая соединительная линия 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1651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73" name="Прямая соединительная линия 1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74" name="Прямая соединительная линия 1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75" name="Прямая соединительная линия 1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76" name="Прямая соединительная линия 1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grpSp>
                        <p:nvGrpSpPr>
                          <p:cNvPr id="62554" name="Группа 15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738372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62561" name="Прямая соединительная линия 1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62" name="Прямая соединительная линия 1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63" name="Прямая соединительная линия 1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64" name="Прямая соединительная линия 1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04961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65" name="Прямая соединительная линия 2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66" name="Прямая соединительная линия 2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67" name="Прямая соединительная линия 2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68" name="Прямая соединительная линия 2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2555" name="Прямая соединительная линия 25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4213" y="5175594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2556" name="Прямая соединительная линия 2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5492217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2557" name="Прямая соединительная линия 2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5800720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2558" name="Прямая соединительная линия 28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-10848" y="6101568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2559" name="Прямая соединительная линия 29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6403643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2560" name="Прямая соединительная линия 33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6709801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  <p:grpSp>
                      <p:nvGrpSpPr>
                        <p:cNvPr id="62521" name="Группа 6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96146" y="-794"/>
                          <a:ext cx="8534006" cy="6876936"/>
                          <a:chOff x="296146" y="-794"/>
                          <a:chExt cx="8534006" cy="6876936"/>
                        </a:xfrm>
                      </p:grpSpPr>
                      <p:grpSp>
                        <p:nvGrpSpPr>
                          <p:cNvPr id="62522" name="Группа 50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296146" y="0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62540" name="Прямая соединительная линия 3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41" name="Прямая соединительная линия 3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42" name="Прямая соединительная линия 3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43" name="Прямая соединительная линия 4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44" name="Прямая соединительная линия 4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45" name="Прямая соединительная линия 4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46" name="Прямая соединительная линия 4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47" name="Прямая соединительная линия 4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48" name="Прямая соединительная линия 4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49" name="Прямая соединительная линия 4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50" name="Прямая соединительная линия 4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51" name="Прямая соединительная линия 4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52" name="Прямая соединительная линия 4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2523" name="Прямая соединительная линия 51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4600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grpSp>
                        <p:nvGrpSpPr>
                          <p:cNvPr id="62524" name="Группа 52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5167602" y="-794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62527" name="Прямая соединительная линия 5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28" name="Прямая соединительная линия 5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29" name="Прямая соединительная линия 5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30" name="Прямая соединительная линия 5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31" name="Прямая соединительная линия 5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32" name="Прямая соединительная линия 5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33" name="Прямая соединительная линия 5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34" name="Прямая соединительная линия 6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35" name="Прямая соединительная линия 6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36" name="Прямая соединительная линия 6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37" name="Прямая соединительная линия 6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38" name="Прямая соединительная линия 6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2539" name="Прямая соединительная линия 6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2525" name="Прямая соединительная линия 6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1606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2526" name="Прямая соединительная линия 6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851218" y="3435059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</p:grpSp>
                  <p:grpSp>
                    <p:nvGrpSpPr>
                      <p:cNvPr id="62516" name="Группа 1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71500" y="1000125"/>
                        <a:ext cx="8358188" cy="5645150"/>
                        <a:chOff x="571500" y="1000125"/>
                        <a:chExt cx="8358188" cy="5645150"/>
                      </a:xfrm>
                    </p:grpSpPr>
                    <p:cxnSp>
                      <p:nvCxnSpPr>
                        <p:cNvPr id="62517" name="Прямая со стрелкой 71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rot="5400000" flipH="1" flipV="1">
                          <a:off x="1766561" y="3821906"/>
                          <a:ext cx="5645150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cxnSp>
                      <p:nvCxnSpPr>
                        <p:cNvPr id="62518" name="Прямая со стрелкой 73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571500" y="3951288"/>
                          <a:ext cx="8358188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sp>
                      <p:nvSpPr>
                        <p:cNvPr id="62519" name="Овал 7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462213" y="1797050"/>
                          <a:ext cx="4214812" cy="4286250"/>
                        </a:xfrm>
                        <a:prstGeom prst="ellipse">
                          <a:avLst/>
                        </a:prstGeom>
                        <a:noFill/>
                        <a:ln w="44450" algn="ctr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wrap="none"/>
                        <a:lstStyle/>
                        <a:p>
                          <a:endParaRPr lang="ru-RU" sz="2400">
                            <a:latin typeface="Tahoma" pitchFamily="34" charset="0"/>
                          </a:endParaRPr>
                        </a:p>
                      </p:txBody>
                    </p:sp>
                  </p:grpSp>
                </p:grpSp>
                <p:sp>
                  <p:nvSpPr>
                    <p:cNvPr id="62514" name="Прямоугольник 2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465650" y="5452834"/>
                      <a:ext cx="357186" cy="428626"/>
                    </a:xfrm>
                    <a:prstGeom prst="rect">
                      <a:avLst/>
                    </a:prstGeom>
                    <a:noFill/>
                    <a:ln w="12700" algn="ctr">
                      <a:noFill/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/>
                    <a:lstStyle/>
                    <a:p>
                      <a:r>
                        <a:rPr lang="en-US" sz="2400">
                          <a:solidFill>
                            <a:srgbClr val="FF0000"/>
                          </a:solidFill>
                          <a:latin typeface="Tahoma" pitchFamily="34" charset="0"/>
                        </a:rPr>
                        <a:t>D</a:t>
                      </a:r>
                      <a:endParaRPr lang="ru-RU" sz="2400">
                        <a:solidFill>
                          <a:srgbClr val="FF0000"/>
                        </a:solidFill>
                        <a:latin typeface="Tahoma" pitchFamily="34" charset="0"/>
                      </a:endParaRPr>
                    </a:p>
                  </p:txBody>
                </p:sp>
              </p:grpSp>
              <p:sp>
                <p:nvSpPr>
                  <p:cNvPr id="230" name="Овал 229"/>
                  <p:cNvSpPr/>
                  <p:nvPr/>
                </p:nvSpPr>
                <p:spPr bwMode="auto">
                  <a:xfrm>
                    <a:off x="2143124" y="2878313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2" name="Овал 231"/>
                  <p:cNvSpPr/>
                  <p:nvPr/>
                </p:nvSpPr>
                <p:spPr bwMode="auto">
                  <a:xfrm>
                    <a:off x="3543302" y="4367628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3" name="Овал 232"/>
                  <p:cNvSpPr/>
                  <p:nvPr/>
                </p:nvSpPr>
                <p:spPr bwMode="auto">
                  <a:xfrm>
                    <a:off x="2143124" y="5839477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4" name="Овал 233"/>
                  <p:cNvSpPr/>
                  <p:nvPr/>
                </p:nvSpPr>
                <p:spPr bwMode="auto">
                  <a:xfrm>
                    <a:off x="719135" y="4391444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</p:grpSp>
          </p:grpSp>
        </p:grpSp>
      </p:grpSp>
      <p:grpSp>
        <p:nvGrpSpPr>
          <p:cNvPr id="62473" name="Группа 243"/>
          <p:cNvGrpSpPr>
            <a:grpSpLocks/>
          </p:cNvGrpSpPr>
          <p:nvPr/>
        </p:nvGrpSpPr>
        <p:grpSpPr bwMode="auto">
          <a:xfrm>
            <a:off x="1044575" y="2827338"/>
            <a:ext cx="241300" cy="652462"/>
            <a:chOff x="1044286" y="2826937"/>
            <a:chExt cx="241566" cy="652235"/>
          </a:xfrm>
        </p:grpSpPr>
        <p:sp>
          <p:nvSpPr>
            <p:cNvPr id="62500" name="Прямоугольник 237"/>
            <p:cNvSpPr>
              <a:spLocks noChangeArrowheads="1"/>
            </p:cNvSpPr>
            <p:nvPr/>
          </p:nvSpPr>
          <p:spPr bwMode="auto">
            <a:xfrm>
              <a:off x="1044286" y="282693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м</a:t>
              </a:r>
            </a:p>
          </p:txBody>
        </p:sp>
        <p:sp>
          <p:nvSpPr>
            <p:cNvPr id="62501" name="Овал 236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62474" name="Группа 244"/>
          <p:cNvGrpSpPr>
            <a:grpSpLocks/>
          </p:cNvGrpSpPr>
          <p:nvPr/>
        </p:nvGrpSpPr>
        <p:grpSpPr bwMode="auto">
          <a:xfrm>
            <a:off x="2830513" y="5622925"/>
            <a:ext cx="241300" cy="449263"/>
            <a:chOff x="1044286" y="3336296"/>
            <a:chExt cx="241566" cy="449894"/>
          </a:xfrm>
        </p:grpSpPr>
        <p:sp>
          <p:nvSpPr>
            <p:cNvPr id="62498" name="Прямоугольник 245"/>
            <p:cNvSpPr>
              <a:spLocks noChangeArrowheads="1"/>
            </p:cNvSpPr>
            <p:nvPr/>
          </p:nvSpPr>
          <p:spPr bwMode="auto">
            <a:xfrm>
              <a:off x="1044286" y="354131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Р</a:t>
              </a:r>
            </a:p>
          </p:txBody>
        </p:sp>
        <p:sp>
          <p:nvSpPr>
            <p:cNvPr id="62499" name="Овал 246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62475" name="Группа 247"/>
          <p:cNvGrpSpPr>
            <a:grpSpLocks/>
          </p:cNvGrpSpPr>
          <p:nvPr/>
        </p:nvGrpSpPr>
        <p:grpSpPr bwMode="auto">
          <a:xfrm>
            <a:off x="3286125" y="5122863"/>
            <a:ext cx="241300" cy="449262"/>
            <a:chOff x="1044286" y="3336296"/>
            <a:chExt cx="241566" cy="449894"/>
          </a:xfrm>
        </p:grpSpPr>
        <p:sp>
          <p:nvSpPr>
            <p:cNvPr id="62496" name="Прямоугольник 248"/>
            <p:cNvSpPr>
              <a:spLocks noChangeArrowheads="1"/>
            </p:cNvSpPr>
            <p:nvPr/>
          </p:nvSpPr>
          <p:spPr bwMode="auto">
            <a:xfrm>
              <a:off x="1044286" y="354131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К</a:t>
              </a:r>
            </a:p>
          </p:txBody>
        </p:sp>
        <p:sp>
          <p:nvSpPr>
            <p:cNvPr id="62497" name="Овал 249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19" name="Группа 158"/>
          <p:cNvGrpSpPr>
            <a:grpSpLocks/>
          </p:cNvGrpSpPr>
          <p:nvPr/>
        </p:nvGrpSpPr>
        <p:grpSpPr bwMode="auto">
          <a:xfrm>
            <a:off x="428625" y="3357563"/>
            <a:ext cx="428625" cy="828675"/>
            <a:chOff x="3481695" y="1633526"/>
            <a:chExt cx="428313" cy="828680"/>
          </a:xfrm>
        </p:grpSpPr>
        <p:sp>
          <p:nvSpPr>
            <p:cNvPr id="100" name="Прямоугольник 99"/>
            <p:cNvSpPr/>
            <p:nvPr/>
          </p:nvSpPr>
          <p:spPr bwMode="auto">
            <a:xfrm>
              <a:off x="3500731" y="1633526"/>
              <a:ext cx="356928" cy="357189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62493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102" name="Прямоугольник 101"/>
              <p:cNvSpPr/>
              <p:nvPr/>
            </p:nvSpPr>
            <p:spPr bwMode="auto">
              <a:xfrm>
                <a:off x="3481695" y="1962140"/>
                <a:ext cx="356928" cy="500066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b="1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4</a:t>
                </a:r>
                <a:endParaRPr lang="ru-RU" sz="3600" b="1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62495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pSp>
        <p:nvGrpSpPr>
          <p:cNvPr id="21" name="Группа 158"/>
          <p:cNvGrpSpPr>
            <a:grpSpLocks/>
          </p:cNvGrpSpPr>
          <p:nvPr/>
        </p:nvGrpSpPr>
        <p:grpSpPr bwMode="auto">
          <a:xfrm>
            <a:off x="2428875" y="5672138"/>
            <a:ext cx="428625" cy="828675"/>
            <a:chOff x="3481695" y="1633526"/>
            <a:chExt cx="428313" cy="828680"/>
          </a:xfrm>
        </p:grpSpPr>
        <p:sp>
          <p:nvSpPr>
            <p:cNvPr id="433" name="Прямоугольник 432"/>
            <p:cNvSpPr/>
            <p:nvPr/>
          </p:nvSpPr>
          <p:spPr bwMode="auto">
            <a:xfrm>
              <a:off x="3500731" y="1633526"/>
              <a:ext cx="356928" cy="357189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ru-RU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2</a:t>
              </a: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62489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435" name="Прямоугольник 434"/>
              <p:cNvSpPr/>
              <p:nvPr/>
            </p:nvSpPr>
            <p:spPr bwMode="auto">
              <a:xfrm>
                <a:off x="3481695" y="1962140"/>
                <a:ext cx="356928" cy="500066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6</a:t>
                </a:r>
                <a:endParaRPr lang="ru-RU" sz="3600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62491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aphicFrame>
        <p:nvGraphicFramePr>
          <p:cNvPr id="438" name="Object 2"/>
          <p:cNvGraphicFramePr>
            <a:graphicFrameLocks noChangeAspect="1"/>
          </p:cNvGraphicFramePr>
          <p:nvPr/>
        </p:nvGraphicFramePr>
        <p:xfrm>
          <a:off x="5521325" y="2922588"/>
          <a:ext cx="3362325" cy="3006725"/>
        </p:xfrm>
        <a:graphic>
          <a:graphicData uri="http://schemas.openxmlformats.org/presentationml/2006/ole">
            <p:oleObj spid="_x0000_s62466" name="Формула" r:id="rId4" imgW="1269720" imgH="1244520" progId="Equation.3">
              <p:embed/>
            </p:oleObj>
          </a:graphicData>
        </a:graphic>
      </p:graphicFrame>
      <p:sp>
        <p:nvSpPr>
          <p:cNvPr id="439" name="Прямоугольник 438"/>
          <p:cNvSpPr>
            <a:spLocks noChangeArrowheads="1"/>
          </p:cNvSpPr>
          <p:nvPr/>
        </p:nvSpPr>
        <p:spPr bwMode="auto">
          <a:xfrm>
            <a:off x="6858000" y="1928813"/>
            <a:ext cx="785813" cy="500062"/>
          </a:xfrm>
          <a:prstGeom prst="rect">
            <a:avLst/>
          </a:prstGeom>
          <a:noFill/>
          <a:ln w="12700" algn="ctr">
            <a:noFill/>
            <a:round/>
            <a:headEnd type="none" w="sm" len="sm"/>
            <a:tailEnd type="none" w="sm" len="sm"/>
          </a:ln>
        </p:spPr>
        <p:txBody>
          <a:bodyPr wrap="none"/>
          <a:lstStyle/>
          <a:p>
            <a:r>
              <a:rPr lang="ru-RU" sz="3600">
                <a:solidFill>
                  <a:srgbClr val="FF0000"/>
                </a:solidFill>
                <a:latin typeface="Tahoma" pitchFamily="34" charset="0"/>
              </a:rPr>
              <a:t>МК</a:t>
            </a:r>
          </a:p>
        </p:txBody>
      </p:sp>
      <p:sp>
        <p:nvSpPr>
          <p:cNvPr id="107" name="Дуга 106"/>
          <p:cNvSpPr/>
          <p:nvPr/>
        </p:nvSpPr>
        <p:spPr bwMode="auto">
          <a:xfrm>
            <a:off x="777875" y="2984500"/>
            <a:ext cx="2865438" cy="2913063"/>
          </a:xfrm>
          <a:prstGeom prst="arc">
            <a:avLst>
              <a:gd name="adj1" fmla="val 1849467"/>
              <a:gd name="adj2" fmla="val 13694468"/>
            </a:avLst>
          </a:prstGeom>
          <a:noFill/>
          <a:ln w="6350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sp>
        <p:nvSpPr>
          <p:cNvPr id="109" name="Дуга 108"/>
          <p:cNvSpPr/>
          <p:nvPr/>
        </p:nvSpPr>
        <p:spPr bwMode="auto">
          <a:xfrm>
            <a:off x="785813" y="2982913"/>
            <a:ext cx="2865437" cy="2913062"/>
          </a:xfrm>
          <a:prstGeom prst="arc">
            <a:avLst>
              <a:gd name="adj1" fmla="val 10788591"/>
              <a:gd name="adj2" fmla="val 13606861"/>
            </a:avLst>
          </a:prstGeom>
          <a:noFill/>
          <a:ln w="63500" cap="flat" cmpd="sng" algn="ctr">
            <a:solidFill>
              <a:srgbClr val="008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sp>
        <p:nvSpPr>
          <p:cNvPr id="110" name="Дуга 109"/>
          <p:cNvSpPr/>
          <p:nvPr/>
        </p:nvSpPr>
        <p:spPr bwMode="auto">
          <a:xfrm>
            <a:off x="793750" y="2997200"/>
            <a:ext cx="2863850" cy="2913063"/>
          </a:xfrm>
          <a:prstGeom prst="arc">
            <a:avLst>
              <a:gd name="adj1" fmla="val 1878831"/>
              <a:gd name="adj2" fmla="val 5420435"/>
            </a:avLst>
          </a:prstGeom>
          <a:noFill/>
          <a:ln w="63500" cap="flat" cmpd="sng" algn="ctr">
            <a:solidFill>
              <a:srgbClr val="008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sp>
        <p:nvSpPr>
          <p:cNvPr id="108" name="Дуга 107"/>
          <p:cNvSpPr/>
          <p:nvPr/>
        </p:nvSpPr>
        <p:spPr bwMode="auto">
          <a:xfrm>
            <a:off x="774700" y="3011488"/>
            <a:ext cx="2863850" cy="2913062"/>
          </a:xfrm>
          <a:prstGeom prst="arc">
            <a:avLst>
              <a:gd name="adj1" fmla="val 5169590"/>
              <a:gd name="adj2" fmla="val 10870457"/>
            </a:avLst>
          </a:prstGeom>
          <a:noFill/>
          <a:ln w="63500" cap="flat" cmpd="sng" algn="ctr">
            <a:solidFill>
              <a:srgbClr val="008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grpSp>
        <p:nvGrpSpPr>
          <p:cNvPr id="111" name="Группа 158"/>
          <p:cNvGrpSpPr>
            <a:grpSpLocks/>
          </p:cNvGrpSpPr>
          <p:nvPr/>
        </p:nvGrpSpPr>
        <p:grpSpPr bwMode="auto">
          <a:xfrm>
            <a:off x="500063" y="5143500"/>
            <a:ext cx="428625" cy="828675"/>
            <a:chOff x="3481695" y="1633526"/>
            <a:chExt cx="428313" cy="828680"/>
          </a:xfrm>
        </p:grpSpPr>
        <p:sp>
          <p:nvSpPr>
            <p:cNvPr id="112" name="Прямоугольник 111"/>
            <p:cNvSpPr/>
            <p:nvPr/>
          </p:nvSpPr>
          <p:spPr bwMode="auto">
            <a:xfrm>
              <a:off x="3500731" y="1633526"/>
              <a:ext cx="356927" cy="35719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62485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114" name="Прямоугольник 113"/>
              <p:cNvSpPr/>
              <p:nvPr/>
            </p:nvSpPr>
            <p:spPr bwMode="auto">
              <a:xfrm>
                <a:off x="3481695" y="1962141"/>
                <a:ext cx="356927" cy="50006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b="1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2</a:t>
                </a:r>
                <a:endParaRPr lang="ru-RU" sz="3600" b="1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62487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" grpId="0"/>
      <p:bldP spid="107" grpId="0" animBg="1"/>
      <p:bldP spid="109" grpId="0" animBg="1"/>
      <p:bldP spid="110" grpId="0" animBg="1"/>
      <p:bldP spid="10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title"/>
          </p:nvPr>
        </p:nvSpPr>
        <p:spPr>
          <a:xfrm>
            <a:off x="609600" y="214313"/>
            <a:ext cx="7772400" cy="1500187"/>
          </a:xfr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3000000"/>
          </a:gra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Вторая четверть единичной окружности разделена пополам точкой М, а четвертая четверть разделена на 3 равных части точками К и Р. Чему равны длины дуг АМ, АК, АР, РВ, МК, КМ? </a:t>
            </a:r>
          </a:p>
        </p:txBody>
      </p:sp>
      <p:sp>
        <p:nvSpPr>
          <p:cNvPr id="6349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Ins="539580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63493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63494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grpSp>
        <p:nvGrpSpPr>
          <p:cNvPr id="63496" name="Группа 242"/>
          <p:cNvGrpSpPr>
            <a:grpSpLocks/>
          </p:cNvGrpSpPr>
          <p:nvPr/>
        </p:nvGrpSpPr>
        <p:grpSpPr bwMode="auto">
          <a:xfrm>
            <a:off x="-857250" y="1714500"/>
            <a:ext cx="6143625" cy="4757738"/>
            <a:chOff x="-857256" y="1714488"/>
            <a:chExt cx="6143636" cy="4758504"/>
          </a:xfrm>
        </p:grpSpPr>
        <p:sp>
          <p:nvSpPr>
            <p:cNvPr id="63527" name="Прямоугольник 225"/>
            <p:cNvSpPr>
              <a:spLocks noChangeArrowheads="1"/>
            </p:cNvSpPr>
            <p:nvPr/>
          </p:nvSpPr>
          <p:spPr bwMode="auto">
            <a:xfrm>
              <a:off x="3286116" y="4071942"/>
              <a:ext cx="239985" cy="29658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А</a:t>
              </a:r>
            </a:p>
          </p:txBody>
        </p:sp>
        <p:grpSp>
          <p:nvGrpSpPr>
            <p:cNvPr id="63528" name="Группа 241"/>
            <p:cNvGrpSpPr>
              <a:grpSpLocks/>
            </p:cNvGrpSpPr>
            <p:nvPr/>
          </p:nvGrpSpPr>
          <p:grpSpPr bwMode="auto">
            <a:xfrm>
              <a:off x="-857256" y="1714488"/>
              <a:ext cx="6143636" cy="4758504"/>
              <a:chOff x="-857256" y="1714488"/>
              <a:chExt cx="6143636" cy="4758504"/>
            </a:xfrm>
          </p:grpSpPr>
          <p:sp>
            <p:nvSpPr>
              <p:cNvPr id="63529" name="Прямоугольник 144"/>
              <p:cNvSpPr>
                <a:spLocks noChangeArrowheads="1"/>
              </p:cNvSpPr>
              <p:nvPr/>
            </p:nvSpPr>
            <p:spPr bwMode="auto">
              <a:xfrm>
                <a:off x="822645" y="4071942"/>
                <a:ext cx="239985" cy="296583"/>
              </a:xfrm>
              <a:prstGeom prst="rect">
                <a:avLst/>
              </a:prstGeom>
              <a:noFill/>
              <a:ln w="12700" algn="ctr">
                <a:noFill/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r>
                  <a:rPr lang="ru-RU" sz="2400">
                    <a:solidFill>
                      <a:srgbClr val="FF0000"/>
                    </a:solidFill>
                    <a:latin typeface="Tahoma" pitchFamily="34" charset="0"/>
                  </a:rPr>
                  <a:t>С</a:t>
                </a:r>
              </a:p>
            </p:txBody>
          </p:sp>
          <p:grpSp>
            <p:nvGrpSpPr>
              <p:cNvPr id="63530" name="Группа 240"/>
              <p:cNvGrpSpPr>
                <a:grpSpLocks/>
              </p:cNvGrpSpPr>
              <p:nvPr/>
            </p:nvGrpSpPr>
            <p:grpSpPr bwMode="auto">
              <a:xfrm>
                <a:off x="-857256" y="1714488"/>
                <a:ext cx="6143636" cy="4758504"/>
                <a:chOff x="-857256" y="1714488"/>
                <a:chExt cx="6143636" cy="4758504"/>
              </a:xfrm>
            </p:grpSpPr>
            <p:sp>
              <p:nvSpPr>
                <p:cNvPr id="63531" name="Прямоугольник 224"/>
                <p:cNvSpPr>
                  <a:spLocks noChangeArrowheads="1"/>
                </p:cNvSpPr>
                <p:nvPr/>
              </p:nvSpPr>
              <p:spPr bwMode="auto">
                <a:xfrm>
                  <a:off x="1928794" y="2963423"/>
                  <a:ext cx="239985" cy="296583"/>
                </a:xfrm>
                <a:prstGeom prst="rect">
                  <a:avLst/>
                </a:prstGeom>
                <a:noFill/>
                <a:ln w="12700" algn="ctr">
                  <a:noFill/>
                  <a:round/>
                  <a:headEnd type="none" w="sm" len="sm"/>
                  <a:tailEnd type="none" w="sm" len="sm"/>
                </a:ln>
              </p:spPr>
              <p:txBody>
                <a:bodyPr wrap="none"/>
                <a:lstStyle/>
                <a:p>
                  <a:r>
                    <a:rPr lang="ru-RU" sz="2400">
                      <a:solidFill>
                        <a:srgbClr val="FF0000"/>
                      </a:solidFill>
                      <a:latin typeface="Tahoma" pitchFamily="34" charset="0"/>
                    </a:rPr>
                    <a:t>В</a:t>
                  </a:r>
                </a:p>
              </p:txBody>
            </p:sp>
            <p:grpSp>
              <p:nvGrpSpPr>
                <p:cNvPr id="63532" name="Группа 239"/>
                <p:cNvGrpSpPr>
                  <a:grpSpLocks/>
                </p:cNvGrpSpPr>
                <p:nvPr/>
              </p:nvGrpSpPr>
              <p:grpSpPr bwMode="auto">
                <a:xfrm>
                  <a:off x="-857256" y="1714488"/>
                  <a:ext cx="6143636" cy="4758504"/>
                  <a:chOff x="-857256" y="1714488"/>
                  <a:chExt cx="6143636" cy="4758504"/>
                </a:xfrm>
              </p:grpSpPr>
              <p:grpSp>
                <p:nvGrpSpPr>
                  <p:cNvPr id="63533" name="Группа 227"/>
                  <p:cNvGrpSpPr>
                    <a:grpSpLocks/>
                  </p:cNvGrpSpPr>
                  <p:nvPr/>
                </p:nvGrpSpPr>
                <p:grpSpPr bwMode="auto">
                  <a:xfrm>
                    <a:off x="-857256" y="1714488"/>
                    <a:ext cx="6143636" cy="4758504"/>
                    <a:chOff x="0" y="-19051"/>
                    <a:chExt cx="9144000" cy="6877051"/>
                  </a:xfrm>
                </p:grpSpPr>
                <p:grpSp>
                  <p:nvGrpSpPr>
                    <p:cNvPr id="63538" name="Группа 14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0" y="-19051"/>
                      <a:ext cx="9144000" cy="6877051"/>
                      <a:chOff x="0" y="-4763"/>
                      <a:chExt cx="9144000" cy="6877051"/>
                    </a:xfrm>
                  </p:grpSpPr>
                  <p:grpSp>
                    <p:nvGrpSpPr>
                      <p:cNvPr id="63540" name="Группа 6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-4763"/>
                        <a:ext cx="9144001" cy="6877051"/>
                        <a:chOff x="-24714" y="-794"/>
                        <a:chExt cx="9168714" cy="6876936"/>
                      </a:xfrm>
                    </p:grpSpPr>
                    <p:grpSp>
                      <p:nvGrpSpPr>
                        <p:cNvPr id="63545" name="Группа 34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-24714" y="294957"/>
                          <a:ext cx="9168714" cy="6416993"/>
                          <a:chOff x="-10848" y="294396"/>
                          <a:chExt cx="9168714" cy="6416993"/>
                        </a:xfrm>
                      </p:grpSpPr>
                      <p:grpSp>
                        <p:nvGrpSpPr>
                          <p:cNvPr id="63578" name="Группа 14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94396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63594" name="Прямая соединительная линия 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95" name="Прямая соединительная линия 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96" name="Прямая соединительная линия 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97" name="Прямая соединительная линия 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1651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98" name="Прямая соединительная линия 1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99" name="Прямая соединительная линия 1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600" name="Прямая соединительная линия 1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601" name="Прямая соединительная линия 1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grpSp>
                        <p:nvGrpSpPr>
                          <p:cNvPr id="63579" name="Группа 15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2738372"/>
                            <a:ext cx="9144000" cy="2140394"/>
                            <a:chOff x="0" y="294396"/>
                            <a:chExt cx="9144000" cy="2140394"/>
                          </a:xfrm>
                        </p:grpSpPr>
                        <p:cxnSp>
                          <p:nvCxnSpPr>
                            <p:cNvPr id="63586" name="Прямая соединительная линия 1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9439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87" name="Прямая соединительная линия 1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60181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88" name="Прямая соединительная линия 1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91566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89" name="Прямая соединительная линия 1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204961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90" name="Прямая соединительная линия 2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523938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91" name="Прямая соединительная линия 2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1827026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92" name="Прямая соединительная линия 2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130114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93" name="Прямая соединительная линия 2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>
                              <a:off x="0" y="2433202"/>
                              <a:ext cx="9144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3580" name="Прямая соединительная линия 25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4213" y="5175594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3581" name="Прямая соединительная линия 2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5492217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3582" name="Прямая соединительная линия 2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5800720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3583" name="Прямая соединительная линия 28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-10848" y="6101568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3584" name="Прямая соединительная линия 29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509" y="6403643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3585" name="Прямая соединительная линия 33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>
                            <a:off x="13866" y="6709801"/>
                            <a:ext cx="9144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  <p:grpSp>
                      <p:nvGrpSpPr>
                        <p:cNvPr id="63546" name="Группа 6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96146" y="-794"/>
                          <a:ext cx="8534006" cy="6876936"/>
                          <a:chOff x="296146" y="-794"/>
                          <a:chExt cx="8534006" cy="6876936"/>
                        </a:xfrm>
                      </p:grpSpPr>
                      <p:grpSp>
                        <p:nvGrpSpPr>
                          <p:cNvPr id="63547" name="Группа 50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296146" y="0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63565" name="Прямая соединительная линия 3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66" name="Прямая соединительная линия 3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67" name="Прямая соединительная линия 3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68" name="Прямая соединительная линия 4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69" name="Прямая соединительная линия 4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70" name="Прямая соединительная линия 4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71" name="Прямая соединительная линия 4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72" name="Прямая соединительная линия 4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73" name="Прямая соединительная линия 4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74" name="Прямая соединительная линия 4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75" name="Прямая соединительная линия 4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76" name="Прямая соединительная линия 4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77" name="Прямая соединительная линия 4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3548" name="Прямая соединительная линия 51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4600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grpSp>
                        <p:nvGrpSpPr>
                          <p:cNvPr id="63549" name="Группа 52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5167602" y="-794"/>
                            <a:ext cx="3662550" cy="6858794"/>
                            <a:chOff x="296146" y="0"/>
                            <a:chExt cx="3662550" cy="6858794"/>
                          </a:xfrm>
                        </p:grpSpPr>
                        <p:cxnSp>
                          <p:nvCxnSpPr>
                            <p:cNvPr id="63552" name="Прямая соединительная линия 5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132060" y="3429000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53" name="Прямая соединительная линия 5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813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54" name="Прямая соединительная линия 5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51637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55" name="Прямая соединительная линия 56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221379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56" name="Прямая соединительная линия 57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90560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57" name="Прямая соединительная линия 58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6127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58" name="Прямая соединительная линия 59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1290708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59" name="Прямая соединительная линия 60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99934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60" name="Прямая соединительная линия 61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681426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61" name="Прямая соединительная линия 62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378844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62" name="Прямая соединительная линия 63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-7065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63" name="Прямая соединительная линия 64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231930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  <p:cxnSp>
                          <p:nvCxnSpPr>
                            <p:cNvPr id="63564" name="Прямая соединительная линия 65"/>
                            <p:cNvCxnSpPr>
                              <a:cxnSpLocks noChangeShapeType="1"/>
                            </p:cNvCxnSpPr>
                            <p:nvPr/>
                          </p:nvCxnSpPr>
                          <p:spPr bwMode="auto">
                            <a:xfrm rot="5400000">
                              <a:off x="528902" y="3428206"/>
                              <a:ext cx="6858000" cy="1588"/>
                            </a:xfrm>
                            <a:prstGeom prst="line">
                              <a:avLst/>
                            </a:prstGeom>
                            <a:noFill/>
                            <a:ln w="12700" algn="ctr">
                              <a:solidFill>
                                <a:schemeClr val="tx1"/>
                              </a:solidFill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</p:cxnSp>
                      </p:grpSp>
                      <p:cxnSp>
                        <p:nvCxnSpPr>
                          <p:cNvPr id="63550" name="Прямая соединительная линия 66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1160640" y="3446348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  <p:cxnSp>
                        <p:nvCxnSpPr>
                          <p:cNvPr id="63551" name="Прямая соединительная линия 67"/>
                          <p:cNvCxnSpPr>
                            <a:cxnSpLocks noChangeShapeType="1"/>
                          </p:cNvCxnSpPr>
                          <p:nvPr/>
                        </p:nvCxnSpPr>
                        <p:spPr bwMode="auto">
                          <a:xfrm rot="5400000">
                            <a:off x="851218" y="3435059"/>
                            <a:ext cx="6858000" cy="1588"/>
                          </a:xfrm>
                          <a:prstGeom prst="line">
                            <a:avLst/>
                          </a:prstGeom>
                          <a:noFill/>
                          <a:ln w="12700" algn="ctr">
                            <a:solidFill>
                              <a:schemeClr val="tx1"/>
                            </a:solidFill>
                            <a:round/>
                            <a:headEnd type="none" w="sm" len="sm"/>
                            <a:tailEnd type="none" w="sm" len="sm"/>
                          </a:ln>
                        </p:spPr>
                      </p:cxnSp>
                    </p:grpSp>
                  </p:grpSp>
                  <p:grpSp>
                    <p:nvGrpSpPr>
                      <p:cNvPr id="63541" name="Группа 1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71500" y="1000125"/>
                        <a:ext cx="8358188" cy="5645150"/>
                        <a:chOff x="571500" y="1000125"/>
                        <a:chExt cx="8358188" cy="5645150"/>
                      </a:xfrm>
                    </p:grpSpPr>
                    <p:cxnSp>
                      <p:nvCxnSpPr>
                        <p:cNvPr id="63542" name="Прямая со стрелкой 71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rot="5400000" flipH="1" flipV="1">
                          <a:off x="1766561" y="3821906"/>
                          <a:ext cx="5645150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cxnSp>
                      <p:nvCxnSpPr>
                        <p:cNvPr id="63543" name="Прямая со стрелкой 73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571500" y="3951288"/>
                          <a:ext cx="8358188" cy="1587"/>
                        </a:xfrm>
                        <a:prstGeom prst="straightConnector1">
                          <a:avLst/>
                        </a:prstGeom>
                        <a:noFill/>
                        <a:ln w="38100" algn="ctr">
                          <a:solidFill>
                            <a:schemeClr val="tx1"/>
                          </a:solidFill>
                          <a:round/>
                          <a:headEnd type="stealth" w="sm" len="sm"/>
                          <a:tailEnd type="arrow" w="med" len="med"/>
                        </a:ln>
                      </p:spPr>
                    </p:cxnSp>
                    <p:sp>
                      <p:nvSpPr>
                        <p:cNvPr id="63544" name="Овал 7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462213" y="1797050"/>
                          <a:ext cx="4214812" cy="4286250"/>
                        </a:xfrm>
                        <a:prstGeom prst="ellipse">
                          <a:avLst/>
                        </a:prstGeom>
                        <a:noFill/>
                        <a:ln w="44450" algn="ctr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wrap="none"/>
                        <a:lstStyle/>
                        <a:p>
                          <a:endParaRPr lang="ru-RU" sz="2400">
                            <a:latin typeface="Tahoma" pitchFamily="34" charset="0"/>
                          </a:endParaRPr>
                        </a:p>
                      </p:txBody>
                    </p:sp>
                  </p:grpSp>
                </p:grpSp>
                <p:sp>
                  <p:nvSpPr>
                    <p:cNvPr id="63539" name="Прямоугольник 2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465650" y="5452834"/>
                      <a:ext cx="357186" cy="428626"/>
                    </a:xfrm>
                    <a:prstGeom prst="rect">
                      <a:avLst/>
                    </a:prstGeom>
                    <a:noFill/>
                    <a:ln w="12700" algn="ctr">
                      <a:noFill/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/>
                    <a:lstStyle/>
                    <a:p>
                      <a:r>
                        <a:rPr lang="en-US" sz="2400">
                          <a:solidFill>
                            <a:srgbClr val="FF0000"/>
                          </a:solidFill>
                          <a:latin typeface="Tahoma" pitchFamily="34" charset="0"/>
                        </a:rPr>
                        <a:t>D</a:t>
                      </a:r>
                      <a:endParaRPr lang="ru-RU" sz="2400">
                        <a:solidFill>
                          <a:srgbClr val="FF0000"/>
                        </a:solidFill>
                        <a:latin typeface="Tahoma" pitchFamily="34" charset="0"/>
                      </a:endParaRPr>
                    </a:p>
                  </p:txBody>
                </p:sp>
              </p:grpSp>
              <p:sp>
                <p:nvSpPr>
                  <p:cNvPr id="230" name="Овал 229"/>
                  <p:cNvSpPr/>
                  <p:nvPr/>
                </p:nvSpPr>
                <p:spPr bwMode="auto">
                  <a:xfrm>
                    <a:off x="2143124" y="2878313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2" name="Овал 231"/>
                  <p:cNvSpPr/>
                  <p:nvPr/>
                </p:nvSpPr>
                <p:spPr bwMode="auto">
                  <a:xfrm>
                    <a:off x="3543302" y="4367628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3" name="Овал 232"/>
                  <p:cNvSpPr/>
                  <p:nvPr/>
                </p:nvSpPr>
                <p:spPr bwMode="auto">
                  <a:xfrm>
                    <a:off x="2143124" y="5839477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  <p:sp>
                <p:nvSpPr>
                  <p:cNvPr id="234" name="Овал 233"/>
                  <p:cNvSpPr/>
                  <p:nvPr/>
                </p:nvSpPr>
                <p:spPr bwMode="auto">
                  <a:xfrm>
                    <a:off x="719135" y="4391444"/>
                    <a:ext cx="142875" cy="142898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</a:schemeClr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 wrap="none"/>
                  <a:lstStyle/>
                  <a:p>
                    <a:pPr>
                      <a:defRPr/>
                    </a:pPr>
                    <a:endParaRPr lang="ru-RU" sz="2400">
                      <a:latin typeface="Tahoma" pitchFamily="34" charset="0"/>
                      <a:cs typeface="+mn-cs"/>
                    </a:endParaRPr>
                  </a:p>
                </p:txBody>
              </p:sp>
            </p:grpSp>
          </p:grpSp>
        </p:grpSp>
      </p:grpSp>
      <p:grpSp>
        <p:nvGrpSpPr>
          <p:cNvPr id="63497" name="Группа 243"/>
          <p:cNvGrpSpPr>
            <a:grpSpLocks/>
          </p:cNvGrpSpPr>
          <p:nvPr/>
        </p:nvGrpSpPr>
        <p:grpSpPr bwMode="auto">
          <a:xfrm>
            <a:off x="1044575" y="2827338"/>
            <a:ext cx="241300" cy="652462"/>
            <a:chOff x="1044286" y="2826937"/>
            <a:chExt cx="241566" cy="652235"/>
          </a:xfrm>
        </p:grpSpPr>
        <p:sp>
          <p:nvSpPr>
            <p:cNvPr id="63525" name="Прямоугольник 237"/>
            <p:cNvSpPr>
              <a:spLocks noChangeArrowheads="1"/>
            </p:cNvSpPr>
            <p:nvPr/>
          </p:nvSpPr>
          <p:spPr bwMode="auto">
            <a:xfrm>
              <a:off x="1044286" y="282693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м</a:t>
              </a:r>
            </a:p>
          </p:txBody>
        </p:sp>
        <p:sp>
          <p:nvSpPr>
            <p:cNvPr id="63526" name="Овал 236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63498" name="Группа 244"/>
          <p:cNvGrpSpPr>
            <a:grpSpLocks/>
          </p:cNvGrpSpPr>
          <p:nvPr/>
        </p:nvGrpSpPr>
        <p:grpSpPr bwMode="auto">
          <a:xfrm>
            <a:off x="2830513" y="5622925"/>
            <a:ext cx="241300" cy="449263"/>
            <a:chOff x="1044286" y="3336296"/>
            <a:chExt cx="241566" cy="449894"/>
          </a:xfrm>
        </p:grpSpPr>
        <p:sp>
          <p:nvSpPr>
            <p:cNvPr id="63523" name="Прямоугольник 245"/>
            <p:cNvSpPr>
              <a:spLocks noChangeArrowheads="1"/>
            </p:cNvSpPr>
            <p:nvPr/>
          </p:nvSpPr>
          <p:spPr bwMode="auto">
            <a:xfrm>
              <a:off x="1044286" y="354131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Р</a:t>
              </a:r>
            </a:p>
          </p:txBody>
        </p:sp>
        <p:sp>
          <p:nvSpPr>
            <p:cNvPr id="63524" name="Овал 246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63499" name="Группа 247"/>
          <p:cNvGrpSpPr>
            <a:grpSpLocks/>
          </p:cNvGrpSpPr>
          <p:nvPr/>
        </p:nvGrpSpPr>
        <p:grpSpPr bwMode="auto">
          <a:xfrm>
            <a:off x="3286125" y="5122863"/>
            <a:ext cx="241300" cy="449262"/>
            <a:chOff x="1044286" y="3336296"/>
            <a:chExt cx="241566" cy="449894"/>
          </a:xfrm>
        </p:grpSpPr>
        <p:sp>
          <p:nvSpPr>
            <p:cNvPr id="63521" name="Прямоугольник 248"/>
            <p:cNvSpPr>
              <a:spLocks noChangeArrowheads="1"/>
            </p:cNvSpPr>
            <p:nvPr/>
          </p:nvSpPr>
          <p:spPr bwMode="auto">
            <a:xfrm>
              <a:off x="1044286" y="3541317"/>
              <a:ext cx="241566" cy="244873"/>
            </a:xfrm>
            <a:prstGeom prst="rect">
              <a:avLst/>
            </a:prstGeom>
            <a:noFill/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r>
                <a:rPr lang="ru-RU" sz="2400">
                  <a:solidFill>
                    <a:srgbClr val="FF0000"/>
                  </a:solidFill>
                  <a:latin typeface="Tahoma" pitchFamily="34" charset="0"/>
                </a:rPr>
                <a:t>К</a:t>
              </a:r>
            </a:p>
          </p:txBody>
        </p:sp>
        <p:sp>
          <p:nvSpPr>
            <p:cNvPr id="63522" name="Овал 249"/>
            <p:cNvSpPr>
              <a:spLocks noChangeArrowheads="1"/>
            </p:cNvSpPr>
            <p:nvPr/>
          </p:nvSpPr>
          <p:spPr bwMode="auto">
            <a:xfrm>
              <a:off x="1132343" y="3336296"/>
              <a:ext cx="142876" cy="142876"/>
            </a:xfrm>
            <a:prstGeom prst="ellipse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 sz="2400">
                <a:latin typeface="Tahoma" pitchFamily="34" charset="0"/>
              </a:endParaRPr>
            </a:p>
          </p:txBody>
        </p:sp>
      </p:grpSp>
      <p:grpSp>
        <p:nvGrpSpPr>
          <p:cNvPr id="19" name="Группа 158"/>
          <p:cNvGrpSpPr>
            <a:grpSpLocks/>
          </p:cNvGrpSpPr>
          <p:nvPr/>
        </p:nvGrpSpPr>
        <p:grpSpPr bwMode="auto">
          <a:xfrm>
            <a:off x="3643313" y="4357688"/>
            <a:ext cx="500062" cy="900112"/>
            <a:chOff x="3481695" y="1633526"/>
            <a:chExt cx="428313" cy="828680"/>
          </a:xfrm>
        </p:grpSpPr>
        <p:sp>
          <p:nvSpPr>
            <p:cNvPr id="100" name="Прямоугольник 99"/>
            <p:cNvSpPr/>
            <p:nvPr/>
          </p:nvSpPr>
          <p:spPr bwMode="auto">
            <a:xfrm>
              <a:off x="3500731" y="1633526"/>
              <a:ext cx="357607" cy="35661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63518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102" name="Прямоугольник 101"/>
              <p:cNvSpPr/>
              <p:nvPr/>
            </p:nvSpPr>
            <p:spPr bwMode="auto">
              <a:xfrm>
                <a:off x="3481695" y="1962367"/>
                <a:ext cx="357607" cy="499839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6</a:t>
                </a:r>
                <a:endParaRPr lang="ru-RU" sz="3600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63520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pSp>
        <p:nvGrpSpPr>
          <p:cNvPr id="21" name="Группа 158"/>
          <p:cNvGrpSpPr>
            <a:grpSpLocks/>
          </p:cNvGrpSpPr>
          <p:nvPr/>
        </p:nvGrpSpPr>
        <p:grpSpPr bwMode="auto">
          <a:xfrm>
            <a:off x="2786063" y="2314575"/>
            <a:ext cx="428625" cy="828675"/>
            <a:chOff x="3481695" y="1633526"/>
            <a:chExt cx="428313" cy="828680"/>
          </a:xfrm>
        </p:grpSpPr>
        <p:sp>
          <p:nvSpPr>
            <p:cNvPr id="433" name="Прямоугольник 432"/>
            <p:cNvSpPr/>
            <p:nvPr/>
          </p:nvSpPr>
          <p:spPr bwMode="auto">
            <a:xfrm>
              <a:off x="3500731" y="1633526"/>
              <a:ext cx="356927" cy="35719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63514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435" name="Прямоугольник 434"/>
              <p:cNvSpPr/>
              <p:nvPr/>
            </p:nvSpPr>
            <p:spPr bwMode="auto">
              <a:xfrm>
                <a:off x="3481695" y="1962141"/>
                <a:ext cx="356927" cy="50006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2</a:t>
                </a:r>
                <a:endParaRPr lang="ru-RU" sz="3600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63516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aphicFrame>
        <p:nvGraphicFramePr>
          <p:cNvPr id="438" name="Object 2"/>
          <p:cNvGraphicFramePr>
            <a:graphicFrameLocks noChangeAspect="1"/>
          </p:cNvGraphicFramePr>
          <p:nvPr/>
        </p:nvGraphicFramePr>
        <p:xfrm>
          <a:off x="5576888" y="2679700"/>
          <a:ext cx="3141662" cy="3249613"/>
        </p:xfrm>
        <a:graphic>
          <a:graphicData uri="http://schemas.openxmlformats.org/presentationml/2006/ole">
            <p:oleObj spid="_x0000_s63490" name="Формула" r:id="rId4" imgW="1231560" imgH="1244520" progId="Equation.3">
              <p:embed/>
            </p:oleObj>
          </a:graphicData>
        </a:graphic>
      </p:graphicFrame>
      <p:sp>
        <p:nvSpPr>
          <p:cNvPr id="439" name="Прямоугольник 438"/>
          <p:cNvSpPr>
            <a:spLocks noChangeArrowheads="1"/>
          </p:cNvSpPr>
          <p:nvPr/>
        </p:nvSpPr>
        <p:spPr bwMode="auto">
          <a:xfrm>
            <a:off x="6858000" y="1928813"/>
            <a:ext cx="785813" cy="500062"/>
          </a:xfrm>
          <a:prstGeom prst="rect">
            <a:avLst/>
          </a:prstGeom>
          <a:noFill/>
          <a:ln w="12700" algn="ctr">
            <a:noFill/>
            <a:round/>
            <a:headEnd type="none" w="sm" len="sm"/>
            <a:tailEnd type="none" w="sm" len="sm"/>
          </a:ln>
        </p:spPr>
        <p:txBody>
          <a:bodyPr wrap="none"/>
          <a:lstStyle/>
          <a:p>
            <a:r>
              <a:rPr lang="ru-RU" sz="3600">
                <a:solidFill>
                  <a:srgbClr val="FF0000"/>
                </a:solidFill>
                <a:latin typeface="Tahoma" pitchFamily="34" charset="0"/>
              </a:rPr>
              <a:t>КМ</a:t>
            </a:r>
          </a:p>
        </p:txBody>
      </p:sp>
      <p:sp>
        <p:nvSpPr>
          <p:cNvPr id="107" name="Дуга 106"/>
          <p:cNvSpPr/>
          <p:nvPr/>
        </p:nvSpPr>
        <p:spPr bwMode="auto">
          <a:xfrm>
            <a:off x="777875" y="2984500"/>
            <a:ext cx="2865438" cy="2913063"/>
          </a:xfrm>
          <a:prstGeom prst="arc">
            <a:avLst>
              <a:gd name="adj1" fmla="val 13528664"/>
              <a:gd name="adj2" fmla="val 1905464"/>
            </a:avLst>
          </a:prstGeom>
          <a:noFill/>
          <a:ln w="6350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sp>
        <p:nvSpPr>
          <p:cNvPr id="109" name="Дуга 108"/>
          <p:cNvSpPr/>
          <p:nvPr/>
        </p:nvSpPr>
        <p:spPr bwMode="auto">
          <a:xfrm>
            <a:off x="785813" y="2982913"/>
            <a:ext cx="2865437" cy="2913062"/>
          </a:xfrm>
          <a:prstGeom prst="arc">
            <a:avLst>
              <a:gd name="adj1" fmla="val 21551572"/>
              <a:gd name="adj2" fmla="val 1849230"/>
            </a:avLst>
          </a:prstGeom>
          <a:noFill/>
          <a:ln w="63500" cap="flat" cmpd="sng" algn="ctr">
            <a:solidFill>
              <a:srgbClr val="008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sp>
        <p:nvSpPr>
          <p:cNvPr id="110" name="Дуга 109"/>
          <p:cNvSpPr/>
          <p:nvPr/>
        </p:nvSpPr>
        <p:spPr bwMode="auto">
          <a:xfrm>
            <a:off x="785813" y="2989263"/>
            <a:ext cx="2865437" cy="2913062"/>
          </a:xfrm>
          <a:prstGeom prst="arc">
            <a:avLst>
              <a:gd name="adj1" fmla="val 16157366"/>
              <a:gd name="adj2" fmla="val 21583764"/>
            </a:avLst>
          </a:prstGeom>
          <a:noFill/>
          <a:ln w="63500" cap="flat" cmpd="sng" algn="ctr">
            <a:solidFill>
              <a:srgbClr val="008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sp>
        <p:nvSpPr>
          <p:cNvPr id="108" name="Дуга 107"/>
          <p:cNvSpPr/>
          <p:nvPr/>
        </p:nvSpPr>
        <p:spPr bwMode="auto">
          <a:xfrm>
            <a:off x="785813" y="2992438"/>
            <a:ext cx="2865437" cy="2913062"/>
          </a:xfrm>
          <a:prstGeom prst="arc">
            <a:avLst>
              <a:gd name="adj1" fmla="val 13540377"/>
              <a:gd name="adj2" fmla="val 16240660"/>
            </a:avLst>
          </a:prstGeom>
          <a:noFill/>
          <a:ln w="63500" cap="flat" cmpd="sng" algn="ctr">
            <a:solidFill>
              <a:srgbClr val="008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ru-RU" sz="2400">
              <a:latin typeface="Tahoma" pitchFamily="34" charset="0"/>
              <a:cs typeface="+mn-cs"/>
            </a:endParaRPr>
          </a:p>
        </p:txBody>
      </p:sp>
      <p:grpSp>
        <p:nvGrpSpPr>
          <p:cNvPr id="341" name="Группа 158"/>
          <p:cNvGrpSpPr>
            <a:grpSpLocks/>
          </p:cNvGrpSpPr>
          <p:nvPr/>
        </p:nvGrpSpPr>
        <p:grpSpPr bwMode="auto">
          <a:xfrm>
            <a:off x="1357313" y="2143125"/>
            <a:ext cx="500062" cy="900113"/>
            <a:chOff x="3481695" y="1633526"/>
            <a:chExt cx="428313" cy="828680"/>
          </a:xfrm>
        </p:grpSpPr>
        <p:sp>
          <p:nvSpPr>
            <p:cNvPr id="342" name="Прямоугольник 341"/>
            <p:cNvSpPr/>
            <p:nvPr/>
          </p:nvSpPr>
          <p:spPr bwMode="auto">
            <a:xfrm>
              <a:off x="3500731" y="1633526"/>
              <a:ext cx="357607" cy="35661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r>
                <a:rPr lang="el-GR" sz="3600" dirty="0">
                  <a:solidFill>
                    <a:schemeClr val="bg2">
                      <a:lumMod val="50000"/>
                    </a:schemeClr>
                  </a:solidFill>
                  <a:latin typeface="Monotype Corsiva"/>
                  <a:cs typeface="+mn-cs"/>
                </a:rPr>
                <a:t>π</a:t>
              </a:r>
              <a:endParaRPr lang="ru-RU" sz="3600" dirty="0">
                <a:solidFill>
                  <a:schemeClr val="bg2">
                    <a:lumMod val="50000"/>
                  </a:schemeClr>
                </a:solidFill>
                <a:latin typeface="Tahoma" pitchFamily="34" charset="0"/>
                <a:cs typeface="+mn-cs"/>
              </a:endParaRPr>
            </a:p>
          </p:txBody>
        </p:sp>
        <p:grpSp>
          <p:nvGrpSpPr>
            <p:cNvPr id="63510" name="Группа 45"/>
            <p:cNvGrpSpPr>
              <a:grpSpLocks/>
            </p:cNvGrpSpPr>
            <p:nvPr/>
          </p:nvGrpSpPr>
          <p:grpSpPr bwMode="auto">
            <a:xfrm>
              <a:off x="3481695" y="1962140"/>
              <a:ext cx="428313" cy="500066"/>
              <a:chOff x="3481695" y="1962140"/>
              <a:chExt cx="428313" cy="500066"/>
            </a:xfrm>
          </p:grpSpPr>
          <p:sp>
            <p:nvSpPr>
              <p:cNvPr id="344" name="Прямоугольник 343"/>
              <p:cNvSpPr/>
              <p:nvPr/>
            </p:nvSpPr>
            <p:spPr bwMode="auto">
              <a:xfrm>
                <a:off x="3481695" y="1962367"/>
                <a:ext cx="357607" cy="499839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r>
                  <a:rPr lang="ru-RU" sz="3600" dirty="0">
                    <a:solidFill>
                      <a:schemeClr val="bg2">
                        <a:lumMod val="50000"/>
                      </a:schemeClr>
                    </a:solidFill>
                    <a:latin typeface="Monotype Corsiva"/>
                    <a:cs typeface="+mn-cs"/>
                  </a:rPr>
                  <a:t>4</a:t>
                </a:r>
                <a:endParaRPr lang="ru-RU" sz="3600" dirty="0">
                  <a:solidFill>
                    <a:schemeClr val="bg2">
                      <a:lumMod val="50000"/>
                    </a:schemeClr>
                  </a:solidFill>
                  <a:latin typeface="Tahoma" pitchFamily="34" charset="0"/>
                  <a:cs typeface="+mn-cs"/>
                </a:endParaRPr>
              </a:p>
            </p:txBody>
          </p:sp>
          <p:cxnSp>
            <p:nvCxnSpPr>
              <p:cNvPr id="63512" name="Прямая соединительная линия 163"/>
              <p:cNvCxnSpPr>
                <a:cxnSpLocks noChangeShapeType="1"/>
              </p:cNvCxnSpPr>
              <p:nvPr/>
            </p:nvCxnSpPr>
            <p:spPr bwMode="auto">
              <a:xfrm>
                <a:off x="3552818" y="2119304"/>
                <a:ext cx="357190" cy="1588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sp>
        <p:nvSpPr>
          <p:cNvPr id="63508" name="Управляющая кнопка: домой 345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429375"/>
            <a:ext cx="857250" cy="428625"/>
          </a:xfrm>
          <a:prstGeom prst="actionButtonHome">
            <a:avLst/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ru-RU" sz="2400">
              <a:latin typeface="Tahoma" pitchFamily="34" charset="0"/>
            </a:endParaRP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5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" grpId="0"/>
      <p:bldP spid="107" grpId="0" animBg="1"/>
      <p:bldP spid="109" grpId="0" animBg="1"/>
      <p:bldP spid="110" grpId="0" animBg="1"/>
      <p:bldP spid="10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Прямоугольник 438"/>
          <p:cNvSpPr>
            <a:spLocks noChangeArrowheads="1"/>
          </p:cNvSpPr>
          <p:nvPr/>
        </p:nvSpPr>
        <p:spPr bwMode="auto">
          <a:xfrm>
            <a:off x="6858000" y="1928813"/>
            <a:ext cx="785813" cy="500062"/>
          </a:xfrm>
          <a:prstGeom prst="rect">
            <a:avLst/>
          </a:prstGeom>
          <a:noFill/>
          <a:ln w="12700" algn="ctr">
            <a:noFill/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ru-RU" sz="3600">
              <a:solidFill>
                <a:srgbClr val="FF0000"/>
              </a:solidFill>
              <a:latin typeface="Tahoma" pitchFamily="34" charset="0"/>
            </a:endParaRPr>
          </a:p>
        </p:txBody>
      </p:sp>
      <p:graphicFrame>
        <p:nvGraphicFramePr>
          <p:cNvPr id="70658" name="Object 3"/>
          <p:cNvGraphicFramePr>
            <a:graphicFrameLocks noChangeAspect="1"/>
          </p:cNvGraphicFramePr>
          <p:nvPr/>
        </p:nvGraphicFramePr>
        <p:xfrm>
          <a:off x="1071563" y="2286000"/>
          <a:ext cx="6853237" cy="1071563"/>
        </p:xfrm>
        <a:graphic>
          <a:graphicData uri="http://schemas.openxmlformats.org/presentationml/2006/ole">
            <p:oleObj spid="_x0000_s70658" name="Формула" r:id="rId4" imgW="2133360" imgH="393480" progId="Equation.3">
              <p:embed/>
            </p:oleObj>
          </a:graphicData>
        </a:graphic>
      </p:graphicFrame>
      <p:sp>
        <p:nvSpPr>
          <p:cNvPr id="70660" name="Управляющая кнопка: домой 5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429375"/>
            <a:ext cx="857250" cy="428625"/>
          </a:xfrm>
          <a:prstGeom prst="actionButtonHome">
            <a:avLst/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ru-RU" sz="2400">
              <a:latin typeface="Tahoma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63" y="1143000"/>
            <a:ext cx="8215312" cy="52625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buFontTx/>
              <a:buAutoNum type="arabicPeriod"/>
              <a:defRPr/>
            </a:pPr>
            <a:r>
              <a:rPr lang="ru-RU" sz="2800" dirty="0">
                <a:latin typeface="+mn-lt"/>
                <a:cs typeface="+mn-cs"/>
              </a:rPr>
              <a:t>Изобразите на числовой окружности</a:t>
            </a:r>
          </a:p>
          <a:p>
            <a:pPr marL="514350" indent="-514350">
              <a:defRPr/>
            </a:pPr>
            <a:r>
              <a:rPr lang="ru-RU" sz="2800" dirty="0">
                <a:latin typeface="+mn-lt"/>
                <a:cs typeface="+mn-cs"/>
              </a:rPr>
              <a:t> точку, которая соответствует заданному числу.</a:t>
            </a:r>
            <a:br>
              <a:rPr lang="ru-RU" sz="2800" dirty="0">
                <a:latin typeface="+mn-lt"/>
                <a:cs typeface="+mn-cs"/>
              </a:rPr>
            </a:br>
            <a:r>
              <a:rPr lang="ru-RU" sz="2800" dirty="0">
                <a:latin typeface="+mn-lt"/>
                <a:cs typeface="+mn-cs"/>
              </a:rPr>
              <a:t/>
            </a:r>
            <a:br>
              <a:rPr lang="ru-RU" sz="2800" dirty="0">
                <a:latin typeface="+mn-lt"/>
                <a:cs typeface="+mn-cs"/>
              </a:rPr>
            </a:br>
            <a:endParaRPr lang="ru-RU" sz="2800" dirty="0">
              <a:latin typeface="+mn-lt"/>
              <a:cs typeface="+mn-cs"/>
            </a:endParaRPr>
          </a:p>
          <a:p>
            <a:pPr marL="514350" indent="-514350">
              <a:defRPr/>
            </a:pPr>
            <a:endParaRPr lang="ru-RU" sz="2800" dirty="0">
              <a:latin typeface="+mn-lt"/>
              <a:cs typeface="+mn-cs"/>
            </a:endParaRPr>
          </a:p>
          <a:p>
            <a:pPr marL="514350" indent="-514350">
              <a:defRPr/>
            </a:pPr>
            <a:endParaRPr lang="ru-RU" sz="2800" dirty="0">
              <a:latin typeface="+mn-lt"/>
              <a:cs typeface="+mn-cs"/>
            </a:endParaRPr>
          </a:p>
          <a:p>
            <a:pPr marL="514350" indent="-514350">
              <a:defRPr/>
            </a:pPr>
            <a:r>
              <a:rPr lang="ru-RU" sz="2800" dirty="0">
                <a:latin typeface="+mn-lt"/>
                <a:cs typeface="+mn-cs"/>
              </a:rPr>
              <a:t> 2. Первая четверть единичной окружности </a:t>
            </a:r>
          </a:p>
          <a:p>
            <a:pPr marL="514350" indent="-514350">
              <a:defRPr/>
            </a:pPr>
            <a:r>
              <a:rPr lang="ru-RU" sz="2800" dirty="0">
                <a:latin typeface="+mn-lt"/>
                <a:cs typeface="+mn-cs"/>
              </a:rPr>
              <a:t>разделена пополам точкой М, а третья четверть</a:t>
            </a:r>
          </a:p>
          <a:p>
            <a:pPr marL="514350" indent="-514350">
              <a:defRPr/>
            </a:pPr>
            <a:r>
              <a:rPr lang="ru-RU" sz="2800" dirty="0">
                <a:latin typeface="+mn-lt"/>
                <a:cs typeface="+mn-cs"/>
              </a:rPr>
              <a:t> разделена на 3 равных части точками К и Р.</a:t>
            </a:r>
          </a:p>
          <a:p>
            <a:pPr marL="514350" indent="-514350">
              <a:defRPr/>
            </a:pPr>
            <a:r>
              <a:rPr lang="ru-RU" sz="2800" dirty="0">
                <a:latin typeface="+mn-lt"/>
                <a:cs typeface="+mn-cs"/>
              </a:rPr>
              <a:t> Чему равны длины дуг АМ, </a:t>
            </a:r>
            <a:r>
              <a:rPr lang="en-US" sz="2800" dirty="0">
                <a:latin typeface="+mn-lt"/>
                <a:cs typeface="+mn-cs"/>
              </a:rPr>
              <a:t>BD</a:t>
            </a:r>
            <a:r>
              <a:rPr lang="ru-RU" sz="2800" dirty="0">
                <a:latin typeface="+mn-lt"/>
                <a:cs typeface="+mn-cs"/>
              </a:rPr>
              <a:t>,</a:t>
            </a:r>
            <a:r>
              <a:rPr lang="en-US" sz="2800" dirty="0">
                <a:latin typeface="+mn-lt"/>
                <a:cs typeface="+mn-cs"/>
              </a:rPr>
              <a:t> CK, MP, DM, </a:t>
            </a:r>
            <a:endParaRPr lang="ru-RU" sz="2800" dirty="0">
              <a:latin typeface="+mn-lt"/>
              <a:cs typeface="+mn-cs"/>
            </a:endParaRPr>
          </a:p>
          <a:p>
            <a:pPr marL="514350" indent="-514350">
              <a:defRPr/>
            </a:pPr>
            <a:r>
              <a:rPr lang="en-US" sz="2800" dirty="0">
                <a:latin typeface="+mn-lt"/>
                <a:cs typeface="+mn-cs"/>
              </a:rPr>
              <a:t>M</a:t>
            </a:r>
            <a:r>
              <a:rPr lang="ru-RU" sz="2800" dirty="0">
                <a:latin typeface="+mn-lt"/>
                <a:cs typeface="+mn-cs"/>
              </a:rPr>
              <a:t>К, РС?</a:t>
            </a:r>
            <a:r>
              <a:rPr lang="en-US" sz="2800" dirty="0">
                <a:latin typeface="+mn-lt"/>
                <a:cs typeface="+mn-cs"/>
              </a:rPr>
              <a:t> </a:t>
            </a:r>
            <a:endParaRPr lang="ru-RU" sz="2800" dirty="0">
              <a:latin typeface="+mn-lt"/>
              <a:cs typeface="+mn-cs"/>
            </a:endParaRPr>
          </a:p>
          <a:p>
            <a:pPr marL="514350" indent="-514350">
              <a:defRPr/>
            </a:pPr>
            <a:r>
              <a:rPr lang="en-US" sz="2800" dirty="0">
                <a:latin typeface="+mn-lt"/>
                <a:cs typeface="+mn-cs"/>
              </a:rPr>
              <a:t>(</a:t>
            </a:r>
            <a:r>
              <a:rPr lang="ru-RU" sz="2800" dirty="0">
                <a:latin typeface="+mn-lt"/>
                <a:cs typeface="+mn-cs"/>
              </a:rPr>
              <a:t>к каждой задаче сделайте рисунок)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85813" y="211138"/>
            <a:ext cx="7119937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 algn="ctr"/>
            <a:r>
              <a:rPr lang="ru-RU" sz="4000">
                <a:solidFill>
                  <a:srgbClr val="000000"/>
                </a:solidFill>
              </a:rPr>
              <a:t>Домашняя</a:t>
            </a:r>
            <a:r>
              <a:rPr lang="ru-RU" sz="4000">
                <a:solidFill>
                  <a:srgbClr val="000000"/>
                </a:solidFill>
                <a:latin typeface="Calibri" pitchFamily="34" charset="0"/>
              </a:rPr>
              <a:t> работа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1439</TotalTime>
  <Words>383</Words>
  <Application>Microsoft Office PowerPoint</Application>
  <PresentationFormat>Экран (4:3)</PresentationFormat>
  <Paragraphs>131</Paragraphs>
  <Slides>11</Slides>
  <Notes>8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Tahoma</vt:lpstr>
      <vt:lpstr>Monotype Corsiva</vt:lpstr>
      <vt:lpstr>Times New Roman</vt:lpstr>
      <vt:lpstr>Тема Office</vt:lpstr>
      <vt:lpstr>Формула</vt:lpstr>
      <vt:lpstr>№1 Найдите радианную меру неизвестного угла и градусную меру всех углов треугольника.</vt:lpstr>
      <vt:lpstr>№2 Найдите радианную меру углов треугольника, если их величины относятся как 2:3:4.</vt:lpstr>
      <vt:lpstr>№3  Переведите из градусной меры в радианную следующие углы</vt:lpstr>
      <vt:lpstr>Найдите на числовой окружности точку, которая соответствует заданному числу? </vt:lpstr>
      <vt:lpstr>Вторая четверть единичной окружности разделена пополам точкой М, а четвертая четверть разделена на 3 равных части точками К и Р. Чему равны длины дуг АМ, АК, АР, РВ, МК, КМ? </vt:lpstr>
      <vt:lpstr>Вторая четверть единичной окружности разделена пополам точкой М, а четвертая четверть разделена на 3 равных части точками К и Р. Чему равны длины дуг АМ, АК, АР, РВ, МК, КМ? </vt:lpstr>
      <vt:lpstr>Вторая четверть единичной окружности разделена пополам точкой М, а четвертая четверть разделена на 3 равных части точками К и Р. Чему равны длины дуг АМ, АК, АР, РВ, МК, КМ? </vt:lpstr>
      <vt:lpstr>Вторая четверть единичной окружности разделена пополам точкой М, а четвертая четверть разделена на 3 равных части точками К и Р. Чему равны длины дуг АМ, АК, АР, РВ, МК, КМ? </vt:lpstr>
      <vt:lpstr>Вторая четверть единичной окружности разделена пополам точкой М, а четвертая четверть разделена на 3 равных части точками К и Р. Чему равны длины дуг АМ, АК, АР, РВ, МК, КМ? </vt:lpstr>
      <vt:lpstr>Вторая четверть единичной окружности разделена пополам точкой М, а четвертая четверть разделена на 3 равных части точками К и Р. Чему равны длины дуг АМ, АК, АР, РВ, МК, КМ? </vt:lpstr>
      <vt:lpstr>Слайд 11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</dc:title>
  <dc:creator>Будехина</dc:creator>
  <cp:lastModifiedBy>Учитель</cp:lastModifiedBy>
  <cp:revision>153</cp:revision>
  <dcterms:created xsi:type="dcterms:W3CDTF">2009-06-12T10:52:55Z</dcterms:created>
  <dcterms:modified xsi:type="dcterms:W3CDTF">2021-01-29T06:49:15Z</dcterms:modified>
</cp:coreProperties>
</file>