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1" r:id="rId4"/>
    <p:sldId id="267" r:id="rId5"/>
    <p:sldId id="268" r:id="rId6"/>
    <p:sldId id="257" r:id="rId7"/>
    <p:sldId id="259" r:id="rId8"/>
    <p:sldId id="258" r:id="rId9"/>
    <p:sldId id="269" r:id="rId10"/>
    <p:sldId id="260" r:id="rId11"/>
    <p:sldId id="272" r:id="rId12"/>
    <p:sldId id="261" r:id="rId13"/>
    <p:sldId id="266" r:id="rId14"/>
    <p:sldId id="265" r:id="rId15"/>
    <p:sldId id="262" r:id="rId16"/>
    <p:sldId id="263" r:id="rId17"/>
    <p:sldId id="264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F562-928E-42D7-B827-2904CEFD40F4}" type="datetimeFigureOut">
              <a:rPr lang="ru-RU" smtClean="0"/>
              <a:t>19.07.2020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4CE81-42DC-46CC-922B-49C633C1B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599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F562-928E-42D7-B827-2904CEFD40F4}" type="datetimeFigureOut">
              <a:rPr lang="ru-RU" smtClean="0"/>
              <a:t>19.07.2020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4CE81-42DC-46CC-922B-49C633C1B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9282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F562-928E-42D7-B827-2904CEFD40F4}" type="datetimeFigureOut">
              <a:rPr lang="ru-RU" smtClean="0"/>
              <a:t>19.07.2020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4CE81-42DC-46CC-922B-49C633C1B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3665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F562-928E-42D7-B827-2904CEFD40F4}" type="datetimeFigureOut">
              <a:rPr lang="ru-RU" smtClean="0"/>
              <a:t>19.07.2020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4CE81-42DC-46CC-922B-49C633C1B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4754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F562-928E-42D7-B827-2904CEFD40F4}" type="datetimeFigureOut">
              <a:rPr lang="ru-RU" smtClean="0"/>
              <a:t>19.07.2020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4CE81-42DC-46CC-922B-49C633C1B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5540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F562-928E-42D7-B827-2904CEFD40F4}" type="datetimeFigureOut">
              <a:rPr lang="ru-RU" smtClean="0"/>
              <a:t>19.07.2020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4CE81-42DC-46CC-922B-49C633C1B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5795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F562-928E-42D7-B827-2904CEFD40F4}" type="datetimeFigureOut">
              <a:rPr lang="ru-RU" smtClean="0"/>
              <a:t>19.07.2020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4CE81-42DC-46CC-922B-49C633C1B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4178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F562-928E-42D7-B827-2904CEFD40F4}" type="datetimeFigureOut">
              <a:rPr lang="ru-RU" smtClean="0"/>
              <a:t>19.07.2020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4CE81-42DC-46CC-922B-49C633C1B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4478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F562-928E-42D7-B827-2904CEFD40F4}" type="datetimeFigureOut">
              <a:rPr lang="ru-RU" smtClean="0"/>
              <a:t>19.07.2020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4CE81-42DC-46CC-922B-49C633C1B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2528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F562-928E-42D7-B827-2904CEFD40F4}" type="datetimeFigureOut">
              <a:rPr lang="ru-RU" smtClean="0"/>
              <a:t>19.07.2020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4CE81-42DC-46CC-922B-49C633C1B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7375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F562-928E-42D7-B827-2904CEFD40F4}" type="datetimeFigureOut">
              <a:rPr lang="ru-RU" smtClean="0"/>
              <a:t>19.07.2020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4CE81-42DC-46CC-922B-49C633C1B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9673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FAF562-928E-42D7-B827-2904CEFD40F4}" type="datetimeFigureOut">
              <a:rPr lang="ru-RU" smtClean="0"/>
              <a:t>19.07.2020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84CE81-42DC-46CC-922B-49C633C1B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2223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Повторение задачи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8125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Какой процесс, происходящий с </a:t>
            </a:r>
            <a:r>
              <a:rPr lang="ru-RU" u="sng" dirty="0" smtClean="0"/>
              <a:t>генетической информацией клетки,</a:t>
            </a:r>
            <a:r>
              <a:rPr lang="ru-RU" dirty="0" smtClean="0"/>
              <a:t> изображён на схеме? У клеток какого </a:t>
            </a:r>
            <a:r>
              <a:rPr lang="ru-RU" dirty="0" err="1" smtClean="0"/>
              <a:t>надцарства</a:t>
            </a:r>
            <a:r>
              <a:rPr lang="ru-RU" dirty="0" smtClean="0"/>
              <a:t> он происходит именно так? Объясните свой ответ.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8867" y="3180775"/>
            <a:ext cx="3781425" cy="245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8470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2383" y="517793"/>
            <a:ext cx="7497897" cy="5747305"/>
          </a:xfrm>
        </p:spPr>
        <p:txBody>
          <a:bodyPr/>
          <a:lstStyle/>
          <a:p>
            <a:r>
              <a:rPr lang="ru-RU" dirty="0" err="1" smtClean="0"/>
              <a:t>ояснение</a:t>
            </a:r>
            <a:r>
              <a:rPr lang="ru-RU" dirty="0" smtClean="0"/>
              <a:t>.</a:t>
            </a:r>
          </a:p>
          <a:p>
            <a:r>
              <a:rPr lang="ru-RU" dirty="0" smtClean="0"/>
              <a:t>1) удвоение (репликация) ДНК;</a:t>
            </a:r>
          </a:p>
          <a:p>
            <a:endParaRPr lang="ru-RU" dirty="0" smtClean="0"/>
          </a:p>
          <a:p>
            <a:r>
              <a:rPr lang="ru-RU" dirty="0" smtClean="0"/>
              <a:t>2) так оно происходит у эукариот;</a:t>
            </a:r>
          </a:p>
          <a:p>
            <a:endParaRPr lang="ru-RU" dirty="0" smtClean="0"/>
          </a:p>
          <a:p>
            <a:r>
              <a:rPr lang="ru-RU" dirty="0" smtClean="0"/>
              <a:t>3) потому что имеется несколько точек начала репликации.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9509" y="365125"/>
            <a:ext cx="4397429" cy="24102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8692" y="1564395"/>
            <a:ext cx="6729203" cy="5046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121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Молекулы </a:t>
            </a:r>
            <a:r>
              <a:rPr lang="ru-RU" dirty="0" err="1" smtClean="0"/>
              <a:t>тРНК</a:t>
            </a:r>
            <a:r>
              <a:rPr lang="ru-RU" dirty="0" smtClean="0"/>
              <a:t>, несущие соответствующие антикодоны, входят в рибосому в следующем порядке: ГУА, УАЦ, УГЦ, ГЦА. Определите последовательность нуклеотидов смысловой и транскрибируемой цепей ДНК, </a:t>
            </a:r>
            <a:r>
              <a:rPr lang="ru-RU" dirty="0" err="1" smtClean="0"/>
              <a:t>иРНК</a:t>
            </a:r>
            <a:r>
              <a:rPr lang="ru-RU" dirty="0" smtClean="0"/>
              <a:t> и аминокислот в молекуле синтезируемого фрагмента белка. Ответ поясните. Для решения задания используйте таблицу генетического кода. </a:t>
            </a:r>
            <a:r>
              <a:rPr lang="ru-RU" u="sng" dirty="0" smtClean="0"/>
              <a:t>При выполнении задания учитывайте, что антикодоны </a:t>
            </a:r>
            <a:r>
              <a:rPr lang="ru-RU" u="sng" dirty="0" err="1" smtClean="0"/>
              <a:t>тРНК</a:t>
            </a:r>
            <a:r>
              <a:rPr lang="ru-RU" u="sng" dirty="0" smtClean="0"/>
              <a:t> антипараллельны кодонам </a:t>
            </a:r>
            <a:r>
              <a:rPr lang="ru-RU" u="sng" dirty="0" err="1" smtClean="0"/>
              <a:t>иРНК</a:t>
            </a:r>
            <a:r>
              <a:rPr lang="ru-RU" u="sng" dirty="0" smtClean="0"/>
              <a:t>.</a:t>
            </a:r>
            <a:endParaRPr lang="ru-RU" u="sng" dirty="0"/>
          </a:p>
        </p:txBody>
      </p:sp>
    </p:spTree>
    <p:extLst>
      <p:ext uri="{BB962C8B-B14F-4D97-AF65-F5344CB8AC3E}">
        <p14:creationId xmlns:p14="http://schemas.microsoft.com/office/powerpoint/2010/main" val="34115719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5319" y="848299"/>
            <a:ext cx="10515600" cy="5166911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 smtClean="0"/>
              <a:t>1. По принципу </a:t>
            </a:r>
            <a:r>
              <a:rPr lang="ru-RU" dirty="0" err="1" smtClean="0"/>
              <a:t>комплементарности</a:t>
            </a:r>
            <a:r>
              <a:rPr lang="ru-RU" dirty="0" smtClean="0"/>
              <a:t> определяем последовательность </a:t>
            </a:r>
            <a:r>
              <a:rPr lang="ru-RU" dirty="0" err="1" smtClean="0"/>
              <a:t>иРНК</a:t>
            </a:r>
            <a:r>
              <a:rPr lang="ru-RU" dirty="0" smtClean="0"/>
              <a:t> на основе антикодонов </a:t>
            </a:r>
            <a:r>
              <a:rPr lang="ru-RU" dirty="0" err="1" smtClean="0"/>
              <a:t>тРНК</a:t>
            </a:r>
            <a:r>
              <a:rPr lang="ru-RU" dirty="0" smtClean="0"/>
              <a:t>, но сначала ориентируем антикодоны </a:t>
            </a:r>
            <a:r>
              <a:rPr lang="ru-RU" dirty="0" err="1" smtClean="0"/>
              <a:t>тРНК</a:t>
            </a:r>
            <a:r>
              <a:rPr lang="ru-RU" dirty="0" smtClean="0"/>
              <a:t> (3’→ 5’) так, чтобы они присоединялись к </a:t>
            </a:r>
            <a:r>
              <a:rPr lang="ru-RU" dirty="0" err="1" smtClean="0"/>
              <a:t>иРНК</a:t>
            </a:r>
            <a:r>
              <a:rPr lang="ru-RU" dirty="0" smtClean="0"/>
              <a:t> антипараллельно (по условию антикодоны </a:t>
            </a:r>
            <a:r>
              <a:rPr lang="ru-RU" dirty="0" err="1" smtClean="0"/>
              <a:t>тРНК</a:t>
            </a:r>
            <a:r>
              <a:rPr lang="ru-RU" dirty="0" smtClean="0"/>
              <a:t> даны в ориентации 5’→ 3’)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 err="1" smtClean="0"/>
              <a:t>тРНК</a:t>
            </a:r>
            <a:r>
              <a:rPr lang="ru-RU" dirty="0" smtClean="0"/>
              <a:t>  ГУА, УАЦ, УГЦ, ГЦА</a:t>
            </a:r>
          </a:p>
          <a:p>
            <a:pPr marL="0" indent="0">
              <a:buNone/>
            </a:pPr>
            <a:r>
              <a:rPr lang="ru-RU" dirty="0" err="1" smtClean="0"/>
              <a:t>тРНК</a:t>
            </a:r>
            <a:r>
              <a:rPr lang="ru-RU" dirty="0" smtClean="0"/>
              <a:t>: 3’АУГ 5’, 3’ЦАУ 5’, 3’ЦГУ 5’, 3’АЦГ 5’</a:t>
            </a:r>
          </a:p>
          <a:p>
            <a:pPr marL="0" indent="0">
              <a:buNone/>
            </a:pPr>
            <a:r>
              <a:rPr lang="ru-RU" dirty="0" err="1" smtClean="0"/>
              <a:t>иРНК</a:t>
            </a:r>
            <a:r>
              <a:rPr lang="ru-RU" dirty="0" smtClean="0"/>
              <a:t>: 5’ УАЦ        ГУА           ГЦА       УГЦ  3’</a:t>
            </a:r>
          </a:p>
          <a:p>
            <a:pPr marL="0" indent="0">
              <a:buNone/>
            </a:pPr>
            <a:r>
              <a:rPr lang="ru-RU" dirty="0" smtClean="0"/>
              <a:t>ДНК 3’  АТГ           ЦАТ          ЦГТ         АЦГ  5’ </a:t>
            </a:r>
            <a:r>
              <a:rPr lang="ru-RU" dirty="0" err="1" smtClean="0"/>
              <a:t>транскр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ДНК 5’  ТАЦ          ГТА           ГЦА        ТГЦ  3’ смысловая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2. Нуклеотидную последовательность транскрибируемой и смысловой цепей ДНК также определяем по принципу </a:t>
            </a:r>
            <a:r>
              <a:rPr lang="ru-RU" dirty="0" err="1" smtClean="0"/>
              <a:t>комплементарности</a:t>
            </a:r>
            <a:r>
              <a:rPr lang="ru-RU" dirty="0" smtClean="0"/>
              <a:t> (на основе найденной </a:t>
            </a:r>
            <a:r>
              <a:rPr lang="ru-RU" dirty="0" err="1" smtClean="0"/>
              <a:t>иРНК</a:t>
            </a:r>
            <a:r>
              <a:rPr lang="ru-RU" dirty="0" smtClean="0"/>
              <a:t> по принципу </a:t>
            </a:r>
            <a:r>
              <a:rPr lang="ru-RU" dirty="0" err="1" smtClean="0"/>
              <a:t>комплементарности</a:t>
            </a:r>
            <a:r>
              <a:rPr lang="ru-RU" dirty="0" smtClean="0"/>
              <a:t> строим транскрибируемую ДНК, затем на её основе находим смысловую. В молекулярной генетике принято смысловую ДНК писать сверху, </a:t>
            </a:r>
            <a:r>
              <a:rPr lang="ru-RU" dirty="0" err="1" smtClean="0"/>
              <a:t>транскрибируему</a:t>
            </a:r>
            <a:r>
              <a:rPr lang="ru-RU" dirty="0" smtClean="0"/>
              <a:t> - снизу):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3. По таблице генетического кода и кодонам </a:t>
            </a:r>
            <a:r>
              <a:rPr lang="ru-RU" dirty="0" err="1" smtClean="0"/>
              <a:t>иРНК</a:t>
            </a:r>
            <a:r>
              <a:rPr lang="ru-RU" dirty="0" smtClean="0"/>
              <a:t> находим последовательность аминокислот в пептиде: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 err="1" smtClean="0"/>
              <a:t>иРНК</a:t>
            </a:r>
            <a:r>
              <a:rPr lang="ru-RU" dirty="0" smtClean="0"/>
              <a:t>: 5’— УАЦ-ГУА-ГЦА-УГЦ - 3’</a:t>
            </a:r>
          </a:p>
          <a:p>
            <a:pPr marL="0" indent="0">
              <a:buNone/>
            </a:pPr>
            <a:r>
              <a:rPr lang="ru-RU" dirty="0" smtClean="0"/>
              <a:t>АК                  Тир-Вал-Ала-</a:t>
            </a:r>
            <a:r>
              <a:rPr lang="ru-RU" dirty="0" err="1" smtClean="0"/>
              <a:t>Цис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84223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0"/>
            <a:ext cx="10515600" cy="6176963"/>
          </a:xfrm>
        </p:spPr>
        <p:txBody>
          <a:bodyPr/>
          <a:lstStyle/>
          <a:p>
            <a:r>
              <a:rPr lang="ru-RU" dirty="0" smtClean="0"/>
              <a:t>По изображенной на рисунке родословной установите характер проявления признака (доминантный, рецессивный), обозначенного черным цветом. Определите генотип родителей и детей в первом поколении.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208" y="1798848"/>
            <a:ext cx="8687717" cy="3257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392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Признак наследуется рецессивно, так как встречается относительно редко, признак встречается и у детей, родители которых не имеют изучаемого признака, передаётся через поколение.</a:t>
            </a:r>
          </a:p>
          <a:p>
            <a:r>
              <a:rPr lang="ru-RU" dirty="0" smtClean="0"/>
              <a:t>признак, аутосомный, не сцеплен с полом, мужчины и женщины с изучаемым признаком встречаются с приблизительно одинаковой частотой, у женщины родился сын без данного признака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0597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8188" y="518437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По изображённой на рисунке родословной определите и объясните характер наследования признака (доминантный или рецессивный, сцеплен или нет с полом), выделенного чёрным цветом. Определите генотипы потомков, обозначенных на схеме цифрами 3, 4, 8, 11 и объясните формирование их генотипов.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2639" y="2549762"/>
            <a:ext cx="7029450" cy="290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4507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 smtClean="0"/>
              <a:t>Признак, выделенный чёрным цветом является рецессивным, сцепленным с Х-хромосомой: Ха,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т. к. наблюдается «проскок» через поколение. Мужчина с признаком (8) у него дочь без признака (11), а внуки — один с признаком (12), второй без (13), то есть от отца (10) они получают Y — хромосому, а от матери (11) один Ха, другой ХА.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Генотипы людей, обозначенных на схеме цифрами 3, 4, 8, 11: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3 — женщина-носитель — </a:t>
            </a:r>
            <a:r>
              <a:rPr lang="ru-RU" dirty="0" err="1" smtClean="0"/>
              <a:t>ХАХа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4 — мужчина без признака — ХАY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8 — мужчина с признаком — </a:t>
            </a:r>
            <a:r>
              <a:rPr lang="ru-RU" dirty="0" err="1" smtClean="0"/>
              <a:t>ХаY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11 — женщина-носитель — </a:t>
            </a:r>
            <a:r>
              <a:rPr lang="ru-RU" dirty="0" err="1" smtClean="0"/>
              <a:t>ХАХа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86055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1082" y="38241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Василиса — кареглазая женщина с нормальной свёртываемостью крови вышла замуж за Евгения — голубоглазого </a:t>
            </a:r>
            <a:r>
              <a:rPr lang="ru-RU" dirty="0" err="1" smtClean="0"/>
              <a:t>гемофилика</a:t>
            </a:r>
            <a:r>
              <a:rPr lang="ru-RU" dirty="0" smtClean="0"/>
              <a:t>. У них родилась кареглазая дочь Мария с нормальной свёртываемостью крови и голубоглазый сын Пётр с гемофилией. Составьте схему решения задачи. Определите генотипы родителей, генотипы, фенотипы и пол потомков. Какой генотип имел кареглазый муж Марии с нормальной свёртываемостью крови, если известно, что у них родился голубоглазый сын, страдающий гемофилией? Василиса считала, что именно Евгений передал Петру свой ген гемофилии. Была ли Василиса права? Ответ поясните.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23807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62708"/>
            <a:ext cx="10515600" cy="5714255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/>
              <a:t>X</a:t>
            </a:r>
            <a:r>
              <a:rPr lang="en-US" baseline="30000" dirty="0" err="1" smtClean="0"/>
              <a:t>h</a:t>
            </a:r>
            <a:r>
              <a:rPr lang="ru-RU" dirty="0" smtClean="0"/>
              <a:t>- </a:t>
            </a:r>
            <a:r>
              <a:rPr lang="ru-RU" dirty="0" err="1" smtClean="0"/>
              <a:t>гем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X</a:t>
            </a:r>
            <a:r>
              <a:rPr lang="en-US" baseline="30000" dirty="0" smtClean="0"/>
              <a:t>H </a:t>
            </a:r>
            <a:r>
              <a:rPr lang="en-US" dirty="0" smtClean="0"/>
              <a:t>– </a:t>
            </a:r>
            <a:r>
              <a:rPr lang="ru-RU" dirty="0" smtClean="0"/>
              <a:t>норм.</a:t>
            </a:r>
          </a:p>
          <a:p>
            <a:pPr marL="0" indent="0">
              <a:buNone/>
            </a:pPr>
            <a:r>
              <a:rPr lang="ru-RU" dirty="0" smtClean="0"/>
              <a:t>А- кар.</a:t>
            </a:r>
          </a:p>
          <a:p>
            <a:pPr marL="0" indent="0">
              <a:buNone/>
            </a:pPr>
            <a:r>
              <a:rPr lang="ru-RU" dirty="0" smtClean="0"/>
              <a:t>а – гол.</a:t>
            </a:r>
          </a:p>
          <a:p>
            <a:pPr marL="0" indent="0">
              <a:buNone/>
            </a:pPr>
            <a:r>
              <a:rPr lang="ru-RU" dirty="0" smtClean="0"/>
              <a:t>Р Аа</a:t>
            </a:r>
            <a:r>
              <a:rPr lang="en-US" dirty="0" smtClean="0"/>
              <a:t>XHXh</a:t>
            </a:r>
            <a:r>
              <a:rPr lang="ru-RU" dirty="0" smtClean="0"/>
              <a:t>                 аа</a:t>
            </a:r>
            <a:r>
              <a:rPr lang="en-US" dirty="0" smtClean="0"/>
              <a:t>XhY</a:t>
            </a:r>
            <a:endParaRPr lang="ru-RU" dirty="0" smtClean="0"/>
          </a:p>
          <a:p>
            <a:pPr marL="0" indent="0">
              <a:buNone/>
            </a:pPr>
            <a:r>
              <a:rPr lang="ru-RU" dirty="0" err="1" smtClean="0"/>
              <a:t>Кар.норм</a:t>
            </a:r>
            <a:r>
              <a:rPr lang="ru-RU" dirty="0" smtClean="0"/>
              <a:t>.               </a:t>
            </a:r>
            <a:r>
              <a:rPr lang="ru-RU" dirty="0" err="1" smtClean="0"/>
              <a:t>Гол.гем</a:t>
            </a:r>
            <a:r>
              <a:rPr lang="ru-RU" dirty="0" smtClean="0"/>
              <a:t>.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G AX</a:t>
            </a:r>
            <a:r>
              <a:rPr lang="en-US" baseline="30000" dirty="0" smtClean="0"/>
              <a:t>H</a:t>
            </a:r>
            <a:r>
              <a:rPr lang="en-US" dirty="0" smtClean="0"/>
              <a:t> </a:t>
            </a:r>
            <a:r>
              <a:rPr lang="en-US" dirty="0" err="1"/>
              <a:t>A</a:t>
            </a:r>
            <a:r>
              <a:rPr lang="en-US" dirty="0" err="1" smtClean="0"/>
              <a:t>X</a:t>
            </a:r>
            <a:r>
              <a:rPr lang="en-US" baseline="30000" dirty="0" err="1" smtClean="0"/>
              <a:t>h</a:t>
            </a:r>
            <a:r>
              <a:rPr lang="en-US" dirty="0" smtClean="0"/>
              <a:t>  </a:t>
            </a:r>
            <a:r>
              <a:rPr lang="en-US" dirty="0" err="1" smtClean="0"/>
              <a:t>aX</a:t>
            </a:r>
            <a:r>
              <a:rPr lang="en-US" baseline="30000" dirty="0" err="1" smtClean="0"/>
              <a:t>h</a:t>
            </a:r>
            <a:r>
              <a:rPr lang="en-US" dirty="0" smtClean="0"/>
              <a:t> </a:t>
            </a:r>
            <a:r>
              <a:rPr lang="en-US" dirty="0" err="1" smtClean="0"/>
              <a:t>aX</a:t>
            </a:r>
            <a:r>
              <a:rPr lang="en-US" baseline="30000" dirty="0" err="1" smtClean="0"/>
              <a:t>H</a:t>
            </a:r>
            <a:r>
              <a:rPr lang="en-US" dirty="0" smtClean="0"/>
              <a:t>      </a:t>
            </a:r>
            <a:r>
              <a:rPr lang="en-US" dirty="0" err="1" smtClean="0"/>
              <a:t>aX</a:t>
            </a:r>
            <a:r>
              <a:rPr lang="en-US" baseline="30000" dirty="0" err="1" smtClean="0"/>
              <a:t>h</a:t>
            </a:r>
            <a:r>
              <a:rPr lang="en-US" dirty="0" smtClean="0"/>
              <a:t> </a:t>
            </a:r>
            <a:r>
              <a:rPr lang="en-US" dirty="0" err="1" smtClean="0"/>
              <a:t>aY</a:t>
            </a:r>
            <a:endParaRPr lang="en-US" dirty="0"/>
          </a:p>
          <a:p>
            <a:pPr marL="0" indent="0">
              <a:buNone/>
            </a:pPr>
            <a:r>
              <a:rPr lang="ru-RU" dirty="0" smtClean="0"/>
              <a:t>Аа</a:t>
            </a:r>
            <a:r>
              <a:rPr lang="en-US" dirty="0" smtClean="0"/>
              <a:t>XH</a:t>
            </a:r>
            <a:r>
              <a:rPr lang="ru-RU" dirty="0" smtClean="0"/>
              <a:t> </a:t>
            </a:r>
            <a:r>
              <a:rPr lang="en-US" dirty="0" smtClean="0"/>
              <a:t>Xh</a:t>
            </a:r>
            <a:r>
              <a:rPr lang="ru-RU" dirty="0" smtClean="0"/>
              <a:t>            аа</a:t>
            </a:r>
            <a:r>
              <a:rPr lang="en-US" dirty="0" smtClean="0"/>
              <a:t>XhY     </a:t>
            </a:r>
            <a:r>
              <a:rPr lang="en-US" dirty="0" err="1" smtClean="0"/>
              <a:t>AaXhXh</a:t>
            </a:r>
            <a:r>
              <a:rPr lang="ru-RU" dirty="0" smtClean="0"/>
              <a:t>     аа</a:t>
            </a:r>
            <a:r>
              <a:rPr lang="en-US" dirty="0" smtClean="0"/>
              <a:t>XHY</a:t>
            </a:r>
          </a:p>
          <a:p>
            <a:pPr marL="0" indent="0">
              <a:buNone/>
            </a:pPr>
            <a:r>
              <a:rPr lang="ru-RU" dirty="0" smtClean="0"/>
              <a:t>Кар. Норм.     Гол. </a:t>
            </a:r>
            <a:r>
              <a:rPr lang="ru-RU" dirty="0" err="1" smtClean="0"/>
              <a:t>Гем</a:t>
            </a:r>
            <a:r>
              <a:rPr lang="ru-RU" dirty="0" smtClean="0"/>
              <a:t>.</a:t>
            </a:r>
            <a:r>
              <a:rPr lang="en-US" dirty="0" smtClean="0"/>
              <a:t>   </a:t>
            </a:r>
            <a:r>
              <a:rPr lang="ru-RU" dirty="0" err="1" smtClean="0"/>
              <a:t>Кар.гем</a:t>
            </a:r>
            <a:r>
              <a:rPr lang="ru-RU" dirty="0" smtClean="0"/>
              <a:t>.  Гол. Норм.</a:t>
            </a:r>
          </a:p>
          <a:p>
            <a:pPr marL="0" indent="0">
              <a:buNone/>
            </a:pPr>
            <a:r>
              <a:rPr lang="ru-RU" dirty="0" smtClean="0"/>
              <a:t>Дев.                                     Дев.</a:t>
            </a:r>
            <a:endParaRPr lang="en-US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54383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74573"/>
            <a:ext cx="10515600" cy="580239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При скрещивании дигетерозиготного растения кукурузы с гладкими окрашенными семенами и растения с морщинистыми (a) неокрашенными (b) семенами в потомстве получено расщепление по фенотипу: 100 растений с гладкими окрашенными семенами; 1500 — с морщинистыми окрашенными; 110 — с морщинистыми неокрашенными; 1490 — с гладкими неокрашенными. Составьте схему скрещивания, определите генотипы потомства. Объясните формирование четырёх фенотипических групп.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89982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7352" y="0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600" dirty="0" smtClean="0"/>
              <a:t>1) Первое скрещивание: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16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600" dirty="0" smtClean="0"/>
              <a:t>P </a:t>
            </a:r>
            <a:r>
              <a:rPr lang="ru-RU" sz="1600" dirty="0" smtClean="0"/>
              <a:t>АА</a:t>
            </a:r>
            <a:r>
              <a:rPr lang="en-US" sz="1600" dirty="0" smtClean="0"/>
              <a:t>BB × </a:t>
            </a:r>
            <a:r>
              <a:rPr lang="ru-RU" sz="1600" dirty="0" err="1" smtClean="0"/>
              <a:t>аа</a:t>
            </a:r>
            <a:r>
              <a:rPr lang="en-US" sz="1600" dirty="0" smtClean="0"/>
              <a:t>bb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6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600" dirty="0" smtClean="0"/>
              <a:t>G AB × ab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6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600" dirty="0" smtClean="0"/>
              <a:t>F1 </a:t>
            </a:r>
            <a:r>
              <a:rPr lang="en-US" sz="1600" dirty="0" err="1" smtClean="0"/>
              <a:t>AaBb</a:t>
            </a:r>
            <a:endParaRPr lang="en-US" sz="16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6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600" dirty="0" smtClean="0"/>
              <a:t>2) </a:t>
            </a:r>
            <a:r>
              <a:rPr lang="ru-RU" sz="1600" dirty="0" smtClean="0"/>
              <a:t>Анализирующее скрещивание: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16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600" dirty="0" smtClean="0"/>
              <a:t>P </a:t>
            </a:r>
            <a:r>
              <a:rPr lang="en-US" sz="1600" dirty="0" err="1" smtClean="0"/>
              <a:t>AaBb</a:t>
            </a:r>
            <a:r>
              <a:rPr lang="en-US" sz="1600" dirty="0" smtClean="0"/>
              <a:t> × </a:t>
            </a:r>
            <a:r>
              <a:rPr lang="ru-RU" sz="1600" dirty="0" err="1" smtClean="0"/>
              <a:t>аа</a:t>
            </a:r>
            <a:r>
              <a:rPr lang="en-US" sz="1600" dirty="0" smtClean="0"/>
              <a:t>bb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6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600" dirty="0" smtClean="0"/>
              <a:t>G AB, Ab, a</a:t>
            </a:r>
            <a:r>
              <a:rPr lang="ru-RU" sz="1600" dirty="0" smtClean="0"/>
              <a:t>В, </a:t>
            </a:r>
            <a:r>
              <a:rPr lang="en-US" sz="1600" dirty="0" smtClean="0"/>
              <a:t>ab × ab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6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600" dirty="0" smtClean="0"/>
              <a:t>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6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600" dirty="0" err="1" smtClean="0"/>
              <a:t>Аа</a:t>
            </a:r>
            <a:r>
              <a:rPr lang="en-US" sz="1600" dirty="0" smtClean="0"/>
              <a:t>Bb — </a:t>
            </a:r>
            <a:r>
              <a:rPr lang="ru-RU" sz="1600" dirty="0" smtClean="0"/>
              <a:t>гладкие окрашенные семена (3800);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16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600" dirty="0" err="1" smtClean="0"/>
              <a:t>Аа</a:t>
            </a:r>
            <a:r>
              <a:rPr lang="en-US" sz="1600" dirty="0" smtClean="0"/>
              <a:t>bb — </a:t>
            </a:r>
            <a:r>
              <a:rPr lang="ru-RU" sz="1600" dirty="0" smtClean="0"/>
              <a:t>гладкие неокрашенные семена (149);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16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600" dirty="0" err="1" smtClean="0"/>
              <a:t>аа</a:t>
            </a:r>
            <a:r>
              <a:rPr lang="en-US" sz="1600" dirty="0" smtClean="0"/>
              <a:t>Bb — </a:t>
            </a:r>
            <a:r>
              <a:rPr lang="ru-RU" sz="1600" dirty="0" smtClean="0"/>
              <a:t>морщинистые окрашенные семена (150);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16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600" dirty="0" err="1" smtClean="0"/>
              <a:t>аа</a:t>
            </a:r>
            <a:r>
              <a:rPr lang="en-US" sz="1600" dirty="0" smtClean="0"/>
              <a:t>bb — </a:t>
            </a:r>
            <a:r>
              <a:rPr lang="ru-RU" sz="1600" dirty="0" smtClean="0"/>
              <a:t>морщинистые неокрашенные семена (4010);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774807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присутствие в потомстве двух групп особей с доминантными и рецессивными признаками примерно в равных долях (100 и 110) объясняется законом сцепленного наследования признаков. Две другие фенотипические группы (1490 и 1500) образуются в результате кроссинговера между аллельными генами.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79876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88135"/>
            <a:ext cx="10515600" cy="608882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1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Пояснение.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Дано</a:t>
            </a: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: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 – гладкие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 – морщинистые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В – окрашенные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 — неокрашенные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♀ Аа 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Вb</a:t>
            </a: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 – по условию дигетерозиготное растение с гладкими окрашенными семенами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♂ 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ааbb</a:t>
            </a: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 – с морщинистыми неокрашенными семенами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В потомстве получаем 1490 — с гладкими неокрашенными (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А_bb</a:t>
            </a: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) и 1500 — с морщинистыми окрашенными (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ааВ</a:t>
            </a: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_) и 100 гладкими окрашенными семенами (А_В_); 110 — с морщинистыми неокрашенными (аа 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bb</a:t>
            </a: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).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Такое сочетание фенотипов показывает, что признаки гладкие – неокрашенные (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Аb</a:t>
            </a: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) и морщинистые – окрашенные (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аВ</a:t>
            </a: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) сцеплены, но не полностью. Появление 4 фенотипических групп объясняется процессом кроссинговера.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 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Р1: ♀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Аb</a:t>
            </a: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//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аВ</a:t>
            </a: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 х 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ааbb</a:t>
            </a:r>
            <a:endParaRPr lang="ru-RU" sz="1200" b="0" i="0" dirty="0" smtClean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G: ♀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Аb</a:t>
            </a: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 ♂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аb</a:t>
            </a:r>
            <a:endParaRPr lang="ru-RU" sz="1200" b="0" i="0" dirty="0" smtClean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♀ 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аВ</a:t>
            </a:r>
            <a:endParaRPr lang="ru-RU" sz="1200" b="0" i="0" dirty="0" smtClean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♀АВ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♀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аb</a:t>
            </a:r>
            <a:endParaRPr lang="ru-RU" sz="1200" b="0" i="0" dirty="0" smtClean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F1: 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Ааbb</a:t>
            </a: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 — 1490 — с гладкими неокрашенными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аа 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Вb</a:t>
            </a: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 — 1500 — с морщинистыми окрашенными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Аа 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Вb</a:t>
            </a: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 — 100 — гладкими окрашенными семенами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аа 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bb</a:t>
            </a: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 — 110 — с морщинистыми неокрашенными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 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Ответ: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Генотипы потомства: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Ааbb</a:t>
            </a: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 — с гладкими неокрашенными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аа 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Вb</a:t>
            </a: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 — с морщинистыми окрашенными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Аа 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Вb</a:t>
            </a: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 — гладкими окрашенными семенами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аа </a:t>
            </a:r>
            <a:r>
              <a:rPr lang="ru-RU" sz="1200" b="0" i="0" dirty="0" err="1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bb</a:t>
            </a: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 — с морщинистыми неокрашенными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 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В F1 проявляется закон сцепленного наследования. В потомстве получается 4 фенотипических группы, что говорит о том, что идет кроссинговер.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6042689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При скрещивании белоглазой дрозофилы с нормальными крыльями и красноглазого самца с укороченными крыльями в потомстве получилось 15 самцов с белыми глазами и нормальными крыльями и 13 самок с красными глазами и нормальными крыльями. При скрещивании самок с красными глазами и укороченными крыльями и самцов с белыми глазами и нормальными крыльями всё потомство имело красные глаза и нормальные крылья. Составьте схему решения задачи. Определите генотипы родителей и потомков в обоих скрещиваниях. Ответ обоснуйте.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70829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0"/>
            <a:ext cx="10515600" cy="6176963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 smtClean="0"/>
              <a:t>Пояснение.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 smtClean="0"/>
              <a:t>Схема решения задачи включает следующие элементы: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 smtClean="0"/>
              <a:t>1)	P	X</a:t>
            </a:r>
            <a:r>
              <a:rPr lang="ru-RU" sz="1800" baseline="30000" dirty="0" smtClean="0"/>
              <a:t>a</a:t>
            </a:r>
            <a:r>
              <a:rPr lang="ru-RU" sz="1800" dirty="0" smtClean="0"/>
              <a:t>X</a:t>
            </a:r>
            <a:r>
              <a:rPr lang="ru-RU" sz="1800" baseline="30000" dirty="0" smtClean="0"/>
              <a:t>a</a:t>
            </a:r>
            <a:r>
              <a:rPr lang="ru-RU" sz="1800" dirty="0" smtClean="0"/>
              <a:t>BB                 </a:t>
            </a:r>
            <a:r>
              <a:rPr lang="en-US" sz="1800" dirty="0" smtClean="0"/>
              <a:t>×	</a:t>
            </a:r>
            <a:r>
              <a:rPr lang="en-US" sz="1800" dirty="0" err="1" smtClean="0"/>
              <a:t>X</a:t>
            </a:r>
            <a:r>
              <a:rPr lang="en-US" sz="1800" baseline="30000" dirty="0" err="1" smtClean="0"/>
              <a:t>A</a:t>
            </a:r>
            <a:r>
              <a:rPr lang="en-US" sz="1800" dirty="0" err="1" smtClean="0"/>
              <a:t>Ybb</a:t>
            </a:r>
            <a:endParaRPr lang="en-US" sz="18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18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 smtClean="0"/>
              <a:t>белые глаза, норм. крылья                    красные глаза, </a:t>
            </a:r>
            <a:r>
              <a:rPr lang="ru-RU" sz="1800" dirty="0" err="1" smtClean="0"/>
              <a:t>укороч</a:t>
            </a:r>
            <a:r>
              <a:rPr lang="ru-RU" sz="1800" dirty="0" smtClean="0"/>
              <a:t>. крылья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 smtClean="0"/>
              <a:t>G	</a:t>
            </a:r>
            <a:r>
              <a:rPr lang="ru-RU" sz="1800" dirty="0" err="1" smtClean="0"/>
              <a:t>X</a:t>
            </a:r>
            <a:r>
              <a:rPr lang="ru-RU" sz="1800" baseline="30000" dirty="0" err="1" smtClean="0"/>
              <a:t>a</a:t>
            </a:r>
            <a:r>
              <a:rPr lang="ru-RU" sz="1800" dirty="0" err="1" smtClean="0"/>
              <a:t>B</a:t>
            </a:r>
            <a:r>
              <a:rPr lang="ru-RU" sz="1800" dirty="0" smtClean="0"/>
              <a:t>		</a:t>
            </a:r>
            <a:r>
              <a:rPr lang="ru-RU" sz="1800" dirty="0" err="1" smtClean="0"/>
              <a:t>X</a:t>
            </a:r>
            <a:r>
              <a:rPr lang="ru-RU" sz="1800" baseline="30000" dirty="0" err="1" smtClean="0"/>
              <a:t>A</a:t>
            </a:r>
            <a:r>
              <a:rPr lang="ru-RU" sz="1800" dirty="0" err="1" smtClean="0"/>
              <a:t>b</a:t>
            </a:r>
            <a:r>
              <a:rPr lang="ru-RU" sz="1800" dirty="0" smtClean="0"/>
              <a:t>; </a:t>
            </a:r>
            <a:r>
              <a:rPr lang="ru-RU" sz="1800" dirty="0" err="1" smtClean="0"/>
              <a:t>Yb</a:t>
            </a:r>
            <a:endParaRPr lang="ru-RU" sz="18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 smtClean="0"/>
              <a:t>F1	</a:t>
            </a:r>
            <a:r>
              <a:rPr lang="ru-RU" sz="1800" dirty="0" err="1" smtClean="0"/>
              <a:t>X</a:t>
            </a:r>
            <a:r>
              <a:rPr lang="ru-RU" sz="1800" baseline="30000" dirty="0" err="1" smtClean="0"/>
              <a:t>A</a:t>
            </a:r>
            <a:r>
              <a:rPr lang="ru-RU" sz="1800" dirty="0" err="1" smtClean="0"/>
              <a:t>X</a:t>
            </a:r>
            <a:r>
              <a:rPr lang="ru-RU" sz="1800" baseline="30000" dirty="0" err="1" smtClean="0"/>
              <a:t>a</a:t>
            </a:r>
            <a:r>
              <a:rPr lang="ru-RU" sz="1800" dirty="0" err="1" smtClean="0"/>
              <a:t>Bb</a:t>
            </a:r>
            <a:r>
              <a:rPr lang="ru-RU" sz="1800" dirty="0" smtClean="0"/>
              <a:t>; 				</a:t>
            </a:r>
            <a:r>
              <a:rPr lang="en-US" sz="1800" dirty="0" err="1" smtClean="0"/>
              <a:t>X</a:t>
            </a:r>
            <a:r>
              <a:rPr lang="en-US" sz="1800" baseline="30000" dirty="0" err="1" smtClean="0"/>
              <a:t>a</a:t>
            </a:r>
            <a:r>
              <a:rPr lang="en-US" sz="1800" dirty="0" err="1" smtClean="0"/>
              <a:t>YBb</a:t>
            </a:r>
            <a:endParaRPr lang="ru-RU" sz="18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 smtClean="0"/>
              <a:t>красные глаза, норм. крылья                    белые глаза, норм. крылья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18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 smtClean="0"/>
              <a:t>2)	P	X</a:t>
            </a:r>
            <a:r>
              <a:rPr lang="ru-RU" sz="1800" baseline="30000" dirty="0" smtClean="0"/>
              <a:t>A</a:t>
            </a:r>
            <a:r>
              <a:rPr lang="ru-RU" sz="1800" dirty="0" smtClean="0"/>
              <a:t>X</a:t>
            </a:r>
            <a:r>
              <a:rPr lang="ru-RU" sz="1800" baseline="30000" dirty="0" smtClean="0"/>
              <a:t>A</a:t>
            </a:r>
            <a:r>
              <a:rPr lang="ru-RU" sz="1800" dirty="0" smtClean="0"/>
              <a:t>bb		</a:t>
            </a:r>
            <a:r>
              <a:rPr lang="en-US" sz="1800" dirty="0" smtClean="0"/>
              <a:t>×	</a:t>
            </a:r>
            <a:r>
              <a:rPr lang="en-US" sz="1800" dirty="0" err="1" smtClean="0"/>
              <a:t>X</a:t>
            </a:r>
            <a:r>
              <a:rPr lang="en-US" sz="1800" baseline="30000" dirty="0" err="1" smtClean="0"/>
              <a:t>a</a:t>
            </a:r>
            <a:r>
              <a:rPr lang="en-US" sz="1800" dirty="0" err="1" smtClean="0"/>
              <a:t>YBB</a:t>
            </a:r>
            <a:endParaRPr lang="en-US" sz="18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 smtClean="0"/>
              <a:t>красные глаза, </a:t>
            </a:r>
            <a:r>
              <a:rPr lang="ru-RU" sz="1800" dirty="0" err="1" smtClean="0"/>
              <a:t>укороч</a:t>
            </a:r>
            <a:r>
              <a:rPr lang="ru-RU" sz="1800" dirty="0" smtClean="0"/>
              <a:t>. Крылья         белые глаза, норм. крылья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800" dirty="0" smtClean="0"/>
              <a:t>G</a:t>
            </a:r>
            <a:r>
              <a:rPr lang="ru-RU" sz="1800" dirty="0" smtClean="0"/>
              <a:t>	</a:t>
            </a:r>
            <a:r>
              <a:rPr lang="ru-RU" sz="1800" dirty="0" err="1" smtClean="0"/>
              <a:t>X</a:t>
            </a:r>
            <a:r>
              <a:rPr lang="ru-RU" sz="1800" baseline="30000" dirty="0" err="1" smtClean="0"/>
              <a:t>A</a:t>
            </a:r>
            <a:r>
              <a:rPr lang="ru-RU" sz="1800" dirty="0" err="1" smtClean="0"/>
              <a:t>b</a:t>
            </a:r>
            <a:r>
              <a:rPr lang="ru-RU" sz="1800" dirty="0" smtClean="0"/>
              <a:t>		</a:t>
            </a:r>
            <a:r>
              <a:rPr lang="ru-RU" sz="1800" dirty="0" err="1" smtClean="0"/>
              <a:t>X</a:t>
            </a:r>
            <a:r>
              <a:rPr lang="ru-RU" sz="1800" baseline="30000" dirty="0" err="1" smtClean="0"/>
              <a:t>a</a:t>
            </a:r>
            <a:r>
              <a:rPr lang="ru-RU" sz="1800" dirty="0" err="1" smtClean="0"/>
              <a:t>B</a:t>
            </a:r>
            <a:r>
              <a:rPr lang="ru-RU" sz="1800" dirty="0" smtClean="0"/>
              <a:t>; YB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 smtClean="0"/>
              <a:t>F1	</a:t>
            </a:r>
            <a:r>
              <a:rPr lang="ru-RU" sz="1800" dirty="0" err="1" smtClean="0"/>
              <a:t>X</a:t>
            </a:r>
            <a:r>
              <a:rPr lang="ru-RU" sz="1800" baseline="30000" dirty="0" err="1" smtClean="0"/>
              <a:t>A</a:t>
            </a:r>
            <a:r>
              <a:rPr lang="ru-RU" sz="1800" dirty="0" err="1" smtClean="0"/>
              <a:t>X</a:t>
            </a:r>
            <a:r>
              <a:rPr lang="ru-RU" sz="1800" baseline="30000" dirty="0" err="1" smtClean="0"/>
              <a:t>a</a:t>
            </a:r>
            <a:r>
              <a:rPr lang="ru-RU" sz="1800" dirty="0" err="1" smtClean="0"/>
              <a:t>Bb</a:t>
            </a:r>
            <a:r>
              <a:rPr lang="ru-RU" sz="1800" dirty="0" smtClean="0"/>
              <a:t>; </a:t>
            </a:r>
            <a:r>
              <a:rPr lang="ru-RU" sz="1800" dirty="0" err="1" smtClean="0"/>
              <a:t>X</a:t>
            </a:r>
            <a:r>
              <a:rPr lang="ru-RU" sz="1800" baseline="30000" dirty="0" err="1" smtClean="0"/>
              <a:t>A</a:t>
            </a:r>
            <a:r>
              <a:rPr lang="ru-RU" sz="1800" dirty="0" err="1" smtClean="0"/>
              <a:t>YBb</a:t>
            </a:r>
            <a:endParaRPr lang="ru-RU" sz="18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 smtClean="0"/>
              <a:t>красные глаза, норм. крылья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18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 smtClean="0"/>
              <a:t>3) ген цвета глаз расположен в Х-хромосоме, поскольку в первом скрещивании самцы и самки «меняются» фенотипами, а во втором все потомки получаются единообразны; красные глаза доминантны, поскольку во втором скрещивании все потомки красноглазые; ген длины крыльев расположен в </a:t>
            </a:r>
            <a:r>
              <a:rPr lang="ru-RU" sz="1800" dirty="0" err="1" smtClean="0"/>
              <a:t>аутосоме</a:t>
            </a:r>
            <a:r>
              <a:rPr lang="ru-RU" sz="1800" dirty="0" smtClean="0"/>
              <a:t>, нормальные крылья доминируют над укороченными, поскольку всё потомство едино-образно и имеет нормальные крылья.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268734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1065</Words>
  <Application>Microsoft Office PowerPoint</Application>
  <PresentationFormat>Широкоэкранный</PresentationFormat>
  <Paragraphs>123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Verdana</vt:lpstr>
      <vt:lpstr>Тема Office</vt:lpstr>
      <vt:lpstr>Повторение задачи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RePack by Diakov</cp:lastModifiedBy>
  <cp:revision>13</cp:revision>
  <dcterms:created xsi:type="dcterms:W3CDTF">2020-07-19T07:14:29Z</dcterms:created>
  <dcterms:modified xsi:type="dcterms:W3CDTF">2020-07-19T10:44:29Z</dcterms:modified>
</cp:coreProperties>
</file>