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85" r:id="rId10"/>
    <p:sldId id="266" r:id="rId11"/>
    <p:sldId id="265" r:id="rId12"/>
    <p:sldId id="264" r:id="rId13"/>
    <p:sldId id="286" r:id="rId14"/>
    <p:sldId id="267" r:id="rId15"/>
    <p:sldId id="268" r:id="rId16"/>
    <p:sldId id="269" r:id="rId17"/>
    <p:sldId id="271" r:id="rId18"/>
    <p:sldId id="272" r:id="rId19"/>
    <p:sldId id="273" r:id="rId20"/>
    <p:sldId id="274" r:id="rId21"/>
    <p:sldId id="275" r:id="rId22"/>
    <p:sldId id="281" r:id="rId23"/>
    <p:sldId id="282" r:id="rId24"/>
    <p:sldId id="283" r:id="rId25"/>
    <p:sldId id="284" r:id="rId26"/>
    <p:sldId id="276" r:id="rId27"/>
    <p:sldId id="278" r:id="rId28"/>
    <p:sldId id="277" r:id="rId29"/>
    <p:sldId id="279" r:id="rId30"/>
    <p:sldId id="280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63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7644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912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5694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279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7254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7771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89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2683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005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710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7716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77118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514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67006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81725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99996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7585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B43E6EF-16CC-4DD4-A73F-4356B837524D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7BAC4AD-9DC5-4C41-9B8F-BB3896D635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743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Past Simple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Revision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173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Простое прошедшее время.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9357" y="2424409"/>
            <a:ext cx="10893286" cy="33189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7200" dirty="0" smtClean="0"/>
              <a:t>Когда мы будем использовать </a:t>
            </a:r>
            <a:r>
              <a:rPr lang="en-US" sz="7200" dirty="0" smtClean="0"/>
              <a:t>Past Simple</a:t>
            </a:r>
            <a:r>
              <a:rPr lang="ru-RU" sz="7200" dirty="0" smtClean="0"/>
              <a:t>?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627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Простое прошедшее время.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689453"/>
            <a:ext cx="9601196" cy="33189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 smtClean="0"/>
              <a:t>Мы используем </a:t>
            </a:r>
            <a:r>
              <a:rPr lang="en-US" sz="4400" dirty="0" smtClean="0"/>
              <a:t>Past Simple, </a:t>
            </a:r>
            <a:r>
              <a:rPr lang="ru-RU" sz="4400" dirty="0" smtClean="0"/>
              <a:t>когда речь идет о действиях, которые произошли в прошлом.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64347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Простое прошедшее время.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609940"/>
            <a:ext cx="9601196" cy="331893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7200" dirty="0" smtClean="0"/>
              <a:t>Какие слова-сигналы этого времени вы знаете?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221376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Простое прошедшее время.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91409"/>
            <a:ext cx="9601196" cy="3437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/>
              <a:t>Слова сигналы:</a:t>
            </a:r>
          </a:p>
          <a:p>
            <a:pPr marL="0" indent="0">
              <a:buNone/>
            </a:pPr>
            <a:r>
              <a:rPr lang="ru-RU" sz="4000" dirty="0" smtClean="0"/>
              <a:t>-</a:t>
            </a:r>
            <a:r>
              <a:rPr lang="en-US" sz="4000" dirty="0" smtClean="0"/>
              <a:t>yesterday, last week, last month, last year, two days ago, two weeks ago, two years ago, in 1985.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59611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Назовите формы глагола </a:t>
            </a:r>
            <a:r>
              <a:rPr lang="en-US" dirty="0" smtClean="0"/>
              <a:t>to be </a:t>
            </a:r>
            <a:r>
              <a:rPr lang="ru-RU" dirty="0" smtClean="0"/>
              <a:t>в </a:t>
            </a:r>
            <a:r>
              <a:rPr lang="en-US" dirty="0" smtClean="0"/>
              <a:t>Past Simple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91409"/>
            <a:ext cx="9601196" cy="3437467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000" dirty="0" smtClean="0"/>
              <a:t>Be</a:t>
            </a:r>
          </a:p>
          <a:p>
            <a:pPr marL="0" indent="0" algn="ctr">
              <a:buNone/>
            </a:pPr>
            <a:endParaRPr lang="en-US" sz="8000" dirty="0"/>
          </a:p>
          <a:p>
            <a:pPr marL="0" indent="0">
              <a:buNone/>
            </a:pPr>
            <a:r>
              <a:rPr lang="en-US" sz="8000" dirty="0" smtClean="0"/>
              <a:t>___                             ___</a:t>
            </a:r>
            <a:endParaRPr lang="ru-RU" sz="72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372139" y="3207026"/>
            <a:ext cx="3445565" cy="133847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334539" y="3207026"/>
            <a:ext cx="3021496" cy="157700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025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Простое прошедшее время.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91409"/>
            <a:ext cx="9601196" cy="3437467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000" dirty="0" smtClean="0"/>
              <a:t>Be</a:t>
            </a:r>
          </a:p>
          <a:p>
            <a:pPr marL="0" indent="0" algn="ctr">
              <a:buNone/>
            </a:pPr>
            <a:endParaRPr lang="en-US" sz="8000" dirty="0"/>
          </a:p>
          <a:p>
            <a:pPr marL="0" indent="0">
              <a:buNone/>
            </a:pPr>
            <a:r>
              <a:rPr lang="en-US" sz="8000" dirty="0" smtClean="0"/>
              <a:t>  was                          were</a:t>
            </a:r>
            <a:endParaRPr lang="ru-RU" sz="72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372139" y="3207026"/>
            <a:ext cx="3445565" cy="133847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334539" y="3207026"/>
            <a:ext cx="3021496" cy="157700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332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Переведите предложение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91409"/>
            <a:ext cx="9601196" cy="3437467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ru-RU" sz="4000" dirty="0" smtClean="0"/>
              <a:t>Я был в школе вчера.</a:t>
            </a:r>
          </a:p>
        </p:txBody>
      </p:sp>
    </p:spTree>
    <p:extLst>
      <p:ext uri="{BB962C8B-B14F-4D97-AF65-F5344CB8AC3E}">
        <p14:creationId xmlns:p14="http://schemas.microsoft.com/office/powerpoint/2010/main" val="255503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Переведите предложение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91409"/>
            <a:ext cx="9601196" cy="3437467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ru-RU" sz="4000" dirty="0" smtClean="0"/>
              <a:t>Я был в школе вчера.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4000" dirty="0" smtClean="0"/>
              <a:t>I was at school yesterday.</a:t>
            </a:r>
            <a:endParaRPr lang="ru-RU" sz="4000" dirty="0" smtClean="0"/>
          </a:p>
        </p:txBody>
      </p:sp>
    </p:spTree>
    <p:extLst>
      <p:ext uri="{BB962C8B-B14F-4D97-AF65-F5344CB8AC3E}">
        <p14:creationId xmlns:p14="http://schemas.microsoft.com/office/powerpoint/2010/main" val="304619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Назовите отрицательные формы глагола </a:t>
            </a:r>
            <a:r>
              <a:rPr lang="en-US" dirty="0" smtClean="0"/>
              <a:t>to be </a:t>
            </a:r>
            <a:r>
              <a:rPr lang="ru-RU" dirty="0" smtClean="0"/>
              <a:t>в </a:t>
            </a:r>
            <a:r>
              <a:rPr lang="en-US" dirty="0" smtClean="0"/>
              <a:t>Past Simple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91409"/>
            <a:ext cx="9601196" cy="3437467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000" dirty="0" smtClean="0"/>
              <a:t>Be</a:t>
            </a:r>
          </a:p>
          <a:p>
            <a:pPr marL="0" indent="0" algn="ctr">
              <a:buNone/>
            </a:pPr>
            <a:endParaRPr lang="en-US" sz="8000" dirty="0"/>
          </a:p>
          <a:p>
            <a:pPr marL="0" indent="0">
              <a:buNone/>
            </a:pPr>
            <a:r>
              <a:rPr lang="en-US" sz="8000" dirty="0" smtClean="0"/>
              <a:t>___                             ___</a:t>
            </a:r>
            <a:endParaRPr lang="ru-RU" sz="72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372139" y="3207026"/>
            <a:ext cx="3445565" cy="133847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334539" y="3207026"/>
            <a:ext cx="3021496" cy="157700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248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Простое прошедшее время.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91409"/>
            <a:ext cx="9601196" cy="3437467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8000" dirty="0" smtClean="0"/>
              <a:t>Be</a:t>
            </a:r>
          </a:p>
          <a:p>
            <a:pPr marL="0" indent="0" algn="ctr">
              <a:buNone/>
            </a:pPr>
            <a:endParaRPr lang="en-US" sz="8000" dirty="0"/>
          </a:p>
          <a:p>
            <a:pPr marL="0" indent="0">
              <a:buNone/>
            </a:pPr>
            <a:r>
              <a:rPr lang="en-US" sz="8000" dirty="0" smtClean="0"/>
              <a:t>  wasn’t                          weren’t</a:t>
            </a:r>
            <a:endParaRPr lang="ru-RU" sz="72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597426" y="3207026"/>
            <a:ext cx="3220279" cy="120594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334539" y="3207026"/>
            <a:ext cx="2610678" cy="120594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0399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Простое прошедшее время.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91409"/>
            <a:ext cx="9601196" cy="3437467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ru-RU" sz="4000" dirty="0" smtClean="0"/>
              <a:t>Она не была в парке два дня назад</a:t>
            </a:r>
          </a:p>
        </p:txBody>
      </p:sp>
    </p:spTree>
    <p:extLst>
      <p:ext uri="{BB962C8B-B14F-4D97-AF65-F5344CB8AC3E}">
        <p14:creationId xmlns:p14="http://schemas.microsoft.com/office/powerpoint/2010/main" val="156539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Простое прошедшее время.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91409"/>
            <a:ext cx="9601196" cy="3437467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ru-RU" sz="4000" dirty="0" smtClean="0"/>
              <a:t>Она не была в парке два дня назад.</a:t>
            </a:r>
            <a:endParaRPr lang="en-US" sz="4000" dirty="0" smtClean="0"/>
          </a:p>
          <a:p>
            <a:pPr marL="742950" indent="-742950">
              <a:buFont typeface="+mj-lt"/>
              <a:buAutoNum type="arabicPeriod"/>
            </a:pPr>
            <a:r>
              <a:rPr lang="en-US" sz="4000" dirty="0" smtClean="0"/>
              <a:t>She wasn’t at the park two days ago.</a:t>
            </a:r>
            <a:endParaRPr lang="ru-RU" sz="4000" dirty="0" smtClean="0"/>
          </a:p>
        </p:txBody>
      </p:sp>
    </p:spTree>
    <p:extLst>
      <p:ext uri="{BB962C8B-B14F-4D97-AF65-F5344CB8AC3E}">
        <p14:creationId xmlns:p14="http://schemas.microsoft.com/office/powerpoint/2010/main" val="383651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Простое прошедшее время.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1634065"/>
            <a:ext cx="9601196" cy="343746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ru-RU" sz="5400" dirty="0" smtClean="0"/>
          </a:p>
          <a:p>
            <a:pPr marL="0" indent="0" algn="ctr">
              <a:buNone/>
            </a:pPr>
            <a:r>
              <a:rPr lang="ru-RU" sz="5400" dirty="0" smtClean="0"/>
              <a:t>Какой порядок слов в вопросе с использованием </a:t>
            </a:r>
            <a:r>
              <a:rPr lang="en-US" sz="5400" dirty="0" smtClean="0"/>
              <a:t>Past Simple</a:t>
            </a:r>
            <a:r>
              <a:rPr lang="ru-RU" sz="5400" dirty="0" smtClean="0"/>
              <a:t> (</a:t>
            </a:r>
            <a:r>
              <a:rPr lang="en-US" sz="5400" dirty="0" smtClean="0"/>
              <a:t>was/were</a:t>
            </a:r>
            <a:r>
              <a:rPr lang="ru-RU" sz="5400" dirty="0" smtClean="0"/>
              <a:t>)?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93740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Простое прошедшее время.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91409"/>
            <a:ext cx="9601196" cy="34374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u="dbl" dirty="0" smtClean="0">
                <a:solidFill>
                  <a:srgbClr val="FF0000"/>
                </a:solidFill>
              </a:rPr>
              <a:t>Were</a:t>
            </a:r>
            <a:r>
              <a:rPr lang="en-US" sz="5400" dirty="0" smtClean="0"/>
              <a:t> </a:t>
            </a:r>
            <a:r>
              <a:rPr lang="en-US" sz="5400" u="sng" dirty="0" smtClean="0">
                <a:solidFill>
                  <a:srgbClr val="00B050"/>
                </a:solidFill>
              </a:rPr>
              <a:t>you</a:t>
            </a:r>
            <a:r>
              <a:rPr lang="en-US" sz="5400" dirty="0" smtClean="0"/>
              <a:t> at school yesterday</a:t>
            </a:r>
            <a:r>
              <a:rPr lang="ru-RU" sz="5400" dirty="0" smtClean="0"/>
              <a:t>?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91836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Простое прошедшее время.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91409"/>
            <a:ext cx="9601196" cy="34374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u="dbl" dirty="0" smtClean="0">
                <a:solidFill>
                  <a:srgbClr val="FF0000"/>
                </a:solidFill>
              </a:rPr>
              <a:t>Were</a:t>
            </a:r>
            <a:r>
              <a:rPr lang="en-US" sz="5400" dirty="0" smtClean="0"/>
              <a:t> </a:t>
            </a:r>
            <a:r>
              <a:rPr lang="en-US" sz="5400" u="sng" dirty="0" smtClean="0">
                <a:solidFill>
                  <a:srgbClr val="00B050"/>
                </a:solidFill>
              </a:rPr>
              <a:t>you</a:t>
            </a:r>
            <a:r>
              <a:rPr lang="en-US" sz="5400" dirty="0" smtClean="0"/>
              <a:t> at school yesterday</a:t>
            </a:r>
            <a:r>
              <a:rPr lang="ru-RU" sz="5400" dirty="0" smtClean="0"/>
              <a:t>?</a:t>
            </a:r>
          </a:p>
          <a:p>
            <a:pPr marL="0" indent="0" algn="ctr">
              <a:buNone/>
            </a:pPr>
            <a:r>
              <a:rPr lang="en-US" sz="5400" dirty="0" smtClean="0"/>
              <a:t>Yes, </a:t>
            </a:r>
            <a:r>
              <a:rPr lang="en-US" sz="5400" dirty="0" smtClean="0">
                <a:solidFill>
                  <a:srgbClr val="00B050"/>
                </a:solidFill>
              </a:rPr>
              <a:t>I</a:t>
            </a:r>
            <a:r>
              <a:rPr lang="en-US" sz="5400" dirty="0" smtClean="0"/>
              <a:t> </a:t>
            </a:r>
            <a:r>
              <a:rPr lang="en-US" sz="5400" dirty="0" smtClean="0">
                <a:solidFill>
                  <a:srgbClr val="FF0000"/>
                </a:solidFill>
              </a:rPr>
              <a:t>was</a:t>
            </a:r>
            <a:r>
              <a:rPr lang="en-US" sz="5400" dirty="0" smtClean="0"/>
              <a:t>.</a:t>
            </a:r>
          </a:p>
          <a:p>
            <a:pPr marL="0" indent="0" algn="ctr">
              <a:buNone/>
            </a:pPr>
            <a:r>
              <a:rPr lang="en-US" sz="5400" dirty="0" smtClean="0"/>
              <a:t>No, </a:t>
            </a:r>
            <a:r>
              <a:rPr lang="en-US" sz="5400" smtClean="0">
                <a:solidFill>
                  <a:srgbClr val="00B050"/>
                </a:solidFill>
              </a:rPr>
              <a:t>I</a:t>
            </a:r>
            <a:r>
              <a:rPr lang="en-US" sz="5400" smtClean="0"/>
              <a:t> </a:t>
            </a:r>
            <a:r>
              <a:rPr lang="en-US" sz="5400" smtClean="0">
                <a:solidFill>
                  <a:srgbClr val="FF0000"/>
                </a:solidFill>
              </a:rPr>
              <a:t>wasn’t</a:t>
            </a:r>
            <a:r>
              <a:rPr lang="en-US" sz="5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6585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Какие два типа глаголов вы знаете?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91409"/>
            <a:ext cx="9601196" cy="3437467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000" dirty="0" smtClean="0"/>
              <a:t>Verbs</a:t>
            </a:r>
          </a:p>
          <a:p>
            <a:pPr marL="0" indent="0" algn="ctr">
              <a:buNone/>
            </a:pPr>
            <a:endParaRPr lang="en-US" sz="8000" dirty="0"/>
          </a:p>
          <a:p>
            <a:pPr marL="0" indent="0">
              <a:buNone/>
            </a:pPr>
            <a:r>
              <a:rPr lang="en-US" sz="8000" dirty="0" smtClean="0"/>
              <a:t>___                             ___</a:t>
            </a:r>
            <a:endParaRPr lang="ru-RU" sz="72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092188" y="3207026"/>
            <a:ext cx="3445565" cy="133847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334539" y="3207026"/>
            <a:ext cx="3021496" cy="157700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040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Простое прошедшее время.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8383" y="2491409"/>
            <a:ext cx="10575233" cy="3437467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8000" dirty="0" smtClean="0"/>
              <a:t>Verbs</a:t>
            </a:r>
          </a:p>
          <a:p>
            <a:pPr marL="0" indent="0" algn="ctr">
              <a:buNone/>
            </a:pPr>
            <a:endParaRPr lang="en-US" sz="8000" dirty="0"/>
          </a:p>
          <a:p>
            <a:pPr marL="0" indent="0">
              <a:buNone/>
            </a:pPr>
            <a:r>
              <a:rPr lang="en-US" sz="5100" u="sng" dirty="0" smtClean="0"/>
              <a:t>Regular/</a:t>
            </a:r>
            <a:r>
              <a:rPr lang="ru-RU" sz="5100" u="sng" dirty="0" smtClean="0"/>
              <a:t>правильные</a:t>
            </a:r>
            <a:r>
              <a:rPr lang="en-US" sz="5100" dirty="0" smtClean="0"/>
              <a:t>  </a:t>
            </a:r>
            <a:r>
              <a:rPr lang="en-US" sz="5100" u="sng" dirty="0" smtClean="0"/>
              <a:t>Irregular/</a:t>
            </a:r>
            <a:r>
              <a:rPr lang="ru-RU" sz="5100" u="sng" dirty="0" smtClean="0"/>
              <a:t>неправильные</a:t>
            </a:r>
            <a:r>
              <a:rPr lang="en-US" sz="5100" dirty="0" smtClean="0"/>
              <a:t>                         </a:t>
            </a:r>
            <a:endParaRPr lang="ru-RU" sz="51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020957" y="3299791"/>
            <a:ext cx="3445565" cy="133847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679095" y="3299791"/>
            <a:ext cx="3021496" cy="157700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042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Простое прошедшее время.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8383" y="2491409"/>
            <a:ext cx="10575233" cy="3437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5100" dirty="0" smtClean="0"/>
              <a:t>Прошедшее простое время правильных глаголов образуется путем прибавления –</a:t>
            </a:r>
            <a:r>
              <a:rPr lang="en-US" sz="5100" dirty="0" err="1" smtClean="0"/>
              <a:t>ed</a:t>
            </a:r>
            <a:r>
              <a:rPr lang="en-US" sz="5100" dirty="0" smtClean="0"/>
              <a:t> </a:t>
            </a:r>
            <a:r>
              <a:rPr lang="ru-RU" sz="5100" dirty="0" smtClean="0"/>
              <a:t>к начальной форме смыслового глагола.</a:t>
            </a:r>
            <a:endParaRPr lang="ru-RU" sz="5100" dirty="0"/>
          </a:p>
        </p:txBody>
      </p:sp>
    </p:spTree>
    <p:extLst>
      <p:ext uri="{BB962C8B-B14F-4D97-AF65-F5344CB8AC3E}">
        <p14:creationId xmlns:p14="http://schemas.microsoft.com/office/powerpoint/2010/main" val="378506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Образуйте прошедшую форму правильных глаголов (устно):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8384" y="2491409"/>
            <a:ext cx="5208104" cy="3437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100" dirty="0"/>
              <a:t>v</a:t>
            </a:r>
            <a:r>
              <a:rPr lang="en-US" sz="5100" dirty="0" smtClean="0"/>
              <a:t>isit –</a:t>
            </a:r>
          </a:p>
          <a:p>
            <a:pPr marL="0" indent="0">
              <a:buNone/>
            </a:pPr>
            <a:r>
              <a:rPr lang="en-US" sz="5100" dirty="0" smtClean="0"/>
              <a:t>jump –</a:t>
            </a:r>
          </a:p>
          <a:p>
            <a:pPr marL="0" indent="0">
              <a:buNone/>
            </a:pPr>
            <a:r>
              <a:rPr lang="en-US" sz="5100" dirty="0"/>
              <a:t>p</a:t>
            </a:r>
            <a:r>
              <a:rPr lang="en-US" sz="5100" dirty="0" smtClean="0"/>
              <a:t>lay - </a:t>
            </a:r>
            <a:endParaRPr lang="ru-RU" sz="5100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688494" y="2491409"/>
            <a:ext cx="5208104" cy="343746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5100" dirty="0" smtClean="0"/>
              <a:t>open –</a:t>
            </a:r>
          </a:p>
          <a:p>
            <a:pPr marL="0" indent="0">
              <a:buFont typeface="Arial"/>
              <a:buNone/>
            </a:pPr>
            <a:r>
              <a:rPr lang="en-US" sz="5100" dirty="0"/>
              <a:t>c</a:t>
            </a:r>
            <a:r>
              <a:rPr lang="en-US" sz="5100" dirty="0" smtClean="0"/>
              <a:t>lose –</a:t>
            </a:r>
          </a:p>
          <a:p>
            <a:pPr marL="0" indent="0">
              <a:buFont typeface="Arial"/>
              <a:buNone/>
            </a:pPr>
            <a:r>
              <a:rPr lang="en-US" sz="5100" dirty="0" smtClean="0"/>
              <a:t>work - </a:t>
            </a:r>
            <a:endParaRPr lang="ru-RU" sz="5100" dirty="0"/>
          </a:p>
        </p:txBody>
      </p:sp>
    </p:spTree>
    <p:extLst>
      <p:ext uri="{BB962C8B-B14F-4D97-AF65-F5344CB8AC3E}">
        <p14:creationId xmlns:p14="http://schemas.microsoft.com/office/powerpoint/2010/main" val="115954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8384" y="2491409"/>
            <a:ext cx="5208104" cy="3437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100" dirty="0"/>
              <a:t>v</a:t>
            </a:r>
            <a:r>
              <a:rPr lang="en-US" sz="5100" dirty="0" smtClean="0"/>
              <a:t>isit – visited</a:t>
            </a:r>
          </a:p>
          <a:p>
            <a:pPr marL="0" indent="0">
              <a:buNone/>
            </a:pPr>
            <a:r>
              <a:rPr lang="en-US" sz="5100" dirty="0" smtClean="0"/>
              <a:t>jump – jumped</a:t>
            </a:r>
          </a:p>
          <a:p>
            <a:pPr marL="0" indent="0">
              <a:buNone/>
            </a:pPr>
            <a:r>
              <a:rPr lang="en-US" sz="5100" dirty="0"/>
              <a:t>p</a:t>
            </a:r>
            <a:r>
              <a:rPr lang="en-US" sz="5100" dirty="0" smtClean="0"/>
              <a:t>lay - played</a:t>
            </a:r>
            <a:endParaRPr lang="ru-RU" sz="5100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688494" y="2491409"/>
            <a:ext cx="5208104" cy="343746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5100" dirty="0" smtClean="0"/>
              <a:t>open – opened</a:t>
            </a:r>
          </a:p>
          <a:p>
            <a:pPr marL="0" indent="0">
              <a:buFont typeface="Arial"/>
              <a:buNone/>
            </a:pPr>
            <a:r>
              <a:rPr lang="en-US" sz="5100" dirty="0"/>
              <a:t>c</a:t>
            </a:r>
            <a:r>
              <a:rPr lang="en-US" sz="5100" dirty="0" smtClean="0"/>
              <a:t>lose – closed</a:t>
            </a:r>
          </a:p>
          <a:p>
            <a:pPr marL="0" indent="0">
              <a:buFont typeface="Arial"/>
              <a:buNone/>
            </a:pPr>
            <a:r>
              <a:rPr lang="en-US" sz="5100" dirty="0" smtClean="0"/>
              <a:t>work - worked</a:t>
            </a:r>
            <a:endParaRPr lang="ru-RU" sz="5100" dirty="0"/>
          </a:p>
        </p:txBody>
      </p:sp>
    </p:spTree>
    <p:extLst>
      <p:ext uri="{BB962C8B-B14F-4D97-AF65-F5344CB8AC3E}">
        <p14:creationId xmlns:p14="http://schemas.microsoft.com/office/powerpoint/2010/main" val="165645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Past Simple. </a:t>
            </a:r>
            <a:r>
              <a:rPr lang="ru-RU" dirty="0" smtClean="0"/>
              <a:t>Окончания правильных глаголов.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8384" y="2491409"/>
            <a:ext cx="10088214" cy="3437467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ru-RU" sz="4000" dirty="0" smtClean="0"/>
              <a:t>Если глагол оканчивается на –</a:t>
            </a:r>
            <a:r>
              <a:rPr lang="en-US" sz="4000" dirty="0" smtClean="0"/>
              <a:t>e</a:t>
            </a:r>
            <a:r>
              <a:rPr lang="ru-RU" sz="4000" dirty="0" smtClean="0"/>
              <a:t>, добавляется только –</a:t>
            </a:r>
            <a:r>
              <a:rPr lang="en-US" sz="4000" dirty="0" smtClean="0"/>
              <a:t>d.</a:t>
            </a:r>
          </a:p>
          <a:p>
            <a:pPr marL="0" indent="0">
              <a:buNone/>
            </a:pPr>
            <a:endParaRPr lang="en-US" sz="4000" dirty="0" smtClean="0"/>
          </a:p>
          <a:p>
            <a:pPr marL="0" indent="0" algn="ctr">
              <a:buNone/>
            </a:pPr>
            <a:r>
              <a:rPr lang="en-US" sz="4000" dirty="0" smtClean="0"/>
              <a:t>Danc</a:t>
            </a:r>
            <a:r>
              <a:rPr lang="en-US" sz="4000" dirty="0" smtClean="0">
                <a:solidFill>
                  <a:srgbClr val="FF0000"/>
                </a:solidFill>
              </a:rPr>
              <a:t>e</a:t>
            </a:r>
            <a:r>
              <a:rPr lang="en-US" sz="4000" dirty="0" smtClean="0"/>
              <a:t> – danc</a:t>
            </a:r>
            <a:r>
              <a:rPr lang="en-US" sz="4000" dirty="0" smtClean="0">
                <a:solidFill>
                  <a:srgbClr val="FF0000"/>
                </a:solidFill>
              </a:rPr>
              <a:t>ed</a:t>
            </a:r>
            <a:r>
              <a:rPr lang="en-US" sz="4000" dirty="0" smtClean="0"/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78012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Past Simple. </a:t>
            </a:r>
            <a:r>
              <a:rPr lang="ru-RU" dirty="0"/>
              <a:t>Окончания правильных </a:t>
            </a:r>
            <a:r>
              <a:rPr lang="ru-RU" dirty="0" smtClean="0"/>
              <a:t>глаголов.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5130" y="2491409"/>
            <a:ext cx="10101467" cy="3437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 smtClean="0">
                <a:solidFill>
                  <a:srgbClr val="92D050"/>
                </a:solidFill>
              </a:rPr>
              <a:t>2. </a:t>
            </a:r>
            <a:r>
              <a:rPr lang="ru-RU" sz="4000" dirty="0" smtClean="0"/>
              <a:t>Если глагол оканчивается на согласную + -</a:t>
            </a:r>
            <a:r>
              <a:rPr lang="en-US" sz="4000" dirty="0" smtClean="0"/>
              <a:t>y</a:t>
            </a:r>
            <a:r>
              <a:rPr lang="ru-RU" sz="4000" dirty="0" smtClean="0"/>
              <a:t>, буква –</a:t>
            </a:r>
            <a:r>
              <a:rPr lang="en-US" sz="4000" dirty="0" smtClean="0"/>
              <a:t>y </a:t>
            </a:r>
            <a:r>
              <a:rPr lang="ru-RU" sz="4000" dirty="0" smtClean="0"/>
              <a:t>меняется на –</a:t>
            </a:r>
            <a:r>
              <a:rPr lang="en-US" sz="4000" dirty="0" err="1" smtClean="0"/>
              <a:t>i</a:t>
            </a:r>
            <a:r>
              <a:rPr lang="en-US" sz="4000" dirty="0" smtClean="0"/>
              <a:t> </a:t>
            </a:r>
            <a:r>
              <a:rPr lang="ru-RU" sz="4000" dirty="0" smtClean="0"/>
              <a:t>и добавляется –</a:t>
            </a:r>
            <a:r>
              <a:rPr lang="en-US" sz="4000" dirty="0" smtClean="0"/>
              <a:t>ed.</a:t>
            </a:r>
          </a:p>
          <a:p>
            <a:pPr marL="0" indent="0">
              <a:buNone/>
            </a:pPr>
            <a:endParaRPr lang="en-US" sz="4000" dirty="0" smtClean="0"/>
          </a:p>
          <a:p>
            <a:pPr marL="0" indent="0" algn="ctr">
              <a:buNone/>
            </a:pPr>
            <a:r>
              <a:rPr lang="en-US" sz="4000" dirty="0" smtClean="0"/>
              <a:t>stud</a:t>
            </a:r>
            <a:r>
              <a:rPr lang="en-US" sz="4000" dirty="0" smtClean="0">
                <a:solidFill>
                  <a:srgbClr val="FF0000"/>
                </a:solidFill>
              </a:rPr>
              <a:t>y</a:t>
            </a:r>
            <a:r>
              <a:rPr lang="en-US" sz="4000" dirty="0" smtClean="0"/>
              <a:t> – stud</a:t>
            </a:r>
            <a:r>
              <a:rPr lang="en-US" sz="4000" dirty="0" smtClean="0">
                <a:solidFill>
                  <a:srgbClr val="FF0000"/>
                </a:solidFill>
              </a:rPr>
              <a:t>ied</a:t>
            </a:r>
            <a:r>
              <a:rPr lang="en-US" sz="4000" dirty="0" smtClean="0"/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088806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Past Simple. </a:t>
            </a:r>
            <a:r>
              <a:rPr lang="ru-RU" dirty="0"/>
              <a:t>Окончания правильных глаголов.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8384" y="2491409"/>
            <a:ext cx="10088214" cy="3437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>
                <a:solidFill>
                  <a:srgbClr val="92D050"/>
                </a:solidFill>
              </a:rPr>
              <a:t>3</a:t>
            </a:r>
            <a:r>
              <a:rPr lang="en-US" sz="4000" dirty="0" smtClean="0">
                <a:solidFill>
                  <a:srgbClr val="92D050"/>
                </a:solidFill>
              </a:rPr>
              <a:t>. </a:t>
            </a:r>
            <a:r>
              <a:rPr lang="ru-RU" sz="4000" dirty="0" smtClean="0"/>
              <a:t>Если глагол оканчивается на</a:t>
            </a:r>
            <a:r>
              <a:rPr lang="en-US" sz="4000" dirty="0" smtClean="0"/>
              <a:t> -l</a:t>
            </a:r>
            <a:r>
              <a:rPr lang="ru-RU" sz="4000" dirty="0" smtClean="0"/>
              <a:t>, буква удваивается</a:t>
            </a:r>
            <a:r>
              <a:rPr lang="en-US" sz="4000" dirty="0" smtClean="0"/>
              <a:t> </a:t>
            </a:r>
            <a:r>
              <a:rPr lang="ru-RU" sz="4000" dirty="0" smtClean="0"/>
              <a:t>и добавляется –</a:t>
            </a:r>
            <a:r>
              <a:rPr lang="en-US" sz="4000" dirty="0" smtClean="0"/>
              <a:t>ed.</a:t>
            </a:r>
          </a:p>
          <a:p>
            <a:pPr marL="0" indent="0">
              <a:buNone/>
            </a:pPr>
            <a:endParaRPr lang="en-US" sz="4000" dirty="0" smtClean="0"/>
          </a:p>
          <a:p>
            <a:pPr marL="0" indent="0" algn="ctr">
              <a:buNone/>
            </a:pPr>
            <a:r>
              <a:rPr lang="en-US" sz="4000" dirty="0"/>
              <a:t>t</a:t>
            </a:r>
            <a:r>
              <a:rPr lang="en-US" sz="4000" dirty="0" smtClean="0"/>
              <a:t>ravel – trave</a:t>
            </a:r>
            <a:r>
              <a:rPr lang="en-US" sz="4000" dirty="0" smtClean="0">
                <a:solidFill>
                  <a:srgbClr val="FF0000"/>
                </a:solidFill>
              </a:rPr>
              <a:t>lled</a:t>
            </a:r>
            <a:r>
              <a:rPr lang="en-US" sz="4000" dirty="0" smtClean="0"/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88458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Past Simple. </a:t>
            </a:r>
            <a:r>
              <a:rPr lang="ru-RU" dirty="0"/>
              <a:t>Окончания правильных глаголов.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8384" y="2491409"/>
            <a:ext cx="10088214" cy="343746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4000" dirty="0" smtClean="0">
                <a:solidFill>
                  <a:srgbClr val="92D050"/>
                </a:solidFill>
              </a:rPr>
              <a:t>4. </a:t>
            </a:r>
            <a:r>
              <a:rPr lang="ru-RU" sz="4000" dirty="0" smtClean="0"/>
              <a:t>В односложных глаголах с кратким гласным между двумя согласными удваивается последняя согласная и добавляется –</a:t>
            </a:r>
            <a:r>
              <a:rPr lang="en-US" sz="4000" dirty="0" smtClean="0"/>
              <a:t>ed.</a:t>
            </a:r>
          </a:p>
          <a:p>
            <a:pPr marL="0" indent="0" algn="ctr">
              <a:buNone/>
            </a:pPr>
            <a:r>
              <a:rPr lang="en-US" sz="4000" dirty="0" smtClean="0"/>
              <a:t>Clap - cla</a:t>
            </a:r>
            <a:r>
              <a:rPr lang="en-US" sz="4000" dirty="0" smtClean="0">
                <a:solidFill>
                  <a:srgbClr val="FF0000"/>
                </a:solidFill>
              </a:rPr>
              <a:t>pped</a:t>
            </a:r>
          </a:p>
          <a:p>
            <a:pPr marL="0" indent="0" algn="ctr">
              <a:buNone/>
            </a:pPr>
            <a:r>
              <a:rPr lang="en-US" sz="4000" dirty="0"/>
              <a:t>p</a:t>
            </a:r>
            <a:r>
              <a:rPr lang="en-US" sz="4000" dirty="0" smtClean="0"/>
              <a:t>lan - pla</a:t>
            </a:r>
            <a:r>
              <a:rPr lang="en-US" sz="4000" dirty="0" smtClean="0">
                <a:solidFill>
                  <a:srgbClr val="FF0000"/>
                </a:solidFill>
              </a:rPr>
              <a:t>nned</a:t>
            </a:r>
            <a:endParaRPr lang="ru-RU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98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Образование предложений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8384" y="2491409"/>
            <a:ext cx="9978886" cy="3437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5100" dirty="0" smtClean="0"/>
              <a:t>«+»: </a:t>
            </a:r>
            <a:r>
              <a:rPr lang="en-US" sz="5100" u="sng" dirty="0" smtClean="0"/>
              <a:t>I</a:t>
            </a:r>
            <a:r>
              <a:rPr lang="en-US" sz="5100" dirty="0" smtClean="0"/>
              <a:t> </a:t>
            </a:r>
            <a:r>
              <a:rPr lang="en-US" sz="5100" u="dbl" dirty="0" smtClean="0"/>
              <a:t>work</a:t>
            </a:r>
            <a:r>
              <a:rPr lang="en-US" sz="5100" u="dbl" dirty="0" smtClean="0">
                <a:solidFill>
                  <a:srgbClr val="FF0000"/>
                </a:solidFill>
              </a:rPr>
              <a:t>ed</a:t>
            </a:r>
            <a:r>
              <a:rPr lang="en-US" sz="5100" dirty="0" smtClean="0"/>
              <a:t> yesterday.</a:t>
            </a:r>
          </a:p>
          <a:p>
            <a:pPr marL="0" indent="0">
              <a:buNone/>
            </a:pPr>
            <a:r>
              <a:rPr lang="en-US" sz="5100" dirty="0"/>
              <a:t> </a:t>
            </a:r>
            <a:r>
              <a:rPr lang="en-US" sz="5100" dirty="0" smtClean="0"/>
              <a:t>      </a:t>
            </a:r>
            <a:r>
              <a:rPr lang="en-US" sz="5100" u="sng" dirty="0" smtClean="0"/>
              <a:t>I</a:t>
            </a:r>
            <a:r>
              <a:rPr lang="en-US" sz="5100" dirty="0" smtClean="0"/>
              <a:t> </a:t>
            </a:r>
            <a:r>
              <a:rPr lang="en-US" sz="5100" u="dbl" dirty="0" smtClean="0">
                <a:solidFill>
                  <a:srgbClr val="FF0000"/>
                </a:solidFill>
              </a:rPr>
              <a:t>went</a:t>
            </a:r>
            <a:r>
              <a:rPr lang="en-US" sz="5100" dirty="0" smtClean="0"/>
              <a:t> to school last week.</a:t>
            </a:r>
          </a:p>
          <a:p>
            <a:pPr marL="0" indent="0">
              <a:buNone/>
            </a:pPr>
            <a:endParaRPr lang="en-US" sz="5100" dirty="0" smtClean="0"/>
          </a:p>
        </p:txBody>
      </p:sp>
    </p:spTree>
    <p:extLst>
      <p:ext uri="{BB962C8B-B14F-4D97-AF65-F5344CB8AC3E}">
        <p14:creationId xmlns:p14="http://schemas.microsoft.com/office/powerpoint/2010/main" val="15910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Вспомогательный глагол.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8384" y="2491409"/>
            <a:ext cx="9978886" cy="3437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100" dirty="0" smtClean="0"/>
              <a:t>Present Simple</a:t>
            </a:r>
            <a:r>
              <a:rPr lang="ru-RU" sz="5100" dirty="0" smtClean="0"/>
              <a:t>: </a:t>
            </a:r>
            <a:r>
              <a:rPr lang="en-US" sz="5100" dirty="0" smtClean="0"/>
              <a:t>do/does</a:t>
            </a:r>
          </a:p>
          <a:p>
            <a:pPr marL="0" indent="0">
              <a:buNone/>
            </a:pPr>
            <a:r>
              <a:rPr lang="en-US" sz="5100" dirty="0" smtClean="0"/>
              <a:t>Past Simple</a:t>
            </a:r>
            <a:r>
              <a:rPr lang="ru-RU" sz="5100" dirty="0" smtClean="0"/>
              <a:t>: </a:t>
            </a:r>
            <a:r>
              <a:rPr lang="en-US" sz="5100" dirty="0" smtClean="0"/>
              <a:t>did</a:t>
            </a:r>
          </a:p>
        </p:txBody>
      </p:sp>
    </p:spTree>
    <p:extLst>
      <p:ext uri="{BB962C8B-B14F-4D97-AF65-F5344CB8AC3E}">
        <p14:creationId xmlns:p14="http://schemas.microsoft.com/office/powerpoint/2010/main" val="3740609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Простое прошедшее время.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8384" y="2491409"/>
            <a:ext cx="9978886" cy="3437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5100" dirty="0" smtClean="0"/>
              <a:t>«</a:t>
            </a:r>
            <a:r>
              <a:rPr lang="en-US" sz="5100" dirty="0" smtClean="0"/>
              <a:t>-</a:t>
            </a:r>
            <a:r>
              <a:rPr lang="ru-RU" sz="5100" dirty="0" smtClean="0"/>
              <a:t>»: </a:t>
            </a:r>
            <a:r>
              <a:rPr lang="en-US" sz="5100" dirty="0" smtClean="0"/>
              <a:t> </a:t>
            </a:r>
            <a:r>
              <a:rPr lang="en-US" sz="5100" u="sng" dirty="0" smtClean="0"/>
              <a:t>I</a:t>
            </a:r>
            <a:r>
              <a:rPr lang="en-US" sz="5100" dirty="0" smtClean="0"/>
              <a:t> </a:t>
            </a:r>
            <a:r>
              <a:rPr lang="en-US" sz="5100" dirty="0" smtClean="0">
                <a:solidFill>
                  <a:srgbClr val="FF0000"/>
                </a:solidFill>
              </a:rPr>
              <a:t>didn’t</a:t>
            </a:r>
            <a:r>
              <a:rPr lang="en-US" sz="5100" dirty="0" smtClean="0"/>
              <a:t> </a:t>
            </a:r>
            <a:r>
              <a:rPr lang="en-US" sz="5100" u="dbl" dirty="0" smtClean="0"/>
              <a:t>wor</a:t>
            </a:r>
            <a:r>
              <a:rPr lang="en-US" sz="5100" u="dbl" dirty="0" smtClean="0">
                <a:solidFill>
                  <a:srgbClr val="FF0000"/>
                </a:solidFill>
              </a:rPr>
              <a:t>k</a:t>
            </a:r>
            <a:r>
              <a:rPr lang="en-US" sz="5100" dirty="0" smtClean="0"/>
              <a:t> yesterday.</a:t>
            </a:r>
          </a:p>
          <a:p>
            <a:pPr marL="0" indent="0">
              <a:buNone/>
            </a:pPr>
            <a:r>
              <a:rPr lang="en-US" sz="5100" dirty="0" smtClean="0"/>
              <a:t>       </a:t>
            </a:r>
            <a:r>
              <a:rPr lang="en-US" sz="5100" u="sng" dirty="0" smtClean="0"/>
              <a:t>I</a:t>
            </a:r>
            <a:r>
              <a:rPr lang="en-US" sz="5100" dirty="0" smtClean="0"/>
              <a:t> </a:t>
            </a:r>
            <a:r>
              <a:rPr lang="en-US" sz="5100" dirty="0" smtClean="0">
                <a:solidFill>
                  <a:srgbClr val="FF0000"/>
                </a:solidFill>
              </a:rPr>
              <a:t>didn’t</a:t>
            </a:r>
            <a:r>
              <a:rPr lang="ru-RU" sz="5100" dirty="0" smtClean="0">
                <a:solidFill>
                  <a:srgbClr val="FF0000"/>
                </a:solidFill>
              </a:rPr>
              <a:t> </a:t>
            </a:r>
            <a:r>
              <a:rPr lang="en-US" sz="5100" u="dbl" dirty="0" smtClean="0">
                <a:solidFill>
                  <a:schemeClr val="tx1"/>
                </a:solidFill>
              </a:rPr>
              <a:t>go</a:t>
            </a:r>
            <a:r>
              <a:rPr lang="en-US" sz="5100" dirty="0" smtClean="0">
                <a:solidFill>
                  <a:srgbClr val="FF0000"/>
                </a:solidFill>
              </a:rPr>
              <a:t> </a:t>
            </a:r>
            <a:r>
              <a:rPr lang="en-US" sz="5100" dirty="0" smtClean="0">
                <a:solidFill>
                  <a:schemeClr val="tx1"/>
                </a:solidFill>
              </a:rPr>
              <a:t>to school last week.</a:t>
            </a:r>
          </a:p>
        </p:txBody>
      </p:sp>
    </p:spTree>
    <p:extLst>
      <p:ext uri="{BB962C8B-B14F-4D97-AF65-F5344CB8AC3E}">
        <p14:creationId xmlns:p14="http://schemas.microsoft.com/office/powerpoint/2010/main" val="66950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Простое прошедшее время.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8384" y="2491409"/>
            <a:ext cx="9978886" cy="3437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5100" dirty="0" smtClean="0"/>
              <a:t>«</a:t>
            </a:r>
            <a:r>
              <a:rPr lang="ru-RU" sz="5100" dirty="0"/>
              <a:t>?</a:t>
            </a:r>
            <a:r>
              <a:rPr lang="ru-RU" sz="5100" dirty="0" smtClean="0"/>
              <a:t>»: </a:t>
            </a:r>
            <a:r>
              <a:rPr lang="en-US" sz="5100" dirty="0" smtClean="0"/>
              <a:t> </a:t>
            </a:r>
            <a:r>
              <a:rPr lang="en-US" sz="5100" dirty="0" smtClean="0">
                <a:solidFill>
                  <a:srgbClr val="FF0000"/>
                </a:solidFill>
              </a:rPr>
              <a:t>Did </a:t>
            </a:r>
            <a:r>
              <a:rPr lang="en-US" sz="5100" u="sng" dirty="0" smtClean="0">
                <a:solidFill>
                  <a:schemeClr val="tx1"/>
                </a:solidFill>
              </a:rPr>
              <a:t>you</a:t>
            </a:r>
            <a:r>
              <a:rPr lang="en-US" sz="5100" dirty="0" smtClean="0"/>
              <a:t> </a:t>
            </a:r>
            <a:r>
              <a:rPr lang="en-US" sz="5100" u="dbl" dirty="0" smtClean="0"/>
              <a:t>wor</a:t>
            </a:r>
            <a:r>
              <a:rPr lang="en-US" sz="5100" u="dbl" dirty="0" smtClean="0">
                <a:solidFill>
                  <a:schemeClr val="tx1"/>
                </a:solidFill>
              </a:rPr>
              <a:t>k</a:t>
            </a:r>
            <a:r>
              <a:rPr lang="en-US" sz="5100" dirty="0" smtClean="0"/>
              <a:t> yesterday</a:t>
            </a:r>
            <a:r>
              <a:rPr lang="ru-RU" sz="5100" dirty="0" smtClean="0"/>
              <a:t>?</a:t>
            </a:r>
            <a:endParaRPr lang="en-US" sz="5100" dirty="0" smtClean="0"/>
          </a:p>
          <a:p>
            <a:pPr marL="0" indent="0">
              <a:buNone/>
            </a:pPr>
            <a:r>
              <a:rPr lang="en-US" sz="5100" dirty="0" smtClean="0"/>
              <a:t>       </a:t>
            </a:r>
            <a:r>
              <a:rPr lang="en-US" sz="5100" dirty="0" smtClean="0">
                <a:solidFill>
                  <a:srgbClr val="FF0000"/>
                </a:solidFill>
              </a:rPr>
              <a:t>Did </a:t>
            </a:r>
            <a:r>
              <a:rPr lang="en-US" sz="5100" u="sng" dirty="0" smtClean="0">
                <a:solidFill>
                  <a:schemeClr val="tx1"/>
                </a:solidFill>
              </a:rPr>
              <a:t>you</a:t>
            </a:r>
            <a:r>
              <a:rPr lang="en-US" sz="5100" dirty="0" smtClean="0"/>
              <a:t> </a:t>
            </a:r>
            <a:r>
              <a:rPr lang="en-US" sz="5100" u="dbl" dirty="0" smtClean="0"/>
              <a:t>go</a:t>
            </a:r>
            <a:r>
              <a:rPr lang="en-US" sz="5100" dirty="0" smtClean="0"/>
              <a:t> to school last week?</a:t>
            </a:r>
          </a:p>
        </p:txBody>
      </p:sp>
    </p:spTree>
    <p:extLst>
      <p:ext uri="{BB962C8B-B14F-4D97-AF65-F5344CB8AC3E}">
        <p14:creationId xmlns:p14="http://schemas.microsoft.com/office/powerpoint/2010/main" val="3998895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Simple. </a:t>
            </a:r>
            <a:r>
              <a:rPr lang="ru-RU" dirty="0" smtClean="0"/>
              <a:t>Простое прошедшее время.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8384" y="2491409"/>
            <a:ext cx="9978886" cy="3437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5100" dirty="0" smtClean="0"/>
              <a:t>«</a:t>
            </a:r>
            <a:r>
              <a:rPr lang="ru-RU" sz="5100" dirty="0"/>
              <a:t>?</a:t>
            </a:r>
            <a:r>
              <a:rPr lang="ru-RU" sz="5100" dirty="0" smtClean="0"/>
              <a:t>»: </a:t>
            </a:r>
            <a:r>
              <a:rPr lang="en-US" sz="5100" dirty="0" smtClean="0"/>
              <a:t> </a:t>
            </a:r>
            <a:r>
              <a:rPr lang="en-US" sz="5100" dirty="0" smtClean="0">
                <a:solidFill>
                  <a:srgbClr val="FF0000"/>
                </a:solidFill>
              </a:rPr>
              <a:t>Did </a:t>
            </a:r>
            <a:r>
              <a:rPr lang="en-US" sz="5100" u="sng" dirty="0" smtClean="0">
                <a:solidFill>
                  <a:schemeClr val="tx1"/>
                </a:solidFill>
              </a:rPr>
              <a:t>you</a:t>
            </a:r>
            <a:r>
              <a:rPr lang="en-US" sz="5100" dirty="0" smtClean="0"/>
              <a:t> </a:t>
            </a:r>
            <a:r>
              <a:rPr lang="en-US" sz="5100" u="dbl" dirty="0" smtClean="0"/>
              <a:t>wor</a:t>
            </a:r>
            <a:r>
              <a:rPr lang="en-US" sz="5100" u="dbl" dirty="0" smtClean="0">
                <a:solidFill>
                  <a:schemeClr val="tx1"/>
                </a:solidFill>
              </a:rPr>
              <a:t>k</a:t>
            </a:r>
            <a:r>
              <a:rPr lang="en-US" sz="5100" dirty="0" smtClean="0"/>
              <a:t> yesterday</a:t>
            </a:r>
            <a:r>
              <a:rPr lang="ru-RU" sz="5100" dirty="0" smtClean="0"/>
              <a:t>?</a:t>
            </a:r>
            <a:endParaRPr lang="en-US" sz="5100" dirty="0" smtClean="0"/>
          </a:p>
          <a:p>
            <a:pPr marL="0" indent="0">
              <a:buNone/>
            </a:pPr>
            <a:r>
              <a:rPr lang="en-US" sz="5100" dirty="0" smtClean="0"/>
              <a:t>       Yes, </a:t>
            </a:r>
            <a:r>
              <a:rPr lang="en-US" sz="5100" dirty="0" smtClean="0">
                <a:solidFill>
                  <a:srgbClr val="FF0000"/>
                </a:solidFill>
              </a:rPr>
              <a:t>I did</a:t>
            </a:r>
            <a:r>
              <a:rPr lang="en-US" sz="5100" dirty="0" smtClean="0"/>
              <a:t>.</a:t>
            </a:r>
          </a:p>
          <a:p>
            <a:pPr marL="0" indent="0">
              <a:buNone/>
            </a:pPr>
            <a:r>
              <a:rPr lang="en-US" sz="5100" dirty="0"/>
              <a:t> </a:t>
            </a:r>
            <a:r>
              <a:rPr lang="en-US" sz="5100" dirty="0" smtClean="0"/>
              <a:t>       No, </a:t>
            </a:r>
            <a:r>
              <a:rPr lang="en-US" sz="5100" dirty="0" smtClean="0">
                <a:solidFill>
                  <a:srgbClr val="FF0000"/>
                </a:solidFill>
              </a:rPr>
              <a:t>I didn’t</a:t>
            </a:r>
            <a:r>
              <a:rPr lang="en-US" sz="51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6170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64</TotalTime>
  <Words>556</Words>
  <Application>Microsoft Office PowerPoint</Application>
  <PresentationFormat>Широкоэкранный</PresentationFormat>
  <Paragraphs>101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3" baseType="lpstr">
      <vt:lpstr>Arial</vt:lpstr>
      <vt:lpstr>Garamond</vt:lpstr>
      <vt:lpstr>Натуральные материалы</vt:lpstr>
      <vt:lpstr>Past Simple</vt:lpstr>
      <vt:lpstr>Past Simple. Простое прошедшее время.</vt:lpstr>
      <vt:lpstr>Past Simple. Простое прошедшее время.</vt:lpstr>
      <vt:lpstr>Past Simple. Простое прошедшее время.</vt:lpstr>
      <vt:lpstr>Past Simple. Простое прошедшее время.</vt:lpstr>
      <vt:lpstr>Назовите формы глагола to be в Past Simple</vt:lpstr>
      <vt:lpstr>Past Simple. Простое прошедшее время.</vt:lpstr>
      <vt:lpstr>Переведите предложение</vt:lpstr>
      <vt:lpstr>Переведите предложение</vt:lpstr>
      <vt:lpstr>Назовите отрицательные формы глагола to be в Past Simple.</vt:lpstr>
      <vt:lpstr>Past Simple. Простое прошедшее время.</vt:lpstr>
      <vt:lpstr>Past Simple. Простое прошедшее время.</vt:lpstr>
      <vt:lpstr>Past Simple. Простое прошедшее время.</vt:lpstr>
      <vt:lpstr>Past Simple. Простое прошедшее время.</vt:lpstr>
      <vt:lpstr>Past Simple. Простое прошедшее время.</vt:lpstr>
      <vt:lpstr>Past Simple. Простое прошедшее время.</vt:lpstr>
      <vt:lpstr>Какие два типа глаголов вы знаете?</vt:lpstr>
      <vt:lpstr>Past Simple. Простое прошедшее время.</vt:lpstr>
      <vt:lpstr>Past Simple. Простое прошедшее время.</vt:lpstr>
      <vt:lpstr>Образуйте прошедшую форму правильных глаголов (устно):</vt:lpstr>
      <vt:lpstr>Презентация PowerPoint</vt:lpstr>
      <vt:lpstr>Past Simple. Окончания правильных глаголов.</vt:lpstr>
      <vt:lpstr>Past Simple. Окончания правильных глаголов.</vt:lpstr>
      <vt:lpstr>Past Simple. Окончания правильных глаголов.</vt:lpstr>
      <vt:lpstr>Past Simple. Окончания правильных глаголов.</vt:lpstr>
      <vt:lpstr>Past Simple. Образование предложений</vt:lpstr>
      <vt:lpstr>Past Simple. Вспомогательный глагол.</vt:lpstr>
      <vt:lpstr>Past Simple. Простое прошедшее время.</vt:lpstr>
      <vt:lpstr>Past Simple. Простое прошедшее время.</vt:lpstr>
      <vt:lpstr>Past Simple. Простое прошедшее время.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12а. Однажды.</dc:title>
  <dc:creator>Natalia</dc:creator>
  <cp:lastModifiedBy>Natalia</cp:lastModifiedBy>
  <cp:revision>9</cp:revision>
  <dcterms:created xsi:type="dcterms:W3CDTF">2020-02-13T08:38:38Z</dcterms:created>
  <dcterms:modified xsi:type="dcterms:W3CDTF">2020-04-09T06:12:42Z</dcterms:modified>
</cp:coreProperties>
</file>