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347" r:id="rId4"/>
    <p:sldId id="266" r:id="rId5"/>
    <p:sldId id="356" r:id="rId6"/>
    <p:sldId id="271" r:id="rId7"/>
    <p:sldId id="267" r:id="rId8"/>
    <p:sldId id="268" r:id="rId9"/>
    <p:sldId id="259" r:id="rId10"/>
    <p:sldId id="269" r:id="rId11"/>
    <p:sldId id="270" r:id="rId12"/>
    <p:sldId id="357" r:id="rId13"/>
    <p:sldId id="272" r:id="rId14"/>
    <p:sldId id="274" r:id="rId15"/>
    <p:sldId id="358" r:id="rId16"/>
    <p:sldId id="276" r:id="rId17"/>
    <p:sldId id="317" r:id="rId18"/>
    <p:sldId id="318" r:id="rId19"/>
    <p:sldId id="319" r:id="rId20"/>
    <p:sldId id="320" r:id="rId21"/>
    <p:sldId id="359" r:id="rId22"/>
    <p:sldId id="321" r:id="rId23"/>
    <p:sldId id="322" r:id="rId24"/>
    <p:sldId id="323" r:id="rId25"/>
    <p:sldId id="324" r:id="rId26"/>
    <p:sldId id="325" r:id="rId27"/>
    <p:sldId id="326" r:id="rId28"/>
    <p:sldId id="327" r:id="rId29"/>
    <p:sldId id="328" r:id="rId30"/>
    <p:sldId id="360" r:id="rId31"/>
    <p:sldId id="329" r:id="rId32"/>
    <p:sldId id="331" r:id="rId33"/>
    <p:sldId id="332" r:id="rId34"/>
    <p:sldId id="333" r:id="rId35"/>
    <p:sldId id="334" r:id="rId36"/>
    <p:sldId id="350" r:id="rId37"/>
    <p:sldId id="351" r:id="rId38"/>
    <p:sldId id="352" r:id="rId39"/>
    <p:sldId id="285" r:id="rId40"/>
    <p:sldId id="286" r:id="rId41"/>
    <p:sldId id="288" r:id="rId42"/>
    <p:sldId id="361" r:id="rId43"/>
    <p:sldId id="289" r:id="rId44"/>
    <p:sldId id="283" r:id="rId45"/>
    <p:sldId id="290" r:id="rId46"/>
    <p:sldId id="362" r:id="rId47"/>
    <p:sldId id="291" r:id="rId48"/>
    <p:sldId id="293" r:id="rId49"/>
    <p:sldId id="294" r:id="rId50"/>
    <p:sldId id="297" r:id="rId51"/>
    <p:sldId id="303" r:id="rId52"/>
    <p:sldId id="304" r:id="rId53"/>
    <p:sldId id="312" r:id="rId54"/>
    <p:sldId id="313" r:id="rId55"/>
    <p:sldId id="314" r:id="rId56"/>
    <p:sldId id="335" r:id="rId57"/>
    <p:sldId id="363" r:id="rId58"/>
    <p:sldId id="336" r:id="rId59"/>
    <p:sldId id="337" r:id="rId60"/>
    <p:sldId id="338" r:id="rId61"/>
    <p:sldId id="339" r:id="rId62"/>
    <p:sldId id="340" r:id="rId63"/>
    <p:sldId id="353" r:id="rId64"/>
    <p:sldId id="342" r:id="rId65"/>
    <p:sldId id="343" r:id="rId66"/>
    <p:sldId id="344" r:id="rId67"/>
    <p:sldId id="345" r:id="rId68"/>
    <p:sldId id="355" r:id="rId69"/>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C000"/>
    <a:srgbClr val="FF0000"/>
    <a:srgbClr val="454423"/>
    <a:srgbClr val="D9D8B5"/>
    <a:srgbClr val="FFFFFF"/>
    <a:srgbClr val="D2D1A6"/>
    <a:srgbClr val="525129"/>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8091" autoAdjust="0"/>
  </p:normalViewPr>
  <p:slideViewPr>
    <p:cSldViewPr snapToGrid="0">
      <p:cViewPr varScale="1">
        <p:scale>
          <a:sx n="73" d="100"/>
          <a:sy n="73" d="100"/>
        </p:scale>
        <p:origin x="-1182" y="-90"/>
      </p:cViewPr>
      <p:guideLst>
        <p:guide orient="horz" pos="1471"/>
        <p:guide pos="2881"/>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4F462955-E2CC-4918-839D-C755732111C5}"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3F2BBD01-DD24-42D7-9E40-9001D24F71FC}"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E8932C09-0ABD-4DA8-9AC4-423A51323AA6}"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9C4B8B5C-3030-4BB8-B604-48D1644D846B}"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4A4A4E6C-9FA6-4098-8344-9F6AA6FC0916}"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F165A6A0-F0BF-456E-A47E-96381CC97F1B}"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60E0FE3D-5A1D-432E-B4CC-2AB1F8464F42}"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070F7676-A683-45DC-965E-4266A20D01E2}"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A7C0F74B-6AC3-4C98-B12B-5106C1CA51C9}"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AFD13A88-5D56-4460-BA87-D1547F9DC024}"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F1E48D21-7B79-4BE0-AA4A-93D55392556B}"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a:defRPr/>
            </a:pPr>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a:defRPr/>
            </a:pPr>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FF46A764-A242-4E11-8B49-D1FD0FAB7FEB}"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Century Gothic" pitchFamily="34" charset="0"/>
        </a:defRPr>
      </a:lvl2pPr>
      <a:lvl3pPr algn="ctr" rtl="0" fontAlgn="base">
        <a:spcBef>
          <a:spcPct val="0"/>
        </a:spcBef>
        <a:spcAft>
          <a:spcPct val="0"/>
        </a:spcAft>
        <a:defRPr sz="4400">
          <a:solidFill>
            <a:schemeClr val="tx2"/>
          </a:solidFill>
          <a:latin typeface="Century Gothic" pitchFamily="34" charset="0"/>
        </a:defRPr>
      </a:lvl3pPr>
      <a:lvl4pPr algn="ctr" rtl="0" fontAlgn="base">
        <a:spcBef>
          <a:spcPct val="0"/>
        </a:spcBef>
        <a:spcAft>
          <a:spcPct val="0"/>
        </a:spcAft>
        <a:defRPr sz="4400">
          <a:solidFill>
            <a:schemeClr val="tx2"/>
          </a:solidFill>
          <a:latin typeface="Century Gothic" pitchFamily="34" charset="0"/>
        </a:defRPr>
      </a:lvl4pPr>
      <a:lvl5pPr algn="ctr" rtl="0" fontAlgn="base">
        <a:spcBef>
          <a:spcPct val="0"/>
        </a:spcBef>
        <a:spcAft>
          <a:spcPct val="0"/>
        </a:spcAft>
        <a:defRPr sz="4400">
          <a:solidFill>
            <a:schemeClr val="tx2"/>
          </a:solidFill>
          <a:latin typeface="Century Gothic" pitchFamily="34"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slide" Target="slide4.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hyperlink" Target="http://dist-tutor.info/filter/tex/displaytex.php?P(H)=p\cdot0,4+(1-p)\cdot0,2" TargetMode="External"/><Relationship Id="rId7" Type="http://schemas.openxmlformats.org/officeDocument/2006/relationships/hyperlink" Target="http://dist-tutor.info/filter/tex/displaytex.php?0,2p=0,15" TargetMode="External"/><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hyperlink" Target="http://dist-tutor.info/filter/tex/displaytex.php?0,4p+0,2(1-p)=0,35" TargetMode="External"/><Relationship Id="rId10" Type="http://schemas.openxmlformats.org/officeDocument/2006/relationships/image" Target="../media/image25.png"/><Relationship Id="rId4" Type="http://schemas.openxmlformats.org/officeDocument/2006/relationships/image" Target="../media/image22.png"/><Relationship Id="rId9" Type="http://schemas.openxmlformats.org/officeDocument/2006/relationships/hyperlink" Target="http://dist-tutor.info/filter/tex/displaytex.php?p=0,75"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6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1241630" y="1358770"/>
            <a:ext cx="6768752" cy="3375375"/>
          </a:xfrm>
          <a:prstGeom prst="rect">
            <a:avLst/>
          </a:prstGeom>
          <a:solidFill>
            <a:srgbClr val="FFFFFF">
              <a:alpha val="8196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defRPr/>
            </a:pPr>
            <a:r>
              <a:rPr lang="ru-RU" sz="4800" b="1" kern="0" dirty="0" smtClean="0">
                <a:latin typeface="+mj-lt"/>
                <a:ea typeface="+mj-ea"/>
                <a:cs typeface="+mj-cs"/>
              </a:rPr>
              <a:t>Решение заданий </a:t>
            </a:r>
            <a:r>
              <a:rPr lang="ru-RU" sz="4800" kern="0" dirty="0" smtClean="0">
                <a:latin typeface="+mj-lt"/>
                <a:ea typeface="+mj-ea"/>
                <a:cs typeface="+mj-cs"/>
              </a:rPr>
              <a:t/>
            </a:r>
            <a:br>
              <a:rPr lang="ru-RU" sz="4800" kern="0" dirty="0" smtClean="0">
                <a:latin typeface="+mj-lt"/>
                <a:ea typeface="+mj-ea"/>
                <a:cs typeface="+mj-cs"/>
              </a:rPr>
            </a:br>
            <a:r>
              <a:rPr lang="ru-RU" sz="6000" b="1" kern="0" dirty="0" smtClean="0">
                <a:latin typeface="+mj-lt"/>
                <a:ea typeface="+mj-ea"/>
                <a:cs typeface="+mj-cs"/>
              </a:rPr>
              <a:t>на вероятность</a:t>
            </a:r>
            <a:r>
              <a:rPr lang="ru-RU" sz="4800" kern="0" dirty="0" smtClean="0">
                <a:latin typeface="+mj-lt"/>
                <a:ea typeface="+mj-ea"/>
                <a:cs typeface="+mj-cs"/>
              </a:rPr>
              <a:t/>
            </a:r>
            <a:br>
              <a:rPr lang="ru-RU" sz="4800" kern="0" dirty="0" smtClean="0">
                <a:latin typeface="+mj-lt"/>
                <a:ea typeface="+mj-ea"/>
                <a:cs typeface="+mj-cs"/>
              </a:rPr>
            </a:br>
            <a:r>
              <a:rPr lang="ru-RU" sz="3200" kern="0" dirty="0" smtClean="0">
                <a:latin typeface="+mj-lt"/>
                <a:ea typeface="+mj-ea"/>
                <a:cs typeface="+mj-cs"/>
              </a:rPr>
              <a:t>по материалам открытого банка задач</a:t>
            </a:r>
            <a:endParaRPr lang="en-US" sz="3200" kern="0" dirty="0">
              <a:latin typeface="+mj-lt"/>
              <a:ea typeface="+mj-ea"/>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Заголовок 1"/>
          <p:cNvSpPr>
            <a:spLocks noGrp="1"/>
          </p:cNvSpPr>
          <p:nvPr>
            <p:ph type="title"/>
          </p:nvPr>
        </p:nvSpPr>
        <p:spPr/>
        <p:txBody>
          <a:bodyPr/>
          <a:lstStyle/>
          <a:p>
            <a:endParaRPr lang="ru-RU" smtClean="0"/>
          </a:p>
        </p:txBody>
      </p:sp>
      <p:sp>
        <p:nvSpPr>
          <p:cNvPr id="14338" name="Объект 2"/>
          <p:cNvSpPr>
            <a:spLocks noGrp="1"/>
          </p:cNvSpPr>
          <p:nvPr>
            <p:ph idx="1"/>
          </p:nvPr>
        </p:nvSpPr>
        <p:spPr>
          <a:xfrm>
            <a:off x="225425" y="1600200"/>
            <a:ext cx="8918575" cy="4525963"/>
          </a:xfrm>
        </p:spPr>
        <p:txBody>
          <a:bodyPr/>
          <a:lstStyle/>
          <a:p>
            <a:pPr marL="0" indent="0">
              <a:buFontTx/>
              <a:buNone/>
            </a:pPr>
            <a:r>
              <a:rPr lang="ru-RU" sz="3000" b="1" i="1" smtClean="0">
                <a:hlinkClick r:id="rId2" action="ppaction://hlinksldjump"/>
              </a:rPr>
              <a:t>Классическое определение вероятности</a:t>
            </a:r>
            <a:endParaRPr lang="ru-RU" sz="3000" b="1" i="1" smtClean="0"/>
          </a:p>
          <a:p>
            <a:pPr marL="0" indent="0">
              <a:buFontTx/>
              <a:buNone/>
            </a:pPr>
            <a:endParaRPr lang="ru-RU" sz="3000" b="1" i="1" smtClean="0"/>
          </a:p>
          <a:p>
            <a:pPr marL="0" indent="0">
              <a:buFontTx/>
              <a:buNone/>
            </a:pPr>
            <a:r>
              <a:rPr lang="ru-RU" sz="3000" b="1" i="1" smtClean="0">
                <a:hlinkClick r:id="rId3" action="ppaction://hlinksldjump"/>
              </a:rPr>
              <a:t>Теоремы о вероятностях событий</a:t>
            </a:r>
            <a:endParaRPr lang="ru-RU" sz="3000" b="1" i="1"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defRPr/>
            </a:pPr>
            <a:r>
              <a:rPr lang="ru-RU" sz="3200" b="1" dirty="0" smtClean="0">
                <a:solidFill>
                  <a:srgbClr val="CC3300"/>
                </a:solidFill>
                <a:latin typeface="+mn-lt"/>
              </a:rPr>
              <a:t>Классическое определение вероятности</a:t>
            </a:r>
            <a:br>
              <a:rPr lang="ru-RU" sz="3200" b="1" dirty="0" smtClean="0">
                <a:solidFill>
                  <a:srgbClr val="CC3300"/>
                </a:solidFill>
                <a:latin typeface="+mn-lt"/>
              </a:rPr>
            </a:br>
            <a:endParaRPr lang="ru-RU" sz="3200" dirty="0">
              <a:latin typeface="+mn-lt"/>
            </a:endParaRPr>
          </a:p>
        </p:txBody>
      </p:sp>
      <p:sp>
        <p:nvSpPr>
          <p:cNvPr id="15362" name="Text Box 2"/>
          <p:cNvSpPr>
            <a:spLocks noGrp="1" noChangeArrowheads="1"/>
          </p:cNvSpPr>
          <p:nvPr>
            <p:ph idx="1"/>
          </p:nvPr>
        </p:nvSpPr>
        <p:spPr>
          <a:xfrm>
            <a:off x="0" y="1155700"/>
            <a:ext cx="9144000" cy="5946775"/>
          </a:xfrm>
        </p:spPr>
        <p:txBody>
          <a:bodyPr>
            <a:spAutoFit/>
          </a:bodyPr>
          <a:lstStyle/>
          <a:p>
            <a:pPr>
              <a:buFontTx/>
              <a:buNone/>
            </a:pPr>
            <a:r>
              <a:rPr lang="ru-RU" sz="2200" smtClean="0">
                <a:solidFill>
                  <a:srgbClr val="CC3300"/>
                </a:solidFill>
              </a:rPr>
              <a:t>    </a:t>
            </a:r>
            <a:r>
              <a:rPr lang="ru-RU" sz="2200" b="1" smtClean="0"/>
              <a:t>Вероятностью события А при проведении некоторого испытания называют отношение числа тех исходов, в результате которых наступает событие А, к общему числу всех (равновозможных между собой) исходов этого испытания.</a:t>
            </a:r>
          </a:p>
          <a:p>
            <a:pPr>
              <a:buFontTx/>
              <a:buNone/>
            </a:pPr>
            <a:r>
              <a:rPr lang="ru-RU" sz="2200" b="1" smtClean="0">
                <a:solidFill>
                  <a:srgbClr val="CC3300"/>
                </a:solidFill>
              </a:rPr>
              <a:t>Алгоритм нахождения вероятности случайного события:</a:t>
            </a:r>
          </a:p>
          <a:p>
            <a:pPr>
              <a:buFontTx/>
              <a:buNone/>
            </a:pPr>
            <a:r>
              <a:rPr lang="ru-RU" sz="2200" b="1" smtClean="0"/>
              <a:t>    Для нахождения вероятности случайного события при проведении некоторого испытания следует найти:</a:t>
            </a:r>
          </a:p>
          <a:p>
            <a:pPr marL="800100" lvl="1" indent="-342900">
              <a:buFontTx/>
              <a:buNone/>
            </a:pPr>
            <a:r>
              <a:rPr lang="ru-RU" sz="2200" b="1" smtClean="0"/>
              <a:t>1) число </a:t>
            </a:r>
            <a:r>
              <a:rPr lang="en-US" sz="2200" b="1" smtClean="0"/>
              <a:t>N</a:t>
            </a:r>
            <a:r>
              <a:rPr lang="ru-RU" sz="2200" b="1" smtClean="0"/>
              <a:t> всех возможных исходов данного испытания;</a:t>
            </a:r>
          </a:p>
          <a:p>
            <a:pPr marL="800100" lvl="1" indent="-342900">
              <a:buFontTx/>
              <a:buNone/>
            </a:pPr>
            <a:r>
              <a:rPr lang="ru-RU" sz="2200" b="1" smtClean="0"/>
              <a:t>2) количество </a:t>
            </a:r>
            <a:r>
              <a:rPr lang="en-US" sz="2200" b="1" smtClean="0"/>
              <a:t>N</a:t>
            </a:r>
            <a:r>
              <a:rPr lang="ru-RU" sz="2200" b="1" smtClean="0"/>
              <a:t>(</a:t>
            </a:r>
            <a:r>
              <a:rPr lang="en-US" sz="2200" b="1" smtClean="0"/>
              <a:t>A</a:t>
            </a:r>
            <a:r>
              <a:rPr lang="ru-RU" sz="2200" b="1" smtClean="0"/>
              <a:t>) тех исходов, в которых наступает             событие А;</a:t>
            </a:r>
          </a:p>
          <a:p>
            <a:pPr marL="800100" lvl="1" indent="-342900">
              <a:buFontTx/>
              <a:buNone/>
            </a:pPr>
            <a:r>
              <a:rPr lang="ru-RU" sz="2200" b="1" smtClean="0"/>
              <a:t>3) частное </a:t>
            </a:r>
            <a:r>
              <a:rPr lang="en-US" sz="2200" b="1" smtClean="0"/>
              <a:t>N</a:t>
            </a:r>
            <a:r>
              <a:rPr lang="ru-RU" sz="2200" b="1" smtClean="0"/>
              <a:t>(</a:t>
            </a:r>
            <a:r>
              <a:rPr lang="en-US" sz="2200" b="1" smtClean="0"/>
              <a:t>A</a:t>
            </a:r>
            <a:r>
              <a:rPr lang="ru-RU" sz="2200" b="1" smtClean="0"/>
              <a:t>)/</a:t>
            </a:r>
            <a:r>
              <a:rPr lang="en-US" sz="2200" b="1" smtClean="0"/>
              <a:t>N</a:t>
            </a:r>
            <a:r>
              <a:rPr lang="ru-RU" sz="2200" b="1" smtClean="0"/>
              <a:t>, оно и будет равно вероятности события А.</a:t>
            </a:r>
            <a:endParaRPr lang="en-US" sz="2200" b="1" smtClean="0"/>
          </a:p>
          <a:p>
            <a:pPr marL="800100" lvl="1" indent="-342900">
              <a:buFontTx/>
              <a:buNone/>
            </a:pPr>
            <a:r>
              <a:rPr lang="ru-RU" sz="2000" b="1" smtClean="0"/>
              <a:t>Вероятность события А обозначать Р(А). Значит</a:t>
            </a:r>
            <a:r>
              <a:rPr lang="en-US" sz="2000" b="1" smtClean="0"/>
              <a:t> </a:t>
            </a:r>
            <a:r>
              <a:rPr lang="ru-RU" sz="2000" b="1" smtClean="0"/>
              <a:t>Р(А)</a:t>
            </a:r>
            <a:r>
              <a:rPr lang="en-US" sz="2000" b="1" smtClean="0"/>
              <a:t>= N</a:t>
            </a:r>
            <a:r>
              <a:rPr lang="ru-RU" sz="2000" b="1" smtClean="0"/>
              <a:t>(</a:t>
            </a:r>
            <a:r>
              <a:rPr lang="en-US" sz="2000" b="1" smtClean="0"/>
              <a:t>A</a:t>
            </a:r>
            <a:r>
              <a:rPr lang="ru-RU" sz="2000" b="1" smtClean="0"/>
              <a:t>)/</a:t>
            </a:r>
            <a:r>
              <a:rPr lang="en-US" sz="2000" b="1" smtClean="0"/>
              <a:t>N</a:t>
            </a:r>
            <a:endParaRPr lang="ru-RU" sz="2000" b="1" smtClean="0"/>
          </a:p>
          <a:p>
            <a:pPr>
              <a:buFontTx/>
              <a:buNone/>
            </a:pPr>
            <a:endParaRPr lang="ru-RU" sz="2200" b="1"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gray">
          <a:xfrm>
            <a:off x="241300" y="130175"/>
            <a:ext cx="7116763" cy="1003300"/>
          </a:xfrm>
          <a:prstGeom prst="rect">
            <a:avLst/>
          </a:prstGeom>
          <a:solidFill>
            <a:srgbClr val="FFFFFF"/>
          </a:solidFill>
          <a:ln w="9525">
            <a:solidFill>
              <a:schemeClr val="accent1"/>
            </a:solidFill>
            <a:miter lim="800000"/>
            <a:headEnd/>
            <a:tailEnd/>
          </a:ln>
          <a:effectLst/>
        </p:spPr>
        <p:txBody>
          <a:bodyPr anchor="ctr"/>
          <a:lstStyle/>
          <a:p>
            <a:pPr algn="just">
              <a:defRPr/>
            </a:pPr>
            <a:r>
              <a:rPr lang="ru-RU" sz="1900" i="1" kern="0" dirty="0">
                <a:solidFill>
                  <a:schemeClr val="accent1">
                    <a:lumMod val="25000"/>
                  </a:schemeClr>
                </a:solidFill>
                <a:latin typeface="+mj-lt"/>
                <a:ea typeface="+mj-ea"/>
                <a:cs typeface="+mj-cs"/>
              </a:rPr>
              <a:t>В случайном эксперименте бросают две игральные кости. Найдите вероятность того, что в сумме выпадет   8 очков. Результат округлите до сотых.</a:t>
            </a:r>
          </a:p>
        </p:txBody>
      </p:sp>
      <p:sp>
        <p:nvSpPr>
          <p:cNvPr id="10"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282853</a:t>
            </a:r>
            <a:endParaRPr lang="ru-RU" sz="2400" dirty="0">
              <a:cs typeface="+mn-cs"/>
            </a:endParaRPr>
          </a:p>
        </p:txBody>
      </p:sp>
      <p:pic>
        <p:nvPicPr>
          <p:cNvPr id="16389" name="Picture 4" descr="http://snouffy.free.fr/blog-fr/public/generateurs_aleatoires/des.png"/>
          <p:cNvPicPr>
            <a:picLocks noChangeAspect="1" noChangeArrowheads="1"/>
          </p:cNvPicPr>
          <p:nvPr/>
        </p:nvPicPr>
        <p:blipFill>
          <a:blip r:embed="rId2"/>
          <a:srcRect/>
          <a:stretch>
            <a:fillRect/>
          </a:stretch>
        </p:blipFill>
        <p:spPr bwMode="auto">
          <a:xfrm>
            <a:off x="6630988" y="5246688"/>
            <a:ext cx="2513012" cy="1611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825" y="1282700"/>
            <a:ext cx="8642350" cy="5016500"/>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i="1" dirty="0">
                <a:latin typeface="+mn-lt"/>
                <a:cs typeface="+mn-cs"/>
              </a:rPr>
              <a:t>Игральные кости – это кубики с 6 гранями. На первом кубике может выпасть  1, 2, 3, 4, 5 или  6 очков. Каждому варианту выпадения очков соответствует 6 вариантов выпадения очков на втором кубике.</a:t>
            </a:r>
          </a:p>
          <a:p>
            <a:pPr>
              <a:defRPr/>
            </a:pPr>
            <a:r>
              <a:rPr lang="ru-RU" sz="2000" i="1" dirty="0">
                <a:latin typeface="+mn-lt"/>
                <a:cs typeface="+mn-cs"/>
              </a:rPr>
              <a:t>Т.е. всего различных вариантов 6×6 = 36.</a:t>
            </a:r>
          </a:p>
          <a:p>
            <a:pPr>
              <a:defRPr/>
            </a:pPr>
            <a:r>
              <a:rPr lang="ru-RU" sz="2000" i="1" dirty="0">
                <a:latin typeface="+mn-lt"/>
                <a:cs typeface="+mn-cs"/>
              </a:rPr>
              <a:t>Варианты (исходы эксперимента) будут такие:</a:t>
            </a:r>
          </a:p>
          <a:p>
            <a:pPr>
              <a:defRPr/>
            </a:pPr>
            <a:r>
              <a:rPr lang="ru-RU" sz="2000" i="1" dirty="0">
                <a:latin typeface="+mn-lt"/>
                <a:cs typeface="+mn-cs"/>
              </a:rPr>
              <a:t>1; 1  1; 2  1; 3  1; 4  1; 5  1; 6</a:t>
            </a:r>
          </a:p>
          <a:p>
            <a:pPr>
              <a:defRPr/>
            </a:pPr>
            <a:r>
              <a:rPr lang="ru-RU" sz="2000" i="1" dirty="0">
                <a:latin typeface="+mn-lt"/>
                <a:cs typeface="+mn-cs"/>
              </a:rPr>
              <a:t>2; 1  2; 2  2; 3  2; 4  2; 5  2; 6</a:t>
            </a:r>
          </a:p>
          <a:p>
            <a:pPr>
              <a:defRPr/>
            </a:pPr>
            <a:r>
              <a:rPr lang="ru-RU" sz="2000" i="1" dirty="0">
                <a:latin typeface="+mn-lt"/>
                <a:cs typeface="+mn-cs"/>
              </a:rPr>
              <a:t>и т.д. ..............................</a:t>
            </a:r>
          </a:p>
          <a:p>
            <a:pPr>
              <a:defRPr/>
            </a:pPr>
            <a:r>
              <a:rPr lang="ru-RU" sz="2000" i="1" dirty="0">
                <a:latin typeface="+mn-lt"/>
                <a:cs typeface="+mn-cs"/>
              </a:rPr>
              <a:t>6; 1  6; 2  6; 3  6; 4  6; 5  6; 6</a:t>
            </a:r>
          </a:p>
          <a:p>
            <a:pPr>
              <a:defRPr/>
            </a:pPr>
            <a:r>
              <a:rPr lang="ru-RU" sz="2000" i="1" dirty="0">
                <a:latin typeface="+mn-lt"/>
                <a:cs typeface="+mn-cs"/>
              </a:rPr>
              <a:t>Подсчитаем количество исходов (вариантов), в которых сумма очков двух кубиков равна 8.</a:t>
            </a:r>
          </a:p>
          <a:p>
            <a:pPr>
              <a:defRPr/>
            </a:pPr>
            <a:r>
              <a:rPr lang="ru-RU" sz="2000" i="1" dirty="0">
                <a:latin typeface="+mn-lt"/>
                <a:cs typeface="+mn-cs"/>
              </a:rPr>
              <a:t>2; 6   3; 5;  4; 4   5; 3   6; 2.   </a:t>
            </a:r>
          </a:p>
          <a:p>
            <a:pPr>
              <a:defRPr/>
            </a:pPr>
            <a:r>
              <a:rPr lang="ru-RU" sz="2000" i="1" dirty="0">
                <a:latin typeface="+mn-lt"/>
                <a:cs typeface="+mn-cs"/>
              </a:rPr>
              <a:t>Всего 5 вариантов.</a:t>
            </a:r>
          </a:p>
          <a:p>
            <a:pPr>
              <a:defRPr/>
            </a:pPr>
            <a:r>
              <a:rPr lang="ru-RU" sz="2000" i="1" dirty="0">
                <a:latin typeface="+mn-lt"/>
                <a:cs typeface="+mn-cs"/>
              </a:rPr>
              <a:t>Найдем вероятность:   5/36 = 0,138 ≈ 0,14.</a:t>
            </a:r>
          </a:p>
        </p:txBody>
      </p:sp>
      <p:sp>
        <p:nvSpPr>
          <p:cNvPr id="5" name="Rectangle 2"/>
          <p:cNvSpPr txBox="1">
            <a:spLocks noChangeArrowheads="1"/>
          </p:cNvSpPr>
          <p:nvPr/>
        </p:nvSpPr>
        <p:spPr bwMode="gray">
          <a:xfrm>
            <a:off x="241300" y="130175"/>
            <a:ext cx="7116763" cy="1003300"/>
          </a:xfrm>
          <a:prstGeom prst="rect">
            <a:avLst/>
          </a:prstGeom>
          <a:solidFill>
            <a:srgbClr val="FFFFFF"/>
          </a:solidFill>
          <a:ln w="9525">
            <a:solidFill>
              <a:schemeClr val="accent1"/>
            </a:solidFill>
            <a:miter lim="800000"/>
            <a:headEnd/>
            <a:tailEnd/>
          </a:ln>
          <a:effectLst/>
        </p:spPr>
        <p:txBody>
          <a:bodyPr anchor="ctr"/>
          <a:lstStyle/>
          <a:p>
            <a:pPr algn="just">
              <a:defRPr/>
            </a:pPr>
            <a:r>
              <a:rPr lang="ru-RU" sz="1900" i="1" kern="0" dirty="0">
                <a:solidFill>
                  <a:schemeClr val="accent1">
                    <a:lumMod val="25000"/>
                  </a:schemeClr>
                </a:solidFill>
                <a:latin typeface="+mj-lt"/>
                <a:ea typeface="+mj-ea"/>
                <a:cs typeface="+mj-cs"/>
              </a:rPr>
              <a:t>В случайном эксперименте бросают две игральные кости. Найдите вероятность того, что в сумме выпадет   8 очков. Результат округлите до сотых.</a:t>
            </a:r>
          </a:p>
        </p:txBody>
      </p:sp>
      <p:sp>
        <p:nvSpPr>
          <p:cNvPr id="9" name="Прямоугольник 8"/>
          <p:cNvSpPr/>
          <p:nvPr/>
        </p:nvSpPr>
        <p:spPr>
          <a:xfrm>
            <a:off x="3287713" y="6334125"/>
            <a:ext cx="2568575" cy="523875"/>
          </a:xfrm>
          <a:prstGeom prst="rect">
            <a:avLst/>
          </a:prstGeom>
        </p:spPr>
        <p:txBody>
          <a:bodyPr wrap="none">
            <a:spAutoFit/>
          </a:bodyPr>
          <a:lstStyle/>
          <a:p>
            <a:pPr algn="ctr">
              <a:defRPr/>
            </a:pPr>
            <a:r>
              <a:rPr lang="ru-RU" sz="2800" i="1" dirty="0">
                <a:solidFill>
                  <a:srgbClr val="C00000"/>
                </a:solidFill>
                <a:latin typeface="+mn-lt"/>
                <a:cs typeface="+mn-cs"/>
              </a:rPr>
              <a:t>Ответ: 0,14.</a:t>
            </a:r>
          </a:p>
        </p:txBody>
      </p:sp>
      <p:sp>
        <p:nvSpPr>
          <p:cNvPr id="10"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282853</a:t>
            </a:r>
            <a:endParaRPr lang="ru-RU" sz="2400" dirty="0">
              <a:cs typeface="+mn-cs"/>
            </a:endParaRPr>
          </a:p>
        </p:txBody>
      </p:sp>
      <p:pic>
        <p:nvPicPr>
          <p:cNvPr id="17415" name="Picture 4" descr="http://snouffy.free.fr/blog-fr/public/generateurs_aleatoires/des.png"/>
          <p:cNvPicPr>
            <a:picLocks noChangeAspect="1" noChangeArrowheads="1"/>
          </p:cNvPicPr>
          <p:nvPr/>
        </p:nvPicPr>
        <p:blipFill>
          <a:blip r:embed="rId2"/>
          <a:srcRect/>
          <a:stretch>
            <a:fillRect/>
          </a:stretch>
        </p:blipFill>
        <p:spPr bwMode="auto">
          <a:xfrm>
            <a:off x="6630988" y="5246688"/>
            <a:ext cx="2513012" cy="16113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1000"/>
                                        <p:tgtEl>
                                          <p:spTgt spid="7">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wipe(left)">
                                      <p:cBhvr>
                                        <p:cTn id="11" dur="1000"/>
                                        <p:tgtEl>
                                          <p:spTgt spid="7">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wipe(left)">
                                      <p:cBhvr>
                                        <p:cTn id="15" dur="1000"/>
                                        <p:tgtEl>
                                          <p:spTgt spid="7">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wipe(left)">
                                      <p:cBhvr>
                                        <p:cTn id="19" dur="1000"/>
                                        <p:tgtEl>
                                          <p:spTgt spid="7">
                                            <p:txEl>
                                              <p:pRg st="3" end="3"/>
                                            </p:txEl>
                                          </p:spTgt>
                                        </p:tgtEl>
                                      </p:cBhvr>
                                    </p:animEffect>
                                  </p:childTnLst>
                                </p:cTn>
                              </p:par>
                            </p:childTnLst>
                          </p:cTn>
                        </p:par>
                        <p:par>
                          <p:cTn id="20" fill="hold">
                            <p:stCondLst>
                              <p:cond delay="4000"/>
                            </p:stCondLst>
                            <p:childTnLst>
                              <p:par>
                                <p:cTn id="21" presetID="22" presetClass="entr" presetSubtype="8" fill="hold" nodeType="after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Effect transition="in" filter="wipe(left)">
                                      <p:cBhvr>
                                        <p:cTn id="23" dur="1000"/>
                                        <p:tgtEl>
                                          <p:spTgt spid="7">
                                            <p:txEl>
                                              <p:pRg st="4" end="4"/>
                                            </p:txEl>
                                          </p:spTgt>
                                        </p:tgtEl>
                                      </p:cBhvr>
                                    </p:animEffect>
                                  </p:childTnLst>
                                </p:cTn>
                              </p:par>
                            </p:childTnLst>
                          </p:cTn>
                        </p:par>
                        <p:par>
                          <p:cTn id="24" fill="hold">
                            <p:stCondLst>
                              <p:cond delay="5000"/>
                            </p:stCondLst>
                            <p:childTnLst>
                              <p:par>
                                <p:cTn id="25" presetID="22" presetClass="entr" presetSubtype="8" fill="hold" nodeType="after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animEffect transition="in" filter="wipe(left)">
                                      <p:cBhvr>
                                        <p:cTn id="27" dur="1000"/>
                                        <p:tgtEl>
                                          <p:spTgt spid="7">
                                            <p:txEl>
                                              <p:pRg st="5" end="5"/>
                                            </p:txEl>
                                          </p:spTgt>
                                        </p:tgtEl>
                                      </p:cBhvr>
                                    </p:animEffect>
                                  </p:childTnLst>
                                </p:cTn>
                              </p:par>
                            </p:childTnLst>
                          </p:cTn>
                        </p:par>
                        <p:par>
                          <p:cTn id="28" fill="hold">
                            <p:stCondLst>
                              <p:cond delay="6000"/>
                            </p:stCondLst>
                            <p:childTnLst>
                              <p:par>
                                <p:cTn id="29" presetID="22" presetClass="entr" presetSubtype="8" fill="hold" nodeType="after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animEffect transition="in" filter="wipe(left)">
                                      <p:cBhvr>
                                        <p:cTn id="31" dur="1000"/>
                                        <p:tgtEl>
                                          <p:spTgt spid="7">
                                            <p:txEl>
                                              <p:pRg st="6" end="6"/>
                                            </p:txEl>
                                          </p:spTgt>
                                        </p:tgtEl>
                                      </p:cBhvr>
                                    </p:animEffect>
                                  </p:childTnLst>
                                </p:cTn>
                              </p:par>
                            </p:childTnLst>
                          </p:cTn>
                        </p:par>
                        <p:par>
                          <p:cTn id="32" fill="hold">
                            <p:stCondLst>
                              <p:cond delay="7000"/>
                            </p:stCondLst>
                            <p:childTnLst>
                              <p:par>
                                <p:cTn id="33" presetID="22" presetClass="entr" presetSubtype="8" fill="hold" nodeType="after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animEffect transition="in" filter="wipe(left)">
                                      <p:cBhvr>
                                        <p:cTn id="35" dur="1000"/>
                                        <p:tgtEl>
                                          <p:spTgt spid="7">
                                            <p:txEl>
                                              <p:pRg st="7" end="7"/>
                                            </p:txEl>
                                          </p:spTgt>
                                        </p:tgtEl>
                                      </p:cBhvr>
                                    </p:animEffect>
                                  </p:childTnLst>
                                </p:cTn>
                              </p:par>
                            </p:childTnLst>
                          </p:cTn>
                        </p:par>
                        <p:par>
                          <p:cTn id="36" fill="hold">
                            <p:stCondLst>
                              <p:cond delay="8000"/>
                            </p:stCondLst>
                            <p:childTnLst>
                              <p:par>
                                <p:cTn id="37" presetID="22" presetClass="entr" presetSubtype="8" fill="hold" nodeType="after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animEffect transition="in" filter="wipe(left)">
                                      <p:cBhvr>
                                        <p:cTn id="39" dur="1000"/>
                                        <p:tgtEl>
                                          <p:spTgt spid="7">
                                            <p:txEl>
                                              <p:pRg st="8" end="8"/>
                                            </p:txEl>
                                          </p:spTgt>
                                        </p:tgtEl>
                                      </p:cBhvr>
                                    </p:animEffect>
                                  </p:childTnLst>
                                </p:cTn>
                              </p:par>
                            </p:childTnLst>
                          </p:cTn>
                        </p:par>
                        <p:par>
                          <p:cTn id="40" fill="hold">
                            <p:stCondLst>
                              <p:cond delay="9000"/>
                            </p:stCondLst>
                            <p:childTnLst>
                              <p:par>
                                <p:cTn id="41" presetID="22" presetClass="entr" presetSubtype="8" fill="hold" nodeType="afterEffect">
                                  <p:stCondLst>
                                    <p:cond delay="0"/>
                                  </p:stCondLst>
                                  <p:childTnLst>
                                    <p:set>
                                      <p:cBhvr>
                                        <p:cTn id="42" dur="1" fill="hold">
                                          <p:stCondLst>
                                            <p:cond delay="0"/>
                                          </p:stCondLst>
                                        </p:cTn>
                                        <p:tgtEl>
                                          <p:spTgt spid="7">
                                            <p:txEl>
                                              <p:pRg st="9" end="9"/>
                                            </p:txEl>
                                          </p:spTgt>
                                        </p:tgtEl>
                                        <p:attrNameLst>
                                          <p:attrName>style.visibility</p:attrName>
                                        </p:attrNameLst>
                                      </p:cBhvr>
                                      <p:to>
                                        <p:strVal val="visible"/>
                                      </p:to>
                                    </p:set>
                                    <p:animEffect transition="in" filter="wipe(left)">
                                      <p:cBhvr>
                                        <p:cTn id="43" dur="1000"/>
                                        <p:tgtEl>
                                          <p:spTgt spid="7">
                                            <p:txEl>
                                              <p:pRg st="9" end="9"/>
                                            </p:txEl>
                                          </p:spTgt>
                                        </p:tgtEl>
                                      </p:cBhvr>
                                    </p:animEffect>
                                  </p:childTnLst>
                                </p:cTn>
                              </p:par>
                            </p:childTnLst>
                          </p:cTn>
                        </p:par>
                        <p:par>
                          <p:cTn id="44" fill="hold">
                            <p:stCondLst>
                              <p:cond delay="10000"/>
                            </p:stCondLst>
                            <p:childTnLst>
                              <p:par>
                                <p:cTn id="45" presetID="22" presetClass="entr" presetSubtype="8" fill="hold" nodeType="afterEffect">
                                  <p:stCondLst>
                                    <p:cond delay="0"/>
                                  </p:stCondLst>
                                  <p:childTnLst>
                                    <p:set>
                                      <p:cBhvr>
                                        <p:cTn id="46" dur="1" fill="hold">
                                          <p:stCondLst>
                                            <p:cond delay="0"/>
                                          </p:stCondLst>
                                        </p:cTn>
                                        <p:tgtEl>
                                          <p:spTgt spid="7">
                                            <p:txEl>
                                              <p:pRg st="10" end="10"/>
                                            </p:txEl>
                                          </p:spTgt>
                                        </p:tgtEl>
                                        <p:attrNameLst>
                                          <p:attrName>style.visibility</p:attrName>
                                        </p:attrNameLst>
                                      </p:cBhvr>
                                      <p:to>
                                        <p:strVal val="visible"/>
                                      </p:to>
                                    </p:set>
                                    <p:animEffect transition="in" filter="wipe(left)">
                                      <p:cBhvr>
                                        <p:cTn id="47" dur="1000"/>
                                        <p:tgtEl>
                                          <p:spTgt spid="7">
                                            <p:txEl>
                                              <p:pRg st="10" end="10"/>
                                            </p:txEl>
                                          </p:spTgt>
                                        </p:tgtEl>
                                      </p:cBhvr>
                                    </p:animEffect>
                                  </p:childTnLst>
                                </p:cTn>
                              </p:par>
                            </p:childTnLst>
                          </p:cTn>
                        </p:par>
                        <p:par>
                          <p:cTn id="48" fill="hold">
                            <p:stCondLst>
                              <p:cond delay="11000"/>
                            </p:stCondLst>
                            <p:childTnLst>
                              <p:par>
                                <p:cTn id="49" presetID="22" presetClass="entr" presetSubtype="8" fill="hold" nodeType="afterEffect">
                                  <p:stCondLst>
                                    <p:cond delay="0"/>
                                  </p:stCondLst>
                                  <p:childTnLst>
                                    <p:set>
                                      <p:cBhvr>
                                        <p:cTn id="50" dur="1" fill="hold">
                                          <p:stCondLst>
                                            <p:cond delay="0"/>
                                          </p:stCondLst>
                                        </p:cTn>
                                        <p:tgtEl>
                                          <p:spTgt spid="7">
                                            <p:txEl>
                                              <p:pRg st="11" end="11"/>
                                            </p:txEl>
                                          </p:spTgt>
                                        </p:tgtEl>
                                        <p:attrNameLst>
                                          <p:attrName>style.visibility</p:attrName>
                                        </p:attrNameLst>
                                      </p:cBhvr>
                                      <p:to>
                                        <p:strVal val="visible"/>
                                      </p:to>
                                    </p:set>
                                    <p:animEffect transition="in" filter="wipe(left)">
                                      <p:cBhvr>
                                        <p:cTn id="51" dur="1000"/>
                                        <p:tgtEl>
                                          <p:spTgt spid="7">
                                            <p:txEl>
                                              <p:pRg st="11" end="11"/>
                                            </p:txEl>
                                          </p:spTgt>
                                        </p:tgtEl>
                                      </p:cBhvr>
                                    </p:animEffect>
                                  </p:childTnLst>
                                </p:cTn>
                              </p:par>
                            </p:childTnLst>
                          </p:cTn>
                        </p:par>
                        <p:par>
                          <p:cTn id="52" fill="hold">
                            <p:stCondLst>
                              <p:cond delay="12000"/>
                            </p:stCondLst>
                            <p:childTnLst>
                              <p:par>
                                <p:cTn id="53" presetID="29" presetClass="entr" presetSubtype="0"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1000" fill="hold"/>
                                        <p:tgtEl>
                                          <p:spTgt spid="9"/>
                                        </p:tgtEl>
                                        <p:attrNameLst>
                                          <p:attrName>ppt_x</p:attrName>
                                        </p:attrNameLst>
                                      </p:cBhvr>
                                      <p:tavLst>
                                        <p:tav tm="0">
                                          <p:val>
                                            <p:strVal val="#ppt_x-.2"/>
                                          </p:val>
                                        </p:tav>
                                        <p:tav tm="100000">
                                          <p:val>
                                            <p:strVal val="#ppt_x"/>
                                          </p:val>
                                        </p:tav>
                                      </p:tavLst>
                                    </p:anim>
                                    <p:anim calcmode="lin" valueType="num">
                                      <p:cBhvr>
                                        <p:cTn id="56"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5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gray">
          <a:xfrm>
            <a:off x="115888" y="49213"/>
            <a:ext cx="7210425" cy="1135062"/>
          </a:xfrm>
          <a:prstGeom prst="rect">
            <a:avLst/>
          </a:prstGeom>
          <a:solidFill>
            <a:srgbClr val="FFFFFF"/>
          </a:solidFill>
          <a:ln w="9525">
            <a:solidFill>
              <a:schemeClr val="accent1"/>
            </a:solidFill>
            <a:miter lim="800000"/>
            <a:headEnd/>
            <a:tailEnd/>
          </a:ln>
          <a:effectLst/>
        </p:spPr>
        <p:txBody>
          <a:bodyPr anchor="ctr"/>
          <a:lstStyle/>
          <a:p>
            <a:pPr algn="just">
              <a:defRPr/>
            </a:pPr>
            <a:r>
              <a:rPr lang="ru-RU" sz="2000" i="1" kern="0" dirty="0">
                <a:solidFill>
                  <a:schemeClr val="accent1">
                    <a:lumMod val="25000"/>
                  </a:schemeClr>
                </a:solidFill>
                <a:latin typeface="+mj-lt"/>
                <a:ea typeface="+mj-ea"/>
                <a:cs typeface="+mj-cs"/>
              </a:rPr>
              <a:t>В случайном эксперименте симметричную монету бросают дважды. Найдите вероятность того, что орел выпадет ровно один раз.</a:t>
            </a:r>
          </a:p>
        </p:txBody>
      </p:sp>
      <p:sp>
        <p:nvSpPr>
          <p:cNvPr id="7" name="TextBox 6"/>
          <p:cNvSpPr txBox="1"/>
          <p:nvPr/>
        </p:nvSpPr>
        <p:spPr>
          <a:xfrm>
            <a:off x="612775" y="3279775"/>
            <a:ext cx="7918450" cy="2349500"/>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400" i="1" u="sng" dirty="0">
                <a:latin typeface="+mn-lt"/>
                <a:cs typeface="+mn-cs"/>
              </a:rPr>
              <a:t>Решение.</a:t>
            </a:r>
          </a:p>
          <a:p>
            <a:pPr>
              <a:lnSpc>
                <a:spcPct val="150000"/>
              </a:lnSpc>
              <a:defRPr/>
            </a:pPr>
            <a:r>
              <a:rPr lang="ru-RU" sz="2400" i="1" dirty="0">
                <a:latin typeface="+mn-lt"/>
                <a:cs typeface="+mn-cs"/>
              </a:rPr>
              <a:t>Всего 4 варианта:  </a:t>
            </a:r>
            <a:r>
              <a:rPr lang="ru-RU" sz="2400" i="1" dirty="0">
                <a:solidFill>
                  <a:srgbClr val="C00000"/>
                </a:solidFill>
                <a:latin typeface="+mn-lt"/>
                <a:cs typeface="+mn-cs"/>
              </a:rPr>
              <a:t>о; о    </a:t>
            </a:r>
            <a:r>
              <a:rPr lang="ru-RU" sz="2400" i="1" dirty="0" err="1">
                <a:solidFill>
                  <a:srgbClr val="C00000"/>
                </a:solidFill>
                <a:latin typeface="+mn-lt"/>
                <a:cs typeface="+mn-cs"/>
              </a:rPr>
              <a:t>о</a:t>
            </a:r>
            <a:r>
              <a:rPr lang="ru-RU" sz="2400" i="1" dirty="0">
                <a:solidFill>
                  <a:srgbClr val="C00000"/>
                </a:solidFill>
                <a:latin typeface="+mn-lt"/>
                <a:cs typeface="+mn-cs"/>
              </a:rPr>
              <a:t>; </a:t>
            </a:r>
            <a:r>
              <a:rPr lang="ru-RU" sz="2400" i="1" dirty="0" err="1">
                <a:solidFill>
                  <a:srgbClr val="C00000"/>
                </a:solidFill>
                <a:latin typeface="+mn-lt"/>
                <a:cs typeface="+mn-cs"/>
              </a:rPr>
              <a:t>р</a:t>
            </a:r>
            <a:r>
              <a:rPr lang="ru-RU" sz="2400" i="1" dirty="0">
                <a:solidFill>
                  <a:srgbClr val="C00000"/>
                </a:solidFill>
                <a:latin typeface="+mn-lt"/>
                <a:cs typeface="+mn-cs"/>
              </a:rPr>
              <a:t>    </a:t>
            </a:r>
            <a:r>
              <a:rPr lang="ru-RU" sz="2400" i="1" dirty="0" err="1">
                <a:solidFill>
                  <a:srgbClr val="C00000"/>
                </a:solidFill>
                <a:latin typeface="+mn-lt"/>
                <a:cs typeface="+mn-cs"/>
              </a:rPr>
              <a:t>р</a:t>
            </a:r>
            <a:r>
              <a:rPr lang="ru-RU" sz="2400" i="1" dirty="0">
                <a:solidFill>
                  <a:srgbClr val="C00000"/>
                </a:solidFill>
                <a:latin typeface="+mn-lt"/>
                <a:cs typeface="+mn-cs"/>
              </a:rPr>
              <a:t>; </a:t>
            </a:r>
            <a:r>
              <a:rPr lang="ru-RU" sz="2400" i="1" dirty="0" err="1">
                <a:solidFill>
                  <a:srgbClr val="C00000"/>
                </a:solidFill>
                <a:latin typeface="+mn-lt"/>
                <a:cs typeface="+mn-cs"/>
              </a:rPr>
              <a:t>р</a:t>
            </a:r>
            <a:r>
              <a:rPr lang="ru-RU" sz="2400" i="1" dirty="0">
                <a:solidFill>
                  <a:srgbClr val="C00000"/>
                </a:solidFill>
                <a:latin typeface="+mn-lt"/>
                <a:cs typeface="+mn-cs"/>
              </a:rPr>
              <a:t>    </a:t>
            </a:r>
            <a:r>
              <a:rPr lang="ru-RU" sz="2400" i="1" dirty="0" err="1">
                <a:solidFill>
                  <a:srgbClr val="C00000"/>
                </a:solidFill>
                <a:latin typeface="+mn-lt"/>
                <a:cs typeface="+mn-cs"/>
              </a:rPr>
              <a:t>р</a:t>
            </a:r>
            <a:r>
              <a:rPr lang="ru-RU" sz="2400" i="1" dirty="0">
                <a:solidFill>
                  <a:srgbClr val="C00000"/>
                </a:solidFill>
                <a:latin typeface="+mn-lt"/>
                <a:cs typeface="+mn-cs"/>
              </a:rPr>
              <a:t>; </a:t>
            </a:r>
            <a:r>
              <a:rPr lang="ru-RU" sz="2400" i="1" dirty="0" err="1">
                <a:solidFill>
                  <a:srgbClr val="C00000"/>
                </a:solidFill>
                <a:latin typeface="+mn-lt"/>
                <a:cs typeface="+mn-cs"/>
              </a:rPr>
              <a:t>о</a:t>
            </a:r>
            <a:r>
              <a:rPr lang="ru-RU" sz="2400" i="1" dirty="0">
                <a:latin typeface="+mn-lt"/>
                <a:cs typeface="+mn-cs"/>
              </a:rPr>
              <a:t>.    </a:t>
            </a:r>
          </a:p>
          <a:p>
            <a:pPr>
              <a:lnSpc>
                <a:spcPct val="150000"/>
              </a:lnSpc>
              <a:defRPr/>
            </a:pPr>
            <a:r>
              <a:rPr lang="ru-RU" sz="2400" i="1" dirty="0">
                <a:latin typeface="+mn-lt"/>
                <a:cs typeface="+mn-cs"/>
              </a:rPr>
              <a:t>Благоприятных 2:   </a:t>
            </a:r>
            <a:r>
              <a:rPr lang="ru-RU" sz="2400" i="1" dirty="0">
                <a:solidFill>
                  <a:srgbClr val="C00000"/>
                </a:solidFill>
                <a:latin typeface="+mn-lt"/>
                <a:cs typeface="+mn-cs"/>
              </a:rPr>
              <a:t>о; </a:t>
            </a:r>
            <a:r>
              <a:rPr lang="ru-RU" sz="2400" i="1" dirty="0" err="1">
                <a:solidFill>
                  <a:srgbClr val="C00000"/>
                </a:solidFill>
                <a:latin typeface="+mn-lt"/>
                <a:cs typeface="+mn-cs"/>
              </a:rPr>
              <a:t>р</a:t>
            </a:r>
            <a:r>
              <a:rPr lang="ru-RU" sz="2400" i="1" dirty="0">
                <a:solidFill>
                  <a:srgbClr val="C00000"/>
                </a:solidFill>
                <a:latin typeface="+mn-lt"/>
                <a:cs typeface="+mn-cs"/>
              </a:rPr>
              <a:t> </a:t>
            </a:r>
            <a:r>
              <a:rPr lang="ru-RU" sz="2400" i="1" dirty="0">
                <a:latin typeface="+mn-lt"/>
                <a:cs typeface="+mn-cs"/>
              </a:rPr>
              <a:t> и  </a:t>
            </a:r>
            <a:r>
              <a:rPr lang="ru-RU" sz="2400" i="1" dirty="0" err="1">
                <a:solidFill>
                  <a:srgbClr val="C00000"/>
                </a:solidFill>
                <a:latin typeface="+mn-lt"/>
                <a:cs typeface="+mn-cs"/>
              </a:rPr>
              <a:t>р</a:t>
            </a:r>
            <a:r>
              <a:rPr lang="ru-RU" sz="2400" i="1" dirty="0">
                <a:solidFill>
                  <a:srgbClr val="C00000"/>
                </a:solidFill>
                <a:latin typeface="+mn-lt"/>
                <a:cs typeface="+mn-cs"/>
              </a:rPr>
              <a:t>; о</a:t>
            </a:r>
            <a:r>
              <a:rPr lang="ru-RU" sz="2400" i="1" dirty="0">
                <a:latin typeface="+mn-lt"/>
                <a:cs typeface="+mn-cs"/>
              </a:rPr>
              <a:t>.  </a:t>
            </a:r>
          </a:p>
          <a:p>
            <a:pPr>
              <a:lnSpc>
                <a:spcPct val="150000"/>
              </a:lnSpc>
              <a:defRPr/>
            </a:pPr>
            <a:r>
              <a:rPr lang="ru-RU" sz="2400" i="1" dirty="0">
                <a:latin typeface="+mn-lt"/>
                <a:cs typeface="+mn-cs"/>
              </a:rPr>
              <a:t>Вероятность равна  2/4 = 1/2 = </a:t>
            </a:r>
            <a:r>
              <a:rPr lang="ru-RU" sz="2400" i="1" dirty="0">
                <a:solidFill>
                  <a:srgbClr val="C00000"/>
                </a:solidFill>
                <a:latin typeface="+mn-lt"/>
                <a:cs typeface="+mn-cs"/>
              </a:rPr>
              <a:t>0,5</a:t>
            </a:r>
            <a:r>
              <a:rPr lang="ru-RU" sz="2400" i="1" dirty="0">
                <a:latin typeface="+mn-lt"/>
                <a:cs typeface="+mn-cs"/>
              </a:rPr>
              <a:t>. </a:t>
            </a:r>
          </a:p>
        </p:txBody>
      </p:sp>
      <p:sp>
        <p:nvSpPr>
          <p:cNvPr id="6"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282854</a:t>
            </a:r>
            <a:endParaRPr lang="ru-RU" sz="2400" dirty="0">
              <a:cs typeface="+mn-cs"/>
            </a:endParaRPr>
          </a:p>
        </p:txBody>
      </p:sp>
      <p:sp>
        <p:nvSpPr>
          <p:cNvPr id="8" name="Прямоугольник 7"/>
          <p:cNvSpPr/>
          <p:nvPr/>
        </p:nvSpPr>
        <p:spPr>
          <a:xfrm>
            <a:off x="3398838" y="5903913"/>
            <a:ext cx="2346325" cy="522287"/>
          </a:xfrm>
          <a:prstGeom prst="rect">
            <a:avLst/>
          </a:prstGeom>
        </p:spPr>
        <p:txBody>
          <a:bodyPr wrap="none">
            <a:spAutoFit/>
          </a:bodyPr>
          <a:lstStyle/>
          <a:p>
            <a:pPr algn="ctr">
              <a:defRPr/>
            </a:pPr>
            <a:r>
              <a:rPr lang="ru-RU" sz="2800" i="1" dirty="0">
                <a:solidFill>
                  <a:srgbClr val="C00000"/>
                </a:solidFill>
                <a:latin typeface="+mn-lt"/>
                <a:cs typeface="+mn-cs"/>
              </a:rPr>
              <a:t>Ответ: 0,5.</a:t>
            </a:r>
          </a:p>
        </p:txBody>
      </p:sp>
      <p:pic>
        <p:nvPicPr>
          <p:cNvPr id="6145" name="Picture 1"/>
          <p:cNvPicPr>
            <a:picLocks noChangeAspect="1" noChangeArrowheads="1"/>
          </p:cNvPicPr>
          <p:nvPr/>
        </p:nvPicPr>
        <p:blipFill>
          <a:blip r:embed="rId2">
            <a:clrChange>
              <a:clrFrom>
                <a:srgbClr val="FFFFFF"/>
              </a:clrFrom>
              <a:clrTo>
                <a:srgbClr val="FFFFFF">
                  <a:alpha val="0"/>
                </a:srgbClr>
              </a:clrTo>
            </a:clrChange>
          </a:blip>
          <a:srcRect r="49863"/>
          <a:stretch>
            <a:fillRect/>
          </a:stretch>
        </p:blipFill>
        <p:spPr bwMode="auto">
          <a:xfrm>
            <a:off x="115888" y="1817688"/>
            <a:ext cx="1014412" cy="1017587"/>
          </a:xfrm>
          <a:prstGeom prst="rect">
            <a:avLst/>
          </a:prstGeom>
          <a:noFill/>
          <a:ln w="9525">
            <a:noFill/>
            <a:miter lim="800000"/>
            <a:headEnd/>
            <a:tailEnd/>
          </a:ln>
        </p:spPr>
      </p:pic>
      <p:pic>
        <p:nvPicPr>
          <p:cNvPr id="11" name="Picture 1"/>
          <p:cNvPicPr>
            <a:picLocks noChangeAspect="1" noChangeArrowheads="1"/>
          </p:cNvPicPr>
          <p:nvPr/>
        </p:nvPicPr>
        <p:blipFill>
          <a:blip r:embed="rId2">
            <a:clrChange>
              <a:clrFrom>
                <a:srgbClr val="FFFFFF"/>
              </a:clrFrom>
              <a:clrTo>
                <a:srgbClr val="FFFFFF">
                  <a:alpha val="0"/>
                </a:srgbClr>
              </a:clrTo>
            </a:clrChange>
          </a:blip>
          <a:srcRect r="49435"/>
          <a:stretch>
            <a:fillRect/>
          </a:stretch>
        </p:blipFill>
        <p:spPr bwMode="auto">
          <a:xfrm>
            <a:off x="1133475" y="1817688"/>
            <a:ext cx="1022350" cy="1017587"/>
          </a:xfrm>
          <a:prstGeom prst="rect">
            <a:avLst/>
          </a:prstGeom>
          <a:noFill/>
          <a:ln w="9525">
            <a:noFill/>
            <a:miter lim="800000"/>
            <a:headEnd/>
            <a:tailEnd/>
          </a:ln>
        </p:spPr>
      </p:pic>
      <p:pic>
        <p:nvPicPr>
          <p:cNvPr id="12"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409825" y="1808163"/>
            <a:ext cx="2024063" cy="1019175"/>
          </a:xfrm>
          <a:prstGeom prst="rect">
            <a:avLst/>
          </a:prstGeom>
          <a:noFill/>
          <a:ln w="9525">
            <a:noFill/>
            <a:miter lim="800000"/>
            <a:headEnd/>
            <a:tailEnd/>
          </a:ln>
        </p:spPr>
      </p:pic>
      <p:pic>
        <p:nvPicPr>
          <p:cNvPr id="13" name="Picture 1"/>
          <p:cNvPicPr>
            <a:picLocks noChangeAspect="1" noChangeArrowheads="1"/>
          </p:cNvPicPr>
          <p:nvPr/>
        </p:nvPicPr>
        <p:blipFill>
          <a:blip r:embed="rId2">
            <a:clrChange>
              <a:clrFrom>
                <a:srgbClr val="FFFFFF"/>
              </a:clrFrom>
              <a:clrTo>
                <a:srgbClr val="FFFFFF">
                  <a:alpha val="0"/>
                </a:srgbClr>
              </a:clrTo>
            </a:clrChange>
          </a:blip>
          <a:srcRect l="50137"/>
          <a:stretch>
            <a:fillRect/>
          </a:stretch>
        </p:blipFill>
        <p:spPr bwMode="auto">
          <a:xfrm>
            <a:off x="5710238" y="1800225"/>
            <a:ext cx="1009650" cy="1017588"/>
          </a:xfrm>
          <a:prstGeom prst="rect">
            <a:avLst/>
          </a:prstGeom>
          <a:noFill/>
          <a:ln w="9525">
            <a:noFill/>
            <a:miter lim="800000"/>
            <a:headEnd/>
            <a:tailEnd/>
          </a:ln>
        </p:spPr>
      </p:pic>
      <p:pic>
        <p:nvPicPr>
          <p:cNvPr id="15" name="Picture 1"/>
          <p:cNvPicPr>
            <a:picLocks noChangeAspect="1" noChangeArrowheads="1"/>
          </p:cNvPicPr>
          <p:nvPr/>
        </p:nvPicPr>
        <p:blipFill>
          <a:blip r:embed="rId2">
            <a:clrChange>
              <a:clrFrom>
                <a:srgbClr val="FFFFFF"/>
              </a:clrFrom>
              <a:clrTo>
                <a:srgbClr val="FFFFFF">
                  <a:alpha val="0"/>
                </a:srgbClr>
              </a:clrTo>
            </a:clrChange>
          </a:blip>
          <a:srcRect l="50137"/>
          <a:stretch>
            <a:fillRect/>
          </a:stretch>
        </p:blipFill>
        <p:spPr bwMode="auto">
          <a:xfrm>
            <a:off x="4689475" y="1814513"/>
            <a:ext cx="1009650" cy="1017587"/>
          </a:xfrm>
          <a:prstGeom prst="rect">
            <a:avLst/>
          </a:prstGeom>
          <a:noFill/>
          <a:ln w="9525">
            <a:noFill/>
            <a:miter lim="800000"/>
            <a:headEnd/>
            <a:tailEnd/>
          </a:ln>
        </p:spPr>
      </p:pic>
      <p:pic>
        <p:nvPicPr>
          <p:cNvPr id="17" name="Picture 1"/>
          <p:cNvPicPr>
            <a:picLocks noChangeAspect="1" noChangeArrowheads="1"/>
          </p:cNvPicPr>
          <p:nvPr/>
        </p:nvPicPr>
        <p:blipFill>
          <a:blip r:embed="rId2">
            <a:clrChange>
              <a:clrFrom>
                <a:srgbClr val="FFFFFF"/>
              </a:clrFrom>
              <a:clrTo>
                <a:srgbClr val="FFFFFF">
                  <a:alpha val="0"/>
                </a:srgbClr>
              </a:clrTo>
            </a:clrChange>
          </a:blip>
          <a:srcRect r="49435"/>
          <a:stretch>
            <a:fillRect/>
          </a:stretch>
        </p:blipFill>
        <p:spPr bwMode="auto">
          <a:xfrm>
            <a:off x="7970838" y="1824038"/>
            <a:ext cx="1023937" cy="1017587"/>
          </a:xfrm>
          <a:prstGeom prst="rect">
            <a:avLst/>
          </a:prstGeom>
          <a:noFill/>
          <a:ln w="9525">
            <a:noFill/>
            <a:miter lim="800000"/>
            <a:headEnd/>
            <a:tailEnd/>
          </a:ln>
        </p:spPr>
      </p:pic>
      <p:sp>
        <p:nvSpPr>
          <p:cNvPr id="18" name="Овал 17"/>
          <p:cNvSpPr/>
          <p:nvPr/>
        </p:nvSpPr>
        <p:spPr>
          <a:xfrm>
            <a:off x="2260600" y="1458913"/>
            <a:ext cx="2311400" cy="172561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9" name="Овал 18"/>
          <p:cNvSpPr/>
          <p:nvPr/>
        </p:nvSpPr>
        <p:spPr>
          <a:xfrm>
            <a:off x="6832600" y="1474788"/>
            <a:ext cx="2311400" cy="172561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pic>
        <p:nvPicPr>
          <p:cNvPr id="20" name="Picture 1"/>
          <p:cNvPicPr>
            <a:picLocks noChangeAspect="1" noChangeArrowheads="1"/>
          </p:cNvPicPr>
          <p:nvPr/>
        </p:nvPicPr>
        <p:blipFill>
          <a:blip r:embed="rId2">
            <a:clrChange>
              <a:clrFrom>
                <a:srgbClr val="FFFFFF"/>
              </a:clrFrom>
              <a:clrTo>
                <a:srgbClr val="FFFFFF">
                  <a:alpha val="0"/>
                </a:srgbClr>
              </a:clrTo>
            </a:clrChange>
          </a:blip>
          <a:srcRect l="50137"/>
          <a:stretch>
            <a:fillRect/>
          </a:stretch>
        </p:blipFill>
        <p:spPr bwMode="auto">
          <a:xfrm>
            <a:off x="6972300" y="1838325"/>
            <a:ext cx="1009650" cy="10175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1000" fill="hold"/>
                                        <p:tgtEl>
                                          <p:spTgt spid="7">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7">
                                            <p:txEl>
                                              <p:pRg st="0" end="0"/>
                                            </p:txEl>
                                          </p:spTgt>
                                        </p:tgtEl>
                                      </p:cBhvr>
                                    </p:animEffect>
                                  </p:childTnLst>
                                </p:cTn>
                              </p:par>
                            </p:childTnLst>
                          </p:cTn>
                        </p:par>
                        <p:par>
                          <p:cTn id="10" fill="hold">
                            <p:stCondLst>
                              <p:cond delay="1000"/>
                            </p:stCondLst>
                            <p:childTnLst>
                              <p:par>
                                <p:cTn id="11" presetID="26" presetClass="entr" presetSubtype="0" fill="hold" nodeType="afterEffect">
                                  <p:stCondLst>
                                    <p:cond delay="0"/>
                                  </p:stCondLst>
                                  <p:childTnLst>
                                    <p:set>
                                      <p:cBhvr>
                                        <p:cTn id="12" dur="1" fill="hold">
                                          <p:stCondLst>
                                            <p:cond delay="0"/>
                                          </p:stCondLst>
                                        </p:cTn>
                                        <p:tgtEl>
                                          <p:spTgt spid="6145"/>
                                        </p:tgtEl>
                                        <p:attrNameLst>
                                          <p:attrName>style.visibility</p:attrName>
                                        </p:attrNameLst>
                                      </p:cBhvr>
                                      <p:to>
                                        <p:strVal val="visible"/>
                                      </p:to>
                                    </p:set>
                                    <p:animEffect transition="in" filter="wipe(down)">
                                      <p:cBhvr>
                                        <p:cTn id="13" dur="580">
                                          <p:stCondLst>
                                            <p:cond delay="0"/>
                                          </p:stCondLst>
                                        </p:cTn>
                                        <p:tgtEl>
                                          <p:spTgt spid="6145"/>
                                        </p:tgtEl>
                                      </p:cBhvr>
                                    </p:animEffect>
                                    <p:anim calcmode="lin" valueType="num">
                                      <p:cBhvr>
                                        <p:cTn id="14" dur="1822" tmFilter="0,0; 0.14,0.36; 0.43,0.73; 0.71,0.91; 1.0,1.0">
                                          <p:stCondLst>
                                            <p:cond delay="0"/>
                                          </p:stCondLst>
                                        </p:cTn>
                                        <p:tgtEl>
                                          <p:spTgt spid="6145"/>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6145"/>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6145"/>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6145"/>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6145"/>
                                        </p:tgtEl>
                                        <p:attrNameLst>
                                          <p:attrName>ppt_y</p:attrName>
                                        </p:attrNameLst>
                                      </p:cBhvr>
                                      <p:tavLst>
                                        <p:tav tm="0" fmla="#ppt_y-sin(pi*$)/81">
                                          <p:val>
                                            <p:fltVal val="0"/>
                                          </p:val>
                                        </p:tav>
                                        <p:tav tm="100000">
                                          <p:val>
                                            <p:fltVal val="1"/>
                                          </p:val>
                                        </p:tav>
                                      </p:tavLst>
                                    </p:anim>
                                    <p:animScale>
                                      <p:cBhvr>
                                        <p:cTn id="19" dur="26">
                                          <p:stCondLst>
                                            <p:cond delay="650"/>
                                          </p:stCondLst>
                                        </p:cTn>
                                        <p:tgtEl>
                                          <p:spTgt spid="6145"/>
                                        </p:tgtEl>
                                      </p:cBhvr>
                                      <p:to x="100000" y="60000"/>
                                    </p:animScale>
                                    <p:animScale>
                                      <p:cBhvr>
                                        <p:cTn id="20" dur="166" decel="50000">
                                          <p:stCondLst>
                                            <p:cond delay="676"/>
                                          </p:stCondLst>
                                        </p:cTn>
                                        <p:tgtEl>
                                          <p:spTgt spid="6145"/>
                                        </p:tgtEl>
                                      </p:cBhvr>
                                      <p:to x="100000" y="100000"/>
                                    </p:animScale>
                                    <p:animScale>
                                      <p:cBhvr>
                                        <p:cTn id="21" dur="26">
                                          <p:stCondLst>
                                            <p:cond delay="1312"/>
                                          </p:stCondLst>
                                        </p:cTn>
                                        <p:tgtEl>
                                          <p:spTgt spid="6145"/>
                                        </p:tgtEl>
                                      </p:cBhvr>
                                      <p:to x="100000" y="80000"/>
                                    </p:animScale>
                                    <p:animScale>
                                      <p:cBhvr>
                                        <p:cTn id="22" dur="166" decel="50000">
                                          <p:stCondLst>
                                            <p:cond delay="1338"/>
                                          </p:stCondLst>
                                        </p:cTn>
                                        <p:tgtEl>
                                          <p:spTgt spid="6145"/>
                                        </p:tgtEl>
                                      </p:cBhvr>
                                      <p:to x="100000" y="100000"/>
                                    </p:animScale>
                                    <p:animScale>
                                      <p:cBhvr>
                                        <p:cTn id="23" dur="26">
                                          <p:stCondLst>
                                            <p:cond delay="1642"/>
                                          </p:stCondLst>
                                        </p:cTn>
                                        <p:tgtEl>
                                          <p:spTgt spid="6145"/>
                                        </p:tgtEl>
                                      </p:cBhvr>
                                      <p:to x="100000" y="90000"/>
                                    </p:animScale>
                                    <p:animScale>
                                      <p:cBhvr>
                                        <p:cTn id="24" dur="166" decel="50000">
                                          <p:stCondLst>
                                            <p:cond delay="1668"/>
                                          </p:stCondLst>
                                        </p:cTn>
                                        <p:tgtEl>
                                          <p:spTgt spid="6145"/>
                                        </p:tgtEl>
                                      </p:cBhvr>
                                      <p:to x="100000" y="100000"/>
                                    </p:animScale>
                                    <p:animScale>
                                      <p:cBhvr>
                                        <p:cTn id="25" dur="26">
                                          <p:stCondLst>
                                            <p:cond delay="1808"/>
                                          </p:stCondLst>
                                        </p:cTn>
                                        <p:tgtEl>
                                          <p:spTgt spid="6145"/>
                                        </p:tgtEl>
                                      </p:cBhvr>
                                      <p:to x="100000" y="95000"/>
                                    </p:animScale>
                                    <p:animScale>
                                      <p:cBhvr>
                                        <p:cTn id="26" dur="166" decel="50000">
                                          <p:stCondLst>
                                            <p:cond delay="1834"/>
                                          </p:stCondLst>
                                        </p:cTn>
                                        <p:tgtEl>
                                          <p:spTgt spid="6145"/>
                                        </p:tgtEl>
                                      </p:cBhvr>
                                      <p:to x="100000" y="100000"/>
                                    </p:animScale>
                                  </p:childTnLst>
                                </p:cTn>
                              </p:par>
                              <p:par>
                                <p:cTn id="27" presetID="26" presetClass="entr" presetSubtype="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down)">
                                      <p:cBhvr>
                                        <p:cTn id="29" dur="580">
                                          <p:stCondLst>
                                            <p:cond delay="0"/>
                                          </p:stCondLst>
                                        </p:cTn>
                                        <p:tgtEl>
                                          <p:spTgt spid="11"/>
                                        </p:tgtEl>
                                      </p:cBhvr>
                                    </p:animEffect>
                                    <p:anim calcmode="lin" valueType="num">
                                      <p:cBhvr>
                                        <p:cTn id="30"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35" dur="26">
                                          <p:stCondLst>
                                            <p:cond delay="650"/>
                                          </p:stCondLst>
                                        </p:cTn>
                                        <p:tgtEl>
                                          <p:spTgt spid="11"/>
                                        </p:tgtEl>
                                      </p:cBhvr>
                                      <p:to x="100000" y="60000"/>
                                    </p:animScale>
                                    <p:animScale>
                                      <p:cBhvr>
                                        <p:cTn id="36" dur="166" decel="50000">
                                          <p:stCondLst>
                                            <p:cond delay="676"/>
                                          </p:stCondLst>
                                        </p:cTn>
                                        <p:tgtEl>
                                          <p:spTgt spid="11"/>
                                        </p:tgtEl>
                                      </p:cBhvr>
                                      <p:to x="100000" y="100000"/>
                                    </p:animScale>
                                    <p:animScale>
                                      <p:cBhvr>
                                        <p:cTn id="37" dur="26">
                                          <p:stCondLst>
                                            <p:cond delay="1312"/>
                                          </p:stCondLst>
                                        </p:cTn>
                                        <p:tgtEl>
                                          <p:spTgt spid="11"/>
                                        </p:tgtEl>
                                      </p:cBhvr>
                                      <p:to x="100000" y="80000"/>
                                    </p:animScale>
                                    <p:animScale>
                                      <p:cBhvr>
                                        <p:cTn id="38" dur="166" decel="50000">
                                          <p:stCondLst>
                                            <p:cond delay="1338"/>
                                          </p:stCondLst>
                                        </p:cTn>
                                        <p:tgtEl>
                                          <p:spTgt spid="11"/>
                                        </p:tgtEl>
                                      </p:cBhvr>
                                      <p:to x="100000" y="100000"/>
                                    </p:animScale>
                                    <p:animScale>
                                      <p:cBhvr>
                                        <p:cTn id="39" dur="26">
                                          <p:stCondLst>
                                            <p:cond delay="1642"/>
                                          </p:stCondLst>
                                        </p:cTn>
                                        <p:tgtEl>
                                          <p:spTgt spid="11"/>
                                        </p:tgtEl>
                                      </p:cBhvr>
                                      <p:to x="100000" y="90000"/>
                                    </p:animScale>
                                    <p:animScale>
                                      <p:cBhvr>
                                        <p:cTn id="40" dur="166" decel="50000">
                                          <p:stCondLst>
                                            <p:cond delay="1668"/>
                                          </p:stCondLst>
                                        </p:cTn>
                                        <p:tgtEl>
                                          <p:spTgt spid="11"/>
                                        </p:tgtEl>
                                      </p:cBhvr>
                                      <p:to x="100000" y="100000"/>
                                    </p:animScale>
                                    <p:animScale>
                                      <p:cBhvr>
                                        <p:cTn id="41" dur="26">
                                          <p:stCondLst>
                                            <p:cond delay="1808"/>
                                          </p:stCondLst>
                                        </p:cTn>
                                        <p:tgtEl>
                                          <p:spTgt spid="11"/>
                                        </p:tgtEl>
                                      </p:cBhvr>
                                      <p:to x="100000" y="95000"/>
                                    </p:animScale>
                                    <p:animScale>
                                      <p:cBhvr>
                                        <p:cTn id="42" dur="166" decel="50000">
                                          <p:stCondLst>
                                            <p:cond delay="1834"/>
                                          </p:stCondLst>
                                        </p:cTn>
                                        <p:tgtEl>
                                          <p:spTgt spid="11"/>
                                        </p:tgtEl>
                                      </p:cBhvr>
                                      <p:to x="100000" y="100000"/>
                                    </p:animScale>
                                  </p:childTnLst>
                                </p:cTn>
                              </p:par>
                            </p:childTnLst>
                          </p:cTn>
                        </p:par>
                        <p:par>
                          <p:cTn id="43" fill="hold">
                            <p:stCondLst>
                              <p:cond delay="3000"/>
                            </p:stCondLst>
                            <p:childTnLst>
                              <p:par>
                                <p:cTn id="44" presetID="26" presetClass="entr" presetSubtype="0"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down)">
                                      <p:cBhvr>
                                        <p:cTn id="46" dur="580">
                                          <p:stCondLst>
                                            <p:cond delay="0"/>
                                          </p:stCondLst>
                                        </p:cTn>
                                        <p:tgtEl>
                                          <p:spTgt spid="12"/>
                                        </p:tgtEl>
                                      </p:cBhvr>
                                    </p:animEffect>
                                    <p:anim calcmode="lin" valueType="num">
                                      <p:cBhvr>
                                        <p:cTn id="47"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2" dur="26">
                                          <p:stCondLst>
                                            <p:cond delay="650"/>
                                          </p:stCondLst>
                                        </p:cTn>
                                        <p:tgtEl>
                                          <p:spTgt spid="12"/>
                                        </p:tgtEl>
                                      </p:cBhvr>
                                      <p:to x="100000" y="60000"/>
                                    </p:animScale>
                                    <p:animScale>
                                      <p:cBhvr>
                                        <p:cTn id="53" dur="166" decel="50000">
                                          <p:stCondLst>
                                            <p:cond delay="676"/>
                                          </p:stCondLst>
                                        </p:cTn>
                                        <p:tgtEl>
                                          <p:spTgt spid="12"/>
                                        </p:tgtEl>
                                      </p:cBhvr>
                                      <p:to x="100000" y="100000"/>
                                    </p:animScale>
                                    <p:animScale>
                                      <p:cBhvr>
                                        <p:cTn id="54" dur="26">
                                          <p:stCondLst>
                                            <p:cond delay="1312"/>
                                          </p:stCondLst>
                                        </p:cTn>
                                        <p:tgtEl>
                                          <p:spTgt spid="12"/>
                                        </p:tgtEl>
                                      </p:cBhvr>
                                      <p:to x="100000" y="80000"/>
                                    </p:animScale>
                                    <p:animScale>
                                      <p:cBhvr>
                                        <p:cTn id="55" dur="166" decel="50000">
                                          <p:stCondLst>
                                            <p:cond delay="1338"/>
                                          </p:stCondLst>
                                        </p:cTn>
                                        <p:tgtEl>
                                          <p:spTgt spid="12"/>
                                        </p:tgtEl>
                                      </p:cBhvr>
                                      <p:to x="100000" y="100000"/>
                                    </p:animScale>
                                    <p:animScale>
                                      <p:cBhvr>
                                        <p:cTn id="56" dur="26">
                                          <p:stCondLst>
                                            <p:cond delay="1642"/>
                                          </p:stCondLst>
                                        </p:cTn>
                                        <p:tgtEl>
                                          <p:spTgt spid="12"/>
                                        </p:tgtEl>
                                      </p:cBhvr>
                                      <p:to x="100000" y="90000"/>
                                    </p:animScale>
                                    <p:animScale>
                                      <p:cBhvr>
                                        <p:cTn id="57" dur="166" decel="50000">
                                          <p:stCondLst>
                                            <p:cond delay="1668"/>
                                          </p:stCondLst>
                                        </p:cTn>
                                        <p:tgtEl>
                                          <p:spTgt spid="12"/>
                                        </p:tgtEl>
                                      </p:cBhvr>
                                      <p:to x="100000" y="100000"/>
                                    </p:animScale>
                                    <p:animScale>
                                      <p:cBhvr>
                                        <p:cTn id="58" dur="26">
                                          <p:stCondLst>
                                            <p:cond delay="1808"/>
                                          </p:stCondLst>
                                        </p:cTn>
                                        <p:tgtEl>
                                          <p:spTgt spid="12"/>
                                        </p:tgtEl>
                                      </p:cBhvr>
                                      <p:to x="100000" y="95000"/>
                                    </p:animScale>
                                    <p:animScale>
                                      <p:cBhvr>
                                        <p:cTn id="59" dur="166" decel="50000">
                                          <p:stCondLst>
                                            <p:cond delay="1834"/>
                                          </p:stCondLst>
                                        </p:cTn>
                                        <p:tgtEl>
                                          <p:spTgt spid="12"/>
                                        </p:tgtEl>
                                      </p:cBhvr>
                                      <p:to x="100000" y="100000"/>
                                    </p:animScale>
                                  </p:childTnLst>
                                </p:cTn>
                              </p:par>
                            </p:childTnLst>
                          </p:cTn>
                        </p:par>
                        <p:par>
                          <p:cTn id="60" fill="hold">
                            <p:stCondLst>
                              <p:cond delay="5000"/>
                            </p:stCondLst>
                            <p:childTnLst>
                              <p:par>
                                <p:cTn id="61" presetID="26" presetClass="entr" presetSubtype="0" fill="hold"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down)">
                                      <p:cBhvr>
                                        <p:cTn id="63" dur="580">
                                          <p:stCondLst>
                                            <p:cond delay="0"/>
                                          </p:stCondLst>
                                        </p:cTn>
                                        <p:tgtEl>
                                          <p:spTgt spid="15"/>
                                        </p:tgtEl>
                                      </p:cBhvr>
                                    </p:animEffect>
                                    <p:anim calcmode="lin" valueType="num">
                                      <p:cBhvr>
                                        <p:cTn id="64"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69" dur="26">
                                          <p:stCondLst>
                                            <p:cond delay="650"/>
                                          </p:stCondLst>
                                        </p:cTn>
                                        <p:tgtEl>
                                          <p:spTgt spid="15"/>
                                        </p:tgtEl>
                                      </p:cBhvr>
                                      <p:to x="100000" y="60000"/>
                                    </p:animScale>
                                    <p:animScale>
                                      <p:cBhvr>
                                        <p:cTn id="70" dur="166" decel="50000">
                                          <p:stCondLst>
                                            <p:cond delay="676"/>
                                          </p:stCondLst>
                                        </p:cTn>
                                        <p:tgtEl>
                                          <p:spTgt spid="15"/>
                                        </p:tgtEl>
                                      </p:cBhvr>
                                      <p:to x="100000" y="100000"/>
                                    </p:animScale>
                                    <p:animScale>
                                      <p:cBhvr>
                                        <p:cTn id="71" dur="26">
                                          <p:stCondLst>
                                            <p:cond delay="1312"/>
                                          </p:stCondLst>
                                        </p:cTn>
                                        <p:tgtEl>
                                          <p:spTgt spid="15"/>
                                        </p:tgtEl>
                                      </p:cBhvr>
                                      <p:to x="100000" y="80000"/>
                                    </p:animScale>
                                    <p:animScale>
                                      <p:cBhvr>
                                        <p:cTn id="72" dur="166" decel="50000">
                                          <p:stCondLst>
                                            <p:cond delay="1338"/>
                                          </p:stCondLst>
                                        </p:cTn>
                                        <p:tgtEl>
                                          <p:spTgt spid="15"/>
                                        </p:tgtEl>
                                      </p:cBhvr>
                                      <p:to x="100000" y="100000"/>
                                    </p:animScale>
                                    <p:animScale>
                                      <p:cBhvr>
                                        <p:cTn id="73" dur="26">
                                          <p:stCondLst>
                                            <p:cond delay="1642"/>
                                          </p:stCondLst>
                                        </p:cTn>
                                        <p:tgtEl>
                                          <p:spTgt spid="15"/>
                                        </p:tgtEl>
                                      </p:cBhvr>
                                      <p:to x="100000" y="90000"/>
                                    </p:animScale>
                                    <p:animScale>
                                      <p:cBhvr>
                                        <p:cTn id="74" dur="166" decel="50000">
                                          <p:stCondLst>
                                            <p:cond delay="1668"/>
                                          </p:stCondLst>
                                        </p:cTn>
                                        <p:tgtEl>
                                          <p:spTgt spid="15"/>
                                        </p:tgtEl>
                                      </p:cBhvr>
                                      <p:to x="100000" y="100000"/>
                                    </p:animScale>
                                    <p:animScale>
                                      <p:cBhvr>
                                        <p:cTn id="75" dur="26">
                                          <p:stCondLst>
                                            <p:cond delay="1808"/>
                                          </p:stCondLst>
                                        </p:cTn>
                                        <p:tgtEl>
                                          <p:spTgt spid="15"/>
                                        </p:tgtEl>
                                      </p:cBhvr>
                                      <p:to x="100000" y="95000"/>
                                    </p:animScale>
                                    <p:animScale>
                                      <p:cBhvr>
                                        <p:cTn id="76" dur="166" decel="50000">
                                          <p:stCondLst>
                                            <p:cond delay="1834"/>
                                          </p:stCondLst>
                                        </p:cTn>
                                        <p:tgtEl>
                                          <p:spTgt spid="15"/>
                                        </p:tgtEl>
                                      </p:cBhvr>
                                      <p:to x="100000" y="100000"/>
                                    </p:animScale>
                                  </p:childTnLst>
                                </p:cTn>
                              </p:par>
                              <p:par>
                                <p:cTn id="77" presetID="26" presetClass="entr" presetSubtype="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wipe(down)">
                                      <p:cBhvr>
                                        <p:cTn id="79" dur="580">
                                          <p:stCondLst>
                                            <p:cond delay="0"/>
                                          </p:stCondLst>
                                        </p:cTn>
                                        <p:tgtEl>
                                          <p:spTgt spid="13"/>
                                        </p:tgtEl>
                                      </p:cBhvr>
                                    </p:animEffect>
                                    <p:anim calcmode="lin" valueType="num">
                                      <p:cBhvr>
                                        <p:cTn id="80"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85" dur="26">
                                          <p:stCondLst>
                                            <p:cond delay="650"/>
                                          </p:stCondLst>
                                        </p:cTn>
                                        <p:tgtEl>
                                          <p:spTgt spid="13"/>
                                        </p:tgtEl>
                                      </p:cBhvr>
                                      <p:to x="100000" y="60000"/>
                                    </p:animScale>
                                    <p:animScale>
                                      <p:cBhvr>
                                        <p:cTn id="86" dur="166" decel="50000">
                                          <p:stCondLst>
                                            <p:cond delay="676"/>
                                          </p:stCondLst>
                                        </p:cTn>
                                        <p:tgtEl>
                                          <p:spTgt spid="13"/>
                                        </p:tgtEl>
                                      </p:cBhvr>
                                      <p:to x="100000" y="100000"/>
                                    </p:animScale>
                                    <p:animScale>
                                      <p:cBhvr>
                                        <p:cTn id="87" dur="26">
                                          <p:stCondLst>
                                            <p:cond delay="1312"/>
                                          </p:stCondLst>
                                        </p:cTn>
                                        <p:tgtEl>
                                          <p:spTgt spid="13"/>
                                        </p:tgtEl>
                                      </p:cBhvr>
                                      <p:to x="100000" y="80000"/>
                                    </p:animScale>
                                    <p:animScale>
                                      <p:cBhvr>
                                        <p:cTn id="88" dur="166" decel="50000">
                                          <p:stCondLst>
                                            <p:cond delay="1338"/>
                                          </p:stCondLst>
                                        </p:cTn>
                                        <p:tgtEl>
                                          <p:spTgt spid="13"/>
                                        </p:tgtEl>
                                      </p:cBhvr>
                                      <p:to x="100000" y="100000"/>
                                    </p:animScale>
                                    <p:animScale>
                                      <p:cBhvr>
                                        <p:cTn id="89" dur="26">
                                          <p:stCondLst>
                                            <p:cond delay="1642"/>
                                          </p:stCondLst>
                                        </p:cTn>
                                        <p:tgtEl>
                                          <p:spTgt spid="13"/>
                                        </p:tgtEl>
                                      </p:cBhvr>
                                      <p:to x="100000" y="90000"/>
                                    </p:animScale>
                                    <p:animScale>
                                      <p:cBhvr>
                                        <p:cTn id="90" dur="166" decel="50000">
                                          <p:stCondLst>
                                            <p:cond delay="1668"/>
                                          </p:stCondLst>
                                        </p:cTn>
                                        <p:tgtEl>
                                          <p:spTgt spid="13"/>
                                        </p:tgtEl>
                                      </p:cBhvr>
                                      <p:to x="100000" y="100000"/>
                                    </p:animScale>
                                    <p:animScale>
                                      <p:cBhvr>
                                        <p:cTn id="91" dur="26">
                                          <p:stCondLst>
                                            <p:cond delay="1808"/>
                                          </p:stCondLst>
                                        </p:cTn>
                                        <p:tgtEl>
                                          <p:spTgt spid="13"/>
                                        </p:tgtEl>
                                      </p:cBhvr>
                                      <p:to x="100000" y="95000"/>
                                    </p:animScale>
                                    <p:animScale>
                                      <p:cBhvr>
                                        <p:cTn id="92" dur="166" decel="50000">
                                          <p:stCondLst>
                                            <p:cond delay="1834"/>
                                          </p:stCondLst>
                                        </p:cTn>
                                        <p:tgtEl>
                                          <p:spTgt spid="13"/>
                                        </p:tgtEl>
                                      </p:cBhvr>
                                      <p:to x="100000" y="100000"/>
                                    </p:animScale>
                                  </p:childTnLst>
                                </p:cTn>
                              </p:par>
                            </p:childTnLst>
                          </p:cTn>
                        </p:par>
                        <p:par>
                          <p:cTn id="93" fill="hold">
                            <p:stCondLst>
                              <p:cond delay="7000"/>
                            </p:stCondLst>
                            <p:childTnLst>
                              <p:par>
                                <p:cTn id="94" presetID="26" presetClass="entr" presetSubtype="0" fill="hold" nodeType="afterEffect">
                                  <p:stCondLst>
                                    <p:cond delay="0"/>
                                  </p:stCondLst>
                                  <p:childTnLst>
                                    <p:set>
                                      <p:cBhvr>
                                        <p:cTn id="95" dur="1" fill="hold">
                                          <p:stCondLst>
                                            <p:cond delay="0"/>
                                          </p:stCondLst>
                                        </p:cTn>
                                        <p:tgtEl>
                                          <p:spTgt spid="20"/>
                                        </p:tgtEl>
                                        <p:attrNameLst>
                                          <p:attrName>style.visibility</p:attrName>
                                        </p:attrNameLst>
                                      </p:cBhvr>
                                      <p:to>
                                        <p:strVal val="visible"/>
                                      </p:to>
                                    </p:set>
                                    <p:animEffect transition="in" filter="wipe(down)">
                                      <p:cBhvr>
                                        <p:cTn id="96" dur="580">
                                          <p:stCondLst>
                                            <p:cond delay="0"/>
                                          </p:stCondLst>
                                        </p:cTn>
                                        <p:tgtEl>
                                          <p:spTgt spid="20"/>
                                        </p:tgtEl>
                                      </p:cBhvr>
                                    </p:animEffect>
                                    <p:anim calcmode="lin" valueType="num">
                                      <p:cBhvr>
                                        <p:cTn id="97"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98"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99"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00"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01"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02" dur="26">
                                          <p:stCondLst>
                                            <p:cond delay="650"/>
                                          </p:stCondLst>
                                        </p:cTn>
                                        <p:tgtEl>
                                          <p:spTgt spid="20"/>
                                        </p:tgtEl>
                                      </p:cBhvr>
                                      <p:to x="100000" y="60000"/>
                                    </p:animScale>
                                    <p:animScale>
                                      <p:cBhvr>
                                        <p:cTn id="103" dur="166" decel="50000">
                                          <p:stCondLst>
                                            <p:cond delay="676"/>
                                          </p:stCondLst>
                                        </p:cTn>
                                        <p:tgtEl>
                                          <p:spTgt spid="20"/>
                                        </p:tgtEl>
                                      </p:cBhvr>
                                      <p:to x="100000" y="100000"/>
                                    </p:animScale>
                                    <p:animScale>
                                      <p:cBhvr>
                                        <p:cTn id="104" dur="26">
                                          <p:stCondLst>
                                            <p:cond delay="1312"/>
                                          </p:stCondLst>
                                        </p:cTn>
                                        <p:tgtEl>
                                          <p:spTgt spid="20"/>
                                        </p:tgtEl>
                                      </p:cBhvr>
                                      <p:to x="100000" y="80000"/>
                                    </p:animScale>
                                    <p:animScale>
                                      <p:cBhvr>
                                        <p:cTn id="105" dur="166" decel="50000">
                                          <p:stCondLst>
                                            <p:cond delay="1338"/>
                                          </p:stCondLst>
                                        </p:cTn>
                                        <p:tgtEl>
                                          <p:spTgt spid="20"/>
                                        </p:tgtEl>
                                      </p:cBhvr>
                                      <p:to x="100000" y="100000"/>
                                    </p:animScale>
                                    <p:animScale>
                                      <p:cBhvr>
                                        <p:cTn id="106" dur="26">
                                          <p:stCondLst>
                                            <p:cond delay="1642"/>
                                          </p:stCondLst>
                                        </p:cTn>
                                        <p:tgtEl>
                                          <p:spTgt spid="20"/>
                                        </p:tgtEl>
                                      </p:cBhvr>
                                      <p:to x="100000" y="90000"/>
                                    </p:animScale>
                                    <p:animScale>
                                      <p:cBhvr>
                                        <p:cTn id="107" dur="166" decel="50000">
                                          <p:stCondLst>
                                            <p:cond delay="1668"/>
                                          </p:stCondLst>
                                        </p:cTn>
                                        <p:tgtEl>
                                          <p:spTgt spid="20"/>
                                        </p:tgtEl>
                                      </p:cBhvr>
                                      <p:to x="100000" y="100000"/>
                                    </p:animScale>
                                    <p:animScale>
                                      <p:cBhvr>
                                        <p:cTn id="108" dur="26">
                                          <p:stCondLst>
                                            <p:cond delay="1808"/>
                                          </p:stCondLst>
                                        </p:cTn>
                                        <p:tgtEl>
                                          <p:spTgt spid="20"/>
                                        </p:tgtEl>
                                      </p:cBhvr>
                                      <p:to x="100000" y="95000"/>
                                    </p:animScale>
                                    <p:animScale>
                                      <p:cBhvr>
                                        <p:cTn id="109" dur="166" decel="50000">
                                          <p:stCondLst>
                                            <p:cond delay="1834"/>
                                          </p:stCondLst>
                                        </p:cTn>
                                        <p:tgtEl>
                                          <p:spTgt spid="20"/>
                                        </p:tgtEl>
                                      </p:cBhvr>
                                      <p:to x="100000" y="100000"/>
                                    </p:animScale>
                                  </p:childTnLst>
                                </p:cTn>
                              </p:par>
                              <p:par>
                                <p:cTn id="110" presetID="26" presetClass="entr" presetSubtype="0" fill="hold"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wipe(down)">
                                      <p:cBhvr>
                                        <p:cTn id="112" dur="580">
                                          <p:stCondLst>
                                            <p:cond delay="0"/>
                                          </p:stCondLst>
                                        </p:cTn>
                                        <p:tgtEl>
                                          <p:spTgt spid="17"/>
                                        </p:tgtEl>
                                      </p:cBhvr>
                                    </p:animEffect>
                                    <p:anim calcmode="lin" valueType="num">
                                      <p:cBhvr>
                                        <p:cTn id="113"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14"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15"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16"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17"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18" dur="26">
                                          <p:stCondLst>
                                            <p:cond delay="650"/>
                                          </p:stCondLst>
                                        </p:cTn>
                                        <p:tgtEl>
                                          <p:spTgt spid="17"/>
                                        </p:tgtEl>
                                      </p:cBhvr>
                                      <p:to x="100000" y="60000"/>
                                    </p:animScale>
                                    <p:animScale>
                                      <p:cBhvr>
                                        <p:cTn id="119" dur="166" decel="50000">
                                          <p:stCondLst>
                                            <p:cond delay="676"/>
                                          </p:stCondLst>
                                        </p:cTn>
                                        <p:tgtEl>
                                          <p:spTgt spid="17"/>
                                        </p:tgtEl>
                                      </p:cBhvr>
                                      <p:to x="100000" y="100000"/>
                                    </p:animScale>
                                    <p:animScale>
                                      <p:cBhvr>
                                        <p:cTn id="120" dur="26">
                                          <p:stCondLst>
                                            <p:cond delay="1312"/>
                                          </p:stCondLst>
                                        </p:cTn>
                                        <p:tgtEl>
                                          <p:spTgt spid="17"/>
                                        </p:tgtEl>
                                      </p:cBhvr>
                                      <p:to x="100000" y="80000"/>
                                    </p:animScale>
                                    <p:animScale>
                                      <p:cBhvr>
                                        <p:cTn id="121" dur="166" decel="50000">
                                          <p:stCondLst>
                                            <p:cond delay="1338"/>
                                          </p:stCondLst>
                                        </p:cTn>
                                        <p:tgtEl>
                                          <p:spTgt spid="17"/>
                                        </p:tgtEl>
                                      </p:cBhvr>
                                      <p:to x="100000" y="100000"/>
                                    </p:animScale>
                                    <p:animScale>
                                      <p:cBhvr>
                                        <p:cTn id="122" dur="26">
                                          <p:stCondLst>
                                            <p:cond delay="1642"/>
                                          </p:stCondLst>
                                        </p:cTn>
                                        <p:tgtEl>
                                          <p:spTgt spid="17"/>
                                        </p:tgtEl>
                                      </p:cBhvr>
                                      <p:to x="100000" y="90000"/>
                                    </p:animScale>
                                    <p:animScale>
                                      <p:cBhvr>
                                        <p:cTn id="123" dur="166" decel="50000">
                                          <p:stCondLst>
                                            <p:cond delay="1668"/>
                                          </p:stCondLst>
                                        </p:cTn>
                                        <p:tgtEl>
                                          <p:spTgt spid="17"/>
                                        </p:tgtEl>
                                      </p:cBhvr>
                                      <p:to x="100000" y="100000"/>
                                    </p:animScale>
                                    <p:animScale>
                                      <p:cBhvr>
                                        <p:cTn id="124" dur="26">
                                          <p:stCondLst>
                                            <p:cond delay="1808"/>
                                          </p:stCondLst>
                                        </p:cTn>
                                        <p:tgtEl>
                                          <p:spTgt spid="17"/>
                                        </p:tgtEl>
                                      </p:cBhvr>
                                      <p:to x="100000" y="95000"/>
                                    </p:animScale>
                                    <p:animScale>
                                      <p:cBhvr>
                                        <p:cTn id="125" dur="166" decel="50000">
                                          <p:stCondLst>
                                            <p:cond delay="1834"/>
                                          </p:stCondLst>
                                        </p:cTn>
                                        <p:tgtEl>
                                          <p:spTgt spid="17"/>
                                        </p:tgtEl>
                                      </p:cBhvr>
                                      <p:to x="100000" y="100000"/>
                                    </p:animScale>
                                  </p:childTnLst>
                                </p:cTn>
                              </p:par>
                            </p:childTnLst>
                          </p:cTn>
                        </p:par>
                        <p:par>
                          <p:cTn id="126" fill="hold">
                            <p:stCondLst>
                              <p:cond delay="9000"/>
                            </p:stCondLst>
                            <p:childTnLst>
                              <p:par>
                                <p:cTn id="127" presetID="29" presetClass="entr" presetSubtype="0" fill="hold" nodeType="afterEffect">
                                  <p:stCondLst>
                                    <p:cond delay="0"/>
                                  </p:stCondLst>
                                  <p:iterate type="lt">
                                    <p:tmPct val="0"/>
                                  </p:iterate>
                                  <p:childTnLst>
                                    <p:set>
                                      <p:cBhvr>
                                        <p:cTn id="128" dur="1" fill="hold">
                                          <p:stCondLst>
                                            <p:cond delay="0"/>
                                          </p:stCondLst>
                                        </p:cTn>
                                        <p:tgtEl>
                                          <p:spTgt spid="7">
                                            <p:txEl>
                                              <p:pRg st="1" end="1"/>
                                            </p:txEl>
                                          </p:spTgt>
                                        </p:tgtEl>
                                        <p:attrNameLst>
                                          <p:attrName>style.visibility</p:attrName>
                                        </p:attrNameLst>
                                      </p:cBhvr>
                                      <p:to>
                                        <p:strVal val="visible"/>
                                      </p:to>
                                    </p:set>
                                    <p:anim calcmode="lin" valueType="num">
                                      <p:cBhvr>
                                        <p:cTn id="129" dur="1000" fill="hold"/>
                                        <p:tgtEl>
                                          <p:spTgt spid="7">
                                            <p:txEl>
                                              <p:pRg st="1" end="1"/>
                                            </p:txEl>
                                          </p:spTgt>
                                        </p:tgtEl>
                                        <p:attrNameLst>
                                          <p:attrName>ppt_x</p:attrName>
                                        </p:attrNameLst>
                                      </p:cBhvr>
                                      <p:tavLst>
                                        <p:tav tm="0">
                                          <p:val>
                                            <p:strVal val="#ppt_x-.2"/>
                                          </p:val>
                                        </p:tav>
                                        <p:tav tm="100000">
                                          <p:val>
                                            <p:strVal val="#ppt_x"/>
                                          </p:val>
                                        </p:tav>
                                      </p:tavLst>
                                    </p:anim>
                                    <p:anim calcmode="lin" valueType="num">
                                      <p:cBhvr>
                                        <p:cTn id="130" dur="1000" fill="hold"/>
                                        <p:tgtEl>
                                          <p:spTgt spid="7">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31" dur="1000"/>
                                        <p:tgtEl>
                                          <p:spTgt spid="7">
                                            <p:txEl>
                                              <p:pRg st="1" end="1"/>
                                            </p:txEl>
                                          </p:spTgt>
                                        </p:tgtEl>
                                      </p:cBhvr>
                                    </p:animEffect>
                                  </p:childTnLst>
                                </p:cTn>
                              </p:par>
                            </p:childTnLst>
                          </p:cTn>
                        </p:par>
                      </p:childTnLst>
                    </p:cTn>
                  </p:par>
                  <p:par>
                    <p:cTn id="132" fill="hold">
                      <p:stCondLst>
                        <p:cond delay="indefinite"/>
                      </p:stCondLst>
                      <p:childTnLst>
                        <p:par>
                          <p:cTn id="133" fill="hold">
                            <p:stCondLst>
                              <p:cond delay="0"/>
                            </p:stCondLst>
                            <p:childTnLst>
                              <p:par>
                                <p:cTn id="134" presetID="21" presetClass="entr" presetSubtype="1" fill="hold" grpId="0" nodeType="clickEffect">
                                  <p:stCondLst>
                                    <p:cond delay="0"/>
                                  </p:stCondLst>
                                  <p:childTnLst>
                                    <p:set>
                                      <p:cBhvr>
                                        <p:cTn id="135" dur="1" fill="hold">
                                          <p:stCondLst>
                                            <p:cond delay="0"/>
                                          </p:stCondLst>
                                        </p:cTn>
                                        <p:tgtEl>
                                          <p:spTgt spid="18"/>
                                        </p:tgtEl>
                                        <p:attrNameLst>
                                          <p:attrName>style.visibility</p:attrName>
                                        </p:attrNameLst>
                                      </p:cBhvr>
                                      <p:to>
                                        <p:strVal val="visible"/>
                                      </p:to>
                                    </p:set>
                                    <p:animEffect transition="in" filter="wheel(1)">
                                      <p:cBhvr>
                                        <p:cTn id="136" dur="2000"/>
                                        <p:tgtEl>
                                          <p:spTgt spid="18"/>
                                        </p:tgtEl>
                                      </p:cBhvr>
                                    </p:animEffect>
                                  </p:childTnLst>
                                </p:cTn>
                              </p:par>
                              <p:par>
                                <p:cTn id="137" presetID="21" presetClass="entr" presetSubtype="1" fill="hold" grpId="0" nodeType="withEffect">
                                  <p:stCondLst>
                                    <p:cond delay="0"/>
                                  </p:stCondLst>
                                  <p:childTnLst>
                                    <p:set>
                                      <p:cBhvr>
                                        <p:cTn id="138" dur="1" fill="hold">
                                          <p:stCondLst>
                                            <p:cond delay="0"/>
                                          </p:stCondLst>
                                        </p:cTn>
                                        <p:tgtEl>
                                          <p:spTgt spid="19"/>
                                        </p:tgtEl>
                                        <p:attrNameLst>
                                          <p:attrName>style.visibility</p:attrName>
                                        </p:attrNameLst>
                                      </p:cBhvr>
                                      <p:to>
                                        <p:strVal val="visible"/>
                                      </p:to>
                                    </p:set>
                                    <p:animEffect transition="in" filter="wheel(1)">
                                      <p:cBhvr>
                                        <p:cTn id="139" dur="2000"/>
                                        <p:tgtEl>
                                          <p:spTgt spid="19"/>
                                        </p:tgtEl>
                                      </p:cBhvr>
                                    </p:animEffect>
                                  </p:childTnLst>
                                </p:cTn>
                              </p:par>
                            </p:childTnLst>
                          </p:cTn>
                        </p:par>
                        <p:par>
                          <p:cTn id="140" fill="hold">
                            <p:stCondLst>
                              <p:cond delay="2000"/>
                            </p:stCondLst>
                            <p:childTnLst>
                              <p:par>
                                <p:cTn id="141" presetID="29" presetClass="entr" presetSubtype="0" fill="hold" nodeType="afterEffect">
                                  <p:stCondLst>
                                    <p:cond delay="0"/>
                                  </p:stCondLst>
                                  <p:iterate type="lt">
                                    <p:tmPct val="0"/>
                                  </p:iterate>
                                  <p:childTnLst>
                                    <p:set>
                                      <p:cBhvr>
                                        <p:cTn id="142" dur="1" fill="hold">
                                          <p:stCondLst>
                                            <p:cond delay="0"/>
                                          </p:stCondLst>
                                        </p:cTn>
                                        <p:tgtEl>
                                          <p:spTgt spid="7">
                                            <p:txEl>
                                              <p:pRg st="2" end="2"/>
                                            </p:txEl>
                                          </p:spTgt>
                                        </p:tgtEl>
                                        <p:attrNameLst>
                                          <p:attrName>style.visibility</p:attrName>
                                        </p:attrNameLst>
                                      </p:cBhvr>
                                      <p:to>
                                        <p:strVal val="visible"/>
                                      </p:to>
                                    </p:set>
                                    <p:anim calcmode="lin" valueType="num">
                                      <p:cBhvr>
                                        <p:cTn id="143" dur="1000" fill="hold"/>
                                        <p:tgtEl>
                                          <p:spTgt spid="7">
                                            <p:txEl>
                                              <p:pRg st="2" end="2"/>
                                            </p:txEl>
                                          </p:spTgt>
                                        </p:tgtEl>
                                        <p:attrNameLst>
                                          <p:attrName>ppt_x</p:attrName>
                                        </p:attrNameLst>
                                      </p:cBhvr>
                                      <p:tavLst>
                                        <p:tav tm="0">
                                          <p:val>
                                            <p:strVal val="#ppt_x-.2"/>
                                          </p:val>
                                        </p:tav>
                                        <p:tav tm="100000">
                                          <p:val>
                                            <p:strVal val="#ppt_x"/>
                                          </p:val>
                                        </p:tav>
                                      </p:tavLst>
                                    </p:anim>
                                    <p:anim calcmode="lin" valueType="num">
                                      <p:cBhvr>
                                        <p:cTn id="144" dur="1000" fill="hold"/>
                                        <p:tgtEl>
                                          <p:spTgt spid="7">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5" dur="1000"/>
                                        <p:tgtEl>
                                          <p:spTgt spid="7">
                                            <p:txEl>
                                              <p:pRg st="2" end="2"/>
                                            </p:txEl>
                                          </p:spTgt>
                                        </p:tgtEl>
                                      </p:cBhvr>
                                    </p:animEffect>
                                  </p:childTnLst>
                                </p:cTn>
                              </p:par>
                            </p:childTnLst>
                          </p:cTn>
                        </p:par>
                        <p:par>
                          <p:cTn id="146" fill="hold">
                            <p:stCondLst>
                              <p:cond delay="3000"/>
                            </p:stCondLst>
                            <p:childTnLst>
                              <p:par>
                                <p:cTn id="147" presetID="29" presetClass="entr" presetSubtype="0" fill="hold" nodeType="afterEffect">
                                  <p:stCondLst>
                                    <p:cond delay="0"/>
                                  </p:stCondLst>
                                  <p:iterate type="lt">
                                    <p:tmPct val="0"/>
                                  </p:iterate>
                                  <p:childTnLst>
                                    <p:set>
                                      <p:cBhvr>
                                        <p:cTn id="148" dur="1" fill="hold">
                                          <p:stCondLst>
                                            <p:cond delay="0"/>
                                          </p:stCondLst>
                                        </p:cTn>
                                        <p:tgtEl>
                                          <p:spTgt spid="7">
                                            <p:txEl>
                                              <p:pRg st="3" end="3"/>
                                            </p:txEl>
                                          </p:spTgt>
                                        </p:tgtEl>
                                        <p:attrNameLst>
                                          <p:attrName>style.visibility</p:attrName>
                                        </p:attrNameLst>
                                      </p:cBhvr>
                                      <p:to>
                                        <p:strVal val="visible"/>
                                      </p:to>
                                    </p:set>
                                    <p:anim calcmode="lin" valueType="num">
                                      <p:cBhvr>
                                        <p:cTn id="149" dur="1000" fill="hold"/>
                                        <p:tgtEl>
                                          <p:spTgt spid="7">
                                            <p:txEl>
                                              <p:pRg st="3" end="3"/>
                                            </p:txEl>
                                          </p:spTgt>
                                        </p:tgtEl>
                                        <p:attrNameLst>
                                          <p:attrName>ppt_x</p:attrName>
                                        </p:attrNameLst>
                                      </p:cBhvr>
                                      <p:tavLst>
                                        <p:tav tm="0">
                                          <p:val>
                                            <p:strVal val="#ppt_x-.2"/>
                                          </p:val>
                                        </p:tav>
                                        <p:tav tm="100000">
                                          <p:val>
                                            <p:strVal val="#ppt_x"/>
                                          </p:val>
                                        </p:tav>
                                      </p:tavLst>
                                    </p:anim>
                                    <p:anim calcmode="lin" valueType="num">
                                      <p:cBhvr>
                                        <p:cTn id="150" dur="1000" fill="hold"/>
                                        <p:tgtEl>
                                          <p:spTgt spid="7">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1" dur="1000"/>
                                        <p:tgtEl>
                                          <p:spTgt spid="7">
                                            <p:txEl>
                                              <p:pRg st="3" end="3"/>
                                            </p:txEl>
                                          </p:spTgt>
                                        </p:tgtEl>
                                      </p:cBhvr>
                                    </p:animEffect>
                                  </p:childTnLst>
                                </p:cTn>
                              </p:par>
                            </p:childTnLst>
                          </p:cTn>
                        </p:par>
                        <p:par>
                          <p:cTn id="152" fill="hold">
                            <p:stCondLst>
                              <p:cond delay="4000"/>
                            </p:stCondLst>
                            <p:childTnLst>
                              <p:par>
                                <p:cTn id="153" presetID="29" presetClass="entr" presetSubtype="0" fill="hold" grpId="0" nodeType="afterEffect">
                                  <p:stCondLst>
                                    <p:cond delay="0"/>
                                  </p:stCondLst>
                                  <p:childTnLst>
                                    <p:set>
                                      <p:cBhvr>
                                        <p:cTn id="154" dur="1" fill="hold">
                                          <p:stCondLst>
                                            <p:cond delay="0"/>
                                          </p:stCondLst>
                                        </p:cTn>
                                        <p:tgtEl>
                                          <p:spTgt spid="8"/>
                                        </p:tgtEl>
                                        <p:attrNameLst>
                                          <p:attrName>style.visibility</p:attrName>
                                        </p:attrNameLst>
                                      </p:cBhvr>
                                      <p:to>
                                        <p:strVal val="visible"/>
                                      </p:to>
                                    </p:set>
                                    <p:anim calcmode="lin" valueType="num">
                                      <p:cBhvr>
                                        <p:cTn id="155" dur="1000" fill="hold"/>
                                        <p:tgtEl>
                                          <p:spTgt spid="8"/>
                                        </p:tgtEl>
                                        <p:attrNameLst>
                                          <p:attrName>ppt_x</p:attrName>
                                        </p:attrNameLst>
                                      </p:cBhvr>
                                      <p:tavLst>
                                        <p:tav tm="0">
                                          <p:val>
                                            <p:strVal val="#ppt_x-.2"/>
                                          </p:val>
                                        </p:tav>
                                        <p:tav tm="100000">
                                          <p:val>
                                            <p:strVal val="#ppt_x"/>
                                          </p:val>
                                        </p:tav>
                                      </p:tavLst>
                                    </p:anim>
                                    <p:anim calcmode="lin" valueType="num">
                                      <p:cBhvr>
                                        <p:cTn id="156"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5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gray">
          <a:xfrm>
            <a:off x="120650" y="-26988"/>
            <a:ext cx="7573963" cy="2195513"/>
          </a:xfrm>
          <a:prstGeom prst="rect">
            <a:avLst/>
          </a:prstGeom>
          <a:solidFill>
            <a:srgbClr val="FFFFFF"/>
          </a:solidFill>
          <a:ln w="9525">
            <a:solidFill>
              <a:schemeClr val="accent1"/>
            </a:solidFill>
            <a:miter lim="800000"/>
            <a:headEnd/>
            <a:tailEnd/>
          </a:ln>
          <a:effectLst/>
        </p:spPr>
        <p:txBody>
          <a:bodyPr anchor="ctr"/>
          <a:lstStyle/>
          <a:p>
            <a:pPr algn="just">
              <a:defRPr/>
            </a:pPr>
            <a:r>
              <a:rPr lang="ru-RU" sz="2000" i="1" kern="0" dirty="0">
                <a:solidFill>
                  <a:schemeClr val="accent1">
                    <a:lumMod val="25000"/>
                  </a:schemeClr>
                </a:solidFill>
                <a:latin typeface="+mj-lt"/>
                <a:ea typeface="+mj-ea"/>
                <a:cs typeface="+mj-cs"/>
              </a:rPr>
              <a:t>В чемпионате по гимнастике участвуют 20 спортсменок: 8 из России, 7 из США, остальные − из Китая. Порядок, в котором выступают гимнастки, определяется жребием. Найдите вероятность того, что спортсменка, выступающая первой, окажется из Китая.</a:t>
            </a:r>
          </a:p>
        </p:txBody>
      </p:sp>
      <p:sp>
        <p:nvSpPr>
          <p:cNvPr id="10" name="TextBox 9"/>
          <p:cNvSpPr txBox="1"/>
          <p:nvPr/>
        </p:nvSpPr>
        <p:spPr>
          <a:xfrm>
            <a:off x="236538" y="2582863"/>
            <a:ext cx="8670925" cy="2862262"/>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400" i="1" u="sng" dirty="0">
                <a:latin typeface="+mn-lt"/>
                <a:cs typeface="+mn-cs"/>
              </a:rPr>
              <a:t>Решение.</a:t>
            </a:r>
            <a:r>
              <a:rPr lang="ru-RU" sz="2400" i="1" dirty="0">
                <a:latin typeface="+mn-lt"/>
                <a:cs typeface="+mn-cs"/>
              </a:rPr>
              <a:t> </a:t>
            </a:r>
          </a:p>
          <a:p>
            <a:pPr>
              <a:lnSpc>
                <a:spcPct val="150000"/>
              </a:lnSpc>
              <a:defRPr/>
            </a:pPr>
            <a:r>
              <a:rPr lang="ru-RU" sz="2400" i="1" dirty="0">
                <a:latin typeface="+mn-lt"/>
                <a:cs typeface="+mn-cs"/>
              </a:rPr>
              <a:t>Всего участвует 20 спортсменок, </a:t>
            </a:r>
          </a:p>
          <a:p>
            <a:pPr>
              <a:lnSpc>
                <a:spcPct val="150000"/>
              </a:lnSpc>
              <a:defRPr/>
            </a:pPr>
            <a:r>
              <a:rPr lang="ru-RU" sz="2400" i="1" dirty="0">
                <a:latin typeface="+mn-lt"/>
                <a:cs typeface="+mn-cs"/>
              </a:rPr>
              <a:t>из которых  20 – 8 – 7 = 5  спортсменок из Китая. </a:t>
            </a:r>
          </a:p>
          <a:p>
            <a:pPr>
              <a:lnSpc>
                <a:spcPct val="150000"/>
              </a:lnSpc>
              <a:defRPr/>
            </a:pPr>
            <a:r>
              <a:rPr lang="ru-RU" sz="2400" i="1" dirty="0">
                <a:latin typeface="+mn-lt"/>
                <a:cs typeface="+mn-cs"/>
              </a:rPr>
              <a:t>Вероятность того, что спортсменка, выступающая первой, окажется из Китая, равна  5/20 = 1/4 = 0,25. </a:t>
            </a:r>
          </a:p>
        </p:txBody>
      </p:sp>
      <p:sp>
        <p:nvSpPr>
          <p:cNvPr id="29" name="Прямоугольник 28"/>
          <p:cNvSpPr/>
          <p:nvPr/>
        </p:nvSpPr>
        <p:spPr>
          <a:xfrm>
            <a:off x="3287713" y="5967413"/>
            <a:ext cx="2568575" cy="522287"/>
          </a:xfrm>
          <a:prstGeom prst="rect">
            <a:avLst/>
          </a:prstGeom>
        </p:spPr>
        <p:txBody>
          <a:bodyPr wrap="none">
            <a:spAutoFit/>
          </a:bodyPr>
          <a:lstStyle/>
          <a:p>
            <a:pPr algn="ctr">
              <a:defRPr/>
            </a:pPr>
            <a:r>
              <a:rPr lang="ru-RU" sz="2800" i="1" dirty="0">
                <a:solidFill>
                  <a:srgbClr val="C00000"/>
                </a:solidFill>
                <a:latin typeface="+mn-lt"/>
                <a:cs typeface="+mn-cs"/>
              </a:rPr>
              <a:t>Ответ: 0,25.</a:t>
            </a:r>
          </a:p>
        </p:txBody>
      </p:sp>
      <p:sp>
        <p:nvSpPr>
          <p:cNvPr id="1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282855</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p:cTn id="7" dur="1000" fill="hold"/>
                                        <p:tgtEl>
                                          <p:spTgt spid="1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1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p:cTn id="13" dur="1000" fill="hold"/>
                                        <p:tgtEl>
                                          <p:spTgt spid="1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1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p:cTn id="19" dur="1000" fill="hold"/>
                                        <p:tgtEl>
                                          <p:spTgt spid="1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1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p:cTn id="25" dur="1000" fill="hold"/>
                                        <p:tgtEl>
                                          <p:spTgt spid="1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1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10">
                                            <p:txEl>
                                              <p:pRg st="3" end="3"/>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1000" fill="hold"/>
                                        <p:tgtEl>
                                          <p:spTgt spid="29"/>
                                        </p:tgtEl>
                                        <p:attrNameLst>
                                          <p:attrName>ppt_x</p:attrName>
                                        </p:attrNameLst>
                                      </p:cBhvr>
                                      <p:tavLst>
                                        <p:tav tm="0">
                                          <p:val>
                                            <p:strVal val="#ppt_x-.2"/>
                                          </p:val>
                                        </p:tav>
                                        <p:tav tm="100000">
                                          <p:val>
                                            <p:strVal val="#ppt_x"/>
                                          </p:val>
                                        </p:tav>
                                      </p:tavLst>
                                    </p:anim>
                                    <p:anim calcmode="lin" valueType="num">
                                      <p:cBhvr>
                                        <p:cTn id="32" dur="10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gray">
          <a:xfrm>
            <a:off x="250825" y="130175"/>
            <a:ext cx="7046913" cy="1327150"/>
          </a:xfrm>
          <a:prstGeom prst="rect">
            <a:avLst/>
          </a:prstGeom>
          <a:solidFill>
            <a:srgbClr val="FFFFFF"/>
          </a:solidFill>
          <a:ln w="9525">
            <a:solidFill>
              <a:schemeClr val="accent1"/>
            </a:solidFill>
            <a:miter lim="800000"/>
            <a:headEnd/>
            <a:tailEnd/>
          </a:ln>
          <a:effectLst/>
        </p:spPr>
        <p:txBody>
          <a:bodyPr anchor="ctr"/>
          <a:lstStyle/>
          <a:p>
            <a:pPr algn="just">
              <a:defRPr/>
            </a:pPr>
            <a:r>
              <a:rPr lang="ru-RU" sz="2000" i="1" kern="0" dirty="0">
                <a:solidFill>
                  <a:schemeClr val="accent1">
                    <a:lumMod val="25000"/>
                  </a:schemeClr>
                </a:solidFill>
                <a:latin typeface="+mj-lt"/>
                <a:ea typeface="+mj-ea"/>
                <a:cs typeface="+mj-cs"/>
              </a:rPr>
              <a:t>В среднем из 1000 садовых насосов, поступивших в продажу, 5 подтекают. Найдите вероятность того, что один случайно выбранный для контроля насос не подтекает.</a:t>
            </a:r>
          </a:p>
        </p:txBody>
      </p:sp>
      <p:sp>
        <p:nvSpPr>
          <p:cNvPr id="10" name="TextBox 9"/>
          <p:cNvSpPr txBox="1"/>
          <p:nvPr/>
        </p:nvSpPr>
        <p:spPr>
          <a:xfrm>
            <a:off x="466725" y="2143125"/>
            <a:ext cx="8210550" cy="2568575"/>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300" i="1" u="sng" dirty="0">
                <a:latin typeface="+mn-lt"/>
                <a:cs typeface="+mn-cs"/>
              </a:rPr>
              <a:t>Решение: </a:t>
            </a:r>
          </a:p>
          <a:p>
            <a:pPr>
              <a:lnSpc>
                <a:spcPct val="150000"/>
              </a:lnSpc>
              <a:defRPr/>
            </a:pPr>
            <a:r>
              <a:rPr lang="ru-RU" sz="2300" i="1" dirty="0">
                <a:latin typeface="+mn-lt"/>
                <a:cs typeface="+mn-cs"/>
              </a:rPr>
              <a:t>1000 – 5 = 995 – насосов не подтекают. </a:t>
            </a:r>
          </a:p>
          <a:p>
            <a:pPr>
              <a:lnSpc>
                <a:spcPct val="150000"/>
              </a:lnSpc>
              <a:defRPr/>
            </a:pPr>
            <a:r>
              <a:rPr lang="ru-RU" sz="2300" i="1" dirty="0">
                <a:latin typeface="+mn-lt"/>
                <a:cs typeface="+mn-cs"/>
              </a:rPr>
              <a:t>Вероятность того, что один случайно выбранный для контроля насос не подтекает, равна  </a:t>
            </a:r>
          </a:p>
          <a:p>
            <a:pPr algn="ctr">
              <a:lnSpc>
                <a:spcPct val="150000"/>
              </a:lnSpc>
              <a:defRPr/>
            </a:pPr>
            <a:r>
              <a:rPr lang="ru-RU" sz="2300" i="1" dirty="0">
                <a:latin typeface="+mn-lt"/>
                <a:cs typeface="+mn-cs"/>
              </a:rPr>
              <a:t>995/1000 = 0,995.</a:t>
            </a:r>
          </a:p>
        </p:txBody>
      </p:sp>
      <p:sp>
        <p:nvSpPr>
          <p:cNvPr id="29" name="Прямоугольник 28"/>
          <p:cNvSpPr/>
          <p:nvPr/>
        </p:nvSpPr>
        <p:spPr>
          <a:xfrm>
            <a:off x="3563938" y="5586413"/>
            <a:ext cx="2792412" cy="522287"/>
          </a:xfrm>
          <a:prstGeom prst="rect">
            <a:avLst/>
          </a:prstGeom>
        </p:spPr>
        <p:txBody>
          <a:bodyPr wrap="none">
            <a:spAutoFit/>
          </a:bodyPr>
          <a:lstStyle/>
          <a:p>
            <a:pPr algn="ctr">
              <a:defRPr/>
            </a:pPr>
            <a:r>
              <a:rPr lang="ru-RU" sz="2800" i="1" dirty="0">
                <a:solidFill>
                  <a:srgbClr val="FF0000"/>
                </a:solidFill>
                <a:latin typeface="+mn-lt"/>
                <a:cs typeface="+mn-cs"/>
              </a:rPr>
              <a:t>Ответ: 0,995.</a:t>
            </a:r>
          </a:p>
        </p:txBody>
      </p:sp>
      <p:sp>
        <p:nvSpPr>
          <p:cNvPr id="21"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282856</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p:cTn id="7" dur="1000" fill="hold"/>
                                        <p:tgtEl>
                                          <p:spTgt spid="1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1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p:cTn id="13" dur="1000" fill="hold"/>
                                        <p:tgtEl>
                                          <p:spTgt spid="1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1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p:cTn id="19" dur="1000" fill="hold"/>
                                        <p:tgtEl>
                                          <p:spTgt spid="1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1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p:cTn id="25" dur="1000" fill="hold"/>
                                        <p:tgtEl>
                                          <p:spTgt spid="1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1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10">
                                            <p:txEl>
                                              <p:pRg st="3" end="3"/>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1000" fill="hold"/>
                                        <p:tgtEl>
                                          <p:spTgt spid="29"/>
                                        </p:tgtEl>
                                        <p:attrNameLst>
                                          <p:attrName>ppt_x</p:attrName>
                                        </p:attrNameLst>
                                      </p:cBhvr>
                                      <p:tavLst>
                                        <p:tav tm="0">
                                          <p:val>
                                            <p:strVal val="#ppt_x-.2"/>
                                          </p:val>
                                        </p:tav>
                                        <p:tav tm="100000">
                                          <p:val>
                                            <p:strVal val="#ppt_x"/>
                                          </p:val>
                                        </p:tav>
                                      </p:tavLst>
                                    </p:anim>
                                    <p:anim calcmode="lin" valueType="num">
                                      <p:cBhvr>
                                        <p:cTn id="32" dur="10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1475" y="2303463"/>
            <a:ext cx="8401050" cy="2862262"/>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400" i="1" u="sng" dirty="0">
                <a:latin typeface="+mn-lt"/>
                <a:cs typeface="+mn-cs"/>
              </a:rPr>
              <a:t>Решение:</a:t>
            </a:r>
            <a:r>
              <a:rPr lang="ru-RU" sz="2400" i="1" dirty="0">
                <a:latin typeface="+mn-lt"/>
                <a:cs typeface="+mn-cs"/>
              </a:rPr>
              <a:t> </a:t>
            </a:r>
          </a:p>
          <a:p>
            <a:pPr>
              <a:lnSpc>
                <a:spcPct val="150000"/>
              </a:lnSpc>
              <a:defRPr/>
            </a:pPr>
            <a:r>
              <a:rPr lang="ru-RU" sz="2400" i="1" dirty="0">
                <a:latin typeface="+mn-lt"/>
                <a:cs typeface="+mn-cs"/>
              </a:rPr>
              <a:t>100 + 6 = 106 – сумок всего (качественных и со скрытыми дефектами).</a:t>
            </a:r>
          </a:p>
          <a:p>
            <a:pPr>
              <a:lnSpc>
                <a:spcPct val="150000"/>
              </a:lnSpc>
              <a:defRPr/>
            </a:pPr>
            <a:r>
              <a:rPr lang="ru-RU" sz="2400" i="1" dirty="0">
                <a:latin typeface="+mn-lt"/>
                <a:cs typeface="+mn-cs"/>
              </a:rPr>
              <a:t>Вероятность того, что купленная сумка окажется качественной, равна  100/106 = 0,(943) ≈ 0,94.</a:t>
            </a:r>
          </a:p>
        </p:txBody>
      </p:sp>
      <p:sp>
        <p:nvSpPr>
          <p:cNvPr id="6" name="Rectangle 2"/>
          <p:cNvSpPr txBox="1">
            <a:spLocks noChangeArrowheads="1"/>
          </p:cNvSpPr>
          <p:nvPr/>
        </p:nvSpPr>
        <p:spPr bwMode="gray">
          <a:xfrm>
            <a:off x="182563" y="206375"/>
            <a:ext cx="7348537" cy="1250950"/>
          </a:xfrm>
          <a:prstGeom prst="rect">
            <a:avLst/>
          </a:prstGeom>
          <a:solidFill>
            <a:srgbClr val="FFFFFF"/>
          </a:solidFill>
          <a:ln w="9525">
            <a:solidFill>
              <a:schemeClr val="accent1"/>
            </a:solidFill>
            <a:miter lim="800000"/>
            <a:headEnd/>
            <a:tailEnd/>
          </a:ln>
          <a:effectLst/>
        </p:spPr>
        <p:txBody>
          <a:bodyPr anchor="ctr"/>
          <a:lstStyle/>
          <a:p>
            <a:pPr algn="just">
              <a:defRPr/>
            </a:pPr>
            <a:r>
              <a:rPr lang="ru-RU" i="1" kern="0" dirty="0">
                <a:solidFill>
                  <a:schemeClr val="accent1">
                    <a:lumMod val="25000"/>
                  </a:schemeClr>
                </a:solidFill>
                <a:latin typeface="+mj-lt"/>
                <a:ea typeface="+mj-ea"/>
                <a:cs typeface="+mj-cs"/>
              </a:rPr>
              <a:t>Фабрика выпускает сумки. В среднем на 100 качественных сумок приходится шесть сумок со скрытыми дефектами. Найдите вероятность того, что купленная сумка окажется качественной. Результат округлите до сотых.</a:t>
            </a:r>
          </a:p>
        </p:txBody>
      </p:sp>
      <p:sp>
        <p:nvSpPr>
          <p:cNvPr id="39" name="Прямоугольник 38"/>
          <p:cNvSpPr/>
          <p:nvPr/>
        </p:nvSpPr>
        <p:spPr>
          <a:xfrm>
            <a:off x="3287713" y="5576888"/>
            <a:ext cx="2568575" cy="523875"/>
          </a:xfrm>
          <a:prstGeom prst="rect">
            <a:avLst/>
          </a:prstGeom>
        </p:spPr>
        <p:txBody>
          <a:bodyPr wrap="none">
            <a:spAutoFit/>
          </a:bodyPr>
          <a:lstStyle/>
          <a:p>
            <a:pPr algn="ctr">
              <a:defRPr/>
            </a:pPr>
            <a:r>
              <a:rPr lang="ru-RU" sz="2800" i="1" dirty="0">
                <a:solidFill>
                  <a:srgbClr val="FF0000"/>
                </a:solidFill>
                <a:latin typeface="+mn-lt"/>
                <a:cs typeface="+mn-cs"/>
              </a:rPr>
              <a:t>Ответ: 0,94.</a:t>
            </a:r>
          </a:p>
        </p:txBody>
      </p:sp>
      <p:sp>
        <p:nvSpPr>
          <p:cNvPr id="1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282857</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p:cTn id="13" dur="1000" fill="hold"/>
                                        <p:tgtEl>
                                          <p:spTgt spid="4">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p:cTn id="19" dur="1000" fill="hold"/>
                                        <p:tgtEl>
                                          <p:spTgt spid="4">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
                                            <p:txEl>
                                              <p:pRg st="2" end="2"/>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1000" fill="hold"/>
                                        <p:tgtEl>
                                          <p:spTgt spid="39"/>
                                        </p:tgtEl>
                                        <p:attrNameLst>
                                          <p:attrName>ppt_x</p:attrName>
                                        </p:attrNameLst>
                                      </p:cBhvr>
                                      <p:tavLst>
                                        <p:tav tm="0">
                                          <p:val>
                                            <p:strVal val="#ppt_x-.2"/>
                                          </p:val>
                                        </p:tav>
                                        <p:tav tm="100000">
                                          <p:val>
                                            <p:strVal val="#ppt_x"/>
                                          </p:val>
                                        </p:tav>
                                      </p:tavLst>
                                    </p:anim>
                                    <p:anim calcmode="lin" valueType="num">
                                      <p:cBhvr>
                                        <p:cTn id="2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163513" y="138113"/>
            <a:ext cx="7392987" cy="1682750"/>
          </a:xfrm>
          <a:prstGeom prst="rect">
            <a:avLst/>
          </a:prstGeom>
          <a:solidFill>
            <a:schemeClr val="accent3"/>
          </a:solidFill>
          <a:ln w="9525">
            <a:solidFill>
              <a:schemeClr val="accent1"/>
            </a:solidFill>
            <a:miter lim="800000"/>
            <a:headEnd/>
            <a:tailEnd/>
          </a:ln>
          <a:effectLst/>
        </p:spPr>
        <p:txBody>
          <a:bodyPr anchor="ctr"/>
          <a:lstStyle/>
          <a:p>
            <a:pPr algn="just">
              <a:defRPr/>
            </a:pPr>
            <a:r>
              <a:rPr lang="ru-RU" i="1" kern="0" dirty="0">
                <a:solidFill>
                  <a:schemeClr val="accent1">
                    <a:lumMod val="25000"/>
                  </a:schemeClr>
                </a:solidFill>
                <a:latin typeface="+mj-lt"/>
                <a:ea typeface="+mj-ea"/>
                <a:cs typeface="+mj-cs"/>
              </a:rPr>
              <a:t>В соревнованиях по толканию ядра участвуют 4 спортсмена из Финляндии, 7 спортсменов из Дании, 9 спортсменов из Швеции и 5 − из Норвегии. Порядок, в котором выступают спортсмены, определяется жребием. Найдите вероятность того, что спортсмен, который выступает последним, окажется из Швеции.</a:t>
            </a:r>
          </a:p>
        </p:txBody>
      </p:sp>
      <p:sp>
        <p:nvSpPr>
          <p:cNvPr id="39" name="Прямоугольник 38"/>
          <p:cNvSpPr/>
          <p:nvPr/>
        </p:nvSpPr>
        <p:spPr>
          <a:xfrm>
            <a:off x="3287713" y="5581650"/>
            <a:ext cx="2568575" cy="523875"/>
          </a:xfrm>
          <a:prstGeom prst="rect">
            <a:avLst/>
          </a:prstGeom>
        </p:spPr>
        <p:txBody>
          <a:bodyPr wrap="none">
            <a:spAutoFit/>
          </a:bodyPr>
          <a:lstStyle/>
          <a:p>
            <a:pPr algn="ctr">
              <a:defRPr/>
            </a:pPr>
            <a:r>
              <a:rPr lang="ru-RU" sz="2800" i="1" dirty="0">
                <a:solidFill>
                  <a:srgbClr val="FF0000"/>
                </a:solidFill>
                <a:latin typeface="+mn-lt"/>
                <a:cs typeface="+mn-cs"/>
              </a:rPr>
              <a:t>Ответ: 0,36.</a:t>
            </a:r>
          </a:p>
        </p:txBody>
      </p:sp>
      <p:sp>
        <p:nvSpPr>
          <p:cNvPr id="1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282858</a:t>
            </a:r>
            <a:endParaRPr lang="ru-RU" sz="2400" dirty="0">
              <a:cs typeface="+mn-cs"/>
            </a:endParaRPr>
          </a:p>
        </p:txBody>
      </p:sp>
      <p:sp>
        <p:nvSpPr>
          <p:cNvPr id="23" name="TextBox 22"/>
          <p:cNvSpPr txBox="1"/>
          <p:nvPr/>
        </p:nvSpPr>
        <p:spPr>
          <a:xfrm>
            <a:off x="246063" y="2111375"/>
            <a:ext cx="8651875" cy="2632075"/>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200" i="1" u="sng" dirty="0">
                <a:latin typeface="+mn-lt"/>
                <a:cs typeface="+mn-cs"/>
              </a:rPr>
              <a:t>Решение:</a:t>
            </a:r>
            <a:r>
              <a:rPr lang="ru-RU" sz="2200" i="1" dirty="0">
                <a:latin typeface="+mn-lt"/>
                <a:cs typeface="+mn-cs"/>
              </a:rPr>
              <a:t> </a:t>
            </a:r>
          </a:p>
          <a:p>
            <a:pPr>
              <a:lnSpc>
                <a:spcPct val="150000"/>
              </a:lnSpc>
              <a:defRPr/>
            </a:pPr>
            <a:r>
              <a:rPr lang="ru-RU" sz="2200" i="1" dirty="0">
                <a:latin typeface="+mn-lt"/>
                <a:cs typeface="+mn-cs"/>
              </a:rPr>
              <a:t>Всего участвует 4 + 7 + 9 + 5 = 25 спортсменов. Вероятность того, что спортсмен, который выступает последним, окажется из Швеции, равна  </a:t>
            </a:r>
          </a:p>
          <a:p>
            <a:pPr algn="ctr">
              <a:lnSpc>
                <a:spcPct val="150000"/>
              </a:lnSpc>
              <a:defRPr/>
            </a:pPr>
            <a:r>
              <a:rPr lang="ru-RU" sz="2200" i="1" dirty="0">
                <a:latin typeface="+mn-lt"/>
                <a:cs typeface="+mn-cs"/>
              </a:rPr>
              <a:t>9/25 = 36/100 = 0,36.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23">
                                            <p:txEl>
                                              <p:pRg st="0" end="0"/>
                                            </p:txEl>
                                          </p:spTgt>
                                        </p:tgtEl>
                                        <p:attrNameLst>
                                          <p:attrName>style.visibility</p:attrName>
                                        </p:attrNameLst>
                                      </p:cBhvr>
                                      <p:to>
                                        <p:strVal val="visible"/>
                                      </p:to>
                                    </p:set>
                                    <p:anim calcmode="lin" valueType="num">
                                      <p:cBhvr>
                                        <p:cTn id="7" dur="1000" fill="hold"/>
                                        <p:tgtEl>
                                          <p:spTgt spid="23">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2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3">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23">
                                            <p:txEl>
                                              <p:pRg st="1" end="1"/>
                                            </p:txEl>
                                          </p:spTgt>
                                        </p:tgtEl>
                                        <p:attrNameLst>
                                          <p:attrName>style.visibility</p:attrName>
                                        </p:attrNameLst>
                                      </p:cBhvr>
                                      <p:to>
                                        <p:strVal val="visible"/>
                                      </p:to>
                                    </p:set>
                                    <p:anim calcmode="lin" valueType="num">
                                      <p:cBhvr>
                                        <p:cTn id="13" dur="1000" fill="hold"/>
                                        <p:tgtEl>
                                          <p:spTgt spid="23">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2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3">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23">
                                            <p:txEl>
                                              <p:pRg st="2" end="2"/>
                                            </p:txEl>
                                          </p:spTgt>
                                        </p:tgtEl>
                                        <p:attrNameLst>
                                          <p:attrName>style.visibility</p:attrName>
                                        </p:attrNameLst>
                                      </p:cBhvr>
                                      <p:to>
                                        <p:strVal val="visible"/>
                                      </p:to>
                                    </p:set>
                                    <p:anim calcmode="lin" valueType="num">
                                      <p:cBhvr>
                                        <p:cTn id="19" dur="1000" fill="hold"/>
                                        <p:tgtEl>
                                          <p:spTgt spid="23">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2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3">
                                            <p:txEl>
                                              <p:pRg st="2" end="2"/>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1000" fill="hold"/>
                                        <p:tgtEl>
                                          <p:spTgt spid="39"/>
                                        </p:tgtEl>
                                        <p:attrNameLst>
                                          <p:attrName>ppt_x</p:attrName>
                                        </p:attrNameLst>
                                      </p:cBhvr>
                                      <p:tavLst>
                                        <p:tav tm="0">
                                          <p:val>
                                            <p:strVal val="#ppt_x-.2"/>
                                          </p:val>
                                        </p:tav>
                                        <p:tav tm="100000">
                                          <p:val>
                                            <p:strVal val="#ppt_x"/>
                                          </p:val>
                                        </p:tav>
                                      </p:tavLst>
                                    </p:anim>
                                    <p:anim calcmode="lin" valueType="num">
                                      <p:cBhvr>
                                        <p:cTn id="2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825" y="146050"/>
            <a:ext cx="7270750" cy="203200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latin typeface="+mj-lt"/>
              </a:rPr>
              <a:t>Научная конференция проводится в 5 дней. Всего запланировано 75 докладов − первые три дня по 17 докладов, остальные распределены поровну между четвертым и пятым днями. Порядок докладов определяется жеребьёвкой. Какова вероятность, что доклад профессора М. окажется запланированным на последний день конференции?</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285922</a:t>
            </a:r>
            <a:endParaRPr lang="ru-RU" sz="2400" dirty="0">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825" y="146050"/>
            <a:ext cx="7270750" cy="203200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latin typeface="+mj-lt"/>
              </a:rPr>
              <a:t>Научная конференция проводится в 5 дней. Всего запланировано 75 докладов − первые три дня по 17 докладов, остальные распределены поровну между четвертым и пятым днями. Порядок докладов определяется жеребьёвкой. Какова вероятность, что доклад профессора М. окажется запланированным на последний день конференции?</a:t>
            </a:r>
          </a:p>
        </p:txBody>
      </p:sp>
      <p:sp>
        <p:nvSpPr>
          <p:cNvPr id="39" name="Прямоугольник 38"/>
          <p:cNvSpPr/>
          <p:nvPr/>
        </p:nvSpPr>
        <p:spPr>
          <a:xfrm>
            <a:off x="3287713" y="6067425"/>
            <a:ext cx="2568575" cy="523875"/>
          </a:xfrm>
          <a:prstGeom prst="rect">
            <a:avLst/>
          </a:prstGeom>
        </p:spPr>
        <p:txBody>
          <a:bodyPr wrap="none">
            <a:spAutoFit/>
          </a:bodyPr>
          <a:lstStyle/>
          <a:p>
            <a:pPr algn="ctr">
              <a:defRPr/>
            </a:pPr>
            <a:r>
              <a:rPr lang="ru-RU" sz="2800" i="1" dirty="0">
                <a:solidFill>
                  <a:srgbClr val="FF0000"/>
                </a:solidFill>
                <a:latin typeface="+mn-lt"/>
                <a:cs typeface="+mn-cs"/>
              </a:rPr>
              <a:t>Ответ: 0,16.</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285922</a:t>
            </a:r>
            <a:endParaRPr lang="ru-RU" sz="2400" dirty="0">
              <a:cs typeface="+mn-cs"/>
            </a:endParaRPr>
          </a:p>
        </p:txBody>
      </p:sp>
      <p:sp>
        <p:nvSpPr>
          <p:cNvPr id="40" name="TextBox 39"/>
          <p:cNvSpPr txBox="1"/>
          <p:nvPr/>
        </p:nvSpPr>
        <p:spPr>
          <a:xfrm>
            <a:off x="258763" y="2286000"/>
            <a:ext cx="8626475" cy="3416300"/>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400" i="1" u="sng" dirty="0">
                <a:latin typeface="+mn-lt"/>
                <a:cs typeface="+mn-cs"/>
              </a:rPr>
              <a:t>Решение:</a:t>
            </a:r>
            <a:r>
              <a:rPr lang="ru-RU" sz="2400" i="1" dirty="0">
                <a:latin typeface="+mn-lt"/>
                <a:cs typeface="+mn-cs"/>
              </a:rPr>
              <a:t> </a:t>
            </a:r>
          </a:p>
          <a:p>
            <a:pPr>
              <a:lnSpc>
                <a:spcPct val="150000"/>
              </a:lnSpc>
              <a:defRPr/>
            </a:pPr>
            <a:r>
              <a:rPr lang="ru-RU" sz="2400" i="1" dirty="0">
                <a:latin typeface="+mn-lt"/>
                <a:cs typeface="+mn-cs"/>
              </a:rPr>
              <a:t>В последний день конференции запланировано </a:t>
            </a:r>
          </a:p>
          <a:p>
            <a:pPr>
              <a:lnSpc>
                <a:spcPct val="150000"/>
              </a:lnSpc>
              <a:defRPr/>
            </a:pPr>
            <a:r>
              <a:rPr lang="ru-RU" sz="2400" i="1" dirty="0">
                <a:latin typeface="+mn-lt"/>
                <a:cs typeface="+mn-cs"/>
              </a:rPr>
              <a:t>(75 – 17 × 3) : 2 = 12 докладов. </a:t>
            </a:r>
          </a:p>
          <a:p>
            <a:pPr>
              <a:lnSpc>
                <a:spcPct val="150000"/>
              </a:lnSpc>
              <a:defRPr/>
            </a:pPr>
            <a:r>
              <a:rPr lang="ru-RU" sz="2400" i="1" dirty="0">
                <a:latin typeface="+mn-lt"/>
                <a:cs typeface="+mn-cs"/>
              </a:rPr>
              <a:t>Вероятность того, что доклад профессора М. окажется запланированным на последний день конференции, равна  12/75 = 4/25 = 0,16.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40">
                                            <p:txEl>
                                              <p:pRg st="3" end="3"/>
                                            </p:txEl>
                                          </p:spTgt>
                                        </p:tgtEl>
                                        <p:attrNameLst>
                                          <p:attrName>style.visibility</p:attrName>
                                        </p:attrNameLst>
                                      </p:cBhvr>
                                      <p:to>
                                        <p:strVal val="visible"/>
                                      </p:to>
                                    </p:set>
                                    <p:anim calcmode="lin" valueType="num">
                                      <p:cBhvr>
                                        <p:cTn id="25" dur="1000" fill="hold"/>
                                        <p:tgtEl>
                                          <p:spTgt spid="4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4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40">
                                            <p:txEl>
                                              <p:pRg st="3" end="3"/>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1000" fill="hold"/>
                                        <p:tgtEl>
                                          <p:spTgt spid="39"/>
                                        </p:tgtEl>
                                        <p:attrNameLst>
                                          <p:attrName>ppt_x</p:attrName>
                                        </p:attrNameLst>
                                      </p:cBhvr>
                                      <p:tavLst>
                                        <p:tav tm="0">
                                          <p:val>
                                            <p:strVal val="#ppt_x-.2"/>
                                          </p:val>
                                        </p:tav>
                                        <p:tav tm="100000">
                                          <p:val>
                                            <p:strVal val="#ppt_x"/>
                                          </p:val>
                                        </p:tav>
                                      </p:tavLst>
                                    </p:anim>
                                    <p:anim calcmode="lin" valueType="num">
                                      <p:cBhvr>
                                        <p:cTn id="32"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825" y="146050"/>
            <a:ext cx="7270750" cy="203200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latin typeface="+mj-lt"/>
              </a:rPr>
              <a:t>Конкурс исполнителей проводится в 5 дней. Всего заявлено 80 выступлений − по одному от каждой страны. В первый день 8 выступлений, остальные распределены поровну между оставшимися днями. Порядок выступлений определяется жеребьёвкой. Какова вероятность, что выступление представителя России состоится в третий день конкурса?</a:t>
            </a:r>
          </a:p>
        </p:txBody>
      </p:sp>
      <p:sp>
        <p:nvSpPr>
          <p:cNvPr id="39" name="Прямоугольник 38"/>
          <p:cNvSpPr/>
          <p:nvPr/>
        </p:nvSpPr>
        <p:spPr>
          <a:xfrm>
            <a:off x="3175000" y="6137275"/>
            <a:ext cx="2794000" cy="522288"/>
          </a:xfrm>
          <a:prstGeom prst="rect">
            <a:avLst/>
          </a:prstGeom>
        </p:spPr>
        <p:txBody>
          <a:bodyPr wrap="none">
            <a:spAutoFit/>
          </a:bodyPr>
          <a:lstStyle/>
          <a:p>
            <a:pPr algn="ctr">
              <a:defRPr/>
            </a:pPr>
            <a:r>
              <a:rPr lang="ru-RU" sz="2800" i="1" dirty="0">
                <a:solidFill>
                  <a:srgbClr val="FF0000"/>
                </a:solidFill>
                <a:latin typeface="+mn-lt"/>
                <a:cs typeface="+mn-cs"/>
              </a:rPr>
              <a:t>Ответ: 0,225.</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285923</a:t>
            </a:r>
            <a:endParaRPr lang="ru-RU" sz="2400" dirty="0">
              <a:cs typeface="+mn-cs"/>
            </a:endParaRPr>
          </a:p>
        </p:txBody>
      </p:sp>
      <p:sp>
        <p:nvSpPr>
          <p:cNvPr id="40" name="TextBox 39"/>
          <p:cNvSpPr txBox="1"/>
          <p:nvPr/>
        </p:nvSpPr>
        <p:spPr>
          <a:xfrm>
            <a:off x="258763" y="2466975"/>
            <a:ext cx="8626475" cy="3416300"/>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400" i="1" u="sng" dirty="0">
                <a:latin typeface="+mn-lt"/>
                <a:cs typeface="+mn-cs"/>
              </a:rPr>
              <a:t>Решение:</a:t>
            </a:r>
            <a:r>
              <a:rPr lang="ru-RU" sz="2400" i="1" dirty="0">
                <a:latin typeface="+mn-lt"/>
                <a:cs typeface="+mn-cs"/>
              </a:rPr>
              <a:t> </a:t>
            </a:r>
          </a:p>
          <a:p>
            <a:pPr>
              <a:lnSpc>
                <a:spcPct val="150000"/>
              </a:lnSpc>
              <a:defRPr/>
            </a:pPr>
            <a:r>
              <a:rPr lang="ru-RU" sz="2400" i="1" dirty="0">
                <a:latin typeface="+mn-lt"/>
                <a:cs typeface="+mn-cs"/>
              </a:rPr>
              <a:t>В третий день конкурса запланировано </a:t>
            </a:r>
          </a:p>
          <a:p>
            <a:pPr>
              <a:lnSpc>
                <a:spcPct val="150000"/>
              </a:lnSpc>
              <a:defRPr/>
            </a:pPr>
            <a:r>
              <a:rPr lang="ru-RU" sz="2400" i="1" dirty="0">
                <a:latin typeface="+mn-lt"/>
                <a:cs typeface="+mn-cs"/>
              </a:rPr>
              <a:t>(80 – 8) : 4 = 18 выступлений. </a:t>
            </a:r>
          </a:p>
          <a:p>
            <a:pPr>
              <a:lnSpc>
                <a:spcPct val="150000"/>
              </a:lnSpc>
              <a:defRPr/>
            </a:pPr>
            <a:r>
              <a:rPr lang="ru-RU" sz="2400" i="1" dirty="0">
                <a:latin typeface="+mn-lt"/>
                <a:cs typeface="+mn-cs"/>
              </a:rPr>
              <a:t>Вероятность того, что выступление представителя России состоится в третий день конкурса, равна  </a:t>
            </a:r>
          </a:p>
          <a:p>
            <a:pPr algn="ctr">
              <a:lnSpc>
                <a:spcPct val="150000"/>
              </a:lnSpc>
              <a:defRPr/>
            </a:pPr>
            <a:r>
              <a:rPr lang="ru-RU" sz="2400" i="1" dirty="0">
                <a:latin typeface="+mn-lt"/>
                <a:cs typeface="+mn-cs"/>
              </a:rPr>
              <a:t>18/80 = 9/40 = 225/1000 = 0,225.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40">
                                            <p:txEl>
                                              <p:pRg st="3" end="3"/>
                                            </p:txEl>
                                          </p:spTgt>
                                        </p:tgtEl>
                                        <p:attrNameLst>
                                          <p:attrName>style.visibility</p:attrName>
                                        </p:attrNameLst>
                                      </p:cBhvr>
                                      <p:to>
                                        <p:strVal val="visible"/>
                                      </p:to>
                                    </p:set>
                                    <p:anim calcmode="lin" valueType="num">
                                      <p:cBhvr>
                                        <p:cTn id="25" dur="1000" fill="hold"/>
                                        <p:tgtEl>
                                          <p:spTgt spid="4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4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40">
                                            <p:txEl>
                                              <p:pRg st="3" end="3"/>
                                            </p:txEl>
                                          </p:spTgt>
                                        </p:tgtEl>
                                      </p:cBhvr>
                                    </p:animEffect>
                                  </p:childTnLst>
                                </p:cTn>
                              </p:par>
                            </p:childTnLst>
                          </p:cTn>
                        </p:par>
                        <p:par>
                          <p:cTn id="28" fill="hold">
                            <p:stCondLst>
                              <p:cond delay="4000"/>
                            </p:stCondLst>
                            <p:childTnLst>
                              <p:par>
                                <p:cTn id="29" presetID="29" presetClass="entr" presetSubtype="0" fill="hold" nodeType="afterEffect">
                                  <p:stCondLst>
                                    <p:cond delay="0"/>
                                  </p:stCondLst>
                                  <p:iterate type="lt">
                                    <p:tmPct val="0"/>
                                  </p:iterate>
                                  <p:childTnLst>
                                    <p:set>
                                      <p:cBhvr>
                                        <p:cTn id="30" dur="1" fill="hold">
                                          <p:stCondLst>
                                            <p:cond delay="0"/>
                                          </p:stCondLst>
                                        </p:cTn>
                                        <p:tgtEl>
                                          <p:spTgt spid="40">
                                            <p:txEl>
                                              <p:pRg st="4" end="4"/>
                                            </p:txEl>
                                          </p:spTgt>
                                        </p:tgtEl>
                                        <p:attrNameLst>
                                          <p:attrName>style.visibility</p:attrName>
                                        </p:attrNameLst>
                                      </p:cBhvr>
                                      <p:to>
                                        <p:strVal val="visible"/>
                                      </p:to>
                                    </p:set>
                                    <p:anim calcmode="lin" valueType="num">
                                      <p:cBhvr>
                                        <p:cTn id="31" dur="1000" fill="hold"/>
                                        <p:tgtEl>
                                          <p:spTgt spid="40">
                                            <p:txEl>
                                              <p:pRg st="4" end="4"/>
                                            </p:txEl>
                                          </p:spTgt>
                                        </p:tgtEl>
                                        <p:attrNameLst>
                                          <p:attrName>ppt_x</p:attrName>
                                        </p:attrNameLst>
                                      </p:cBhvr>
                                      <p:tavLst>
                                        <p:tav tm="0">
                                          <p:val>
                                            <p:strVal val="#ppt_x-.2"/>
                                          </p:val>
                                        </p:tav>
                                        <p:tav tm="100000">
                                          <p:val>
                                            <p:strVal val="#ppt_x"/>
                                          </p:val>
                                        </p:tav>
                                      </p:tavLst>
                                    </p:anim>
                                    <p:anim calcmode="lin" valueType="num">
                                      <p:cBhvr>
                                        <p:cTn id="32" dur="1000" fill="hold"/>
                                        <p:tgtEl>
                                          <p:spTgt spid="40">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40">
                                            <p:txEl>
                                              <p:pRg st="4" end="4"/>
                                            </p:txEl>
                                          </p:spTgt>
                                        </p:tgtEl>
                                      </p:cBhvr>
                                    </p:animEffect>
                                  </p:childTnLst>
                                </p:cTn>
                              </p:par>
                            </p:childTnLst>
                          </p:cTn>
                        </p:par>
                        <p:par>
                          <p:cTn id="34" fill="hold">
                            <p:stCondLst>
                              <p:cond delay="5000"/>
                            </p:stCondLst>
                            <p:childTnLst>
                              <p:par>
                                <p:cTn id="35" presetID="29"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1000" fill="hold"/>
                                        <p:tgtEl>
                                          <p:spTgt spid="39"/>
                                        </p:tgtEl>
                                        <p:attrNameLst>
                                          <p:attrName>ppt_x</p:attrName>
                                        </p:attrNameLst>
                                      </p:cBhvr>
                                      <p:tavLst>
                                        <p:tav tm="0">
                                          <p:val>
                                            <p:strVal val="#ppt_x-.2"/>
                                          </p:val>
                                        </p:tav>
                                        <p:tav tm="100000">
                                          <p:val>
                                            <p:strVal val="#ppt_x"/>
                                          </p:val>
                                        </p:tav>
                                      </p:tavLst>
                                    </p:anim>
                                    <p:anim calcmode="lin" valueType="num">
                                      <p:cBhvr>
                                        <p:cTn id="38"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39"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825" y="146050"/>
            <a:ext cx="7270750" cy="203200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latin typeface="+mj-lt"/>
              </a:rPr>
              <a:t>Перед началом первого тура чемпионата по бадминтону участников разбивают на игровые пары случайным образом с помощью жребия. Всего в чемпионате участвует 26 бадминтонистов, среди которых 10 участников из России, в том числе Руслан Орлов. Найдите вероятность того, что в первом туре Руслан Орлов будет играть с каким-либо бадминтонистом из России?</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285925</a:t>
            </a:r>
            <a:endParaRPr lang="ru-RU" sz="2400" dirty="0">
              <a:cs typeface="+mn-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825" y="146050"/>
            <a:ext cx="7270750" cy="203200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latin typeface="+mj-lt"/>
              </a:rPr>
              <a:t>Перед началом первого тура чемпионата по бадминтону участников разбивают на игровые пары случайным образом с помощью жребия. Всего в чемпионате участвует 26 бадминтонистов, среди которых 10 участников из России, в том числе Руслан Орлов. Найдите вероятность того, что в первом туре Руслан Орлов будет играть с каким-либо бадминтонистом из России?</a:t>
            </a:r>
          </a:p>
        </p:txBody>
      </p:sp>
      <p:sp>
        <p:nvSpPr>
          <p:cNvPr id="39" name="Прямоугольник 38"/>
          <p:cNvSpPr/>
          <p:nvPr/>
        </p:nvSpPr>
        <p:spPr>
          <a:xfrm>
            <a:off x="3287713" y="6127750"/>
            <a:ext cx="2568575" cy="523875"/>
          </a:xfrm>
          <a:prstGeom prst="rect">
            <a:avLst/>
          </a:prstGeom>
        </p:spPr>
        <p:txBody>
          <a:bodyPr wrap="none">
            <a:spAutoFit/>
          </a:bodyPr>
          <a:lstStyle/>
          <a:p>
            <a:pPr algn="ctr">
              <a:defRPr/>
            </a:pPr>
            <a:r>
              <a:rPr lang="ru-RU" sz="2800" i="1" dirty="0">
                <a:solidFill>
                  <a:srgbClr val="FF0000"/>
                </a:solidFill>
                <a:latin typeface="+mn-lt"/>
                <a:cs typeface="+mn-cs"/>
              </a:rPr>
              <a:t>Ответ: 0,36.</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285925</a:t>
            </a:r>
            <a:endParaRPr lang="ru-RU" sz="2400" dirty="0">
              <a:cs typeface="+mn-cs"/>
            </a:endParaRPr>
          </a:p>
        </p:txBody>
      </p:sp>
      <p:sp>
        <p:nvSpPr>
          <p:cNvPr id="40" name="TextBox 39"/>
          <p:cNvSpPr txBox="1"/>
          <p:nvPr/>
        </p:nvSpPr>
        <p:spPr>
          <a:xfrm>
            <a:off x="258763" y="2276475"/>
            <a:ext cx="8626475" cy="3648075"/>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200" i="1" u="sng" dirty="0">
                <a:latin typeface="+mn-lt"/>
                <a:cs typeface="+mn-cs"/>
              </a:rPr>
              <a:t>Решение:</a:t>
            </a:r>
            <a:r>
              <a:rPr lang="ru-RU" sz="2200" i="1" dirty="0">
                <a:latin typeface="+mn-lt"/>
                <a:cs typeface="+mn-cs"/>
              </a:rPr>
              <a:t> </a:t>
            </a:r>
          </a:p>
          <a:p>
            <a:pPr>
              <a:lnSpc>
                <a:spcPct val="150000"/>
              </a:lnSpc>
              <a:defRPr/>
            </a:pPr>
            <a:r>
              <a:rPr lang="ru-RU" sz="2200" i="1" dirty="0">
                <a:latin typeface="+mn-lt"/>
                <a:cs typeface="+mn-cs"/>
              </a:rPr>
              <a:t>Нужно учесть, что Руслан Орлов должен играть с каким-либо бадминтонистом из России. И сам Руслан Орлов тоже из России. </a:t>
            </a:r>
          </a:p>
          <a:p>
            <a:pPr>
              <a:lnSpc>
                <a:spcPct val="150000"/>
              </a:lnSpc>
              <a:defRPr/>
            </a:pPr>
            <a:r>
              <a:rPr lang="ru-RU" sz="2200" i="1" dirty="0">
                <a:latin typeface="+mn-lt"/>
                <a:cs typeface="+mn-cs"/>
              </a:rPr>
              <a:t>Вероятность того, что в первом туре Руслан Орлов будет играть с каким-либо бадминтонистом из России, равна  9/25 = 36/100 = 0,36.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1000" fill="hold"/>
                                        <p:tgtEl>
                                          <p:spTgt spid="39"/>
                                        </p:tgtEl>
                                        <p:attrNameLst>
                                          <p:attrName>ppt_x</p:attrName>
                                        </p:attrNameLst>
                                      </p:cBhvr>
                                      <p:tavLst>
                                        <p:tav tm="0">
                                          <p:val>
                                            <p:strVal val="#ppt_x-.2"/>
                                          </p:val>
                                        </p:tav>
                                        <p:tav tm="100000">
                                          <p:val>
                                            <p:strVal val="#ppt_x"/>
                                          </p:val>
                                        </p:tav>
                                      </p:tavLst>
                                    </p:anim>
                                    <p:anim calcmode="lin" valueType="num">
                                      <p:cBhvr>
                                        <p:cTn id="2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825" y="146050"/>
            <a:ext cx="7270750" cy="120015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latin typeface="+mj-lt"/>
              </a:rPr>
              <a:t>В сборнике билетов по математике всего 25 билетов, в 10 из них встречается вопрос по неравенствам. Найдите вероятность того, что в случайно выбранном на экзамене билете школьнику не достанется вопроса по неравенствам.</a:t>
            </a:r>
          </a:p>
        </p:txBody>
      </p:sp>
      <p:sp>
        <p:nvSpPr>
          <p:cNvPr id="39" name="Прямоугольник 38"/>
          <p:cNvSpPr/>
          <p:nvPr/>
        </p:nvSpPr>
        <p:spPr>
          <a:xfrm>
            <a:off x="3398838" y="5989638"/>
            <a:ext cx="2346325" cy="523875"/>
          </a:xfrm>
          <a:prstGeom prst="rect">
            <a:avLst/>
          </a:prstGeom>
        </p:spPr>
        <p:txBody>
          <a:bodyPr wrap="none">
            <a:spAutoFit/>
          </a:bodyPr>
          <a:lstStyle/>
          <a:p>
            <a:pPr algn="ctr">
              <a:defRPr/>
            </a:pPr>
            <a:r>
              <a:rPr lang="ru-RU" sz="2800" i="1" dirty="0">
                <a:solidFill>
                  <a:srgbClr val="FF0000"/>
                </a:solidFill>
                <a:latin typeface="+mn-lt"/>
                <a:cs typeface="+mn-cs"/>
              </a:rPr>
              <a:t>Ответ: 0,6.</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285927</a:t>
            </a:r>
            <a:endParaRPr lang="ru-RU" sz="2400" dirty="0">
              <a:cs typeface="+mn-cs"/>
            </a:endParaRPr>
          </a:p>
        </p:txBody>
      </p:sp>
      <p:sp>
        <p:nvSpPr>
          <p:cNvPr id="40" name="TextBox 39"/>
          <p:cNvSpPr txBox="1"/>
          <p:nvPr/>
        </p:nvSpPr>
        <p:spPr>
          <a:xfrm>
            <a:off x="258763" y="1681163"/>
            <a:ext cx="8626475" cy="3970337"/>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400" i="1" u="sng" dirty="0">
                <a:latin typeface="+mn-lt"/>
                <a:cs typeface="+mn-cs"/>
              </a:rPr>
              <a:t>Решение:</a:t>
            </a:r>
            <a:r>
              <a:rPr lang="ru-RU" sz="2400" i="1" dirty="0">
                <a:latin typeface="+mn-lt"/>
                <a:cs typeface="+mn-cs"/>
              </a:rPr>
              <a:t> </a:t>
            </a:r>
          </a:p>
          <a:p>
            <a:pPr>
              <a:lnSpc>
                <a:spcPct val="150000"/>
              </a:lnSpc>
              <a:defRPr/>
            </a:pPr>
            <a:r>
              <a:rPr lang="ru-RU" sz="2400" i="1" dirty="0">
                <a:latin typeface="+mn-lt"/>
                <a:cs typeface="+mn-cs"/>
              </a:rPr>
              <a:t>25 – 10 = 15 – билетов не содержат вопрос по неравенствам. </a:t>
            </a:r>
          </a:p>
          <a:p>
            <a:pPr>
              <a:lnSpc>
                <a:spcPct val="150000"/>
              </a:lnSpc>
              <a:defRPr/>
            </a:pPr>
            <a:r>
              <a:rPr lang="ru-RU" sz="2400" i="1" dirty="0">
                <a:latin typeface="+mn-lt"/>
                <a:cs typeface="+mn-cs"/>
              </a:rPr>
              <a:t>Вероятность того, что в случайно выбранном на экзамене билете школьнику не достанется вопроса по неравенствам, равна </a:t>
            </a:r>
          </a:p>
          <a:p>
            <a:pPr algn="ctr">
              <a:lnSpc>
                <a:spcPct val="150000"/>
              </a:lnSpc>
              <a:defRPr/>
            </a:pPr>
            <a:r>
              <a:rPr lang="ru-RU" sz="2400" i="1" dirty="0">
                <a:latin typeface="+mn-lt"/>
                <a:cs typeface="+mn-cs"/>
              </a:rPr>
              <a:t>15/25 = 3/5  = 0,6.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40">
                                            <p:txEl>
                                              <p:pRg st="3" end="3"/>
                                            </p:txEl>
                                          </p:spTgt>
                                        </p:tgtEl>
                                        <p:attrNameLst>
                                          <p:attrName>style.visibility</p:attrName>
                                        </p:attrNameLst>
                                      </p:cBhvr>
                                      <p:to>
                                        <p:strVal val="visible"/>
                                      </p:to>
                                    </p:set>
                                    <p:anim calcmode="lin" valueType="num">
                                      <p:cBhvr>
                                        <p:cTn id="25" dur="1000" fill="hold"/>
                                        <p:tgtEl>
                                          <p:spTgt spid="4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4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40">
                                            <p:txEl>
                                              <p:pRg st="3" end="3"/>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1000" fill="hold"/>
                                        <p:tgtEl>
                                          <p:spTgt spid="39"/>
                                        </p:tgtEl>
                                        <p:attrNameLst>
                                          <p:attrName>ppt_x</p:attrName>
                                        </p:attrNameLst>
                                      </p:cBhvr>
                                      <p:tavLst>
                                        <p:tav tm="0">
                                          <p:val>
                                            <p:strVal val="#ppt_x-.2"/>
                                          </p:val>
                                        </p:tav>
                                        <p:tav tm="100000">
                                          <p:val>
                                            <p:strVal val="#ppt_x"/>
                                          </p:val>
                                        </p:tav>
                                      </p:tavLst>
                                    </p:anim>
                                    <p:anim calcmode="lin" valueType="num">
                                      <p:cBhvr>
                                        <p:cTn id="32"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3513" y="1765300"/>
            <a:ext cx="8640762" cy="2862263"/>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r>
              <a:rPr lang="ru-RU" sz="2000" i="1" u="sng" dirty="0">
                <a:cs typeface="+mn-cs"/>
              </a:rPr>
              <a:t>: </a:t>
            </a:r>
          </a:p>
          <a:p>
            <a:pPr>
              <a:defRPr/>
            </a:pPr>
            <a:r>
              <a:rPr lang="ru-RU" sz="2000" dirty="0">
                <a:latin typeface="+mn-lt"/>
                <a:cs typeface="+mn-cs"/>
              </a:rPr>
              <a:t>Элементарное </a:t>
            </a:r>
            <a:r>
              <a:rPr lang="ru-RU" sz="2000" dirty="0">
                <a:latin typeface="+mn-lt"/>
                <a:cs typeface="+mn-cs"/>
              </a:rPr>
              <a:t>событие в этом эксперименте – участник, который выиграл жребий. </a:t>
            </a:r>
            <a:endParaRPr lang="ru-RU" sz="2000" dirty="0">
              <a:latin typeface="+mn-lt"/>
              <a:cs typeface="+mn-cs"/>
            </a:endParaRPr>
          </a:p>
          <a:p>
            <a:pPr>
              <a:defRPr/>
            </a:pPr>
            <a:r>
              <a:rPr lang="ru-RU" sz="2000" dirty="0">
                <a:latin typeface="+mn-lt"/>
                <a:cs typeface="+mn-cs"/>
              </a:rPr>
              <a:t>Перечислим </a:t>
            </a:r>
            <a:r>
              <a:rPr lang="ru-RU" sz="2000" dirty="0">
                <a:latin typeface="+mn-lt"/>
                <a:cs typeface="+mn-cs"/>
              </a:rPr>
              <a:t>их: (Вася), (Петя), (Коля) и (Леша).</a:t>
            </a:r>
            <a:br>
              <a:rPr lang="ru-RU" sz="2000" dirty="0">
                <a:latin typeface="+mn-lt"/>
                <a:cs typeface="+mn-cs"/>
              </a:rPr>
            </a:br>
            <a:r>
              <a:rPr lang="ru-RU" sz="2000" dirty="0">
                <a:latin typeface="+mn-lt"/>
                <a:cs typeface="+mn-cs"/>
              </a:rPr>
              <a:t>Общее число элементарных событий N равно 4.</a:t>
            </a:r>
            <a:br>
              <a:rPr lang="ru-RU" sz="2000" dirty="0">
                <a:latin typeface="+mn-lt"/>
                <a:cs typeface="+mn-cs"/>
              </a:rPr>
            </a:br>
            <a:r>
              <a:rPr lang="ru-RU" sz="2000" dirty="0">
                <a:latin typeface="+mn-lt"/>
                <a:cs typeface="+mn-cs"/>
              </a:rPr>
              <a:t>Событию А ={жребий пал на </a:t>
            </a:r>
            <a:r>
              <a:rPr lang="ru-RU" sz="2000" dirty="0">
                <a:latin typeface="+mn-lt"/>
                <a:cs typeface="+mn-cs"/>
              </a:rPr>
              <a:t>Петю} </a:t>
            </a:r>
            <a:r>
              <a:rPr lang="ru-RU" sz="2000" dirty="0">
                <a:latin typeface="+mn-lt"/>
                <a:cs typeface="+mn-cs"/>
              </a:rPr>
              <a:t>благоприятствует только одно элементарное событие </a:t>
            </a:r>
            <a:r>
              <a:rPr lang="ru-RU" sz="2000" dirty="0">
                <a:latin typeface="+mn-lt"/>
                <a:cs typeface="+mn-cs"/>
              </a:rPr>
              <a:t>(Петя).</a:t>
            </a:r>
            <a:r>
              <a:rPr lang="ru-RU" sz="2000" dirty="0">
                <a:latin typeface="+mn-lt"/>
                <a:cs typeface="+mn-cs"/>
              </a:rPr>
              <a:t/>
            </a:r>
            <a:br>
              <a:rPr lang="ru-RU" sz="2000" dirty="0">
                <a:latin typeface="+mn-lt"/>
                <a:cs typeface="+mn-cs"/>
              </a:rPr>
            </a:br>
            <a:r>
              <a:rPr lang="ru-RU" sz="2000" dirty="0">
                <a:latin typeface="+mn-lt"/>
                <a:cs typeface="+mn-cs"/>
              </a:rPr>
              <a:t>Поэтому N(A) = 1. Тогда Р(А) = N(A)/N = ¼ = 0,25</a:t>
            </a:r>
            <a:br>
              <a:rPr lang="ru-RU" sz="2000" dirty="0">
                <a:latin typeface="+mn-lt"/>
                <a:cs typeface="+mn-cs"/>
              </a:rPr>
            </a:br>
            <a:endParaRPr lang="ru-RU" sz="2000" i="1" u="sng" dirty="0">
              <a:latin typeface="+mn-lt"/>
              <a:cs typeface="+mn-cs"/>
            </a:endParaRPr>
          </a:p>
        </p:txBody>
      </p:sp>
      <p:sp>
        <p:nvSpPr>
          <p:cNvPr id="5" name="Rectangle 2"/>
          <p:cNvSpPr txBox="1">
            <a:spLocks noChangeArrowheads="1"/>
          </p:cNvSpPr>
          <p:nvPr/>
        </p:nvSpPr>
        <p:spPr bwMode="gray">
          <a:xfrm>
            <a:off x="163513" y="0"/>
            <a:ext cx="7270750" cy="1557338"/>
          </a:xfrm>
          <a:prstGeom prst="rect">
            <a:avLst/>
          </a:prstGeom>
          <a:solidFill>
            <a:srgbClr val="FFFFFF"/>
          </a:solidFill>
          <a:ln w="9525">
            <a:solidFill>
              <a:schemeClr val="accent1"/>
            </a:solidFill>
            <a:miter lim="800000"/>
            <a:headEnd/>
            <a:tailEnd/>
          </a:ln>
          <a:effectLst/>
        </p:spPr>
        <p:txBody>
          <a:bodyPr anchor="ctr"/>
          <a:lstStyle/>
          <a:p>
            <a:pPr algn="just">
              <a:defRPr/>
            </a:pPr>
            <a:r>
              <a:rPr lang="ru-RU" sz="2000" i="1" dirty="0">
                <a:latin typeface="+mn-lt"/>
                <a:cs typeface="+mn-cs"/>
              </a:rPr>
              <a:t>Вася</a:t>
            </a:r>
            <a:r>
              <a:rPr lang="ru-RU" sz="2000" i="1" dirty="0">
                <a:latin typeface="+mn-lt"/>
                <a:cs typeface="+mn-cs"/>
              </a:rPr>
              <a:t>, Петя, Коля и Леша бросили жребий – кому начинать игру. Найдите вероятность того, что начинать игру должен будет </a:t>
            </a:r>
            <a:r>
              <a:rPr lang="ru-RU" sz="2000" i="1" dirty="0">
                <a:latin typeface="+mn-lt"/>
                <a:cs typeface="+mn-cs"/>
              </a:rPr>
              <a:t>Петя.</a:t>
            </a:r>
            <a:r>
              <a:rPr lang="ru-RU" sz="2000" i="1" dirty="0">
                <a:latin typeface="+mn-lt"/>
                <a:cs typeface="+mn-cs"/>
              </a:rPr>
              <a:t/>
            </a:r>
            <a:br>
              <a:rPr lang="ru-RU" sz="2000" i="1" dirty="0">
                <a:latin typeface="+mn-lt"/>
                <a:cs typeface="+mn-cs"/>
              </a:rPr>
            </a:br>
            <a:endParaRPr lang="ru-RU" sz="2000" i="1" kern="0" dirty="0">
              <a:solidFill>
                <a:schemeClr val="accent1">
                  <a:lumMod val="25000"/>
                </a:schemeClr>
              </a:solidFill>
              <a:latin typeface="+mn-lt"/>
              <a:ea typeface="+mj-ea"/>
              <a:cs typeface="+mj-cs"/>
            </a:endParaRPr>
          </a:p>
        </p:txBody>
      </p:sp>
      <p:sp>
        <p:nvSpPr>
          <p:cNvPr id="9" name="Прямоугольник 8"/>
          <p:cNvSpPr/>
          <p:nvPr/>
        </p:nvSpPr>
        <p:spPr>
          <a:xfrm>
            <a:off x="3452813" y="6334125"/>
            <a:ext cx="2238375" cy="523875"/>
          </a:xfrm>
          <a:prstGeom prst="rect">
            <a:avLst/>
          </a:prstGeom>
        </p:spPr>
        <p:txBody>
          <a:bodyPr wrap="none">
            <a:spAutoFit/>
          </a:bodyPr>
          <a:lstStyle/>
          <a:p>
            <a:pPr algn="ctr">
              <a:defRPr/>
            </a:pPr>
            <a:r>
              <a:rPr lang="ru-RU" sz="2800" i="1" dirty="0">
                <a:solidFill>
                  <a:srgbClr val="C00000"/>
                </a:solidFill>
                <a:latin typeface="+mn-lt"/>
                <a:cs typeface="+mn-cs"/>
              </a:rPr>
              <a:t>Ответ: 0,25.</a:t>
            </a:r>
          </a:p>
        </p:txBody>
      </p:sp>
      <p:sp>
        <p:nvSpPr>
          <p:cNvPr id="6"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320169</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10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left)">
                                      <p:cBhvr>
                                        <p:cTn id="12" dur="10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left)">
                                      <p:cBhvr>
                                        <p:cTn id="17" dur="10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9"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1000" fill="hold"/>
                                        <p:tgtEl>
                                          <p:spTgt spid="9"/>
                                        </p:tgtEl>
                                        <p:attrNameLst>
                                          <p:attrName>ppt_x</p:attrName>
                                        </p:attrNameLst>
                                      </p:cBhvr>
                                      <p:tavLst>
                                        <p:tav tm="0">
                                          <p:val>
                                            <p:strVal val="#ppt_x-.2"/>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gray">
          <a:xfrm>
            <a:off x="117475" y="125413"/>
            <a:ext cx="7450138" cy="209391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t>В чемпионате мира участвует 16 команд. С помощью жребия их нужно разделить на четыре группы по четыре команды в каждой. В ящике вперемешку лежат карточки с номерами групп:     </a:t>
            </a:r>
            <a:r>
              <a:rPr lang="ru-RU" sz="2000" i="1" dirty="0"/>
              <a:t>1, 1, 1, 1, 2, 2, 2, 2, 3, 3, 3, 3, 4, 4, 4, 4.</a:t>
            </a:r>
          </a:p>
          <a:p>
            <a:pPr algn="just">
              <a:defRPr/>
            </a:pPr>
            <a:r>
              <a:rPr lang="ru-RU" i="1" dirty="0"/>
              <a:t>Капитаны команд тянут по одной карточке. Какова вероятность того, что команда России окажется во второй группе.</a:t>
            </a:r>
            <a:r>
              <a:rPr lang="ru-RU" b="1" dirty="0"/>
              <a:t> </a:t>
            </a:r>
            <a:r>
              <a:rPr lang="ru-RU" dirty="0"/>
              <a:t>  </a:t>
            </a:r>
            <a:endParaRPr lang="ru-RU" i="1" dirty="0"/>
          </a:p>
        </p:txBody>
      </p:sp>
      <p:sp>
        <p:nvSpPr>
          <p:cNvPr id="5" name="Прямоугольник 4"/>
          <p:cNvSpPr/>
          <p:nvPr/>
        </p:nvSpPr>
        <p:spPr>
          <a:xfrm>
            <a:off x="3176588" y="5610225"/>
            <a:ext cx="2794000" cy="523875"/>
          </a:xfrm>
          <a:prstGeom prst="rect">
            <a:avLst/>
          </a:prstGeom>
        </p:spPr>
        <p:txBody>
          <a:bodyPr>
            <a:spAutoFit/>
          </a:bodyPr>
          <a:lstStyle/>
          <a:p>
            <a:pPr algn="ctr">
              <a:defRPr/>
            </a:pPr>
            <a:r>
              <a:rPr lang="ru-RU" sz="2800" i="1" dirty="0">
                <a:solidFill>
                  <a:srgbClr val="FF0000"/>
                </a:solidFill>
                <a:latin typeface="+mn-lt"/>
                <a:cs typeface="+mn-cs"/>
              </a:rPr>
              <a:t>Ответ: 0,25.</a:t>
            </a:r>
          </a:p>
        </p:txBody>
      </p:sp>
      <p:sp>
        <p:nvSpPr>
          <p:cNvPr id="7"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320170</a:t>
            </a:r>
            <a:endParaRPr lang="ru-RU" sz="2400" dirty="0">
              <a:cs typeface="+mn-cs"/>
            </a:endParaRPr>
          </a:p>
        </p:txBody>
      </p:sp>
      <p:sp>
        <p:nvSpPr>
          <p:cNvPr id="8" name="TextBox 7"/>
          <p:cNvSpPr txBox="1"/>
          <p:nvPr/>
        </p:nvSpPr>
        <p:spPr>
          <a:xfrm>
            <a:off x="117475" y="2470150"/>
            <a:ext cx="7450138" cy="3249613"/>
          </a:xfrm>
          <a:prstGeom prst="rect">
            <a:avLst/>
          </a:prstGeom>
          <a:solidFill>
            <a:srgbClr val="FFFFFF">
              <a:alpha val="72000"/>
            </a:srgbClr>
          </a:solidFill>
          <a:ln w="19050">
            <a:solidFill>
              <a:schemeClr val="accent3">
                <a:lumMod val="65000"/>
              </a:schemeClr>
            </a:solidFill>
          </a:ln>
        </p:spPr>
        <p:txBody>
          <a:bodyPr>
            <a:spAutoFit/>
          </a:bodyPr>
          <a:lstStyle/>
          <a:p>
            <a:pPr algn="just">
              <a:lnSpc>
                <a:spcPct val="114000"/>
              </a:lnSpc>
              <a:spcBef>
                <a:spcPts val="0"/>
              </a:spcBef>
              <a:defRPr/>
            </a:pPr>
            <a:r>
              <a:rPr lang="ru-RU" sz="2000" i="1" u="sng" dirty="0">
                <a:latin typeface="+mn-lt"/>
                <a:cs typeface="+mn-cs"/>
              </a:rPr>
              <a:t>Решение:</a:t>
            </a:r>
            <a:r>
              <a:rPr lang="ru-RU" sz="2000" i="1" dirty="0">
                <a:latin typeface="+mn-lt"/>
                <a:cs typeface="+mn-cs"/>
              </a:rPr>
              <a:t> </a:t>
            </a:r>
          </a:p>
          <a:p>
            <a:pPr algn="just">
              <a:lnSpc>
                <a:spcPct val="114000"/>
              </a:lnSpc>
              <a:spcBef>
                <a:spcPts val="0"/>
              </a:spcBef>
              <a:defRPr/>
            </a:pPr>
            <a:r>
              <a:rPr lang="ru-RU" sz="2000" dirty="0">
                <a:latin typeface="+mn-lt"/>
                <a:cs typeface="+mn-cs"/>
              </a:rPr>
              <a:t>Пусть элементарный исход — это карточка, выбранная капитаном российской команды. </a:t>
            </a:r>
            <a:endParaRPr lang="ru-RU" sz="2000" dirty="0">
              <a:latin typeface="+mn-lt"/>
              <a:cs typeface="+mn-cs"/>
            </a:endParaRPr>
          </a:p>
          <a:p>
            <a:pPr algn="just">
              <a:lnSpc>
                <a:spcPct val="114000"/>
              </a:lnSpc>
              <a:spcBef>
                <a:spcPts val="0"/>
              </a:spcBef>
              <a:defRPr/>
            </a:pPr>
            <a:r>
              <a:rPr lang="ru-RU" sz="2000" dirty="0">
                <a:latin typeface="+mn-lt"/>
                <a:cs typeface="+mn-cs"/>
              </a:rPr>
              <a:t>Поскольку </a:t>
            </a:r>
            <a:r>
              <a:rPr lang="ru-RU" sz="2000" dirty="0">
                <a:latin typeface="+mn-lt"/>
                <a:cs typeface="+mn-cs"/>
              </a:rPr>
              <a:t>карточек </a:t>
            </a:r>
            <a:r>
              <a:rPr lang="ru-RU" sz="2000" dirty="0">
                <a:latin typeface="+mn-lt"/>
                <a:cs typeface="+mn-cs"/>
              </a:rPr>
              <a:t>16, </a:t>
            </a:r>
            <a:r>
              <a:rPr lang="ru-RU" sz="2000" dirty="0">
                <a:latin typeface="+mn-lt"/>
                <a:cs typeface="+mn-cs"/>
              </a:rPr>
              <a:t>то </a:t>
            </a:r>
            <a:r>
              <a:rPr lang="en-US" sz="2000" dirty="0">
                <a:latin typeface="+mn-lt"/>
                <a:cs typeface="+mn-cs"/>
              </a:rPr>
              <a:t>N = 16 </a:t>
            </a:r>
            <a:r>
              <a:rPr lang="ru-RU" sz="2000" dirty="0">
                <a:latin typeface="+mn-lt"/>
                <a:cs typeface="+mn-cs"/>
              </a:rPr>
              <a:t>. </a:t>
            </a:r>
            <a:endParaRPr lang="en-US" sz="2000" dirty="0">
              <a:latin typeface="+mn-lt"/>
              <a:cs typeface="+mn-cs"/>
            </a:endParaRPr>
          </a:p>
          <a:p>
            <a:pPr>
              <a:lnSpc>
                <a:spcPct val="114000"/>
              </a:lnSpc>
              <a:spcBef>
                <a:spcPts val="0"/>
              </a:spcBef>
              <a:defRPr/>
            </a:pPr>
            <a:r>
              <a:rPr lang="ru-RU" sz="2000" dirty="0">
                <a:latin typeface="+mn-lt"/>
                <a:cs typeface="+mn-cs"/>
              </a:rPr>
              <a:t>Событию</a:t>
            </a:r>
            <a:r>
              <a:rPr lang="ru-RU" sz="2000" dirty="0">
                <a:latin typeface="+mn-lt"/>
                <a:cs typeface="+mn-cs"/>
              </a:rPr>
              <a:t> </a:t>
            </a:r>
            <a:r>
              <a:rPr lang="en-US" sz="2000" b="1" dirty="0">
                <a:latin typeface="+mn-lt"/>
                <a:cs typeface="+mn-cs"/>
              </a:rPr>
              <a:t>A</a:t>
            </a:r>
            <a:r>
              <a:rPr lang="ru-RU" sz="2000" dirty="0">
                <a:latin typeface="+mn-lt"/>
                <a:cs typeface="+mn-cs"/>
              </a:rPr>
              <a:t> = {команда России во второй группе} благоприятствуют четыре карточки с </a:t>
            </a:r>
            <a:r>
              <a:rPr lang="ru-RU" sz="2000" dirty="0">
                <a:latin typeface="+mn-lt"/>
                <a:cs typeface="+mn-cs"/>
              </a:rPr>
              <a:t>номером</a:t>
            </a:r>
            <a:r>
              <a:rPr lang="en-US" sz="2000" dirty="0">
                <a:latin typeface="+mn-lt"/>
                <a:cs typeface="+mn-cs"/>
              </a:rPr>
              <a:t> </a:t>
            </a:r>
            <a:r>
              <a:rPr lang="en-US" sz="2000" dirty="0">
                <a:latin typeface="+mn-lt"/>
                <a:cs typeface="+mn-cs"/>
              </a:rPr>
              <a:t>2</a:t>
            </a:r>
            <a:r>
              <a:rPr lang="ru-RU" sz="2000" dirty="0">
                <a:latin typeface="+mn-lt"/>
                <a:cs typeface="+mn-cs"/>
              </a:rPr>
              <a:t>, </a:t>
            </a:r>
          </a:p>
          <a:p>
            <a:pPr>
              <a:lnSpc>
                <a:spcPct val="114000"/>
              </a:lnSpc>
              <a:spcBef>
                <a:spcPts val="0"/>
              </a:spcBef>
              <a:defRPr/>
            </a:pPr>
            <a:r>
              <a:rPr lang="ru-RU" sz="2000" dirty="0">
                <a:latin typeface="+mn-lt"/>
                <a:cs typeface="+mn-cs"/>
              </a:rPr>
              <a:t>то есть</a:t>
            </a:r>
            <a:r>
              <a:rPr lang="en-US" sz="2000" dirty="0">
                <a:latin typeface="+mn-lt"/>
                <a:cs typeface="+mn-cs"/>
              </a:rPr>
              <a:t> N(A) = 4</a:t>
            </a:r>
            <a:r>
              <a:rPr lang="ru-RU" sz="2000" dirty="0">
                <a:latin typeface="+mn-lt"/>
                <a:cs typeface="+mn-cs"/>
              </a:rPr>
              <a:t>.</a:t>
            </a:r>
            <a:r>
              <a:rPr lang="ru-RU" sz="2000" dirty="0">
                <a:latin typeface="+mn-lt"/>
                <a:cs typeface="+mn-cs"/>
              </a:rPr>
              <a:t/>
            </a:r>
            <a:br>
              <a:rPr lang="ru-RU" sz="2000" dirty="0">
                <a:latin typeface="+mn-lt"/>
                <a:cs typeface="+mn-cs"/>
              </a:rPr>
            </a:br>
            <a:r>
              <a:rPr lang="ru-RU" sz="2000" dirty="0">
                <a:latin typeface="+mn-lt"/>
                <a:cs typeface="+mn-cs"/>
              </a:rPr>
              <a:t>Тогда </a:t>
            </a:r>
            <a:r>
              <a:rPr lang="en-US" sz="2000" dirty="0">
                <a:latin typeface="+mn-lt"/>
                <a:cs typeface="+mn-cs"/>
              </a:rPr>
              <a:t>P(A) =4/16 =0,25</a:t>
            </a:r>
            <a:r>
              <a:rPr lang="ru-RU" sz="2000" dirty="0">
                <a:latin typeface="+mn-lt"/>
                <a:cs typeface="+mn-cs"/>
              </a:rPr>
              <a:t>.</a:t>
            </a:r>
            <a:r>
              <a:rPr lang="ru-RU" sz="2000" dirty="0">
                <a:latin typeface="+mn-lt"/>
                <a:cs typeface="+mn-cs"/>
              </a:rPr>
              <a:t> </a:t>
            </a:r>
            <a:br>
              <a:rPr lang="ru-RU" sz="2000" dirty="0">
                <a:latin typeface="+mn-lt"/>
                <a:cs typeface="+mn-cs"/>
              </a:rPr>
            </a:br>
            <a:endParaRPr lang="ru-RU" sz="2000" i="1" dirty="0">
              <a:latin typeface="+mn-lt"/>
              <a:cs typeface="+mn-cs"/>
            </a:endParaRPr>
          </a:p>
        </p:txBody>
      </p:sp>
      <p:pic>
        <p:nvPicPr>
          <p:cNvPr id="30727" name="Picture 2" descr="http://www.mojawieliczka.pl/wp-content/uploads/2011/01/pilka-nozna__vb__c19544168-6.jpg"/>
          <p:cNvPicPr>
            <a:picLocks noChangeAspect="1" noChangeArrowheads="1"/>
          </p:cNvPicPr>
          <p:nvPr/>
        </p:nvPicPr>
        <p:blipFill>
          <a:blip r:embed="rId2">
            <a:clrChange>
              <a:clrFrom>
                <a:srgbClr val="FCFCFC"/>
              </a:clrFrom>
              <a:clrTo>
                <a:srgbClr val="FCFCFC">
                  <a:alpha val="0"/>
                </a:srgbClr>
              </a:clrTo>
            </a:clrChange>
          </a:blip>
          <a:srcRect/>
          <a:stretch>
            <a:fillRect/>
          </a:stretch>
        </p:blipFill>
        <p:spPr bwMode="auto">
          <a:xfrm>
            <a:off x="6977063" y="4772025"/>
            <a:ext cx="2166937" cy="20859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1000" fill="hold"/>
                                        <p:tgtEl>
                                          <p:spTgt spid="8">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8">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8">
                                            <p:txEl>
                                              <p:pRg st="0" end="0"/>
                                            </p:txEl>
                                          </p:spTgt>
                                        </p:tgtEl>
                                      </p:cBhvr>
                                    </p:animEffect>
                                  </p:childTnLst>
                                </p:cTn>
                              </p:par>
                              <p:par>
                                <p:cTn id="10" presetID="1" presetClass="entr" presetSubtype="0" fill="hold" nodeType="with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8">
                                            <p:txEl>
                                              <p:pRg st="2" end="2"/>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9"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ppt_x</p:attrName>
                                        </p:attrNameLst>
                                      </p:cBhvr>
                                      <p:tavLst>
                                        <p:tav tm="0">
                                          <p:val>
                                            <p:strVal val="#ppt_x-.2"/>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8877300" cy="1631950"/>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На клавиатуре телефона 10 цифр, из них 5 четных: 0, 2, 4, 6, 8. Поэтому вероятность того, что случайно будет нажата четная цифра равна </a:t>
            </a:r>
            <a:r>
              <a:rPr lang="ru-RU" sz="2000" dirty="0">
                <a:latin typeface="+mn-lt"/>
                <a:cs typeface="+mn-cs"/>
              </a:rPr>
              <a:t>5/10</a:t>
            </a:r>
            <a:r>
              <a:rPr lang="ru-RU" sz="2000" dirty="0">
                <a:latin typeface="+mn-lt"/>
                <a:cs typeface="+mn-cs"/>
              </a:rPr>
              <a:t> = 0,5. </a:t>
            </a:r>
          </a:p>
          <a:p>
            <a:pPr>
              <a:defRPr/>
            </a:pPr>
            <a:endParaRPr lang="ru-RU" sz="2000" dirty="0">
              <a:latin typeface="+mn-lt"/>
              <a:cs typeface="+mn-cs"/>
            </a:endParaRPr>
          </a:p>
        </p:txBody>
      </p:sp>
      <p:sp>
        <p:nvSpPr>
          <p:cNvPr id="4" name="Rectangle 2"/>
          <p:cNvSpPr txBox="1">
            <a:spLocks noChangeArrowheads="1"/>
          </p:cNvSpPr>
          <p:nvPr/>
        </p:nvSpPr>
        <p:spPr bwMode="gray">
          <a:xfrm>
            <a:off x="0" y="109538"/>
            <a:ext cx="7739063" cy="101441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sz="2000" i="1" dirty="0"/>
              <a:t>На клавиатуре телефона 10 цифр, от 0 до 9. Какова вероятность того, что случайно нажатая цифра будет чётной? </a:t>
            </a:r>
            <a:endParaRPr lang="ru-RU" sz="2000" i="1" kern="0" dirty="0">
              <a:solidFill>
                <a:schemeClr val="accent1">
                  <a:lumMod val="25000"/>
                </a:schemeClr>
              </a:solidFill>
            </a:endParaRP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5</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a:t>
            </a:r>
            <a:r>
              <a:rPr lang="en-US" sz="2400" b="1" dirty="0">
                <a:cs typeface="+mn-cs"/>
              </a:rPr>
              <a:t>8</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gray">
          <a:xfrm>
            <a:off x="0" y="263525"/>
            <a:ext cx="7739063" cy="706438"/>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Какова вероятность того, что случайно выбранное натуральное число от 10 до 19 делится на три? </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320179</a:t>
            </a:r>
            <a:endParaRPr lang="ru-RU" sz="2400" dirty="0">
              <a:cs typeface="+mn-cs"/>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8877300" cy="1631950"/>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Натуральных чисел от 10 до 19 десять, </a:t>
            </a:r>
            <a:r>
              <a:rPr lang="ru-RU" sz="2000" dirty="0">
                <a:latin typeface="+mn-lt"/>
                <a:cs typeface="+mn-cs"/>
              </a:rPr>
              <a:t>                                                из </a:t>
            </a:r>
            <a:r>
              <a:rPr lang="ru-RU" sz="2000" dirty="0">
                <a:latin typeface="+mn-lt"/>
                <a:cs typeface="+mn-cs"/>
              </a:rPr>
              <a:t>них на три делятся три числа: 12, 15, 18. </a:t>
            </a:r>
            <a:r>
              <a:rPr lang="ru-RU" sz="2000" dirty="0">
                <a:latin typeface="+mn-lt"/>
                <a:cs typeface="+mn-cs"/>
              </a:rPr>
              <a:t>                      Следовательно</a:t>
            </a:r>
            <a:r>
              <a:rPr lang="ru-RU" sz="2000" dirty="0">
                <a:latin typeface="+mn-lt"/>
                <a:cs typeface="+mn-cs"/>
              </a:rPr>
              <a:t>, искомая вероятность равна </a:t>
            </a:r>
            <a:r>
              <a:rPr lang="ru-RU" sz="2000" dirty="0">
                <a:latin typeface="+mn-lt"/>
                <a:cs typeface="+mn-cs"/>
              </a:rPr>
              <a:t>3</a:t>
            </a:r>
            <a:r>
              <a:rPr lang="ru-RU" sz="2000" dirty="0">
                <a:cs typeface="+mn-cs"/>
              </a:rPr>
              <a:t>/</a:t>
            </a:r>
            <a:r>
              <a:rPr lang="ru-RU" sz="2000" dirty="0">
                <a:latin typeface="+mn-lt"/>
                <a:cs typeface="+mn-cs"/>
              </a:rPr>
              <a:t>10</a:t>
            </a:r>
            <a:r>
              <a:rPr lang="ru-RU" sz="2000" dirty="0">
                <a:latin typeface="+mn-lt"/>
                <a:cs typeface="+mn-cs"/>
              </a:rPr>
              <a:t> = 0,3. </a:t>
            </a:r>
          </a:p>
          <a:p>
            <a:pPr>
              <a:defRPr/>
            </a:pPr>
            <a:endParaRPr lang="ru-RU" sz="2000" dirty="0">
              <a:latin typeface="+mn-lt"/>
              <a:cs typeface="+mn-cs"/>
            </a:endParaRPr>
          </a:p>
        </p:txBody>
      </p:sp>
      <p:sp>
        <p:nvSpPr>
          <p:cNvPr id="4" name="Rectangle 2"/>
          <p:cNvSpPr txBox="1">
            <a:spLocks noChangeArrowheads="1"/>
          </p:cNvSpPr>
          <p:nvPr/>
        </p:nvSpPr>
        <p:spPr bwMode="gray">
          <a:xfrm>
            <a:off x="0" y="263525"/>
            <a:ext cx="7739063" cy="706438"/>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Какова вероятность того, что случайно выбранное натуральное число от 10 до 19 делится на три? </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0,3.</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320179</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ppt_x</p:attrName>
                                        </p:attrNameLst>
                                      </p:cBhvr>
                                      <p:tavLst>
                                        <p:tav tm="0">
                                          <p:val>
                                            <p:strVal val="#ppt_x-.2"/>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8877300" cy="1016000"/>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Всего туристов пять, случайным образом из них выбирают двоих. Вероятность быть выбранным равна </a:t>
            </a:r>
            <a:r>
              <a:rPr lang="ru-RU" sz="2000" dirty="0">
                <a:latin typeface="+mn-lt"/>
                <a:cs typeface="+mn-cs"/>
              </a:rPr>
              <a:t>2/5</a:t>
            </a:r>
            <a:r>
              <a:rPr lang="ru-RU" sz="2000" dirty="0">
                <a:latin typeface="+mn-lt"/>
                <a:cs typeface="+mn-cs"/>
              </a:rPr>
              <a:t> = 0,4.</a:t>
            </a:r>
          </a:p>
        </p:txBody>
      </p:sp>
      <p:sp>
        <p:nvSpPr>
          <p:cNvPr id="4" name="Rectangle 2"/>
          <p:cNvSpPr txBox="1">
            <a:spLocks noChangeArrowheads="1"/>
          </p:cNvSpPr>
          <p:nvPr/>
        </p:nvSpPr>
        <p:spPr bwMode="gray">
          <a:xfrm>
            <a:off x="0" y="82550"/>
            <a:ext cx="7739063" cy="1630363"/>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группе туристов 5 человек. С помощью жребия они выбирают двух человек, которые должны идти в село за продуктами. Турист А. хотел бы сходить в магазин, но он подчиняется жребию. Какова вероятность того, что А. пойдёт в магазин?</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0,4.</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320181</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ppt_x</p:attrName>
                                        </p:attrNameLst>
                                      </p:cBhvr>
                                      <p:tavLst>
                                        <p:tav tm="0">
                                          <p:val>
                                            <p:strVal val="#ppt_x-.2"/>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9144000" cy="1939925"/>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Обозначим «1» ту сторону монеты, которая отвечает за выигрыш жребия «Физиком», другую сторону монеты обозначим «0». </a:t>
            </a:r>
            <a:endParaRPr lang="ru-RU" sz="2000" dirty="0">
              <a:latin typeface="+mn-lt"/>
              <a:cs typeface="+mn-cs"/>
            </a:endParaRPr>
          </a:p>
          <a:p>
            <a:pPr>
              <a:defRPr/>
            </a:pPr>
            <a:r>
              <a:rPr lang="ru-RU" sz="2000" dirty="0">
                <a:latin typeface="+mn-lt"/>
                <a:cs typeface="+mn-cs"/>
              </a:rPr>
              <a:t>Тогда </a:t>
            </a:r>
            <a:r>
              <a:rPr lang="ru-RU" sz="2000" dirty="0">
                <a:latin typeface="+mn-lt"/>
                <a:cs typeface="+mn-cs"/>
              </a:rPr>
              <a:t>благоприятных комбинаций три: 110, 101, 011, </a:t>
            </a:r>
            <a:r>
              <a:rPr lang="en-US" sz="2000" dirty="0">
                <a:latin typeface="+mn-lt"/>
                <a:cs typeface="+mn-cs"/>
              </a:rPr>
              <a:t>N(A</a:t>
            </a:r>
            <a:r>
              <a:rPr lang="en-US" sz="2000" dirty="0">
                <a:latin typeface="+mn-lt"/>
                <a:cs typeface="+mn-cs"/>
              </a:rPr>
              <a:t>)=3</a:t>
            </a:r>
            <a:endParaRPr lang="ru-RU" sz="2000" dirty="0">
              <a:latin typeface="+mn-lt"/>
              <a:cs typeface="+mn-cs"/>
            </a:endParaRPr>
          </a:p>
          <a:p>
            <a:pPr>
              <a:defRPr/>
            </a:pPr>
            <a:r>
              <a:rPr lang="ru-RU" sz="2000" dirty="0">
                <a:latin typeface="+mn-lt"/>
                <a:cs typeface="+mn-cs"/>
              </a:rPr>
              <a:t>а </a:t>
            </a:r>
            <a:r>
              <a:rPr lang="ru-RU" sz="2000" dirty="0">
                <a:latin typeface="+mn-lt"/>
                <a:cs typeface="+mn-cs"/>
              </a:rPr>
              <a:t>всего </a:t>
            </a:r>
            <a:r>
              <a:rPr lang="ru-RU" sz="2000" dirty="0">
                <a:latin typeface="+mn-lt"/>
                <a:cs typeface="+mn-cs"/>
              </a:rPr>
              <a:t>комбинаций: </a:t>
            </a:r>
            <a:r>
              <a:rPr lang="ru-RU" sz="2000" dirty="0">
                <a:latin typeface="+mn-lt"/>
                <a:cs typeface="+mn-cs"/>
              </a:rPr>
              <a:t>000, 001, 010, 011, 100, 101, 110, </a:t>
            </a:r>
            <a:r>
              <a:rPr lang="ru-RU" sz="2000" dirty="0">
                <a:latin typeface="+mn-lt"/>
                <a:cs typeface="+mn-cs"/>
              </a:rPr>
              <a:t>111</a:t>
            </a:r>
            <a:r>
              <a:rPr lang="en-US" sz="2000" dirty="0">
                <a:latin typeface="+mn-lt"/>
                <a:cs typeface="+mn-cs"/>
              </a:rPr>
              <a:t>,</a:t>
            </a:r>
            <a:r>
              <a:rPr lang="ru-RU" sz="2000" dirty="0">
                <a:latin typeface="+mn-lt"/>
                <a:cs typeface="+mn-cs"/>
              </a:rPr>
              <a:t> </a:t>
            </a:r>
            <a:r>
              <a:rPr lang="en-US" sz="2000" dirty="0">
                <a:latin typeface="+mn-lt"/>
                <a:cs typeface="+mn-cs"/>
              </a:rPr>
              <a:t>N=</a:t>
            </a:r>
            <a:r>
              <a:rPr lang="ru-RU" sz="2000" dirty="0">
                <a:latin typeface="+mn-lt"/>
                <a:cs typeface="+mn-cs"/>
              </a:rPr>
              <a:t>2</a:t>
            </a:r>
            <a:r>
              <a:rPr lang="ru-RU" sz="2000" baseline="30000" dirty="0">
                <a:latin typeface="+mn-lt"/>
                <a:cs typeface="+mn-cs"/>
              </a:rPr>
              <a:t>3</a:t>
            </a:r>
            <a:r>
              <a:rPr lang="ru-RU" sz="2000" dirty="0">
                <a:latin typeface="+mn-lt"/>
                <a:cs typeface="+mn-cs"/>
              </a:rPr>
              <a:t>=8</a:t>
            </a:r>
          </a:p>
          <a:p>
            <a:pPr>
              <a:defRPr/>
            </a:pPr>
            <a:r>
              <a:rPr lang="ru-RU" sz="2000" dirty="0">
                <a:latin typeface="+mn-lt"/>
                <a:cs typeface="+mn-cs"/>
              </a:rPr>
              <a:t>Тем </a:t>
            </a:r>
            <a:r>
              <a:rPr lang="ru-RU" sz="2000" dirty="0">
                <a:latin typeface="+mn-lt"/>
                <a:cs typeface="+mn-cs"/>
              </a:rPr>
              <a:t>самым, искомая вероятность равна: </a:t>
            </a:r>
            <a:r>
              <a:rPr lang="ru-RU" sz="2000" dirty="0">
                <a:latin typeface="+mn-lt"/>
                <a:cs typeface="+mn-cs"/>
              </a:rPr>
              <a:t>Р(А) =</a:t>
            </a:r>
            <a:r>
              <a:rPr lang="ru-RU" sz="2000" dirty="0">
                <a:cs typeface="+mn-cs"/>
              </a:rPr>
              <a:t> </a:t>
            </a:r>
            <a:r>
              <a:rPr lang="ru-RU" sz="2000" dirty="0">
                <a:latin typeface="+mn-lt"/>
                <a:cs typeface="+mn-cs"/>
              </a:rPr>
              <a:t>3/8=0,375</a:t>
            </a:r>
            <a:endParaRPr lang="ru-RU" sz="2000" dirty="0">
              <a:latin typeface="+mn-lt"/>
              <a:cs typeface="+mn-cs"/>
            </a:endParaRPr>
          </a:p>
        </p:txBody>
      </p:sp>
      <p:sp>
        <p:nvSpPr>
          <p:cNvPr id="4" name="Rectangle 2"/>
          <p:cNvSpPr txBox="1">
            <a:spLocks noChangeArrowheads="1"/>
          </p:cNvSpPr>
          <p:nvPr/>
        </p:nvSpPr>
        <p:spPr bwMode="gray">
          <a:xfrm>
            <a:off x="0" y="42863"/>
            <a:ext cx="7739063"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Перед началом футбольного матча судья бросает монетку, чтобы определить, какая из команд начнёт игру с мячом. Команда «Физик» играет три матча с разными командами. Найдите вероятность того, что в этих играх «Физик» выиграет жребий ровно два раза</a:t>
            </a:r>
            <a:r>
              <a:rPr lang="ru-RU" sz="2000" i="1" dirty="0"/>
              <a:t>.</a:t>
            </a:r>
            <a:endParaRPr lang="ru-RU" sz="2000" i="1" dirty="0"/>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0,375.</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320183</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9"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1000" fill="hold"/>
                                        <p:tgtEl>
                                          <p:spTgt spid="5"/>
                                        </p:tgtEl>
                                        <p:attrNameLst>
                                          <p:attrName>ppt_x</p:attrName>
                                        </p:attrNameLst>
                                      </p:cBhvr>
                                      <p:tavLst>
                                        <p:tav tm="0">
                                          <p:val>
                                            <p:strVal val="#ppt_x-.2"/>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8877300" cy="1016000"/>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Сумма очков может быть равна 5 в четырех случаях: </a:t>
            </a:r>
            <a:endParaRPr lang="ru-RU" sz="2000" dirty="0">
              <a:latin typeface="+mn-lt"/>
              <a:cs typeface="+mn-cs"/>
            </a:endParaRPr>
          </a:p>
          <a:p>
            <a:pPr>
              <a:defRPr/>
            </a:pPr>
            <a:r>
              <a:rPr lang="ru-RU" sz="2000" dirty="0">
                <a:latin typeface="+mn-lt"/>
                <a:cs typeface="+mn-cs"/>
              </a:rPr>
              <a:t>«</a:t>
            </a:r>
            <a:r>
              <a:rPr lang="ru-RU" sz="2000" dirty="0">
                <a:latin typeface="+mn-lt"/>
                <a:cs typeface="+mn-cs"/>
              </a:rPr>
              <a:t>3 + 2», «2 + 3», «1 + 4», «4 + 1». </a:t>
            </a:r>
          </a:p>
        </p:txBody>
      </p:sp>
      <p:sp>
        <p:nvSpPr>
          <p:cNvPr id="4" name="Rectangle 2"/>
          <p:cNvSpPr txBox="1">
            <a:spLocks noChangeArrowheads="1"/>
          </p:cNvSpPr>
          <p:nvPr/>
        </p:nvSpPr>
        <p:spPr bwMode="gray">
          <a:xfrm>
            <a:off x="0" y="42863"/>
            <a:ext cx="7739063" cy="1016000"/>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Игральный кубик бросают дважды. Сколько элементарных исходов опыта благоприятствуют событию </a:t>
            </a:r>
            <a:r>
              <a:rPr lang="ru-RU" sz="2000" i="1" dirty="0"/>
              <a:t>«А </a:t>
            </a:r>
            <a:r>
              <a:rPr lang="ru-RU" sz="2000" i="1" dirty="0"/>
              <a:t>= </a:t>
            </a:r>
            <a:r>
              <a:rPr lang="ru-RU" sz="2000" i="1" dirty="0"/>
              <a:t>сумма </a:t>
            </a:r>
            <a:r>
              <a:rPr lang="ru-RU" sz="2000" i="1" dirty="0"/>
              <a:t>очков равна 5»?</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4.</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320184</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9"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ppt_x</p:attrName>
                                        </p:attrNameLst>
                                      </p:cBhvr>
                                      <p:tavLst>
                                        <p:tav tm="0">
                                          <p:val>
                                            <p:strVal val="#ppt_x-.2"/>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8877300" cy="1323975"/>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Всего возможных исходов — четыре: </a:t>
            </a:r>
            <a:r>
              <a:rPr lang="ru-RU" sz="2000" dirty="0">
                <a:latin typeface="+mn-lt"/>
                <a:cs typeface="+mn-cs"/>
              </a:rPr>
              <a:t>ОО, ОР, РО, РР. </a:t>
            </a:r>
            <a:r>
              <a:rPr lang="ru-RU" sz="2000" dirty="0">
                <a:latin typeface="+mn-lt"/>
                <a:cs typeface="+mn-cs"/>
              </a:rPr>
              <a:t>Благоприятным является один: </a:t>
            </a:r>
            <a:r>
              <a:rPr lang="ru-RU" sz="2000" dirty="0">
                <a:latin typeface="+mn-lt"/>
                <a:cs typeface="+mn-cs"/>
              </a:rPr>
              <a:t>ОР.                                   Следовательно</a:t>
            </a:r>
            <a:r>
              <a:rPr lang="ru-RU" sz="2000" dirty="0">
                <a:latin typeface="+mn-lt"/>
                <a:cs typeface="+mn-cs"/>
              </a:rPr>
              <a:t>, искомая вероятность равна </a:t>
            </a:r>
            <a:r>
              <a:rPr lang="ru-RU" sz="2000" dirty="0">
                <a:latin typeface="+mn-lt"/>
                <a:cs typeface="+mn-cs"/>
              </a:rPr>
              <a:t>1/4</a:t>
            </a:r>
            <a:r>
              <a:rPr lang="ru-RU" sz="2000" dirty="0">
                <a:latin typeface="+mn-lt"/>
                <a:cs typeface="+mn-cs"/>
              </a:rPr>
              <a:t> = 0,25.</a:t>
            </a:r>
          </a:p>
        </p:txBody>
      </p:sp>
      <p:sp>
        <p:nvSpPr>
          <p:cNvPr id="4" name="Rectangle 2"/>
          <p:cNvSpPr txBox="1">
            <a:spLocks noChangeArrowheads="1"/>
          </p:cNvSpPr>
          <p:nvPr/>
        </p:nvSpPr>
        <p:spPr bwMode="gray">
          <a:xfrm>
            <a:off x="0" y="42863"/>
            <a:ext cx="7850188" cy="132397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случайном эксперименте симметричную монету бросают дважды. Найдите вероятность того, что </a:t>
            </a:r>
            <a:r>
              <a:rPr lang="ru-RU" sz="2000" i="1" dirty="0"/>
              <a:t>наступит исход ОР (в </a:t>
            </a:r>
            <a:r>
              <a:rPr lang="ru-RU" sz="2000" i="1" dirty="0"/>
              <a:t>первый раз выпадает орёл, </a:t>
            </a:r>
            <a:endParaRPr lang="ru-RU" sz="2000" i="1" dirty="0"/>
          </a:p>
          <a:p>
            <a:pPr>
              <a:defRPr/>
            </a:pPr>
            <a:r>
              <a:rPr lang="ru-RU" sz="2000" i="1" dirty="0"/>
              <a:t>а </a:t>
            </a:r>
            <a:r>
              <a:rPr lang="ru-RU" sz="2000" i="1" dirty="0"/>
              <a:t>во второй — </a:t>
            </a:r>
            <a:r>
              <a:rPr lang="ru-RU" sz="2000" i="1" dirty="0"/>
              <a:t>решка).</a:t>
            </a:r>
            <a:r>
              <a:rPr lang="ru-RU" sz="2000" i="1" dirty="0"/>
              <a:t> </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0,25.</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320185</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 y="1862330"/>
            <a:ext cx="9144001" cy="4388381"/>
          </a:xfrm>
          <a:prstGeom prst="rect">
            <a:avLst/>
          </a:prstGeom>
          <a:blipFill rotWithShape="1">
            <a:blip r:embed="rId2" cstate="print"/>
            <a:stretch>
              <a:fillRect l="-599" t="-416" r="-1065"/>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8229600"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На рок-фестивале выступают группы — по одной от каждой из заявленных стран. Порядок выступления определяется жребием. Какова вероятность того, что группа из Дании будет выступать после группы из Швеции и после группы из Норвегии? Результат округлите до сотых.</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0,33.</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320186</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par>
                          <p:cTn id="17" fill="hold">
                            <p:stCondLst>
                              <p:cond delay="1000"/>
                            </p:stCondLst>
                            <p:childTnLst>
                              <p:par>
                                <p:cTn id="18" presetID="29" presetClass="entr" presetSubtype="0" fill="hold" nodeType="afterEffect">
                                  <p:stCondLst>
                                    <p:cond delay="0"/>
                                  </p:stCondLst>
                                  <p:iterate type="lt">
                                    <p:tmPct val="0"/>
                                  </p:iterate>
                                  <p:childTnLst>
                                    <p:set>
                                      <p:cBhvr>
                                        <p:cTn id="19" dur="1" fill="hold">
                                          <p:stCondLst>
                                            <p:cond delay="0"/>
                                          </p:stCondLst>
                                        </p:cTn>
                                        <p:tgtEl>
                                          <p:spTgt spid="6">
                                            <p:txEl>
                                              <p:pRg st="2" end="2"/>
                                            </p:txEl>
                                          </p:spTgt>
                                        </p:tgtEl>
                                        <p:attrNameLst>
                                          <p:attrName>style.visibility</p:attrName>
                                        </p:attrNameLst>
                                      </p:cBhvr>
                                      <p:to>
                                        <p:strVal val="visible"/>
                                      </p:to>
                                    </p:set>
                                    <p:anim calcmode="lin" valueType="num">
                                      <p:cBhvr>
                                        <p:cTn id="20"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21"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2" dur="10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nodeType="clickEffect">
                                  <p:stCondLst>
                                    <p:cond delay="0"/>
                                  </p:stCondLst>
                                  <p:iterate type="lt">
                                    <p:tmPct val="0"/>
                                  </p:iterate>
                                  <p:childTnLst>
                                    <p:set>
                                      <p:cBhvr>
                                        <p:cTn id="26" dur="1" fill="hold">
                                          <p:stCondLst>
                                            <p:cond delay="0"/>
                                          </p:stCondLst>
                                        </p:cTn>
                                        <p:tgtEl>
                                          <p:spTgt spid="6">
                                            <p:txEl>
                                              <p:pRg st="3" end="3"/>
                                            </p:txEl>
                                          </p:spTgt>
                                        </p:tgtEl>
                                        <p:attrNameLst>
                                          <p:attrName>style.visibility</p:attrName>
                                        </p:attrNameLst>
                                      </p:cBhvr>
                                      <p:to>
                                        <p:strVal val="visible"/>
                                      </p:to>
                                    </p:set>
                                    <p:anim calcmode="lin" valueType="num">
                                      <p:cBhvr>
                                        <p:cTn id="27"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8"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6">
                                            <p:txEl>
                                              <p:pRg st="3" end="3"/>
                                            </p:txEl>
                                          </p:spTgt>
                                        </p:tgtEl>
                                      </p:cBhvr>
                                    </p:animEffect>
                                  </p:childTnLst>
                                </p:cTn>
                              </p:par>
                            </p:childTnLst>
                          </p:cTn>
                        </p:par>
                        <p:par>
                          <p:cTn id="30" fill="hold">
                            <p:stCondLst>
                              <p:cond delay="1000"/>
                            </p:stCondLst>
                            <p:childTnLst>
                              <p:par>
                                <p:cTn id="31" presetID="29" presetClass="entr" presetSubtype="0" fill="hold" nodeType="afterEffect">
                                  <p:stCondLst>
                                    <p:cond delay="0"/>
                                  </p:stCondLst>
                                  <p:iterate type="lt">
                                    <p:tmPct val="0"/>
                                  </p:iterate>
                                  <p:childTnLst>
                                    <p:set>
                                      <p:cBhvr>
                                        <p:cTn id="32" dur="1" fill="hold">
                                          <p:stCondLst>
                                            <p:cond delay="0"/>
                                          </p:stCondLst>
                                        </p:cTn>
                                        <p:tgtEl>
                                          <p:spTgt spid="6">
                                            <p:txEl>
                                              <p:pRg st="4" end="4"/>
                                            </p:txEl>
                                          </p:spTgt>
                                        </p:tgtEl>
                                        <p:attrNameLst>
                                          <p:attrName>style.visibility</p:attrName>
                                        </p:attrNameLst>
                                      </p:cBhvr>
                                      <p:to>
                                        <p:strVal val="visible"/>
                                      </p:to>
                                    </p:set>
                                    <p:anim calcmode="lin" valueType="num">
                                      <p:cBhvr>
                                        <p:cTn id="33"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34"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5" dur="1000"/>
                                        <p:tgtEl>
                                          <p:spTgt spid="6">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9" presetClass="entr" presetSubtype="0"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1000" fill="hold"/>
                                        <p:tgtEl>
                                          <p:spTgt spid="5"/>
                                        </p:tgtEl>
                                        <p:attrNameLst>
                                          <p:attrName>ppt_x</p:attrName>
                                        </p:attrNameLst>
                                      </p:cBhvr>
                                      <p:tavLst>
                                        <p:tav tm="0">
                                          <p:val>
                                            <p:strVal val="#ppt_x-.2"/>
                                          </p:val>
                                        </p:tav>
                                        <p:tav tm="100000">
                                          <p:val>
                                            <p:strVal val="#ppt_x"/>
                                          </p:val>
                                        </p:tav>
                                      </p:tavLst>
                                    </p:anim>
                                    <p:anim calcmode="lin" valueType="num">
                                      <p:cBhvr>
                                        <p:cTn id="41"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0" y="1527775"/>
            <a:ext cx="9144001" cy="2233945"/>
          </a:xfrm>
          <a:prstGeom prst="rect">
            <a:avLst/>
          </a:prstGeom>
          <a:blipFill rotWithShape="1">
            <a:blip r:embed="rId2" cstate="print"/>
            <a:stretch>
              <a:fillRect l="-599" t="-813"/>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7964488" cy="1016000"/>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некотором городе из 5000 появившихся на свет младенцев 2512 мальчиков. Найдите частоту рождения девочек в этом городе. Результат округлите до тысячных.</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0,498.</a:t>
            </a:r>
          </a:p>
        </p:txBody>
      </p:sp>
      <p:sp>
        <p:nvSpPr>
          <p:cNvPr id="7" name="Rectangle 2"/>
          <p:cNvSpPr txBox="1">
            <a:spLocks noChangeArrowheads="1"/>
          </p:cNvSpPr>
          <p:nvPr/>
        </p:nvSpPr>
        <p:spPr bwMode="auto">
          <a:xfrm>
            <a:off x="7850037" y="32183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320189</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par>
                          <p:cTn id="17" fill="hold">
                            <p:stCondLst>
                              <p:cond delay="1000"/>
                            </p:stCondLst>
                            <p:childTnLst>
                              <p:par>
                                <p:cTn id="18" presetID="29" presetClass="entr" presetSubtype="0" fill="hold" nodeType="afterEffect">
                                  <p:stCondLst>
                                    <p:cond delay="0"/>
                                  </p:stCondLst>
                                  <p:iterate type="lt">
                                    <p:tmPct val="0"/>
                                  </p:iterate>
                                  <p:childTnLst>
                                    <p:set>
                                      <p:cBhvr>
                                        <p:cTn id="19" dur="1" fill="hold">
                                          <p:stCondLst>
                                            <p:cond delay="0"/>
                                          </p:stCondLst>
                                        </p:cTn>
                                        <p:tgtEl>
                                          <p:spTgt spid="6">
                                            <p:txEl>
                                              <p:pRg st="3" end="3"/>
                                            </p:txEl>
                                          </p:spTgt>
                                        </p:tgtEl>
                                        <p:attrNameLst>
                                          <p:attrName>style.visibility</p:attrName>
                                        </p:attrNameLst>
                                      </p:cBhvr>
                                      <p:to>
                                        <p:strVal val="visible"/>
                                      </p:to>
                                    </p:set>
                                    <p:anim calcmode="lin" valueType="num">
                                      <p:cBhvr>
                                        <p:cTn id="20"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1"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2" dur="1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ppt_x</p:attrName>
                                        </p:attrNameLst>
                                      </p:cBhvr>
                                      <p:tavLst>
                                        <p:tav tm="0">
                                          <p:val>
                                            <p:strVal val="#ppt_x-.2"/>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309813"/>
            <a:ext cx="9144000" cy="163036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В самолете 12 + 18 = 30 мест удобны пассажиру В</a:t>
            </a:r>
            <a:r>
              <a:rPr lang="ru-RU" sz="2000" dirty="0">
                <a:latin typeface="+mn-lt"/>
                <a:cs typeface="+mn-cs"/>
              </a:rPr>
              <a:t>., т.е. </a:t>
            </a:r>
            <a:r>
              <a:rPr lang="en-US" sz="2000" dirty="0">
                <a:latin typeface="+mn-lt"/>
                <a:cs typeface="+mn-cs"/>
              </a:rPr>
              <a:t>N(A)=30</a:t>
            </a:r>
            <a:r>
              <a:rPr lang="ru-RU" sz="2000" dirty="0">
                <a:latin typeface="+mn-lt"/>
                <a:cs typeface="+mn-cs"/>
              </a:rPr>
              <a:t>. </a:t>
            </a:r>
            <a:endParaRPr lang="en-US" sz="2000" dirty="0">
              <a:latin typeface="+mn-lt"/>
              <a:cs typeface="+mn-cs"/>
            </a:endParaRPr>
          </a:p>
          <a:p>
            <a:pPr>
              <a:defRPr/>
            </a:pPr>
            <a:r>
              <a:rPr lang="ru-RU" sz="2000" dirty="0">
                <a:latin typeface="+mn-lt"/>
                <a:cs typeface="+mn-cs"/>
              </a:rPr>
              <a:t>Всего в </a:t>
            </a:r>
            <a:r>
              <a:rPr lang="ru-RU" sz="2000" dirty="0">
                <a:latin typeface="+mn-lt"/>
                <a:cs typeface="+mn-cs"/>
              </a:rPr>
              <a:t>самолете 300 </a:t>
            </a:r>
            <a:r>
              <a:rPr lang="ru-RU" sz="2000" dirty="0">
                <a:latin typeface="+mn-lt"/>
                <a:cs typeface="+mn-cs"/>
              </a:rPr>
              <a:t>мест, т.е</a:t>
            </a:r>
            <a:r>
              <a:rPr lang="ru-RU" sz="2000" dirty="0">
                <a:latin typeface="+mn-lt"/>
                <a:cs typeface="+mn-cs"/>
              </a:rPr>
              <a:t>. </a:t>
            </a:r>
            <a:r>
              <a:rPr lang="en-US" sz="2000" dirty="0">
                <a:latin typeface="+mn-lt"/>
                <a:cs typeface="+mn-cs"/>
              </a:rPr>
              <a:t>N=30</a:t>
            </a:r>
            <a:r>
              <a:rPr lang="ru-RU" sz="2000" dirty="0">
                <a:latin typeface="+mn-lt"/>
                <a:cs typeface="+mn-cs"/>
              </a:rPr>
              <a:t>0. </a:t>
            </a:r>
            <a:endParaRPr lang="en-US" sz="2000" dirty="0">
              <a:latin typeface="+mn-lt"/>
              <a:cs typeface="+mn-cs"/>
            </a:endParaRPr>
          </a:p>
          <a:p>
            <a:pPr>
              <a:defRPr/>
            </a:pPr>
            <a:r>
              <a:rPr lang="ru-RU" sz="2000" dirty="0">
                <a:latin typeface="+mn-lt"/>
                <a:cs typeface="+mn-cs"/>
              </a:rPr>
              <a:t>Поэтому </a:t>
            </a:r>
            <a:r>
              <a:rPr lang="ru-RU" sz="2000" dirty="0">
                <a:latin typeface="+mn-lt"/>
                <a:cs typeface="+mn-cs"/>
              </a:rPr>
              <a:t>вероятность того, что пассажиру В. достанется удобное место равна </a:t>
            </a:r>
            <a:r>
              <a:rPr lang="ru-RU" sz="2000" dirty="0">
                <a:latin typeface="+mn-lt"/>
                <a:cs typeface="+mn-cs"/>
              </a:rPr>
              <a:t>Р(А)=30/300</a:t>
            </a:r>
            <a:r>
              <a:rPr lang="ru-RU" sz="2000" dirty="0">
                <a:latin typeface="+mn-lt"/>
                <a:cs typeface="+mn-cs"/>
              </a:rPr>
              <a:t> = 0,1. </a:t>
            </a:r>
            <a:endParaRPr lang="en-US" sz="2000" i="1" u="sng" dirty="0">
              <a:latin typeface="+mn-lt"/>
              <a:cs typeface="+mn-cs"/>
            </a:endParaRPr>
          </a:p>
        </p:txBody>
      </p:sp>
      <p:sp>
        <p:nvSpPr>
          <p:cNvPr id="4" name="Rectangle 2"/>
          <p:cNvSpPr txBox="1">
            <a:spLocks noChangeArrowheads="1"/>
          </p:cNvSpPr>
          <p:nvPr/>
        </p:nvSpPr>
        <p:spPr bwMode="gray">
          <a:xfrm>
            <a:off x="0" y="42863"/>
            <a:ext cx="8375650"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На борту самолёта 12 мест рядом с запасными выходами и 18 мест за перегородками, разделяющими салоны. Остальные места неудобны для пассажира высокого роста. Пассажир В. высокого роста. Найдите вероятность того, что на регистрации при случайном выборе места пассажиру В. достанется удобное место, если всего в самолёте 300 мест.</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0,1.</a:t>
            </a:r>
          </a:p>
        </p:txBody>
      </p:sp>
      <p:sp>
        <p:nvSpPr>
          <p:cNvPr id="7" name="Rectangle 2"/>
          <p:cNvSpPr txBox="1">
            <a:spLocks noChangeArrowheads="1"/>
          </p:cNvSpPr>
          <p:nvPr/>
        </p:nvSpPr>
        <p:spPr bwMode="auto">
          <a:xfrm>
            <a:off x="7982559" y="52771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320190</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iterate type="lt">
                                    <p:tmPct val="0"/>
                                  </p:iterate>
                                  <p:childTnLst>
                                    <p:set>
                                      <p:cBhvr>
                                        <p:cTn id="27" dur="1" fill="hold">
                                          <p:stCondLst>
                                            <p:cond delay="0"/>
                                          </p:stCondLst>
                                        </p:cTn>
                                        <p:tgtEl>
                                          <p:spTgt spid="6">
                                            <p:txEl>
                                              <p:pRg st="3" end="3"/>
                                            </p:txEl>
                                          </p:spTgt>
                                        </p:tgtEl>
                                        <p:attrNameLst>
                                          <p:attrName>style.visibility</p:attrName>
                                        </p:attrNameLst>
                                      </p:cBhvr>
                                      <p:to>
                                        <p:strVal val="visible"/>
                                      </p:to>
                                    </p:set>
                                    <p:anim calcmode="lin" valueType="num">
                                      <p:cBhvr>
                                        <p:cTn id="28"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9"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6">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1000" fill="hold"/>
                                        <p:tgtEl>
                                          <p:spTgt spid="5"/>
                                        </p:tgtEl>
                                        <p:attrNameLst>
                                          <p:attrName>ppt_x</p:attrName>
                                        </p:attrNameLst>
                                      </p:cBhvr>
                                      <p:tavLst>
                                        <p:tav tm="0">
                                          <p:val>
                                            <p:strVal val="#ppt_x-.2"/>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gray">
          <a:xfrm>
            <a:off x="0" y="42863"/>
            <a:ext cx="9144000"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На олимпиаде в вузе участников рассаживают по трём аудиториям. В первых двух по 120 человек, оставшихся проводят в запасную аудиторию в другом корпусе. При подсчёте выяснилось, что всего было 250 участников. Найдите вероятность того, что случайно выбранный участник писал олимпиаду в запасной аудитории.</a:t>
            </a:r>
          </a:p>
        </p:txBody>
      </p:sp>
      <p:sp>
        <p:nvSpPr>
          <p:cNvPr id="7" name="Rectangle 2"/>
          <p:cNvSpPr txBox="1">
            <a:spLocks noChangeArrowheads="1"/>
          </p:cNvSpPr>
          <p:nvPr/>
        </p:nvSpPr>
        <p:spPr bwMode="auto">
          <a:xfrm>
            <a:off x="7850037" y="-10402"/>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320191</a:t>
            </a:r>
            <a:endParaRPr lang="ru-RU" sz="2400" dirty="0">
              <a:cs typeface="+mn-cs"/>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309813"/>
            <a:ext cx="9144000" cy="224631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Всего участников 250, т.е. </a:t>
            </a:r>
            <a:r>
              <a:rPr lang="en-US" sz="2000" dirty="0">
                <a:latin typeface="+mn-lt"/>
                <a:cs typeface="+mn-cs"/>
              </a:rPr>
              <a:t>N=250.</a:t>
            </a:r>
            <a:endParaRPr lang="ru-RU" sz="2000" dirty="0">
              <a:latin typeface="+mn-lt"/>
              <a:cs typeface="+mn-cs"/>
            </a:endParaRPr>
          </a:p>
          <a:p>
            <a:pPr>
              <a:defRPr/>
            </a:pPr>
            <a:r>
              <a:rPr lang="ru-RU" sz="2000" dirty="0">
                <a:latin typeface="+mn-lt"/>
                <a:cs typeface="+mn-cs"/>
              </a:rPr>
              <a:t>В</a:t>
            </a:r>
            <a:r>
              <a:rPr lang="en-US" sz="2000" dirty="0">
                <a:latin typeface="+mn-lt"/>
                <a:cs typeface="+mn-cs"/>
              </a:rPr>
              <a:t> </a:t>
            </a:r>
            <a:r>
              <a:rPr lang="ru-RU" sz="2000" dirty="0">
                <a:latin typeface="+mn-lt"/>
                <a:cs typeface="+mn-cs"/>
              </a:rPr>
              <a:t>запасную аудиторию направили 250 − 120 − 120 = 10 человек</a:t>
            </a:r>
            <a:r>
              <a:rPr lang="en-US" sz="2000" dirty="0">
                <a:latin typeface="+mn-lt"/>
                <a:cs typeface="+mn-cs"/>
              </a:rPr>
              <a:t>, N(A)=10</a:t>
            </a:r>
            <a:r>
              <a:rPr lang="ru-RU" sz="2000" dirty="0">
                <a:latin typeface="+mn-lt"/>
                <a:cs typeface="+mn-cs"/>
              </a:rPr>
              <a:t>. Поэтому вероятность того, что случайно выбранный участник писал олимпиаду в запасной аудитории, равна </a:t>
            </a:r>
            <a:r>
              <a:rPr lang="en-US" sz="2000" dirty="0">
                <a:latin typeface="+mn-lt"/>
                <a:cs typeface="+mn-cs"/>
              </a:rPr>
              <a:t>P(A)=</a:t>
            </a:r>
            <a:r>
              <a:rPr lang="ru-RU" sz="2000" dirty="0">
                <a:latin typeface="+mn-lt"/>
                <a:cs typeface="+mn-cs"/>
              </a:rPr>
              <a:t>10/250 =1/25= 4/100= 0,04. </a:t>
            </a:r>
          </a:p>
          <a:p>
            <a:pPr>
              <a:defRPr/>
            </a:pPr>
            <a:endParaRPr lang="en-US" sz="2000" i="1" u="sng" dirty="0">
              <a:latin typeface="+mn-lt"/>
              <a:cs typeface="+mn-cs"/>
            </a:endParaRPr>
          </a:p>
        </p:txBody>
      </p:sp>
      <p:sp>
        <p:nvSpPr>
          <p:cNvPr id="4" name="Rectangle 2"/>
          <p:cNvSpPr txBox="1">
            <a:spLocks noChangeArrowheads="1"/>
          </p:cNvSpPr>
          <p:nvPr/>
        </p:nvSpPr>
        <p:spPr bwMode="gray">
          <a:xfrm>
            <a:off x="0" y="42863"/>
            <a:ext cx="9144000"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На олимпиаде в вузе участников рассаживают по трём аудиториям. В первых двух по 120 человек, оставшихся проводят в запасную аудиторию в другом корпусе. При подсчёте выяснилось, что всего было 250 участников. Найдите вероятность того, что случайно выбранный участник писал олимпиаду в запасной аудитории.</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0,04.</a:t>
            </a:r>
          </a:p>
        </p:txBody>
      </p:sp>
      <p:sp>
        <p:nvSpPr>
          <p:cNvPr id="7" name="Rectangle 2"/>
          <p:cNvSpPr txBox="1">
            <a:spLocks noChangeArrowheads="1"/>
          </p:cNvSpPr>
          <p:nvPr/>
        </p:nvSpPr>
        <p:spPr bwMode="auto">
          <a:xfrm>
            <a:off x="7850037" y="-10402"/>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320191</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2"/>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2" y="1673550"/>
            <a:ext cx="9144001" cy="4314899"/>
          </a:xfrm>
          <a:prstGeom prst="rect">
            <a:avLst/>
          </a:prstGeom>
          <a:blipFill rotWithShape="1">
            <a:blip r:embed="rId2" cstate="print"/>
            <a:stretch>
              <a:fillRect l="-599" t="-423"/>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7850188" cy="132397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классе 26 человек, среди них два близнеца — Андрей и Сергей. Класс случайным образом делят на две группы по 13 человек в каждой. Найдите вероятность того, что Андрей и Сергей окажутся в одной группе</a:t>
            </a:r>
            <a:r>
              <a:rPr lang="ru-RU" sz="2000" i="1" dirty="0"/>
              <a:t>.</a:t>
            </a:r>
            <a:endParaRPr lang="ru-RU" sz="2000" i="1" dirty="0"/>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48</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850037" y="41652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320192</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p:cTn id="13"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p:cTn id="19"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6">
                                            <p:txEl>
                                              <p:pRg st="3" end="3"/>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p:cTn id="25"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9"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ppt_x</p:attrName>
                                        </p:attrNameLst>
                                      </p:cBhvr>
                                      <p:tavLst>
                                        <p:tav tm="0">
                                          <p:val>
                                            <p:strVal val="#ppt_x-.2"/>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0" y="1873563"/>
            <a:ext cx="9144001" cy="1170385"/>
          </a:xfrm>
          <a:prstGeom prst="rect">
            <a:avLst/>
          </a:prstGeom>
          <a:blipFill rotWithShape="1">
            <a:blip r:embed="rId2" cstate="print"/>
            <a:stretch>
              <a:fillRect l="-599" t="-1538"/>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8137525"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группе туристов 30 человек. Их вертолётом в несколько приёмов забрасывают в труднодоступный район по 6 человек за рейс. Порядок, в котором вертолёт перевозит туристов, случаен. Найдите вероятность того, что турист П. полетит первым рейсом вертолёта</a:t>
            </a:r>
            <a:r>
              <a:rPr lang="ru-RU" sz="2000" i="1" dirty="0"/>
              <a:t>.</a:t>
            </a:r>
            <a:endParaRPr lang="ru-RU" sz="2000" i="1" dirty="0"/>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2</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850037" y="41652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320194</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309813"/>
            <a:ext cx="9144000" cy="163036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Частота </a:t>
            </a:r>
            <a:r>
              <a:rPr lang="ru-RU" sz="2000" dirty="0">
                <a:latin typeface="+mn-lt"/>
                <a:cs typeface="+mn-cs"/>
              </a:rPr>
              <a:t>события </a:t>
            </a:r>
            <a:r>
              <a:rPr lang="ru-RU" sz="2000" dirty="0">
                <a:latin typeface="+mn-lt"/>
                <a:cs typeface="+mn-cs"/>
              </a:rPr>
              <a:t>«гарантийный ремонт» равна 51 : 1000  = 0,051. Она отличается от предсказанной вероятности </a:t>
            </a:r>
            <a:r>
              <a:rPr lang="ru-RU" sz="2000" dirty="0">
                <a:latin typeface="+mn-lt"/>
                <a:cs typeface="+mn-cs"/>
              </a:rPr>
              <a:t>на</a:t>
            </a:r>
            <a:r>
              <a:rPr lang="ru-RU" sz="2000" dirty="0">
                <a:cs typeface="+mn-cs"/>
              </a:rPr>
              <a:t> </a:t>
            </a:r>
            <a:endParaRPr lang="en-US" sz="2000" dirty="0">
              <a:cs typeface="+mn-cs"/>
            </a:endParaRPr>
          </a:p>
          <a:p>
            <a:pPr>
              <a:defRPr/>
            </a:pPr>
            <a:r>
              <a:rPr lang="ru-RU" sz="2000" dirty="0">
                <a:latin typeface="+mn-lt"/>
                <a:cs typeface="+mn-cs"/>
              </a:rPr>
              <a:t>0,051</a:t>
            </a:r>
            <a:r>
              <a:rPr lang="en-US" sz="2000" dirty="0">
                <a:latin typeface="+mn-lt"/>
                <a:cs typeface="+mn-cs"/>
              </a:rPr>
              <a:t> - 0,045 =</a:t>
            </a:r>
            <a:r>
              <a:rPr lang="ru-RU" sz="2000" dirty="0">
                <a:latin typeface="+mn-lt"/>
                <a:cs typeface="+mn-cs"/>
              </a:rPr>
              <a:t> </a:t>
            </a:r>
            <a:r>
              <a:rPr lang="ru-RU" sz="2000" dirty="0">
                <a:latin typeface="+mn-lt"/>
                <a:cs typeface="+mn-cs"/>
              </a:rPr>
              <a:t>0,006.</a:t>
            </a:r>
            <a:r>
              <a:rPr lang="ru-RU" sz="2000" dirty="0">
                <a:cs typeface="+mn-cs"/>
              </a:rPr>
              <a:t> </a:t>
            </a:r>
          </a:p>
          <a:p>
            <a:pPr>
              <a:defRPr/>
            </a:pPr>
            <a:endParaRPr lang="en-US" sz="2000" i="1" u="sng" dirty="0">
              <a:latin typeface="+mn-lt"/>
              <a:cs typeface="+mn-cs"/>
            </a:endParaRPr>
          </a:p>
        </p:txBody>
      </p:sp>
      <p:sp>
        <p:nvSpPr>
          <p:cNvPr id="4" name="Rectangle 2"/>
          <p:cNvSpPr txBox="1">
            <a:spLocks noChangeArrowheads="1"/>
          </p:cNvSpPr>
          <p:nvPr/>
        </p:nvSpPr>
        <p:spPr bwMode="gray">
          <a:xfrm>
            <a:off x="0" y="42863"/>
            <a:ext cx="8732838"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Вероятность того, что новый DVD-проигрыватель в течение года поступит в гарантийный ремонт, равна 0,045. </a:t>
            </a:r>
            <a:r>
              <a:rPr lang="ru-RU" sz="2000" i="1" dirty="0"/>
              <a:t>                   В </a:t>
            </a:r>
            <a:r>
              <a:rPr lang="ru-RU" sz="2000" i="1" dirty="0"/>
              <a:t>некотором городе из 1000 проданных DVD-проигрывателей в течение года в гарантийную мастерскую поступила 51 штука. На сколько отличается частота события «гарантийный ремонт» от его вероятности в этом городе</a:t>
            </a:r>
            <a:r>
              <a:rPr lang="ru-RU" sz="2000" i="1" dirty="0"/>
              <a:t>?</a:t>
            </a:r>
            <a:endParaRPr lang="ru-RU" sz="2000" i="1" dirty="0"/>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0</a:t>
            </a:r>
            <a:r>
              <a:rPr lang="ru-RU" sz="2800" i="1" dirty="0">
                <a:solidFill>
                  <a:srgbClr val="FF0000"/>
                </a:solidFill>
                <a:latin typeface="+mn-lt"/>
                <a:cs typeface="+mn-cs"/>
              </a:rPr>
              <a:t>0</a:t>
            </a:r>
            <a:r>
              <a:rPr lang="en-US" sz="2800" i="1" dirty="0">
                <a:solidFill>
                  <a:srgbClr val="FF0000"/>
                </a:solidFill>
                <a:latin typeface="+mn-lt"/>
                <a:cs typeface="+mn-cs"/>
              </a:rPr>
              <a:t>6</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8097078" y="310502"/>
            <a:ext cx="1163816"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200" b="1" dirty="0">
                <a:cs typeface="+mn-cs"/>
              </a:rPr>
              <a:t>320195</a:t>
            </a:r>
            <a:endParaRPr lang="ru-RU" sz="22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2"/>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309813"/>
            <a:ext cx="9144000" cy="1016000"/>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В кармане было 4 </a:t>
            </a:r>
            <a:r>
              <a:rPr lang="ru-RU" sz="2000" dirty="0">
                <a:latin typeface="+mn-lt"/>
                <a:cs typeface="+mn-cs"/>
              </a:rPr>
              <a:t>конфеты, а </a:t>
            </a:r>
            <a:r>
              <a:rPr lang="ru-RU" sz="2000" dirty="0">
                <a:latin typeface="+mn-lt"/>
                <a:cs typeface="+mn-cs"/>
              </a:rPr>
              <a:t>выпала одна конфета. Поэтому вероятность этого события равна одной четвертой. </a:t>
            </a:r>
          </a:p>
        </p:txBody>
      </p:sp>
      <p:sp>
        <p:nvSpPr>
          <p:cNvPr id="4" name="Rectangle 2"/>
          <p:cNvSpPr txBox="1">
            <a:spLocks noChangeArrowheads="1"/>
          </p:cNvSpPr>
          <p:nvPr/>
        </p:nvSpPr>
        <p:spPr bwMode="gray">
          <a:xfrm>
            <a:off x="0" y="42863"/>
            <a:ext cx="7885113"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кармане у Миши было четыре конфеты — «Грильяж», «Белочка», «Коровка» и «Ласточка», а так же ключи от квартиры. Вынимая ключи, Миша случайно выронил из кармана одну конфету. Найдите вероятность того, что потерялась конфета «Грильяж».</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25</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980184" y="629614"/>
            <a:ext cx="1163816"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200" b="1" dirty="0">
                <a:cs typeface="+mn-cs"/>
              </a:rPr>
              <a:t>320208</a:t>
            </a:r>
            <a:endParaRPr lang="ru-RU" sz="22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 y="2309654"/>
            <a:ext cx="9144001" cy="1478162"/>
          </a:xfrm>
          <a:prstGeom prst="rect">
            <a:avLst/>
          </a:prstGeom>
          <a:blipFill rotWithShape="1">
            <a:blip r:embed="rId2" cstate="print"/>
            <a:stretch>
              <a:fillRect l="-599" t="-1224"/>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8335963" cy="132397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Механические часы с двенадцатичасовым циферблатом в какой-то момент сломались и перестали ходить. Найдите вероятность того, что часовая стрелка застыла, достигнув отметки 10, но не дойдя до отметки 1 час.</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25</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968119" y="42607"/>
            <a:ext cx="1163816"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200" b="1" dirty="0">
                <a:cs typeface="+mn-cs"/>
              </a:rPr>
              <a:t>32020</a:t>
            </a:r>
            <a:r>
              <a:rPr lang="en-US" sz="2200" b="1" dirty="0">
                <a:cs typeface="+mn-cs"/>
              </a:rPr>
              <a:t>9</a:t>
            </a:r>
            <a:endParaRPr lang="ru-RU" sz="22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76225" y="782638"/>
            <a:ext cx="9696450" cy="5124450"/>
          </a:xfrm>
        </p:spPr>
        <p:txBody>
          <a:bodyPr/>
          <a:lstStyle/>
          <a:p>
            <a:pPr>
              <a:buFontTx/>
              <a:buNone/>
            </a:pPr>
            <a:r>
              <a:rPr lang="en-US" sz="2400" b="1" smtClean="0">
                <a:solidFill>
                  <a:srgbClr val="CC3300"/>
                </a:solidFill>
              </a:rPr>
              <a:t>   </a:t>
            </a:r>
            <a:r>
              <a:rPr lang="ru-RU" sz="2400" b="1" smtClean="0"/>
              <a:t>Два события, называются </a:t>
            </a:r>
            <a:r>
              <a:rPr lang="ru-RU" sz="2400" b="1" smtClean="0">
                <a:solidFill>
                  <a:srgbClr val="CC3300"/>
                </a:solidFill>
              </a:rPr>
              <a:t>совместными</a:t>
            </a:r>
            <a:r>
              <a:rPr lang="ru-RU" sz="2400" b="1" smtClean="0"/>
              <a:t>, </a:t>
            </a:r>
          </a:p>
          <a:p>
            <a:pPr>
              <a:buFontTx/>
              <a:buNone/>
            </a:pPr>
            <a:r>
              <a:rPr lang="ru-RU" sz="2400" b="1" smtClean="0"/>
              <a:t>   если они могут произойти одновременно, </a:t>
            </a:r>
          </a:p>
          <a:p>
            <a:pPr>
              <a:buFontTx/>
              <a:buNone/>
            </a:pPr>
            <a:r>
              <a:rPr lang="ru-RU" sz="2400" b="1" smtClean="0"/>
              <a:t>   при одном исходе эксперимента и </a:t>
            </a:r>
            <a:r>
              <a:rPr lang="ru-RU" sz="2400" b="1" smtClean="0">
                <a:solidFill>
                  <a:srgbClr val="CC3300"/>
                </a:solidFill>
              </a:rPr>
              <a:t>несовместными,</a:t>
            </a:r>
          </a:p>
          <a:p>
            <a:pPr>
              <a:buFontTx/>
              <a:buNone/>
            </a:pPr>
            <a:r>
              <a:rPr lang="ru-RU" sz="2400" b="1" smtClean="0"/>
              <a:t>   если они не могут происходить одновременно.</a:t>
            </a:r>
          </a:p>
          <a:p>
            <a:pPr>
              <a:buFontTx/>
              <a:buNone/>
            </a:pPr>
            <a:r>
              <a:rPr lang="ru-RU" sz="2400" b="1" smtClean="0"/>
              <a:t>   Пример: </a:t>
            </a:r>
            <a:r>
              <a:rPr lang="ru-RU" sz="2200" smtClean="0"/>
              <a:t>Брошена монета. Появление «герба» исключает появление надписи. События «появился герб» и «появилась надпись» - несовместные.</a:t>
            </a:r>
            <a:endParaRPr lang="ru-RU" sz="2400" smtClean="0"/>
          </a:p>
        </p:txBody>
      </p:sp>
      <p:sp>
        <p:nvSpPr>
          <p:cNvPr id="5" name="Text Box 3"/>
          <p:cNvSpPr txBox="1">
            <a:spLocks noChangeArrowheads="1"/>
          </p:cNvSpPr>
          <p:nvPr/>
        </p:nvSpPr>
        <p:spPr bwMode="auto">
          <a:xfrm>
            <a:off x="0" y="3671888"/>
            <a:ext cx="9144000" cy="3048000"/>
          </a:xfrm>
          <a:prstGeom prst="rect">
            <a:avLst/>
          </a:prstGeom>
          <a:noFill/>
          <a:ln w="9525">
            <a:noFill/>
            <a:miter lim="800000"/>
            <a:headEnd/>
            <a:tailEnd/>
          </a:ln>
          <a:effectLst/>
        </p:spPr>
        <p:txBody>
          <a:bodyPr>
            <a:spAutoFit/>
          </a:bodyPr>
          <a:lstStyle/>
          <a:p>
            <a:pPr>
              <a:defRPr/>
            </a:pPr>
            <a:r>
              <a:rPr lang="ru-RU" sz="2400" b="1" dirty="0">
                <a:latin typeface="+mn-lt"/>
                <a:cs typeface="+mn-cs"/>
              </a:rPr>
              <a:t>События </a:t>
            </a:r>
            <a:r>
              <a:rPr lang="ru-RU" sz="2400" b="1" dirty="0">
                <a:latin typeface="+mn-lt"/>
                <a:cs typeface="+mn-cs"/>
              </a:rPr>
              <a:t>А и В называются </a:t>
            </a:r>
            <a:r>
              <a:rPr lang="ru-RU" sz="2400" b="1" dirty="0">
                <a:solidFill>
                  <a:srgbClr val="FF0000"/>
                </a:solidFill>
                <a:latin typeface="+mn-lt"/>
                <a:cs typeface="+mn-cs"/>
              </a:rPr>
              <a:t>противоположными</a:t>
            </a:r>
            <a:r>
              <a:rPr lang="ru-RU" sz="2400" b="1" dirty="0">
                <a:latin typeface="+mn-lt"/>
                <a:cs typeface="+mn-cs"/>
              </a:rPr>
              <a:t>, </a:t>
            </a:r>
          </a:p>
          <a:p>
            <a:pPr>
              <a:defRPr/>
            </a:pPr>
            <a:r>
              <a:rPr lang="ru-RU" sz="2400" b="1" dirty="0">
                <a:latin typeface="+mn-lt"/>
                <a:cs typeface="+mn-cs"/>
              </a:rPr>
              <a:t>если всякое наступление события А означает </a:t>
            </a:r>
          </a:p>
          <a:p>
            <a:pPr>
              <a:defRPr/>
            </a:pPr>
            <a:r>
              <a:rPr lang="ru-RU" sz="2400" b="1" dirty="0" err="1">
                <a:latin typeface="+mn-lt"/>
                <a:cs typeface="+mn-cs"/>
              </a:rPr>
              <a:t>ненаступление</a:t>
            </a:r>
            <a:r>
              <a:rPr lang="ru-RU" sz="2400" b="1" dirty="0">
                <a:latin typeface="+mn-lt"/>
                <a:cs typeface="+mn-cs"/>
              </a:rPr>
              <a:t> события В, а </a:t>
            </a:r>
            <a:r>
              <a:rPr lang="ru-RU" sz="2400" b="1" dirty="0" err="1">
                <a:latin typeface="+mn-lt"/>
                <a:cs typeface="+mn-cs"/>
              </a:rPr>
              <a:t>ненаступление</a:t>
            </a:r>
            <a:r>
              <a:rPr lang="ru-RU" sz="2400" b="1" dirty="0">
                <a:latin typeface="+mn-lt"/>
                <a:cs typeface="+mn-cs"/>
              </a:rPr>
              <a:t> события А – наступление события В.</a:t>
            </a:r>
            <a:r>
              <a:rPr lang="ru-RU" sz="2400" dirty="0">
                <a:latin typeface="+mn-lt"/>
                <a:cs typeface="+mn-cs"/>
              </a:rPr>
              <a:t> </a:t>
            </a:r>
            <a:endParaRPr lang="ru-RU" sz="2400" dirty="0">
              <a:latin typeface="+mn-lt"/>
              <a:cs typeface="+mn-cs"/>
            </a:endParaRPr>
          </a:p>
          <a:p>
            <a:pPr>
              <a:defRPr/>
            </a:pPr>
            <a:r>
              <a:rPr lang="ru-RU" sz="2400" b="1" dirty="0">
                <a:latin typeface="+mn-lt"/>
                <a:cs typeface="+mn-cs"/>
              </a:rPr>
              <a:t>Событие, противоположное событию А, обозначают </a:t>
            </a:r>
          </a:p>
          <a:p>
            <a:pPr>
              <a:defRPr/>
            </a:pPr>
            <a:r>
              <a:rPr lang="ru-RU" sz="2400" b="1" dirty="0">
                <a:latin typeface="+mn-lt"/>
                <a:cs typeface="+mn-cs"/>
              </a:rPr>
              <a:t>символом</a:t>
            </a:r>
            <a:r>
              <a:rPr lang="en-US" sz="2400" b="1" dirty="0">
                <a:latin typeface="+mn-lt"/>
                <a:cs typeface="+mn-cs"/>
              </a:rPr>
              <a:t> </a:t>
            </a:r>
            <a:r>
              <a:rPr lang="el-GR" sz="2400" b="1" dirty="0">
                <a:latin typeface="+mn-lt"/>
                <a:cs typeface="+mn-cs"/>
              </a:rPr>
              <a:t>Ᾱ</a:t>
            </a:r>
            <a:r>
              <a:rPr lang="ru-RU" sz="2400" b="1" dirty="0">
                <a:latin typeface="+mn-lt"/>
                <a:cs typeface="+mn-cs"/>
              </a:rPr>
              <a:t>. </a:t>
            </a:r>
          </a:p>
          <a:p>
            <a:pPr>
              <a:defRPr/>
            </a:pPr>
            <a:r>
              <a:rPr lang="ru-RU" sz="2400" b="1" dirty="0">
                <a:latin typeface="+mn-lt"/>
                <a:cs typeface="+mn-cs"/>
              </a:rPr>
              <a:t>Сумма вероятностей противоположных событий равна 1.      </a:t>
            </a:r>
            <a:r>
              <a:rPr lang="en-US" sz="2400" b="1" dirty="0">
                <a:latin typeface="+mn-lt"/>
                <a:cs typeface="+mn-cs"/>
              </a:rPr>
              <a:t>P(A)+P(</a:t>
            </a:r>
            <a:r>
              <a:rPr lang="el-GR" sz="2400" b="1" dirty="0">
                <a:latin typeface="+mn-lt"/>
                <a:cs typeface="+mn-cs"/>
              </a:rPr>
              <a:t>Ᾱ</a:t>
            </a:r>
            <a:r>
              <a:rPr lang="en-US" sz="2400" b="1" dirty="0">
                <a:latin typeface="+mn-lt"/>
                <a:cs typeface="+mn-cs"/>
              </a:rPr>
              <a:t>)=1</a:t>
            </a:r>
            <a:r>
              <a:rPr lang="ru-RU" sz="2400" b="1" dirty="0">
                <a:latin typeface="+mn-lt"/>
                <a:cs typeface="+mn-cs"/>
              </a:rPr>
              <a:t>.</a:t>
            </a:r>
            <a:endParaRPr lang="ru-RU" sz="2400" dirty="0">
              <a:latin typeface="+mn-lt"/>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0"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31775" y="622300"/>
            <a:ext cx="9375775" cy="6010275"/>
          </a:xfrm>
        </p:spPr>
        <p:txBody>
          <a:bodyPr/>
          <a:lstStyle/>
          <a:p>
            <a:pPr>
              <a:buFontTx/>
              <a:buNone/>
              <a:defRPr/>
            </a:pPr>
            <a:r>
              <a:rPr lang="ru-RU" sz="2400" b="1" dirty="0" smtClean="0"/>
              <a:t>   </a:t>
            </a:r>
            <a:r>
              <a:rPr lang="ru-RU" sz="2800" b="1" dirty="0" smtClean="0">
                <a:solidFill>
                  <a:srgbClr val="FF0000"/>
                </a:solidFill>
              </a:rPr>
              <a:t>Суммой</a:t>
            </a:r>
            <a:r>
              <a:rPr lang="ru-RU" sz="2800" b="1" dirty="0"/>
              <a:t> </a:t>
            </a:r>
            <a:r>
              <a:rPr lang="ru-RU" sz="2800" b="1" dirty="0" smtClean="0"/>
              <a:t>двух случайных событий А и В называется случайное событие А+В, которое происходит, если происходит либо событие А, </a:t>
            </a:r>
            <a:r>
              <a:rPr lang="ru-RU" sz="2800" b="1" dirty="0"/>
              <a:t>либо событие В,</a:t>
            </a:r>
            <a:r>
              <a:rPr lang="ru-RU" sz="2800" b="1" dirty="0" smtClean="0"/>
              <a:t> </a:t>
            </a:r>
            <a:r>
              <a:rPr lang="ru-RU" sz="2800" b="1" dirty="0"/>
              <a:t>либо </a:t>
            </a:r>
            <a:r>
              <a:rPr lang="ru-RU" sz="2800" b="1" dirty="0" smtClean="0"/>
              <a:t>события </a:t>
            </a:r>
            <a:r>
              <a:rPr lang="ru-RU" sz="2800" b="1" dirty="0"/>
              <a:t>А </a:t>
            </a:r>
            <a:r>
              <a:rPr lang="ru-RU" sz="2800" b="1" dirty="0" smtClean="0"/>
              <a:t>и В одновременно. </a:t>
            </a:r>
          </a:p>
          <a:p>
            <a:pPr>
              <a:buFontTx/>
              <a:buNone/>
              <a:defRPr/>
            </a:pPr>
            <a:r>
              <a:rPr lang="ru-RU" sz="2800" b="1" dirty="0" smtClean="0"/>
              <a:t>   Вероятность </a:t>
            </a:r>
            <a:r>
              <a:rPr lang="ru-RU" sz="2800" b="1" dirty="0"/>
              <a:t>суммы двух </a:t>
            </a:r>
            <a:r>
              <a:rPr lang="ru-RU" sz="2800" b="1" i="1" dirty="0">
                <a:solidFill>
                  <a:srgbClr val="FF0000"/>
                </a:solidFill>
              </a:rPr>
              <a:t>несовместных</a:t>
            </a:r>
            <a:r>
              <a:rPr lang="ru-RU" sz="2800" b="1" dirty="0"/>
              <a:t> событий равна сумме вероятностей этих </a:t>
            </a:r>
            <a:r>
              <a:rPr lang="ru-RU" sz="2800" b="1" dirty="0" smtClean="0"/>
              <a:t>событий:    Р(А+В</a:t>
            </a:r>
            <a:r>
              <a:rPr lang="ru-RU" sz="2800" b="1" dirty="0"/>
              <a:t>) =Р(А)+Р(В</a:t>
            </a:r>
            <a:r>
              <a:rPr lang="ru-RU" sz="2800" b="1" dirty="0" smtClean="0"/>
              <a:t>)</a:t>
            </a:r>
          </a:p>
          <a:p>
            <a:pPr marL="0" indent="0">
              <a:buFontTx/>
              <a:buNone/>
              <a:defRPr/>
            </a:pPr>
            <a:r>
              <a:rPr lang="ru-RU" sz="2800" b="1" dirty="0" smtClean="0"/>
              <a:t>   Вероятность  суммы  </a:t>
            </a:r>
            <a:r>
              <a:rPr lang="ru-RU" sz="2800" b="1" dirty="0"/>
              <a:t>двух  </a:t>
            </a:r>
            <a:r>
              <a:rPr lang="ru-RU" sz="2800" b="1" i="1" dirty="0">
                <a:solidFill>
                  <a:srgbClr val="FF0000"/>
                </a:solidFill>
              </a:rPr>
              <a:t>совместных</a:t>
            </a:r>
            <a:r>
              <a:rPr lang="ru-RU" sz="2800" b="1" dirty="0"/>
              <a:t> </a:t>
            </a:r>
            <a:r>
              <a:rPr lang="ru-RU" sz="2800" b="1" dirty="0" smtClean="0"/>
              <a:t>  </a:t>
            </a:r>
          </a:p>
          <a:p>
            <a:pPr marL="0" indent="0">
              <a:buFontTx/>
              <a:buNone/>
              <a:defRPr/>
            </a:pPr>
            <a:r>
              <a:rPr lang="ru-RU" sz="2800" b="1" dirty="0"/>
              <a:t> </a:t>
            </a:r>
            <a:r>
              <a:rPr lang="ru-RU" sz="2800" b="1" dirty="0" smtClean="0"/>
              <a:t>  событий равна </a:t>
            </a:r>
            <a:r>
              <a:rPr lang="ru-RU" sz="2800" b="1" dirty="0"/>
              <a:t>сумме </a:t>
            </a:r>
            <a:r>
              <a:rPr lang="ru-RU" sz="2800" b="1" dirty="0" smtClean="0"/>
              <a:t>вероятностей </a:t>
            </a:r>
            <a:r>
              <a:rPr lang="ru-RU" sz="2800" b="1" dirty="0"/>
              <a:t>этих </a:t>
            </a:r>
            <a:endParaRPr lang="ru-RU" sz="2800" b="1" dirty="0" smtClean="0"/>
          </a:p>
          <a:p>
            <a:pPr marL="0" indent="0">
              <a:buFontTx/>
              <a:buNone/>
              <a:defRPr/>
            </a:pPr>
            <a:r>
              <a:rPr lang="ru-RU" sz="2800" b="1" dirty="0"/>
              <a:t> </a:t>
            </a:r>
            <a:r>
              <a:rPr lang="ru-RU" sz="2800" b="1" dirty="0" smtClean="0"/>
              <a:t>  событий</a:t>
            </a:r>
            <a:r>
              <a:rPr lang="ru-RU" sz="2800" b="1" dirty="0"/>
              <a:t>, </a:t>
            </a:r>
            <a:r>
              <a:rPr lang="ru-RU" sz="2800" b="1" dirty="0" smtClean="0"/>
              <a:t>уменьшенной </a:t>
            </a:r>
            <a:r>
              <a:rPr lang="ru-RU" sz="2800" b="1" dirty="0"/>
              <a:t>на </a:t>
            </a:r>
            <a:r>
              <a:rPr lang="ru-RU" sz="2800" b="1" dirty="0" smtClean="0"/>
              <a:t>вероятность </a:t>
            </a:r>
            <a:r>
              <a:rPr lang="ru-RU" sz="2800" b="1" dirty="0"/>
              <a:t>их </a:t>
            </a:r>
            <a:endParaRPr lang="ru-RU" sz="2800" b="1" dirty="0" smtClean="0"/>
          </a:p>
          <a:p>
            <a:pPr marL="0" indent="0">
              <a:buFontTx/>
              <a:buNone/>
              <a:defRPr/>
            </a:pPr>
            <a:r>
              <a:rPr lang="ru-RU" sz="2800" b="1" dirty="0"/>
              <a:t> </a:t>
            </a:r>
            <a:r>
              <a:rPr lang="ru-RU" sz="2800" b="1" dirty="0" smtClean="0"/>
              <a:t>  произведения</a:t>
            </a:r>
            <a:r>
              <a:rPr lang="ru-RU" sz="2800" b="1" dirty="0"/>
              <a:t>: </a:t>
            </a:r>
            <a:r>
              <a:rPr lang="ru-RU" sz="2800" b="1" dirty="0" smtClean="0"/>
              <a:t> </a:t>
            </a:r>
            <a:r>
              <a:rPr lang="en-US" sz="2800" b="1" dirty="0" smtClean="0"/>
              <a:t>P(A</a:t>
            </a:r>
            <a:r>
              <a:rPr lang="en-US" sz="2800" b="1" dirty="0"/>
              <a:t> + B) = P(A) + P(B) − P(A·B)</a:t>
            </a:r>
            <a:endParaRPr lang="ru-RU" sz="2800" b="1" dirty="0"/>
          </a:p>
          <a:p>
            <a:pPr>
              <a:buFontTx/>
              <a:buNone/>
              <a:defRPr/>
            </a:pPr>
            <a:endParaRPr lang="ru-RU" sz="2800" b="1" dirty="0" smtClean="0"/>
          </a:p>
          <a:p>
            <a:pPr>
              <a:buFontTx/>
              <a:buNone/>
              <a:defRPr/>
            </a:pPr>
            <a:endParaRPr lang="ru-RU"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6375" y="1158875"/>
            <a:ext cx="9350375" cy="4525963"/>
          </a:xfrm>
        </p:spPr>
        <p:txBody>
          <a:bodyPr/>
          <a:lstStyle/>
          <a:p>
            <a:pPr>
              <a:buFontTx/>
              <a:buNone/>
              <a:defRPr/>
            </a:pPr>
            <a:r>
              <a:rPr lang="ru-RU" sz="2400" b="1" dirty="0" smtClean="0">
                <a:solidFill>
                  <a:srgbClr val="FF0000"/>
                </a:solidFill>
              </a:rPr>
              <a:t>   Произведением</a:t>
            </a:r>
            <a:r>
              <a:rPr lang="ru-RU" sz="2400" b="1" dirty="0" smtClean="0"/>
              <a:t>  событий </a:t>
            </a:r>
            <a:r>
              <a:rPr lang="ru-RU" sz="2400" b="1" dirty="0"/>
              <a:t>А и В называют </a:t>
            </a:r>
            <a:endParaRPr lang="ru-RU" sz="2400" b="1" dirty="0" smtClean="0"/>
          </a:p>
          <a:p>
            <a:pPr>
              <a:buFontTx/>
              <a:buNone/>
              <a:defRPr/>
            </a:pPr>
            <a:r>
              <a:rPr lang="ru-RU" sz="2400" b="1" dirty="0"/>
              <a:t> </a:t>
            </a:r>
            <a:r>
              <a:rPr lang="ru-RU" sz="2400" b="1" dirty="0" smtClean="0"/>
              <a:t>  событие, которое </a:t>
            </a:r>
            <a:r>
              <a:rPr lang="ru-RU" sz="2400" b="1" dirty="0"/>
              <a:t>наступает тогда и только тогда, когда </a:t>
            </a:r>
            <a:r>
              <a:rPr lang="ru-RU" sz="2400" b="1" dirty="0" smtClean="0"/>
              <a:t>одновременно происходят </a:t>
            </a:r>
            <a:r>
              <a:rPr lang="ru-RU" sz="2400" b="1" dirty="0"/>
              <a:t>и событие А, и событие </a:t>
            </a:r>
            <a:r>
              <a:rPr lang="ru-RU" sz="2400" b="1" dirty="0" smtClean="0"/>
              <a:t>В.</a:t>
            </a:r>
          </a:p>
          <a:p>
            <a:pPr>
              <a:buFontTx/>
              <a:buNone/>
              <a:defRPr/>
            </a:pPr>
            <a:r>
              <a:rPr lang="ru-RU" sz="2400" b="1" dirty="0"/>
              <a:t> </a:t>
            </a:r>
            <a:r>
              <a:rPr lang="ru-RU" sz="2400" b="1" dirty="0" smtClean="0"/>
              <a:t>  Произведение </a:t>
            </a:r>
            <a:r>
              <a:rPr lang="ru-RU" sz="2400" b="1" dirty="0"/>
              <a:t>двух событий А и В обозначается А</a:t>
            </a:r>
            <a:r>
              <a:rPr lang="ru-RU" sz="2400" b="1" dirty="0">
                <a:latin typeface="Calibri"/>
              </a:rPr>
              <a:t>·</a:t>
            </a:r>
            <a:r>
              <a:rPr lang="ru-RU" sz="2400" b="1" dirty="0"/>
              <a:t>В</a:t>
            </a:r>
          </a:p>
          <a:p>
            <a:pPr>
              <a:buFontTx/>
              <a:buNone/>
              <a:defRPr/>
            </a:pPr>
            <a:r>
              <a:rPr lang="ru-RU" sz="2400" b="1" dirty="0"/>
              <a:t>  </a:t>
            </a:r>
            <a:r>
              <a:rPr lang="ru-RU" sz="2400" b="1" dirty="0" smtClean="0"/>
              <a:t> Два </a:t>
            </a:r>
            <a:r>
              <a:rPr lang="ru-RU" sz="2400" b="1" dirty="0"/>
              <a:t>события А и В, </a:t>
            </a:r>
            <a:r>
              <a:rPr lang="ru-RU" sz="2400" b="1" dirty="0" smtClean="0"/>
              <a:t>являются </a:t>
            </a:r>
            <a:r>
              <a:rPr lang="ru-RU" sz="2400" b="1" dirty="0">
                <a:solidFill>
                  <a:srgbClr val="CC3300"/>
                </a:solidFill>
              </a:rPr>
              <a:t>независимыми</a:t>
            </a:r>
            <a:r>
              <a:rPr lang="ru-RU" sz="2400" b="1" dirty="0"/>
              <a:t>, </a:t>
            </a:r>
            <a:r>
              <a:rPr lang="ru-RU" sz="2400" b="1" dirty="0" smtClean="0"/>
              <a:t>если </a:t>
            </a:r>
            <a:r>
              <a:rPr lang="ru-RU" sz="2400" b="1" dirty="0"/>
              <a:t>вероятность каждого из них (Р(А) и Р(В)) не зависит от наступления или не наступления </a:t>
            </a:r>
            <a:r>
              <a:rPr lang="ru-RU" sz="2400" b="1" dirty="0" smtClean="0"/>
              <a:t>второго.</a:t>
            </a:r>
            <a:endParaRPr lang="ru-RU" sz="2400" dirty="0"/>
          </a:p>
          <a:p>
            <a:pPr>
              <a:buFontTx/>
              <a:buNone/>
              <a:defRPr/>
            </a:pPr>
            <a:r>
              <a:rPr lang="ru-RU" sz="2400" b="1" dirty="0" smtClean="0"/>
              <a:t>   Если </a:t>
            </a:r>
            <a:r>
              <a:rPr lang="ru-RU" sz="2400" b="1" dirty="0"/>
              <a:t>события А и В </a:t>
            </a:r>
            <a:r>
              <a:rPr lang="ru-RU" sz="2400" b="1" i="1" dirty="0">
                <a:solidFill>
                  <a:srgbClr val="FF0000"/>
                </a:solidFill>
              </a:rPr>
              <a:t>независимые</a:t>
            </a:r>
            <a:r>
              <a:rPr lang="ru-RU" sz="2400" b="1" dirty="0"/>
              <a:t>, то вероятность их произведения равна произведению вероятностей этих </a:t>
            </a:r>
            <a:r>
              <a:rPr lang="ru-RU" sz="2400" b="1" dirty="0" smtClean="0"/>
              <a:t>событий:</a:t>
            </a:r>
            <a:endParaRPr lang="ru-RU" sz="2400" b="1" dirty="0"/>
          </a:p>
          <a:p>
            <a:pPr>
              <a:buFontTx/>
              <a:buNone/>
              <a:defRPr/>
            </a:pPr>
            <a:r>
              <a:rPr lang="ru-RU" sz="2400" b="1" dirty="0"/>
              <a:t>   Р(А</a:t>
            </a:r>
            <a:r>
              <a:rPr lang="ru-RU" sz="2400" b="1" dirty="0">
                <a:latin typeface="Calibri"/>
              </a:rPr>
              <a:t>·</a:t>
            </a:r>
            <a:r>
              <a:rPr lang="ru-RU" sz="2400" b="1" dirty="0"/>
              <a:t>В) =Р(А)</a:t>
            </a:r>
            <a:r>
              <a:rPr lang="ru-RU" sz="2400" b="1" dirty="0">
                <a:latin typeface="Calibri"/>
              </a:rPr>
              <a:t>·</a:t>
            </a:r>
            <a:r>
              <a:rPr lang="ru-RU" sz="2400" b="1" dirty="0"/>
              <a:t>Р(В) </a:t>
            </a:r>
          </a:p>
          <a:p>
            <a:pPr marL="0" indent="0">
              <a:buFontTx/>
              <a:buNone/>
              <a:defRPr/>
            </a:pPr>
            <a:r>
              <a:rPr lang="ru-RU" sz="2400" b="1" dirty="0" smtClean="0"/>
              <a:t>   </a:t>
            </a:r>
            <a:endParaRPr lang="ru-RU"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85738" y="2214563"/>
            <a:ext cx="8848725" cy="3170237"/>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Введем обозначения для событий:</a:t>
            </a:r>
            <a:br>
              <a:rPr lang="ru-RU" sz="2000" dirty="0">
                <a:latin typeface="+mn-lt"/>
                <a:cs typeface="+mn-cs"/>
              </a:rPr>
            </a:br>
            <a:r>
              <a:rPr lang="ru-RU" sz="2000" dirty="0">
                <a:latin typeface="+mn-lt"/>
                <a:cs typeface="+mn-cs"/>
              </a:rPr>
              <a:t>А</a:t>
            </a:r>
            <a:r>
              <a:rPr lang="ru-RU" sz="1400" dirty="0">
                <a:latin typeface="+mn-lt"/>
                <a:cs typeface="+mn-cs"/>
              </a:rPr>
              <a:t>1</a:t>
            </a:r>
            <a:r>
              <a:rPr lang="ru-RU" sz="2000" dirty="0">
                <a:latin typeface="+mn-lt"/>
                <a:cs typeface="+mn-cs"/>
              </a:rPr>
              <a:t> = {стекло выпущено на первой фабрике},</a:t>
            </a:r>
            <a:br>
              <a:rPr lang="ru-RU" sz="2000" dirty="0">
                <a:latin typeface="+mn-lt"/>
                <a:cs typeface="+mn-cs"/>
              </a:rPr>
            </a:br>
            <a:r>
              <a:rPr lang="ru-RU" sz="2000" dirty="0">
                <a:latin typeface="+mn-lt"/>
                <a:cs typeface="+mn-cs"/>
              </a:rPr>
              <a:t>А</a:t>
            </a:r>
            <a:r>
              <a:rPr lang="ru-RU" sz="1400" dirty="0">
                <a:latin typeface="+mn-lt"/>
                <a:cs typeface="+mn-cs"/>
              </a:rPr>
              <a:t>2</a:t>
            </a:r>
            <a:r>
              <a:rPr lang="ru-RU" sz="2000" dirty="0">
                <a:latin typeface="+mn-lt"/>
                <a:cs typeface="+mn-cs"/>
              </a:rPr>
              <a:t> = {стекло выпущено на второй фабрике},</a:t>
            </a:r>
            <a:br>
              <a:rPr lang="ru-RU" sz="2000" dirty="0">
                <a:latin typeface="+mn-lt"/>
                <a:cs typeface="+mn-cs"/>
              </a:rPr>
            </a:br>
            <a:r>
              <a:rPr lang="ru-RU" sz="2000" dirty="0">
                <a:latin typeface="+mn-lt"/>
                <a:cs typeface="+mn-cs"/>
              </a:rPr>
              <a:t>В = {стекло окажется бракованным},</a:t>
            </a:r>
          </a:p>
          <a:p>
            <a:pPr>
              <a:defRPr/>
            </a:pPr>
            <a:r>
              <a:rPr lang="ru-RU" sz="2000" dirty="0">
                <a:latin typeface="+mn-lt"/>
                <a:cs typeface="+mn-cs"/>
              </a:rPr>
              <a:t> </a:t>
            </a:r>
            <a:r>
              <a:rPr lang="ru-RU" sz="2000" dirty="0">
                <a:latin typeface="+mn-lt"/>
                <a:cs typeface="+mn-cs"/>
              </a:rPr>
              <a:t>  = </a:t>
            </a:r>
            <a:r>
              <a:rPr lang="ru-RU" sz="2000" dirty="0">
                <a:latin typeface="+mn-lt"/>
                <a:cs typeface="+mn-cs"/>
              </a:rPr>
              <a:t>{стекло </a:t>
            </a:r>
            <a:r>
              <a:rPr lang="ru-RU" sz="2000" b="1" dirty="0">
                <a:latin typeface="+mn-lt"/>
                <a:cs typeface="+mn-cs"/>
              </a:rPr>
              <a:t>не</a:t>
            </a:r>
            <a:r>
              <a:rPr lang="ru-RU" sz="2000" dirty="0">
                <a:latin typeface="+mn-lt"/>
                <a:cs typeface="+mn-cs"/>
              </a:rPr>
              <a:t> окажется </a:t>
            </a:r>
            <a:r>
              <a:rPr lang="ru-RU" sz="2000" dirty="0">
                <a:latin typeface="+mn-lt"/>
                <a:cs typeface="+mn-cs"/>
              </a:rPr>
              <a:t>бракованным</a:t>
            </a:r>
            <a:r>
              <a:rPr lang="ru-RU" sz="2000" dirty="0">
                <a:latin typeface="+mn-lt"/>
                <a:cs typeface="+mn-cs"/>
              </a:rPr>
              <a:t>}.</a:t>
            </a:r>
            <a:br>
              <a:rPr lang="ru-RU" sz="2000" dirty="0">
                <a:latin typeface="+mn-lt"/>
                <a:cs typeface="+mn-cs"/>
              </a:rPr>
            </a:br>
            <a:r>
              <a:rPr lang="ru-RU" sz="2000" dirty="0">
                <a:latin typeface="+mn-lt"/>
                <a:cs typeface="+mn-cs"/>
              </a:rPr>
              <a:t>По условию задачи составим дерево </a:t>
            </a:r>
          </a:p>
          <a:p>
            <a:pPr>
              <a:defRPr/>
            </a:pPr>
            <a:r>
              <a:rPr lang="ru-RU" sz="2000" dirty="0">
                <a:latin typeface="+mn-lt"/>
                <a:cs typeface="+mn-cs"/>
              </a:rPr>
              <a:t>и найдём необходимые вероятности.</a:t>
            </a:r>
          </a:p>
          <a:p>
            <a:pPr>
              <a:defRPr/>
            </a:pPr>
            <a:r>
              <a:rPr lang="ru-RU" sz="2000" dirty="0">
                <a:cs typeface="+mn-cs"/>
              </a:rPr>
              <a:t/>
            </a:r>
            <a:br>
              <a:rPr lang="ru-RU" sz="2000" dirty="0">
                <a:cs typeface="+mn-cs"/>
              </a:rPr>
            </a:br>
            <a:endParaRPr lang="ru-RU" sz="2000" i="1" u="sng" dirty="0">
              <a:latin typeface="+mn-lt"/>
              <a:cs typeface="+mn-cs"/>
            </a:endParaRPr>
          </a:p>
        </p:txBody>
      </p:sp>
      <p:sp>
        <p:nvSpPr>
          <p:cNvPr id="4" name="Rectangle 2"/>
          <p:cNvSpPr txBox="1">
            <a:spLocks noChangeArrowheads="1"/>
          </p:cNvSpPr>
          <p:nvPr/>
        </p:nvSpPr>
        <p:spPr bwMode="gray">
          <a:xfrm>
            <a:off x="115888" y="146050"/>
            <a:ext cx="7378700" cy="193992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Две </a:t>
            </a:r>
            <a:r>
              <a:rPr lang="ru-RU" sz="2000" i="1" dirty="0"/>
              <a:t>фабрики выпускают одинаковые стекла для автомобильных фар. Первая фабрика выпускает 45% этих стекол, вторая –– 55%. Первая фабрика выпускает 3% бракованных стекол, а вторая –– 1%. Найдите вероятность того, что случайно купленное в магазине стекло окажется бракованным. </a:t>
            </a:r>
          </a:p>
        </p:txBody>
      </p:sp>
      <p:sp>
        <p:nvSpPr>
          <p:cNvPr id="5" name="Прямоугольник 4"/>
          <p:cNvSpPr/>
          <p:nvPr/>
        </p:nvSpPr>
        <p:spPr>
          <a:xfrm>
            <a:off x="4772025" y="5908675"/>
            <a:ext cx="2792413" cy="523875"/>
          </a:xfrm>
          <a:prstGeom prst="rect">
            <a:avLst/>
          </a:prstGeom>
        </p:spPr>
        <p:txBody>
          <a:bodyPr>
            <a:spAutoFit/>
          </a:bodyPr>
          <a:lstStyle/>
          <a:p>
            <a:pPr algn="ctr">
              <a:defRPr/>
            </a:pPr>
            <a:r>
              <a:rPr lang="ru-RU" sz="2800" i="1" dirty="0">
                <a:solidFill>
                  <a:srgbClr val="FF0000"/>
                </a:solidFill>
                <a:latin typeface="+mn-lt"/>
                <a:cs typeface="+mn-cs"/>
              </a:rPr>
              <a:t>Ответ:</a:t>
            </a:r>
            <a:r>
              <a:rPr lang="en-US" sz="2800" i="1" dirty="0">
                <a:solidFill>
                  <a:srgbClr val="FF0000"/>
                </a:solidFill>
                <a:latin typeface="+mn-lt"/>
                <a:cs typeface="+mn-cs"/>
              </a:rPr>
              <a:t> 0,019</a:t>
            </a:r>
            <a:r>
              <a:rPr lang="ru-RU" sz="2800" i="1" dirty="0">
                <a:solidFill>
                  <a:srgbClr val="FF0000"/>
                </a:solidFill>
                <a:latin typeface="+mn-lt"/>
                <a:cs typeface="+mn-cs"/>
              </a:rPr>
              <a:t>.</a:t>
            </a:r>
          </a:p>
        </p:txBody>
      </p:sp>
      <p:sp>
        <p:nvSpPr>
          <p:cNvPr id="2" name="TextBox 1"/>
          <p:cNvSpPr txBox="1">
            <a:spLocks noRot="1" noChangeAspect="1" noMove="1" noResize="1" noEditPoints="1" noAdjustHandles="1" noChangeArrowheads="1" noChangeShapeType="1" noTextEdit="1"/>
          </p:cNvSpPr>
          <p:nvPr/>
        </p:nvSpPr>
        <p:spPr>
          <a:xfrm>
            <a:off x="214806" y="4829083"/>
            <a:ext cx="6871625" cy="400110"/>
          </a:xfrm>
          <a:prstGeom prst="rect">
            <a:avLst/>
          </a:prstGeom>
          <a:blipFill rotWithShape="1">
            <a:blip r:embed="rId2" cstate="print"/>
            <a:stretch>
              <a:fillRect/>
            </a:stretch>
          </a:blipFill>
        </p:spPr>
        <p:txBody>
          <a:bodyPr/>
          <a:lstStyle/>
          <a:p>
            <a:pPr>
              <a:defRPr/>
            </a:pPr>
            <a:r>
              <a:rPr lang="ru-RU">
                <a:noFill/>
                <a:cs typeface="+mn-cs"/>
              </a:rPr>
              <a:t> </a:t>
            </a:r>
          </a:p>
        </p:txBody>
      </p:sp>
      <p:cxnSp>
        <p:nvCxnSpPr>
          <p:cNvPr id="7" name="Прямая соединительная линия 6"/>
          <p:cNvCxnSpPr/>
          <p:nvPr/>
        </p:nvCxnSpPr>
        <p:spPr>
          <a:xfrm flipH="1">
            <a:off x="6586538" y="2636838"/>
            <a:ext cx="577850" cy="792162"/>
          </a:xfrm>
          <a:prstGeom prst="line">
            <a:avLst/>
          </a:prstGeom>
          <a:ln/>
        </p:spPr>
        <p:style>
          <a:lnRef idx="2">
            <a:schemeClr val="dk1"/>
          </a:lnRef>
          <a:fillRef idx="0">
            <a:schemeClr val="dk1"/>
          </a:fillRef>
          <a:effectRef idx="1">
            <a:schemeClr val="dk1"/>
          </a:effectRef>
          <a:fontRef idx="minor">
            <a:schemeClr val="tx1"/>
          </a:fontRef>
        </p:style>
      </p:cxnSp>
      <p:cxnSp>
        <p:nvCxnSpPr>
          <p:cNvPr id="9" name="Прямая соединительная линия 8"/>
          <p:cNvCxnSpPr/>
          <p:nvPr/>
        </p:nvCxnSpPr>
        <p:spPr>
          <a:xfrm>
            <a:off x="7164388" y="2636838"/>
            <a:ext cx="576262" cy="792162"/>
          </a:xfrm>
          <a:prstGeom prst="line">
            <a:avLst/>
          </a:prstGeom>
          <a:ln/>
        </p:spPr>
        <p:style>
          <a:lnRef idx="2">
            <a:schemeClr val="dk1"/>
          </a:lnRef>
          <a:fillRef idx="0">
            <a:schemeClr val="dk1"/>
          </a:fillRef>
          <a:effectRef idx="1">
            <a:schemeClr val="dk1"/>
          </a:effectRef>
          <a:fontRef idx="minor">
            <a:schemeClr val="tx1"/>
          </a:fontRef>
        </p:style>
      </p:cxnSp>
      <p:cxnSp>
        <p:nvCxnSpPr>
          <p:cNvPr id="11" name="Прямая соединительная линия 10"/>
          <p:cNvCxnSpPr>
            <a:endCxn id="25" idx="0"/>
          </p:cNvCxnSpPr>
          <p:nvPr/>
        </p:nvCxnSpPr>
        <p:spPr>
          <a:xfrm flipH="1">
            <a:off x="6116638" y="3429000"/>
            <a:ext cx="469900" cy="706438"/>
          </a:xfrm>
          <a:prstGeom prst="line">
            <a:avLst/>
          </a:prstGeom>
          <a:ln/>
        </p:spPr>
        <p:style>
          <a:lnRef idx="2">
            <a:schemeClr val="dk1"/>
          </a:lnRef>
          <a:fillRef idx="0">
            <a:schemeClr val="dk1"/>
          </a:fillRef>
          <a:effectRef idx="1">
            <a:schemeClr val="dk1"/>
          </a:effectRef>
          <a:fontRef idx="minor">
            <a:schemeClr val="tx1"/>
          </a:fontRef>
        </p:style>
      </p:cxnSp>
      <p:cxnSp>
        <p:nvCxnSpPr>
          <p:cNvPr id="13" name="Прямая соединительная линия 12"/>
          <p:cNvCxnSpPr>
            <a:endCxn id="22" idx="0"/>
          </p:cNvCxnSpPr>
          <p:nvPr/>
        </p:nvCxnSpPr>
        <p:spPr>
          <a:xfrm>
            <a:off x="6586538" y="3429000"/>
            <a:ext cx="306387" cy="728663"/>
          </a:xfrm>
          <a:prstGeom prst="line">
            <a:avLst/>
          </a:prstGeom>
          <a:ln/>
        </p:spPr>
        <p:style>
          <a:lnRef idx="2">
            <a:schemeClr val="dk1"/>
          </a:lnRef>
          <a:fillRef idx="0">
            <a:schemeClr val="dk1"/>
          </a:fillRef>
          <a:effectRef idx="1">
            <a:schemeClr val="dk1"/>
          </a:effectRef>
          <a:fontRef idx="minor">
            <a:schemeClr val="tx1"/>
          </a:fontRef>
        </p:style>
      </p:cxnSp>
      <p:cxnSp>
        <p:nvCxnSpPr>
          <p:cNvPr id="16" name="Прямая соединительная линия 15"/>
          <p:cNvCxnSpPr>
            <a:endCxn id="24" idx="0"/>
          </p:cNvCxnSpPr>
          <p:nvPr/>
        </p:nvCxnSpPr>
        <p:spPr>
          <a:xfrm flipH="1">
            <a:off x="7442200" y="3429000"/>
            <a:ext cx="298450" cy="728663"/>
          </a:xfrm>
          <a:prstGeom prst="line">
            <a:avLst/>
          </a:prstGeom>
          <a:ln/>
        </p:spPr>
        <p:style>
          <a:lnRef idx="2">
            <a:schemeClr val="dk1"/>
          </a:lnRef>
          <a:fillRef idx="0">
            <a:schemeClr val="dk1"/>
          </a:fillRef>
          <a:effectRef idx="1">
            <a:schemeClr val="dk1"/>
          </a:effectRef>
          <a:fontRef idx="minor">
            <a:schemeClr val="tx1"/>
          </a:fontRef>
        </p:style>
      </p:cxnSp>
      <p:cxnSp>
        <p:nvCxnSpPr>
          <p:cNvPr id="18" name="Прямая соединительная линия 17"/>
          <p:cNvCxnSpPr/>
          <p:nvPr/>
        </p:nvCxnSpPr>
        <p:spPr>
          <a:xfrm>
            <a:off x="7740650" y="3429000"/>
            <a:ext cx="431800" cy="720725"/>
          </a:xfrm>
          <a:prstGeom prst="line">
            <a:avLst/>
          </a:prstGeom>
          <a:ln/>
        </p:spPr>
        <p:style>
          <a:lnRef idx="2">
            <a:schemeClr val="dk1"/>
          </a:lnRef>
          <a:fillRef idx="0">
            <a:schemeClr val="dk1"/>
          </a:fillRef>
          <a:effectRef idx="1">
            <a:schemeClr val="dk1"/>
          </a:effectRef>
          <a:fontRef idx="minor">
            <a:schemeClr val="tx1"/>
          </a:fontRef>
        </p:style>
      </p:cxnSp>
      <p:sp>
        <p:nvSpPr>
          <p:cNvPr id="21" name="Прямоугольник 20"/>
          <p:cNvSpPr>
            <a:spLocks noChangeArrowheads="1"/>
          </p:cNvSpPr>
          <p:nvPr/>
        </p:nvSpPr>
        <p:spPr bwMode="auto">
          <a:xfrm>
            <a:off x="6924675" y="2205038"/>
            <a:ext cx="569913" cy="584200"/>
          </a:xfrm>
          <a:prstGeom prst="rect">
            <a:avLst/>
          </a:prstGeom>
          <a:noFill/>
          <a:ln w="9525">
            <a:noFill/>
            <a:miter lim="800000"/>
            <a:headEnd/>
            <a:tailEnd/>
          </a:ln>
        </p:spPr>
        <p:txBody>
          <a:bodyPr>
            <a:spAutoFit/>
          </a:bodyPr>
          <a:lstStyle/>
          <a:p>
            <a:r>
              <a:rPr lang="el-GR" sz="3200"/>
              <a:t>Ω</a:t>
            </a:r>
            <a:endParaRPr lang="ru-RU" sz="3200"/>
          </a:p>
        </p:txBody>
      </p:sp>
      <p:sp>
        <p:nvSpPr>
          <p:cNvPr id="22" name="Прямоугольник 21"/>
          <p:cNvSpPr>
            <a:spLocks noRot="1" noChangeAspect="1" noMove="1" noResize="1" noEditPoints="1" noAdjustHandles="1" noChangeArrowheads="1" noChangeShapeType="1" noTextEdit="1"/>
          </p:cNvSpPr>
          <p:nvPr/>
        </p:nvSpPr>
        <p:spPr>
          <a:xfrm>
            <a:off x="6686268" y="4157020"/>
            <a:ext cx="412292" cy="400110"/>
          </a:xfrm>
          <a:prstGeom prst="rect">
            <a:avLst/>
          </a:prstGeom>
          <a:blipFill rotWithShape="1">
            <a:blip r:embed="rId3" cstate="print"/>
            <a:stretch>
              <a:fillRect/>
            </a:stretch>
          </a:blipFill>
        </p:spPr>
        <p:txBody>
          <a:bodyPr/>
          <a:lstStyle/>
          <a:p>
            <a:pPr>
              <a:defRPr/>
            </a:pPr>
            <a:r>
              <a:rPr lang="ru-RU">
                <a:noFill/>
                <a:cs typeface="+mn-cs"/>
              </a:rPr>
              <a:t> </a:t>
            </a:r>
          </a:p>
        </p:txBody>
      </p:sp>
      <p:sp>
        <p:nvSpPr>
          <p:cNvPr id="23" name="Прямоугольник 22"/>
          <p:cNvSpPr>
            <a:spLocks noChangeArrowheads="1"/>
          </p:cNvSpPr>
          <p:nvPr/>
        </p:nvSpPr>
        <p:spPr bwMode="auto">
          <a:xfrm>
            <a:off x="7740650" y="3089275"/>
            <a:ext cx="425450" cy="400050"/>
          </a:xfrm>
          <a:prstGeom prst="rect">
            <a:avLst/>
          </a:prstGeom>
          <a:noFill/>
          <a:ln w="9525">
            <a:noFill/>
            <a:miter lim="800000"/>
            <a:headEnd/>
            <a:tailEnd/>
          </a:ln>
        </p:spPr>
        <p:txBody>
          <a:bodyPr wrap="none">
            <a:spAutoFit/>
          </a:bodyPr>
          <a:lstStyle/>
          <a:p>
            <a:r>
              <a:rPr lang="ru-RU" sz="2000"/>
              <a:t>А</a:t>
            </a:r>
            <a:r>
              <a:rPr lang="ru-RU" sz="1400"/>
              <a:t>2</a:t>
            </a:r>
          </a:p>
        </p:txBody>
      </p:sp>
      <p:sp>
        <p:nvSpPr>
          <p:cNvPr id="24" name="Прямоугольник 23"/>
          <p:cNvSpPr>
            <a:spLocks noChangeArrowheads="1"/>
          </p:cNvSpPr>
          <p:nvPr/>
        </p:nvSpPr>
        <p:spPr bwMode="auto">
          <a:xfrm>
            <a:off x="7264400" y="4157663"/>
            <a:ext cx="355600" cy="400050"/>
          </a:xfrm>
          <a:prstGeom prst="rect">
            <a:avLst/>
          </a:prstGeom>
          <a:noFill/>
          <a:ln w="9525">
            <a:noFill/>
            <a:miter lim="800000"/>
            <a:headEnd/>
            <a:tailEnd/>
          </a:ln>
        </p:spPr>
        <p:txBody>
          <a:bodyPr wrap="none">
            <a:spAutoFit/>
          </a:bodyPr>
          <a:lstStyle/>
          <a:p>
            <a:r>
              <a:rPr lang="ru-RU" sz="2000"/>
              <a:t>В</a:t>
            </a:r>
          </a:p>
        </p:txBody>
      </p:sp>
      <p:sp>
        <p:nvSpPr>
          <p:cNvPr id="25" name="Прямоугольник 24"/>
          <p:cNvSpPr>
            <a:spLocks noChangeArrowheads="1"/>
          </p:cNvSpPr>
          <p:nvPr/>
        </p:nvSpPr>
        <p:spPr bwMode="auto">
          <a:xfrm>
            <a:off x="5937250" y="4135438"/>
            <a:ext cx="357188" cy="400050"/>
          </a:xfrm>
          <a:prstGeom prst="rect">
            <a:avLst/>
          </a:prstGeom>
          <a:noFill/>
          <a:ln w="9525">
            <a:noFill/>
            <a:miter lim="800000"/>
            <a:headEnd/>
            <a:tailEnd/>
          </a:ln>
        </p:spPr>
        <p:txBody>
          <a:bodyPr wrap="none">
            <a:spAutoFit/>
          </a:bodyPr>
          <a:lstStyle/>
          <a:p>
            <a:r>
              <a:rPr lang="ru-RU" sz="2000"/>
              <a:t>В</a:t>
            </a:r>
          </a:p>
        </p:txBody>
      </p:sp>
      <p:sp>
        <p:nvSpPr>
          <p:cNvPr id="26" name="Прямоугольник 25"/>
          <p:cNvSpPr>
            <a:spLocks noChangeArrowheads="1"/>
          </p:cNvSpPr>
          <p:nvPr/>
        </p:nvSpPr>
        <p:spPr bwMode="auto">
          <a:xfrm>
            <a:off x="6189663" y="3132138"/>
            <a:ext cx="423862" cy="400050"/>
          </a:xfrm>
          <a:prstGeom prst="rect">
            <a:avLst/>
          </a:prstGeom>
          <a:noFill/>
          <a:ln w="9525">
            <a:noFill/>
            <a:miter lim="800000"/>
            <a:headEnd/>
            <a:tailEnd/>
          </a:ln>
        </p:spPr>
        <p:txBody>
          <a:bodyPr wrap="none">
            <a:spAutoFit/>
          </a:bodyPr>
          <a:lstStyle/>
          <a:p>
            <a:r>
              <a:rPr lang="ru-RU" sz="2000"/>
              <a:t>А</a:t>
            </a:r>
            <a:r>
              <a:rPr lang="ru-RU" sz="1400"/>
              <a:t>1</a:t>
            </a:r>
          </a:p>
        </p:txBody>
      </p:sp>
      <p:sp>
        <p:nvSpPr>
          <p:cNvPr id="27" name="Прямоугольник 26"/>
          <p:cNvSpPr>
            <a:spLocks noRot="1" noChangeAspect="1" noMove="1" noResize="1" noEditPoints="1" noAdjustHandles="1" noChangeArrowheads="1" noChangeShapeType="1" noTextEdit="1"/>
          </p:cNvSpPr>
          <p:nvPr/>
        </p:nvSpPr>
        <p:spPr>
          <a:xfrm>
            <a:off x="7958495" y="4185385"/>
            <a:ext cx="412292" cy="400110"/>
          </a:xfrm>
          <a:prstGeom prst="rect">
            <a:avLst/>
          </a:prstGeom>
          <a:blipFill rotWithShape="1">
            <a:blip r:embed="rId4" cstate="print"/>
            <a:stretch>
              <a:fillRect/>
            </a:stretch>
          </a:blipFill>
        </p:spPr>
        <p:txBody>
          <a:bodyPr/>
          <a:lstStyle/>
          <a:p>
            <a:pPr>
              <a:defRPr/>
            </a:pPr>
            <a:r>
              <a:rPr lang="ru-RU">
                <a:noFill/>
                <a:cs typeface="+mn-cs"/>
              </a:rPr>
              <a:t> </a:t>
            </a:r>
          </a:p>
        </p:txBody>
      </p:sp>
      <p:sp>
        <p:nvSpPr>
          <p:cNvPr id="28" name="Прямоугольник 27"/>
          <p:cNvSpPr>
            <a:spLocks noChangeArrowheads="1"/>
          </p:cNvSpPr>
          <p:nvPr/>
        </p:nvSpPr>
        <p:spPr bwMode="auto">
          <a:xfrm>
            <a:off x="5792788" y="3519488"/>
            <a:ext cx="593725" cy="368300"/>
          </a:xfrm>
          <a:prstGeom prst="rect">
            <a:avLst/>
          </a:prstGeom>
          <a:noFill/>
          <a:ln w="9525">
            <a:noFill/>
            <a:miter lim="800000"/>
            <a:headEnd/>
            <a:tailEnd/>
          </a:ln>
        </p:spPr>
        <p:txBody>
          <a:bodyPr wrap="none">
            <a:spAutoFit/>
          </a:bodyPr>
          <a:lstStyle/>
          <a:p>
            <a:r>
              <a:rPr lang="en-US"/>
              <a:t>0</a:t>
            </a:r>
            <a:r>
              <a:rPr lang="ru-RU"/>
              <a:t>,03</a:t>
            </a:r>
          </a:p>
        </p:txBody>
      </p:sp>
      <p:sp>
        <p:nvSpPr>
          <p:cNvPr id="29" name="Прямоугольник 28"/>
          <p:cNvSpPr>
            <a:spLocks noChangeArrowheads="1"/>
          </p:cNvSpPr>
          <p:nvPr/>
        </p:nvSpPr>
        <p:spPr bwMode="auto">
          <a:xfrm>
            <a:off x="7435850" y="2720975"/>
            <a:ext cx="592138" cy="368300"/>
          </a:xfrm>
          <a:prstGeom prst="rect">
            <a:avLst/>
          </a:prstGeom>
          <a:noFill/>
          <a:ln w="9525">
            <a:noFill/>
            <a:miter lim="800000"/>
            <a:headEnd/>
            <a:tailEnd/>
          </a:ln>
        </p:spPr>
        <p:txBody>
          <a:bodyPr wrap="none">
            <a:spAutoFit/>
          </a:bodyPr>
          <a:lstStyle/>
          <a:p>
            <a:r>
              <a:rPr lang="en-US"/>
              <a:t>0</a:t>
            </a:r>
            <a:r>
              <a:rPr lang="ru-RU"/>
              <a:t>,55</a:t>
            </a:r>
          </a:p>
        </p:txBody>
      </p:sp>
      <p:sp>
        <p:nvSpPr>
          <p:cNvPr id="30" name="Прямоугольник 29"/>
          <p:cNvSpPr>
            <a:spLocks noChangeArrowheads="1"/>
          </p:cNvSpPr>
          <p:nvPr/>
        </p:nvSpPr>
        <p:spPr bwMode="auto">
          <a:xfrm>
            <a:off x="6307138" y="2735263"/>
            <a:ext cx="593725" cy="368300"/>
          </a:xfrm>
          <a:prstGeom prst="rect">
            <a:avLst/>
          </a:prstGeom>
          <a:noFill/>
          <a:ln w="9525">
            <a:noFill/>
            <a:miter lim="800000"/>
            <a:headEnd/>
            <a:tailEnd/>
          </a:ln>
        </p:spPr>
        <p:txBody>
          <a:bodyPr wrap="none">
            <a:spAutoFit/>
          </a:bodyPr>
          <a:lstStyle/>
          <a:p>
            <a:r>
              <a:rPr lang="en-US"/>
              <a:t>0</a:t>
            </a:r>
            <a:r>
              <a:rPr lang="ru-RU"/>
              <a:t>,45</a:t>
            </a:r>
          </a:p>
        </p:txBody>
      </p:sp>
      <p:sp>
        <p:nvSpPr>
          <p:cNvPr id="35" name="Прямоугольник 34"/>
          <p:cNvSpPr>
            <a:spLocks noChangeArrowheads="1"/>
          </p:cNvSpPr>
          <p:nvPr/>
        </p:nvSpPr>
        <p:spPr bwMode="auto">
          <a:xfrm>
            <a:off x="6627813" y="3514725"/>
            <a:ext cx="593725" cy="368300"/>
          </a:xfrm>
          <a:prstGeom prst="rect">
            <a:avLst/>
          </a:prstGeom>
          <a:noFill/>
          <a:ln w="9525">
            <a:noFill/>
            <a:miter lim="800000"/>
            <a:headEnd/>
            <a:tailEnd/>
          </a:ln>
        </p:spPr>
        <p:txBody>
          <a:bodyPr wrap="none">
            <a:spAutoFit/>
          </a:bodyPr>
          <a:lstStyle/>
          <a:p>
            <a:r>
              <a:rPr lang="en-US"/>
              <a:t>0</a:t>
            </a:r>
            <a:r>
              <a:rPr lang="ru-RU"/>
              <a:t>,97</a:t>
            </a:r>
          </a:p>
        </p:txBody>
      </p:sp>
      <p:sp>
        <p:nvSpPr>
          <p:cNvPr id="36" name="Прямоугольник 35"/>
          <p:cNvSpPr>
            <a:spLocks noChangeArrowheads="1"/>
          </p:cNvSpPr>
          <p:nvPr/>
        </p:nvSpPr>
        <p:spPr bwMode="auto">
          <a:xfrm>
            <a:off x="7921625" y="3519488"/>
            <a:ext cx="593725" cy="368300"/>
          </a:xfrm>
          <a:prstGeom prst="rect">
            <a:avLst/>
          </a:prstGeom>
          <a:noFill/>
          <a:ln w="9525">
            <a:noFill/>
            <a:miter lim="800000"/>
            <a:headEnd/>
            <a:tailEnd/>
          </a:ln>
        </p:spPr>
        <p:txBody>
          <a:bodyPr wrap="none">
            <a:spAutoFit/>
          </a:bodyPr>
          <a:lstStyle/>
          <a:p>
            <a:r>
              <a:rPr lang="en-US"/>
              <a:t>0</a:t>
            </a:r>
            <a:r>
              <a:rPr lang="ru-RU"/>
              <a:t>,99</a:t>
            </a:r>
          </a:p>
        </p:txBody>
      </p:sp>
      <p:sp>
        <p:nvSpPr>
          <p:cNvPr id="37" name="Прямоугольник 36"/>
          <p:cNvSpPr>
            <a:spLocks noChangeArrowheads="1"/>
          </p:cNvSpPr>
          <p:nvPr/>
        </p:nvSpPr>
        <p:spPr bwMode="auto">
          <a:xfrm>
            <a:off x="7086600" y="3513138"/>
            <a:ext cx="593725" cy="369887"/>
          </a:xfrm>
          <a:prstGeom prst="rect">
            <a:avLst/>
          </a:prstGeom>
          <a:noFill/>
          <a:ln w="9525">
            <a:noFill/>
            <a:miter lim="800000"/>
            <a:headEnd/>
            <a:tailEnd/>
          </a:ln>
        </p:spPr>
        <p:txBody>
          <a:bodyPr wrap="none">
            <a:spAutoFit/>
          </a:bodyPr>
          <a:lstStyle/>
          <a:p>
            <a:r>
              <a:rPr lang="en-US"/>
              <a:t>0</a:t>
            </a:r>
            <a:r>
              <a:rPr lang="ru-RU"/>
              <a:t>,01</a:t>
            </a:r>
          </a:p>
        </p:txBody>
      </p:sp>
      <p:sp>
        <p:nvSpPr>
          <p:cNvPr id="31"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319353</a:t>
            </a:r>
          </a:p>
        </p:txBody>
      </p:sp>
      <p:sp>
        <p:nvSpPr>
          <p:cNvPr id="32" name="Прямоугольник 31"/>
          <p:cNvSpPr>
            <a:spLocks noRot="1" noChangeAspect="1" noMove="1" noResize="1" noEditPoints="1" noAdjustHandles="1" noChangeArrowheads="1" noChangeShapeType="1" noTextEdit="1"/>
          </p:cNvSpPr>
          <p:nvPr/>
        </p:nvSpPr>
        <p:spPr>
          <a:xfrm>
            <a:off x="194551" y="3703637"/>
            <a:ext cx="427809" cy="400110"/>
          </a:xfrm>
          <a:prstGeom prst="rect">
            <a:avLst/>
          </a:prstGeom>
          <a:blipFill rotWithShape="1">
            <a:blip r:embed="rId5" cstate="print"/>
            <a:stretch>
              <a:fillRect/>
            </a:stretch>
          </a:blipFill>
        </p:spPr>
        <p:txBody>
          <a:bodyPr/>
          <a:lstStyle/>
          <a:p>
            <a:pPr>
              <a:defRPr/>
            </a:pPr>
            <a:r>
              <a:rPr lang="ru-RU">
                <a:noFill/>
                <a:cs typeface="+mn-cs"/>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p:cTn id="12"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2" end="2"/>
                                            </p:txEl>
                                          </p:spTgt>
                                        </p:tgtEl>
                                      </p:cBhvr>
                                    </p:animEffect>
                                  </p:childTnLst>
                                </p:cTn>
                              </p:par>
                              <p:par>
                                <p:cTn id="15" presetID="1" presetClass="entr" presetSubtype="0"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par>
                                <p:cTn id="17" presetID="29" presetClass="entr" presetSubtype="0" fill="hold" nodeType="withEffect">
                                  <p:stCondLst>
                                    <p:cond delay="0"/>
                                  </p:stCondLst>
                                  <p:iterate type="lt">
                                    <p:tmPct val="0"/>
                                  </p:iterate>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p:cTn id="19"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6">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25"/>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childTnLst>
                                </p:cTn>
                              </p:par>
                              <p:par>
                                <p:cTn id="52" presetID="1" presetClass="entr" presetSubtype="0"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childTnLst>
                                </p:cTn>
                              </p:par>
                              <p:par>
                                <p:cTn id="54" presetID="1" presetClass="entr" presetSubtype="0" fill="hold" grpId="0" nodeType="withEffect">
                                  <p:stCondLst>
                                    <p:cond delay="0"/>
                                  </p:stCondLst>
                                  <p:childTnLst>
                                    <p:set>
                                      <p:cBhvr>
                                        <p:cTn id="55" dur="1" fill="hold">
                                          <p:stCondLst>
                                            <p:cond delay="0"/>
                                          </p:stCondLst>
                                        </p:cTn>
                                        <p:tgtEl>
                                          <p:spTgt spid="37"/>
                                        </p:tgtEl>
                                        <p:attrNameLst>
                                          <p:attrName>style.visibility</p:attrName>
                                        </p:attrNameLst>
                                      </p:cBhvr>
                                      <p:to>
                                        <p:strVal val="visible"/>
                                      </p:to>
                                    </p:set>
                                  </p:childTnLst>
                                </p:cTn>
                              </p:par>
                              <p:par>
                                <p:cTn id="56" presetID="1"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childTnLst>
                                </p:cTn>
                              </p:par>
                              <p:par>
                                <p:cTn id="58" presetID="1" presetClass="entr" presetSubtype="0" fill="hold" nodeType="withEffect">
                                  <p:stCondLst>
                                    <p:cond delay="0"/>
                                  </p:stCondLst>
                                  <p:childTnLst>
                                    <p:set>
                                      <p:cBhvr>
                                        <p:cTn id="59" dur="1" fill="hold">
                                          <p:stCondLst>
                                            <p:cond delay="0"/>
                                          </p:stCondLst>
                                        </p:cTn>
                                        <p:tgtEl>
                                          <p:spTgt spid="18"/>
                                        </p:tgtEl>
                                        <p:attrNameLst>
                                          <p:attrName>style.visibility</p:attrName>
                                        </p:attrNameLst>
                                      </p:cBhvr>
                                      <p:to>
                                        <p:strVal val="visible"/>
                                      </p:to>
                                    </p:set>
                                  </p:childTnLst>
                                </p:cTn>
                              </p:par>
                              <p:par>
                                <p:cTn id="60" presetID="1" presetClass="entr" presetSubtype="0" fill="hold" nodeType="withEffect">
                                  <p:stCondLst>
                                    <p:cond delay="0"/>
                                  </p:stCondLst>
                                  <p:childTnLst>
                                    <p:set>
                                      <p:cBhvr>
                                        <p:cTn id="61" dur="1" fill="hold">
                                          <p:stCondLst>
                                            <p:cond delay="0"/>
                                          </p:stCondLst>
                                        </p:cTn>
                                        <p:tgtEl>
                                          <p:spTgt spid="27"/>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nodeType="clickEffect">
                                  <p:stCondLst>
                                    <p:cond delay="0"/>
                                  </p:stCondLst>
                                  <p:childTnLst>
                                    <p:set>
                                      <p:cBhvr>
                                        <p:cTn id="67" dur="1" fill="hold">
                                          <p:stCondLst>
                                            <p:cond delay="0"/>
                                          </p:stCondLst>
                                        </p:cTn>
                                        <p:tgtEl>
                                          <p:spTgt spid="2"/>
                                        </p:tgtEl>
                                        <p:attrNameLst>
                                          <p:attrName>style.visibility</p:attrName>
                                        </p:attrNameLst>
                                      </p:cBhvr>
                                      <p:to>
                                        <p:strVal val="visible"/>
                                      </p:to>
                                    </p:set>
                                  </p:childTnLst>
                                </p:cTn>
                              </p:par>
                            </p:childTnLst>
                          </p:cTn>
                        </p:par>
                      </p:childTnLst>
                    </p:cTn>
                  </p:par>
                  <p:par>
                    <p:cTn id="68" fill="hold">
                      <p:stCondLst>
                        <p:cond delay="indefinite"/>
                      </p:stCondLst>
                      <p:childTnLst>
                        <p:par>
                          <p:cTn id="69" fill="hold">
                            <p:stCondLst>
                              <p:cond delay="0"/>
                            </p:stCondLst>
                            <p:childTnLst>
                              <p:par>
                                <p:cTn id="70" presetID="29" presetClass="entr" presetSubtype="0" fill="hold" grpId="0" nodeType="click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p:cTn id="72" dur="1000" fill="hold"/>
                                        <p:tgtEl>
                                          <p:spTgt spid="5"/>
                                        </p:tgtEl>
                                        <p:attrNameLst>
                                          <p:attrName>ppt_x</p:attrName>
                                        </p:attrNameLst>
                                      </p:cBhvr>
                                      <p:tavLst>
                                        <p:tav tm="0">
                                          <p:val>
                                            <p:strVal val="#ppt_x-.2"/>
                                          </p:val>
                                        </p:tav>
                                        <p:tav tm="100000">
                                          <p:val>
                                            <p:strVal val="#ppt_x"/>
                                          </p:val>
                                        </p:tav>
                                      </p:tavLst>
                                    </p:anim>
                                    <p:anim calcmode="lin" valueType="num">
                                      <p:cBhvr>
                                        <p:cTn id="7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7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 grpId="0"/>
      <p:bldP spid="23" grpId="0"/>
      <p:bldP spid="24" grpId="0"/>
      <p:bldP spid="25" grpId="0"/>
      <p:bldP spid="26" grpId="0"/>
      <p:bldP spid="28" grpId="0"/>
      <p:bldP spid="29" grpId="0"/>
      <p:bldP spid="30" grpId="0"/>
      <p:bldP spid="35" grpId="0"/>
      <p:bldP spid="36" grpId="0"/>
      <p:bldP spid="3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888" y="2214563"/>
            <a:ext cx="8848725" cy="1939925"/>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Возможность выиграть первую и вторую партию не зависят друг от друга. Вероятность произведения независимых событий равна произведению их вероятностей: 0,52 · 0,3 = 0,156.</a:t>
            </a:r>
          </a:p>
          <a:p>
            <a:pPr>
              <a:defRPr/>
            </a:pPr>
            <a:r>
              <a:rPr lang="ru-RU" sz="2000" dirty="0">
                <a:latin typeface="+mn-lt"/>
                <a:cs typeface="+mn-cs"/>
              </a:rPr>
              <a:t/>
            </a:r>
            <a:br>
              <a:rPr lang="ru-RU" sz="2000" dirty="0">
                <a:latin typeface="+mn-lt"/>
                <a:cs typeface="+mn-cs"/>
              </a:rPr>
            </a:br>
            <a:endParaRPr lang="ru-RU" sz="2000" u="sng" dirty="0">
              <a:latin typeface="+mn-lt"/>
              <a:cs typeface="+mn-cs"/>
            </a:endParaRPr>
          </a:p>
        </p:txBody>
      </p:sp>
      <p:sp>
        <p:nvSpPr>
          <p:cNvPr id="4" name="Rectangle 2"/>
          <p:cNvSpPr txBox="1">
            <a:spLocks noChangeArrowheads="1"/>
          </p:cNvSpPr>
          <p:nvPr/>
        </p:nvSpPr>
        <p:spPr bwMode="gray">
          <a:xfrm>
            <a:off x="4763" y="0"/>
            <a:ext cx="7675562" cy="1938338"/>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Если гроссмейстер А. играет белыми, то он выигрывает у гроссмейстера Б. с вероятностью 0,52. Если А. играет черными, то А. выигрывает у Б. с вероятностью 0,3. Гроссмейстеры А. и Б. играют две партии, причем во второй партии меняют цвет фигур. Найдите вероятность того, что А. выиграет оба раза</a:t>
            </a:r>
            <a:r>
              <a:rPr lang="ru-RU" sz="2000" i="1" dirty="0"/>
              <a:t>.</a:t>
            </a:r>
            <a:endParaRPr lang="ru-RU" sz="2000" i="1" dirty="0"/>
          </a:p>
        </p:txBody>
      </p:sp>
      <p:sp>
        <p:nvSpPr>
          <p:cNvPr id="5" name="Прямоугольник 4"/>
          <p:cNvSpPr/>
          <p:nvPr/>
        </p:nvSpPr>
        <p:spPr>
          <a:xfrm>
            <a:off x="4772025" y="5908675"/>
            <a:ext cx="2792413" cy="523875"/>
          </a:xfrm>
          <a:prstGeom prst="rect">
            <a:avLst/>
          </a:prstGeom>
        </p:spPr>
        <p:txBody>
          <a:bodyPr>
            <a:spAutoFit/>
          </a:bodyPr>
          <a:lstStyle/>
          <a:p>
            <a:pPr algn="ctr">
              <a:defRPr/>
            </a:pPr>
            <a:r>
              <a:rPr lang="ru-RU" sz="2800" i="1" dirty="0">
                <a:solidFill>
                  <a:srgbClr val="FF0000"/>
                </a:solidFill>
                <a:latin typeface="+mn-lt"/>
                <a:cs typeface="+mn-cs"/>
              </a:rPr>
              <a:t>Ответ:</a:t>
            </a:r>
            <a:r>
              <a:rPr lang="en-US" sz="2800" i="1" dirty="0">
                <a:solidFill>
                  <a:srgbClr val="FF0000"/>
                </a:solidFill>
                <a:latin typeface="+mn-lt"/>
                <a:cs typeface="+mn-cs"/>
              </a:rPr>
              <a:t> 0,1</a:t>
            </a:r>
            <a:r>
              <a:rPr lang="ru-RU" sz="2800" i="1" dirty="0">
                <a:solidFill>
                  <a:srgbClr val="FF0000"/>
                </a:solidFill>
                <a:latin typeface="+mn-lt"/>
                <a:cs typeface="+mn-cs"/>
              </a:rPr>
              <a:t>56.</a:t>
            </a:r>
          </a:p>
        </p:txBody>
      </p:sp>
      <p:sp>
        <p:nvSpPr>
          <p:cNvPr id="31"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319355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gray">
          <a:xfrm>
            <a:off x="0" y="0"/>
            <a:ext cx="7850188" cy="2554288"/>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sz="2000" i="1" dirty="0"/>
              <a:t>На экзамене по геометрии школьнику достается один вопрос из списка экзаменационных вопросов. Вероятность того, что это вопрос на тему «Вписанная окружность», равна 0,2. Вероятность того, что это вопрос на тему «Параллелограмм», равна 0,15. Вопросов, которые одновременно относятся к этим двум темам, нет. Найдите вероятность того, что на экзамене школьнику достанется вопрос по одной из этих двух тем.</a:t>
            </a:r>
          </a:p>
        </p:txBody>
      </p:sp>
      <p:sp>
        <p:nvSpPr>
          <p:cNvPr id="9" name="Rectangle 2"/>
          <p:cNvSpPr txBox="1">
            <a:spLocks noChangeArrowheads="1"/>
          </p:cNvSpPr>
          <p:nvPr/>
        </p:nvSpPr>
        <p:spPr bwMode="auto">
          <a:xfrm>
            <a:off x="7850037" y="103929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320171</a:t>
            </a:r>
            <a:endParaRPr lang="ru-RU" sz="2400" dirty="0">
              <a:cs typeface="+mn-cs"/>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61925" y="2686050"/>
            <a:ext cx="8820150" cy="2554288"/>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Определим события:</a:t>
            </a:r>
            <a:br>
              <a:rPr lang="ru-RU" sz="2000" dirty="0">
                <a:latin typeface="+mn-lt"/>
                <a:cs typeface="+mn-cs"/>
              </a:rPr>
            </a:br>
            <a:r>
              <a:rPr lang="ru-RU" sz="2000" dirty="0">
                <a:latin typeface="+mn-lt"/>
                <a:cs typeface="+mn-cs"/>
              </a:rPr>
              <a:t> </a:t>
            </a:r>
            <a:r>
              <a:rPr lang="ru-RU" sz="2000" b="1" dirty="0">
                <a:latin typeface="+mn-lt"/>
                <a:cs typeface="+mn-cs"/>
              </a:rPr>
              <a:t>А</a:t>
            </a:r>
            <a:r>
              <a:rPr lang="ru-RU" sz="2000" dirty="0">
                <a:latin typeface="+mn-lt"/>
                <a:cs typeface="+mn-cs"/>
              </a:rPr>
              <a:t> = {вопрос на тему «Вписанная окружность»}, Р(А)=0,2.</a:t>
            </a:r>
            <a:br>
              <a:rPr lang="ru-RU" sz="2000" dirty="0">
                <a:latin typeface="+mn-lt"/>
                <a:cs typeface="+mn-cs"/>
              </a:rPr>
            </a:br>
            <a:r>
              <a:rPr lang="ru-RU" sz="2000" dirty="0">
                <a:latin typeface="+mn-lt"/>
                <a:cs typeface="+mn-cs"/>
              </a:rPr>
              <a:t> </a:t>
            </a:r>
            <a:r>
              <a:rPr lang="ru-RU" sz="2000" b="1" dirty="0">
                <a:latin typeface="+mn-lt"/>
                <a:cs typeface="+mn-cs"/>
              </a:rPr>
              <a:t>В</a:t>
            </a:r>
            <a:r>
              <a:rPr lang="ru-RU" sz="2000" dirty="0">
                <a:latin typeface="+mn-lt"/>
                <a:cs typeface="+mn-cs"/>
              </a:rPr>
              <a:t> = {вопрос на тему «Параллелограмм»}, Р(В)=0,15.</a:t>
            </a:r>
            <a:br>
              <a:rPr lang="ru-RU" sz="2000" dirty="0">
                <a:latin typeface="+mn-lt"/>
                <a:cs typeface="+mn-cs"/>
              </a:rPr>
            </a:br>
            <a:r>
              <a:rPr lang="ru-RU" sz="2000" dirty="0">
                <a:latin typeface="+mn-lt"/>
                <a:cs typeface="+mn-cs"/>
              </a:rPr>
              <a:t>События </a:t>
            </a:r>
            <a:r>
              <a:rPr lang="ru-RU" sz="2000" b="1" dirty="0">
                <a:latin typeface="+mn-lt"/>
                <a:cs typeface="+mn-cs"/>
              </a:rPr>
              <a:t>А</a:t>
            </a:r>
            <a:r>
              <a:rPr lang="ru-RU" sz="2000" dirty="0">
                <a:latin typeface="+mn-lt"/>
                <a:cs typeface="+mn-cs"/>
              </a:rPr>
              <a:t> и </a:t>
            </a:r>
            <a:r>
              <a:rPr lang="ru-RU" sz="2000" b="1" dirty="0">
                <a:latin typeface="+mn-lt"/>
                <a:cs typeface="+mn-cs"/>
              </a:rPr>
              <a:t>В</a:t>
            </a:r>
            <a:r>
              <a:rPr lang="ru-RU" sz="2000" dirty="0">
                <a:latin typeface="+mn-lt"/>
                <a:cs typeface="+mn-cs"/>
              </a:rPr>
              <a:t> несовместны, так как по условию в списке нет вопросов, относящихся к этим двум темам одновременно.</a:t>
            </a:r>
            <a:r>
              <a:rPr lang="ru-RU" sz="2000" i="1" dirty="0">
                <a:latin typeface="+mn-lt"/>
                <a:cs typeface="+mn-cs"/>
              </a:rPr>
              <a:t> </a:t>
            </a:r>
            <a:r>
              <a:rPr lang="ru-RU" sz="2000" dirty="0">
                <a:latin typeface="+mn-lt"/>
                <a:cs typeface="+mn-cs"/>
              </a:rPr>
              <a:t>Вероятность суммы двух несовместных событий равна сумме вероятностей этих </a:t>
            </a:r>
            <a:r>
              <a:rPr lang="ru-RU" sz="2000" dirty="0">
                <a:latin typeface="+mn-lt"/>
                <a:cs typeface="+mn-cs"/>
              </a:rPr>
              <a:t>событий</a:t>
            </a:r>
            <a:r>
              <a:rPr lang="ru-RU" sz="2000" dirty="0">
                <a:latin typeface="+mn-lt"/>
                <a:cs typeface="+mn-cs"/>
              </a:rPr>
              <a:t>: </a:t>
            </a:r>
            <a:r>
              <a:rPr lang="ru-RU" sz="2000" dirty="0">
                <a:latin typeface="+mn-lt"/>
                <a:cs typeface="+mn-cs"/>
              </a:rPr>
              <a:t>Р(А)+Р(В)=0,2</a:t>
            </a:r>
            <a:r>
              <a:rPr lang="ru-RU" sz="2000" dirty="0">
                <a:latin typeface="+mn-lt"/>
                <a:cs typeface="+mn-cs"/>
              </a:rPr>
              <a:t> + 0,15 = 0,35.</a:t>
            </a:r>
            <a:endParaRPr lang="ru-RU" sz="2000" i="1" dirty="0">
              <a:latin typeface="+mn-lt"/>
              <a:cs typeface="+mn-cs"/>
            </a:endParaRPr>
          </a:p>
        </p:txBody>
      </p:sp>
      <p:sp>
        <p:nvSpPr>
          <p:cNvPr id="4" name="Rectangle 2"/>
          <p:cNvSpPr txBox="1">
            <a:spLocks noChangeArrowheads="1"/>
          </p:cNvSpPr>
          <p:nvPr/>
        </p:nvSpPr>
        <p:spPr bwMode="gray">
          <a:xfrm>
            <a:off x="0" y="0"/>
            <a:ext cx="7850188" cy="2554288"/>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sz="2000" i="1" dirty="0"/>
              <a:t>На экзамене по геометрии школьнику достается один вопрос из списка экзаменационных вопросов. Вероятность того, что это вопрос на тему «Вписанная окружность», равна 0,2. Вероятность того, что это вопрос на тему «Параллелограмм», равна 0,15. Вопросов, которые одновременно относятся к этим двум темам, нет. Найдите вероятность того, что на экзамене школьнику достанется вопрос по одной из этих двух тем.</a:t>
            </a:r>
          </a:p>
        </p:txBody>
      </p:sp>
      <p:sp>
        <p:nvSpPr>
          <p:cNvPr id="5" name="Прямоугольник 4"/>
          <p:cNvSpPr/>
          <p:nvPr/>
        </p:nvSpPr>
        <p:spPr>
          <a:xfrm>
            <a:off x="3176588" y="6213475"/>
            <a:ext cx="2794000" cy="523875"/>
          </a:xfrm>
          <a:prstGeom prst="rect">
            <a:avLst/>
          </a:prstGeom>
        </p:spPr>
        <p:txBody>
          <a:bodyPr>
            <a:spAutoFit/>
          </a:bodyPr>
          <a:lstStyle/>
          <a:p>
            <a:pPr algn="ctr">
              <a:defRPr/>
            </a:pPr>
            <a:r>
              <a:rPr lang="ru-RU" sz="2800" i="1" dirty="0">
                <a:solidFill>
                  <a:srgbClr val="FF0000"/>
                </a:solidFill>
                <a:latin typeface="+mn-lt"/>
                <a:cs typeface="+mn-cs"/>
              </a:rPr>
              <a:t>Ответ: 0,35.</a:t>
            </a:r>
          </a:p>
        </p:txBody>
      </p:sp>
      <p:sp>
        <p:nvSpPr>
          <p:cNvPr id="9" name="Rectangle 2"/>
          <p:cNvSpPr txBox="1">
            <a:spLocks noChangeArrowheads="1"/>
          </p:cNvSpPr>
          <p:nvPr/>
        </p:nvSpPr>
        <p:spPr bwMode="auto">
          <a:xfrm>
            <a:off x="7850037" y="103929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320171</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9388" y="2133600"/>
            <a:ext cx="8820150" cy="4708525"/>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Определим </a:t>
            </a:r>
            <a:r>
              <a:rPr lang="ru-RU" sz="2000" dirty="0">
                <a:latin typeface="+mn-lt"/>
                <a:cs typeface="+mn-cs"/>
              </a:rPr>
              <a:t>события</a:t>
            </a:r>
            <a:br>
              <a:rPr lang="ru-RU" sz="2000" dirty="0">
                <a:latin typeface="+mn-lt"/>
                <a:cs typeface="+mn-cs"/>
              </a:rPr>
            </a:br>
            <a:r>
              <a:rPr lang="ru-RU" sz="2000" dirty="0">
                <a:latin typeface="+mn-lt"/>
                <a:cs typeface="+mn-cs"/>
              </a:rPr>
              <a:t> </a:t>
            </a:r>
            <a:r>
              <a:rPr lang="ru-RU" sz="2000" b="1" dirty="0">
                <a:latin typeface="+mn-lt"/>
                <a:cs typeface="+mn-cs"/>
              </a:rPr>
              <a:t>А</a:t>
            </a:r>
            <a:r>
              <a:rPr lang="ru-RU" sz="2000" dirty="0">
                <a:latin typeface="+mn-lt"/>
                <a:cs typeface="+mn-cs"/>
              </a:rPr>
              <a:t> = </a:t>
            </a:r>
            <a:r>
              <a:rPr lang="ru-RU" sz="2000" dirty="0">
                <a:latin typeface="+mn-lt"/>
                <a:cs typeface="+mn-cs"/>
              </a:rPr>
              <a:t>{кофе закончится в первом автомате},</a:t>
            </a:r>
            <a:br>
              <a:rPr lang="ru-RU" sz="2000" dirty="0">
                <a:latin typeface="+mn-lt"/>
                <a:cs typeface="+mn-cs"/>
              </a:rPr>
            </a:br>
            <a:r>
              <a:rPr lang="ru-RU" sz="2000" dirty="0">
                <a:latin typeface="+mn-lt"/>
                <a:cs typeface="+mn-cs"/>
              </a:rPr>
              <a:t> </a:t>
            </a:r>
            <a:r>
              <a:rPr lang="ru-RU" sz="2000" b="1" dirty="0">
                <a:latin typeface="+mn-lt"/>
                <a:cs typeface="+mn-cs"/>
              </a:rPr>
              <a:t>В</a:t>
            </a:r>
            <a:r>
              <a:rPr lang="ru-RU" sz="2000" dirty="0">
                <a:latin typeface="+mn-lt"/>
                <a:cs typeface="+mn-cs"/>
              </a:rPr>
              <a:t> = </a:t>
            </a:r>
            <a:r>
              <a:rPr lang="ru-RU" sz="2000" dirty="0">
                <a:latin typeface="+mn-lt"/>
                <a:cs typeface="+mn-cs"/>
              </a:rPr>
              <a:t>{кофе закончится во втором автомате</a:t>
            </a:r>
            <a:r>
              <a:rPr lang="ru-RU" sz="2000" dirty="0">
                <a:latin typeface="+mn-lt"/>
                <a:cs typeface="+mn-cs"/>
              </a:rPr>
              <a:t>},</a:t>
            </a:r>
          </a:p>
          <a:p>
            <a:pPr>
              <a:defRPr/>
            </a:pPr>
            <a:r>
              <a:rPr lang="ru-RU" sz="2000" b="1" dirty="0">
                <a:latin typeface="+mn-lt"/>
                <a:cs typeface="+mn-cs"/>
              </a:rPr>
              <a:t>А </a:t>
            </a:r>
            <a:r>
              <a:rPr lang="ru-RU" sz="2000" b="1" dirty="0">
                <a:latin typeface="+mn-lt"/>
                <a:cs typeface="+mn-cs"/>
                <a:sym typeface="Symbol"/>
              </a:rPr>
              <a:t>∙</a:t>
            </a:r>
            <a:r>
              <a:rPr lang="ru-RU" sz="2000" b="1" dirty="0">
                <a:latin typeface="+mn-lt"/>
                <a:cs typeface="+mn-cs"/>
                <a:sym typeface="Symbol"/>
              </a:rPr>
              <a:t> В </a:t>
            </a:r>
            <a:r>
              <a:rPr lang="ru-RU" sz="2000" dirty="0">
                <a:latin typeface="+mn-lt"/>
                <a:cs typeface="+mn-cs"/>
                <a:sym typeface="Symbol"/>
              </a:rPr>
              <a:t>= </a:t>
            </a:r>
            <a:r>
              <a:rPr lang="ru-RU" sz="2000" dirty="0">
                <a:latin typeface="+mn-lt"/>
                <a:cs typeface="+mn-cs"/>
              </a:rPr>
              <a:t>{</a:t>
            </a:r>
            <a:r>
              <a:rPr lang="ru-RU" sz="2000" dirty="0">
                <a:latin typeface="+mn-lt"/>
                <a:cs typeface="+mn-cs"/>
              </a:rPr>
              <a:t>кофе закончится </a:t>
            </a:r>
            <a:r>
              <a:rPr lang="ru-RU" sz="2000" dirty="0">
                <a:latin typeface="+mn-lt"/>
                <a:cs typeface="+mn-cs"/>
              </a:rPr>
              <a:t>в обоих автоматах},</a:t>
            </a:r>
            <a:endParaRPr lang="ru-RU" sz="2000" dirty="0">
              <a:latin typeface="+mn-lt"/>
              <a:cs typeface="+mn-cs"/>
            </a:endParaRPr>
          </a:p>
          <a:p>
            <a:pPr>
              <a:defRPr/>
            </a:pPr>
            <a:r>
              <a:rPr lang="ru-RU" sz="2000" b="1" dirty="0">
                <a:cs typeface="+mn-cs"/>
              </a:rPr>
              <a:t>А +</a:t>
            </a:r>
            <a:r>
              <a:rPr lang="ru-RU" sz="2000" b="1" dirty="0">
                <a:cs typeface="+mn-cs"/>
                <a:sym typeface="Symbol"/>
              </a:rPr>
              <a:t> </a:t>
            </a:r>
            <a:r>
              <a:rPr lang="ru-RU" sz="2000" b="1" dirty="0">
                <a:cs typeface="+mn-cs"/>
                <a:sym typeface="Symbol"/>
              </a:rPr>
              <a:t>В </a:t>
            </a:r>
            <a:r>
              <a:rPr lang="ru-RU" sz="2000" dirty="0">
                <a:cs typeface="+mn-cs"/>
                <a:sym typeface="Symbol"/>
              </a:rPr>
              <a:t>= </a:t>
            </a:r>
            <a:r>
              <a:rPr lang="ru-RU" sz="2000" dirty="0">
                <a:latin typeface="+mn-lt"/>
                <a:cs typeface="+mn-cs"/>
              </a:rPr>
              <a:t>{кофе закончится </a:t>
            </a:r>
            <a:r>
              <a:rPr lang="ru-RU" sz="2000" dirty="0">
                <a:latin typeface="+mn-lt"/>
                <a:cs typeface="+mn-cs"/>
              </a:rPr>
              <a:t>хотя бы в одном автомате}.</a:t>
            </a:r>
            <a:endParaRPr lang="ru-RU" sz="2000" dirty="0">
              <a:latin typeface="+mn-lt"/>
              <a:cs typeface="+mn-cs"/>
            </a:endParaRPr>
          </a:p>
          <a:p>
            <a:pPr>
              <a:defRPr/>
            </a:pPr>
            <a:r>
              <a:rPr lang="ru-RU" sz="2000" dirty="0">
                <a:latin typeface="+mn-lt"/>
                <a:cs typeface="+mn-cs"/>
              </a:rPr>
              <a:t>По условию</a:t>
            </a:r>
            <a:r>
              <a:rPr lang="ru-RU" sz="2000" dirty="0">
                <a:cs typeface="+mn-cs"/>
              </a:rPr>
              <a:t> </a:t>
            </a:r>
            <a:r>
              <a:rPr lang="ru-RU" sz="2000" dirty="0">
                <a:latin typeface="+mn-lt"/>
                <a:cs typeface="+mn-cs"/>
              </a:rPr>
              <a:t>задачи</a:t>
            </a:r>
            <a:r>
              <a:rPr lang="ru-RU" sz="2000" dirty="0">
                <a:latin typeface="+mn-lt"/>
                <a:cs typeface="+mn-cs"/>
              </a:rPr>
              <a:t> </a:t>
            </a:r>
            <a:r>
              <a:rPr lang="en-US" sz="2000" dirty="0">
                <a:latin typeface="+mn-lt"/>
                <a:cs typeface="+mn-cs"/>
              </a:rPr>
              <a:t>P(A)=P(B)=0,3</a:t>
            </a:r>
            <a:r>
              <a:rPr lang="ru-RU" sz="2000" dirty="0">
                <a:latin typeface="+mn-lt"/>
                <a:cs typeface="+mn-cs"/>
              </a:rPr>
              <a:t> и</a:t>
            </a:r>
            <a:r>
              <a:rPr lang="en-US" sz="2000" dirty="0">
                <a:latin typeface="+mn-lt"/>
                <a:cs typeface="+mn-cs"/>
              </a:rPr>
              <a:t> P(A</a:t>
            </a:r>
            <a:r>
              <a:rPr lang="ru-RU" sz="2000" b="1" dirty="0">
                <a:latin typeface="+mn-lt"/>
                <a:cs typeface="+mn-cs"/>
                <a:sym typeface="Symbol"/>
              </a:rPr>
              <a:t> </a:t>
            </a:r>
            <a:r>
              <a:rPr lang="ru-RU" sz="2000" dirty="0">
                <a:latin typeface="+mn-lt"/>
                <a:cs typeface="+mn-cs"/>
                <a:sym typeface="Symbol"/>
              </a:rPr>
              <a:t></a:t>
            </a:r>
            <a:r>
              <a:rPr lang="en-US" sz="2000" dirty="0">
                <a:latin typeface="+mn-lt"/>
                <a:cs typeface="+mn-cs"/>
                <a:sym typeface="Symbol"/>
              </a:rPr>
              <a:t> B)=0,12</a:t>
            </a:r>
            <a:r>
              <a:rPr lang="ru-RU" sz="2000" dirty="0">
                <a:latin typeface="+mn-lt"/>
                <a:cs typeface="+mn-cs"/>
              </a:rPr>
              <a:t/>
            </a:r>
            <a:br>
              <a:rPr lang="ru-RU" sz="2000" dirty="0">
                <a:latin typeface="+mn-lt"/>
                <a:cs typeface="+mn-cs"/>
              </a:rPr>
            </a:br>
            <a:r>
              <a:rPr lang="ru-RU" sz="2000" dirty="0">
                <a:latin typeface="+mn-lt"/>
                <a:cs typeface="+mn-cs"/>
              </a:rPr>
              <a:t>События A и B совместные, вероятность суммы двух совместных событий равна сумме вероятностей этих событий, уменьшенной на вероятность их произведения: </a:t>
            </a:r>
          </a:p>
          <a:p>
            <a:pPr>
              <a:defRPr/>
            </a:pPr>
            <a:r>
              <a:rPr lang="en-US" sz="2000" dirty="0">
                <a:latin typeface="+mn-lt"/>
                <a:cs typeface="+mn-cs"/>
              </a:rPr>
              <a:t>P(A</a:t>
            </a:r>
            <a:r>
              <a:rPr lang="en-US" sz="2000" dirty="0">
                <a:latin typeface="+mn-lt"/>
                <a:cs typeface="+mn-cs"/>
              </a:rPr>
              <a:t> + B) = P(A) + P(B) − P(A·B) = 0,3 + 0,3 − 0,12 = 0,48. </a:t>
            </a:r>
            <a:endParaRPr lang="ru-RU" sz="2000" dirty="0">
              <a:latin typeface="+mn-lt"/>
              <a:cs typeface="+mn-cs"/>
            </a:endParaRPr>
          </a:p>
          <a:p>
            <a:pPr>
              <a:defRPr/>
            </a:pPr>
            <a:r>
              <a:rPr lang="ru-RU" sz="2000" dirty="0">
                <a:latin typeface="+mn-lt"/>
                <a:cs typeface="+mn-cs"/>
              </a:rPr>
              <a:t>Следовательно</a:t>
            </a:r>
            <a:r>
              <a:rPr lang="ru-RU" sz="2000" dirty="0">
                <a:latin typeface="+mn-lt"/>
                <a:cs typeface="+mn-cs"/>
              </a:rPr>
              <a:t>, вероятность противоположного события, состоящего в том, что </a:t>
            </a:r>
            <a:r>
              <a:rPr lang="ru-RU" sz="2000" dirty="0">
                <a:latin typeface="+mn-lt"/>
                <a:cs typeface="+mn-cs"/>
              </a:rPr>
              <a:t>кофе </a:t>
            </a:r>
            <a:r>
              <a:rPr lang="ru-RU" sz="2000" dirty="0">
                <a:latin typeface="+mn-lt"/>
                <a:cs typeface="+mn-cs"/>
              </a:rPr>
              <a:t>останется в обоих автоматах, равна 1 − 0,48 = 0,52.</a:t>
            </a:r>
          </a:p>
          <a:p>
            <a:pPr>
              <a:defRPr/>
            </a:pPr>
            <a:endParaRPr lang="ru-RU" sz="2000" i="1" u="sng" dirty="0">
              <a:latin typeface="+mn-lt"/>
              <a:cs typeface="+mn-cs"/>
            </a:endParaRPr>
          </a:p>
        </p:txBody>
      </p:sp>
      <p:sp>
        <p:nvSpPr>
          <p:cNvPr id="4" name="Rectangle 2"/>
          <p:cNvSpPr txBox="1">
            <a:spLocks noChangeArrowheads="1"/>
          </p:cNvSpPr>
          <p:nvPr/>
        </p:nvSpPr>
        <p:spPr bwMode="gray">
          <a:xfrm>
            <a:off x="0" y="0"/>
            <a:ext cx="7850188" cy="1938338"/>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a:t>
            </a:r>
            <a:r>
              <a:rPr lang="ru-RU" sz="2000" i="1" dirty="0"/>
              <a:t>торговом центре два одинаковых автомата продают кофе. Вероятность того, что к концу дня в автомате закончится кофе, </a:t>
            </a:r>
            <a:r>
              <a:rPr lang="ru-RU" sz="2000" i="1" dirty="0"/>
              <a:t>равна 0,3. </a:t>
            </a:r>
            <a:r>
              <a:rPr lang="ru-RU" sz="2000" i="1" dirty="0"/>
              <a:t>Вероятность того, что кофе закончится в обоих автоматах, равна </a:t>
            </a:r>
            <a:r>
              <a:rPr lang="ru-RU" sz="2000" i="1" dirty="0"/>
              <a:t>0,12. </a:t>
            </a:r>
            <a:r>
              <a:rPr lang="ru-RU" sz="2000" i="1" dirty="0"/>
              <a:t>Найдите вероятность того, что к концу дня кофе останется в обоих автоматах</a:t>
            </a:r>
            <a:r>
              <a:rPr lang="ru-RU" sz="2000" i="1" dirty="0"/>
              <a:t>.</a:t>
            </a:r>
            <a:endParaRPr lang="ru-RU" sz="2000" i="1" dirty="0">
              <a:latin typeface="+mj-lt"/>
            </a:endParaRPr>
          </a:p>
        </p:txBody>
      </p:sp>
      <p:sp>
        <p:nvSpPr>
          <p:cNvPr id="5" name="Прямоугольник 4"/>
          <p:cNvSpPr/>
          <p:nvPr/>
        </p:nvSpPr>
        <p:spPr>
          <a:xfrm>
            <a:off x="3176588" y="6213475"/>
            <a:ext cx="2794000" cy="523875"/>
          </a:xfrm>
          <a:prstGeom prst="rect">
            <a:avLst/>
          </a:prstGeom>
        </p:spPr>
        <p:txBody>
          <a:bodyPr>
            <a:spAutoFit/>
          </a:bodyPr>
          <a:lstStyle/>
          <a:p>
            <a:pPr algn="ctr">
              <a:defRPr/>
            </a:pPr>
            <a:r>
              <a:rPr lang="ru-RU" sz="2800" i="1" dirty="0">
                <a:solidFill>
                  <a:srgbClr val="FF0000"/>
                </a:solidFill>
                <a:latin typeface="+mn-lt"/>
                <a:cs typeface="+mn-cs"/>
              </a:rPr>
              <a:t>Ответ: 0,52.</a:t>
            </a:r>
          </a:p>
        </p:txBody>
      </p:sp>
      <p:sp>
        <p:nvSpPr>
          <p:cNvPr id="14" name="Rectangle 2"/>
          <p:cNvSpPr txBox="1">
            <a:spLocks noChangeArrowheads="1"/>
          </p:cNvSpPr>
          <p:nvPr/>
        </p:nvSpPr>
        <p:spPr bwMode="auto">
          <a:xfrm>
            <a:off x="7850035" y="608373"/>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320172</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p:cTn id="12"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2" end="2"/>
                                            </p:txEl>
                                          </p:spTgt>
                                        </p:tgtEl>
                                      </p:cBhvr>
                                    </p:animEffec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6">
                                            <p:txEl>
                                              <p:pRg st="3" end="3"/>
                                            </p:txEl>
                                          </p:spTgt>
                                        </p:tgtEl>
                                        <p:attrNameLst>
                                          <p:attrName>style.visibility</p:attrName>
                                        </p:attrNameLst>
                                      </p:cBhvr>
                                      <p:to>
                                        <p:strVal val="visible"/>
                                      </p:to>
                                    </p:set>
                                    <p:anim calcmode="lin" valueType="num">
                                      <p:cBhvr>
                                        <p:cTn id="17"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18"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6">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9" presetClass="entr" presetSubtype="0" fill="hold" nodeType="clickEffect">
                                  <p:stCondLst>
                                    <p:cond delay="0"/>
                                  </p:stCondLst>
                                  <p:iterate type="lt">
                                    <p:tmPct val="0"/>
                                  </p:iterate>
                                  <p:childTnLst>
                                    <p:set>
                                      <p:cBhvr>
                                        <p:cTn id="23" dur="1" fill="hold">
                                          <p:stCondLst>
                                            <p:cond delay="0"/>
                                          </p:stCondLst>
                                        </p:cTn>
                                        <p:tgtEl>
                                          <p:spTgt spid="6">
                                            <p:txEl>
                                              <p:pRg st="4" end="4"/>
                                            </p:txEl>
                                          </p:spTgt>
                                        </p:tgtEl>
                                        <p:attrNameLst>
                                          <p:attrName>style.visibility</p:attrName>
                                        </p:attrNameLst>
                                      </p:cBhvr>
                                      <p:to>
                                        <p:strVal val="visible"/>
                                      </p:to>
                                    </p:set>
                                    <p:anim calcmode="lin" valueType="num">
                                      <p:cBhvr>
                                        <p:cTn id="24"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5"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6">
                                            <p:txEl>
                                              <p:pRg st="4" end="4"/>
                                            </p:txEl>
                                          </p:spTgt>
                                        </p:tgtEl>
                                      </p:cBhvr>
                                    </p:animEffect>
                                  </p:childTnLst>
                                </p:cTn>
                              </p:par>
                              <p:par>
                                <p:cTn id="27" presetID="29" presetClass="entr" presetSubtype="0" fill="hold" nodeType="withEffect">
                                  <p:stCondLst>
                                    <p:cond delay="0"/>
                                  </p:stCondLst>
                                  <p:iterate type="lt">
                                    <p:tmPct val="0"/>
                                  </p:iterate>
                                  <p:childTnLst>
                                    <p:set>
                                      <p:cBhvr>
                                        <p:cTn id="28" dur="1" fill="hold">
                                          <p:stCondLst>
                                            <p:cond delay="0"/>
                                          </p:stCondLst>
                                        </p:cTn>
                                        <p:tgtEl>
                                          <p:spTgt spid="6">
                                            <p:txEl>
                                              <p:pRg st="5" end="5"/>
                                            </p:txEl>
                                          </p:spTgt>
                                        </p:tgtEl>
                                        <p:attrNameLst>
                                          <p:attrName>style.visibility</p:attrName>
                                        </p:attrNameLst>
                                      </p:cBhvr>
                                      <p:to>
                                        <p:strVal val="visible"/>
                                      </p:to>
                                    </p:set>
                                    <p:anim calcmode="lin" valueType="num">
                                      <p:cBhvr>
                                        <p:cTn id="29"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0"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1" dur="1000"/>
                                        <p:tgtEl>
                                          <p:spTgt spid="6">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9" presetClass="entr" presetSubtype="0" fill="hold" nodeType="clickEffect">
                                  <p:stCondLst>
                                    <p:cond delay="0"/>
                                  </p:stCondLst>
                                  <p:iterate type="lt">
                                    <p:tmPct val="0"/>
                                  </p:iterate>
                                  <p:childTnLst>
                                    <p:set>
                                      <p:cBhvr>
                                        <p:cTn id="35" dur="1" fill="hold">
                                          <p:stCondLst>
                                            <p:cond delay="0"/>
                                          </p:stCondLst>
                                        </p:cTn>
                                        <p:tgtEl>
                                          <p:spTgt spid="6">
                                            <p:txEl>
                                              <p:pRg st="6" end="6"/>
                                            </p:txEl>
                                          </p:spTgt>
                                        </p:tgtEl>
                                        <p:attrNameLst>
                                          <p:attrName>style.visibility</p:attrName>
                                        </p:attrNameLst>
                                      </p:cBhvr>
                                      <p:to>
                                        <p:strVal val="visible"/>
                                      </p:to>
                                    </p:set>
                                    <p:anim calcmode="lin" valueType="num">
                                      <p:cBhvr>
                                        <p:cTn id="36" dur="1000" fill="hold"/>
                                        <p:tgtEl>
                                          <p:spTgt spid="6">
                                            <p:txEl>
                                              <p:pRg st="6" end="6"/>
                                            </p:txEl>
                                          </p:spTgt>
                                        </p:tgtEl>
                                        <p:attrNameLst>
                                          <p:attrName>ppt_x</p:attrName>
                                        </p:attrNameLst>
                                      </p:cBhvr>
                                      <p:tavLst>
                                        <p:tav tm="0">
                                          <p:val>
                                            <p:strVal val="#ppt_x-.2"/>
                                          </p:val>
                                        </p:tav>
                                        <p:tav tm="100000">
                                          <p:val>
                                            <p:strVal val="#ppt_x"/>
                                          </p:val>
                                        </p:tav>
                                      </p:tavLst>
                                    </p:anim>
                                    <p:anim calcmode="lin" valueType="num">
                                      <p:cBhvr>
                                        <p:cTn id="37" dur="1000" fill="hold"/>
                                        <p:tgtEl>
                                          <p:spTgt spid="6">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38" dur="1000"/>
                                        <p:tgtEl>
                                          <p:spTgt spid="6">
                                            <p:txEl>
                                              <p:pRg st="6" end="6"/>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9"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1000" fill="hold"/>
                                        <p:tgtEl>
                                          <p:spTgt spid="5"/>
                                        </p:tgtEl>
                                        <p:attrNameLst>
                                          <p:attrName>ppt_x</p:attrName>
                                        </p:attrNameLst>
                                      </p:cBhvr>
                                      <p:tavLst>
                                        <p:tav tm="0">
                                          <p:val>
                                            <p:strVal val="#ppt_x-.2"/>
                                          </p:val>
                                        </p:tav>
                                        <p:tav tm="100000">
                                          <p:val>
                                            <p:strVal val="#ppt_x"/>
                                          </p:val>
                                        </p:tav>
                                      </p:tavLst>
                                    </p:anim>
                                    <p:anim calcmode="lin" valueType="num">
                                      <p:cBhvr>
                                        <p:cTn id="44"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34938" y="1698625"/>
            <a:ext cx="8877300" cy="4402138"/>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u="sng" dirty="0">
                <a:latin typeface="+mn-lt"/>
                <a:cs typeface="+mn-cs"/>
              </a:rPr>
              <a:t>Решение:</a:t>
            </a:r>
            <a:r>
              <a:rPr lang="ru-RU" sz="2000" dirty="0">
                <a:latin typeface="+mn-lt"/>
                <a:cs typeface="+mn-cs"/>
              </a:rPr>
              <a:t> </a:t>
            </a:r>
          </a:p>
          <a:p>
            <a:pPr>
              <a:defRPr/>
            </a:pPr>
            <a:r>
              <a:rPr lang="ru-RU" sz="2000" dirty="0">
                <a:latin typeface="+mn-lt"/>
                <a:cs typeface="+mn-cs"/>
              </a:rPr>
              <a:t>Результат каждого следующего выстрела не зависит от предыдущих. Поэтому события «попал при первом выстреле», «попал при втором выстреле» и т.д. независимы.</a:t>
            </a:r>
          </a:p>
          <a:p>
            <a:pPr>
              <a:defRPr/>
            </a:pPr>
            <a:r>
              <a:rPr lang="ru-RU" sz="2000" dirty="0">
                <a:latin typeface="+mn-lt"/>
                <a:cs typeface="+mn-cs"/>
              </a:rPr>
              <a:t>Вероятность каждого попадания равна 0,8. Значит, вероятность промаха равна 1 – 0,8 = 0,2.</a:t>
            </a:r>
          </a:p>
          <a:p>
            <a:pPr algn="ctr">
              <a:defRPr/>
            </a:pPr>
            <a:r>
              <a:rPr lang="ru-RU" sz="2000" dirty="0">
                <a:latin typeface="+mn-lt"/>
                <a:cs typeface="+mn-cs"/>
              </a:rPr>
              <a:t>1 выстрел: 0,8</a:t>
            </a:r>
          </a:p>
          <a:p>
            <a:pPr algn="ctr">
              <a:defRPr/>
            </a:pPr>
            <a:r>
              <a:rPr lang="ru-RU" sz="2000" dirty="0">
                <a:latin typeface="+mn-lt"/>
                <a:cs typeface="+mn-cs"/>
              </a:rPr>
              <a:t>2 выстрел : 0,8</a:t>
            </a:r>
          </a:p>
          <a:p>
            <a:pPr algn="ctr">
              <a:defRPr/>
            </a:pPr>
            <a:r>
              <a:rPr lang="ru-RU" sz="2000" dirty="0">
                <a:latin typeface="+mn-lt"/>
                <a:cs typeface="+mn-cs"/>
              </a:rPr>
              <a:t>3 выстрел : 0,8</a:t>
            </a:r>
          </a:p>
          <a:p>
            <a:pPr algn="ctr">
              <a:defRPr/>
            </a:pPr>
            <a:r>
              <a:rPr lang="ru-RU" sz="2000" dirty="0">
                <a:latin typeface="+mn-lt"/>
                <a:cs typeface="+mn-cs"/>
              </a:rPr>
              <a:t>4 выстрел : 0,2</a:t>
            </a:r>
          </a:p>
          <a:p>
            <a:pPr algn="ctr">
              <a:defRPr/>
            </a:pPr>
            <a:r>
              <a:rPr lang="ru-RU" sz="2000" dirty="0">
                <a:latin typeface="+mn-lt"/>
                <a:cs typeface="+mn-cs"/>
              </a:rPr>
              <a:t>5 выстрел : 0,2</a:t>
            </a:r>
          </a:p>
          <a:p>
            <a:pPr>
              <a:defRPr/>
            </a:pPr>
            <a:r>
              <a:rPr lang="ru-RU" sz="2000" dirty="0">
                <a:latin typeface="+mn-lt"/>
                <a:cs typeface="+mn-cs"/>
              </a:rPr>
              <a:t>По формуле умножения вероятностей независимых событий, получаем, что искомая вероятность равна: </a:t>
            </a:r>
          </a:p>
          <a:p>
            <a:pPr algn="ctr">
              <a:defRPr/>
            </a:pPr>
            <a:r>
              <a:rPr lang="ru-RU" sz="2000" dirty="0">
                <a:latin typeface="+mn-lt"/>
                <a:cs typeface="+mn-cs"/>
              </a:rPr>
              <a:t>0,8 ∙ 0,8 ∙ 0,8 ∙ 0,2 ∙ 0,2 = 0,02048 ≈ 0,02.</a:t>
            </a:r>
          </a:p>
        </p:txBody>
      </p:sp>
      <p:sp>
        <p:nvSpPr>
          <p:cNvPr id="4" name="Rectangle 2"/>
          <p:cNvSpPr txBox="1">
            <a:spLocks noChangeArrowheads="1"/>
          </p:cNvSpPr>
          <p:nvPr/>
        </p:nvSpPr>
        <p:spPr bwMode="gray">
          <a:xfrm>
            <a:off x="115888" y="146050"/>
            <a:ext cx="7483475" cy="1477963"/>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t>Биатлонист пять раз стреляет по мишеням. Вероятность попадания в мишень при одном выстреле равна 0,8. Найдите вероятность того, что биатлонист первые три раза попал в мишени, а последние два раза промахнулся. Результат округлите до сотых.</a:t>
            </a:r>
          </a:p>
        </p:txBody>
      </p:sp>
      <p:sp>
        <p:nvSpPr>
          <p:cNvPr id="5" name="Прямоугольник 4"/>
          <p:cNvSpPr/>
          <p:nvPr/>
        </p:nvSpPr>
        <p:spPr>
          <a:xfrm>
            <a:off x="3176588" y="6213475"/>
            <a:ext cx="2794000" cy="523875"/>
          </a:xfrm>
          <a:prstGeom prst="rect">
            <a:avLst/>
          </a:prstGeom>
        </p:spPr>
        <p:txBody>
          <a:bodyPr>
            <a:spAutoFit/>
          </a:bodyPr>
          <a:lstStyle/>
          <a:p>
            <a:pPr algn="ctr">
              <a:defRPr/>
            </a:pPr>
            <a:r>
              <a:rPr lang="ru-RU" sz="2800" i="1" dirty="0">
                <a:solidFill>
                  <a:srgbClr val="FF0000"/>
                </a:solidFill>
                <a:latin typeface="+mn-lt"/>
                <a:cs typeface="+mn-cs"/>
              </a:rPr>
              <a:t>Ответ: 0,02.</a:t>
            </a:r>
          </a:p>
        </p:txBody>
      </p:sp>
      <p:pic>
        <p:nvPicPr>
          <p:cNvPr id="1026" name="Picture 2" descr="http://sterlegrad.ru/uploads/posts/2012-02/1328202945_biatlon.jpeg"/>
          <p:cNvPicPr>
            <a:picLocks noChangeAspect="1" noChangeArrowheads="1"/>
          </p:cNvPicPr>
          <p:nvPr/>
        </p:nvPicPr>
        <p:blipFill>
          <a:blip r:embed="rId2" cstate="print">
            <a:clrChange>
              <a:clrFrom>
                <a:srgbClr val="92EFFF"/>
              </a:clrFrom>
              <a:clrTo>
                <a:srgbClr val="92EFFF">
                  <a:alpha val="0"/>
                </a:srgbClr>
              </a:clrTo>
            </a:clrChange>
            <a:duotone>
              <a:prstClr val="black"/>
              <a:schemeClr val="accent5">
                <a:tint val="45000"/>
                <a:satMod val="400000"/>
              </a:schemeClr>
            </a:duotone>
          </a:blip>
          <a:srcRect l="10043" r="8121"/>
          <a:stretch>
            <a:fillRect/>
          </a:stretch>
        </p:blipFill>
        <p:spPr bwMode="auto">
          <a:xfrm>
            <a:off x="7951329" y="5365630"/>
            <a:ext cx="1192672" cy="1492370"/>
          </a:xfrm>
          <a:prstGeom prst="rect">
            <a:avLst/>
          </a:prstGeom>
          <a:noFill/>
        </p:spPr>
      </p:pic>
      <p:sp>
        <p:nvSpPr>
          <p:cNvPr id="7"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320173</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iterate type="lt">
                                    <p:tmPct val="0"/>
                                  </p:iterate>
                                  <p:childTnLst>
                                    <p:set>
                                      <p:cBhvr>
                                        <p:cTn id="27" dur="1" fill="hold">
                                          <p:stCondLst>
                                            <p:cond delay="0"/>
                                          </p:stCondLst>
                                        </p:cTn>
                                        <p:tgtEl>
                                          <p:spTgt spid="6">
                                            <p:txEl>
                                              <p:pRg st="4" end="4"/>
                                            </p:txEl>
                                          </p:spTgt>
                                        </p:tgtEl>
                                        <p:attrNameLst>
                                          <p:attrName>style.visibility</p:attrName>
                                        </p:attrNameLst>
                                      </p:cBhvr>
                                      <p:to>
                                        <p:strVal val="visible"/>
                                      </p:to>
                                    </p:set>
                                    <p:anim calcmode="lin" valueType="num">
                                      <p:cBhvr>
                                        <p:cTn id="28"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9"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6">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iterate type="lt">
                                    <p:tmPct val="0"/>
                                  </p:iterate>
                                  <p:childTnLst>
                                    <p:set>
                                      <p:cBhvr>
                                        <p:cTn id="34" dur="1" fill="hold">
                                          <p:stCondLst>
                                            <p:cond delay="0"/>
                                          </p:stCondLst>
                                        </p:cTn>
                                        <p:tgtEl>
                                          <p:spTgt spid="6">
                                            <p:txEl>
                                              <p:pRg st="5" end="5"/>
                                            </p:txEl>
                                          </p:spTgt>
                                        </p:tgtEl>
                                        <p:attrNameLst>
                                          <p:attrName>style.visibility</p:attrName>
                                        </p:attrNameLst>
                                      </p:cBhvr>
                                      <p:to>
                                        <p:strVal val="visible"/>
                                      </p:to>
                                    </p:set>
                                    <p:anim calcmode="lin" valueType="num">
                                      <p:cBhvr>
                                        <p:cTn id="35"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6"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6">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nodeType="clickEffect">
                                  <p:stCondLst>
                                    <p:cond delay="0"/>
                                  </p:stCondLst>
                                  <p:iterate type="lt">
                                    <p:tmPct val="0"/>
                                  </p:iterate>
                                  <p:childTnLst>
                                    <p:set>
                                      <p:cBhvr>
                                        <p:cTn id="41" dur="1" fill="hold">
                                          <p:stCondLst>
                                            <p:cond delay="0"/>
                                          </p:stCondLst>
                                        </p:cTn>
                                        <p:tgtEl>
                                          <p:spTgt spid="6">
                                            <p:txEl>
                                              <p:pRg st="6" end="6"/>
                                            </p:txEl>
                                          </p:spTgt>
                                        </p:tgtEl>
                                        <p:attrNameLst>
                                          <p:attrName>style.visibility</p:attrName>
                                        </p:attrNameLst>
                                      </p:cBhvr>
                                      <p:to>
                                        <p:strVal val="visible"/>
                                      </p:to>
                                    </p:set>
                                    <p:anim calcmode="lin" valueType="num">
                                      <p:cBhvr>
                                        <p:cTn id="42" dur="1000" fill="hold"/>
                                        <p:tgtEl>
                                          <p:spTgt spid="6">
                                            <p:txEl>
                                              <p:pRg st="6" end="6"/>
                                            </p:txEl>
                                          </p:spTgt>
                                        </p:tgtEl>
                                        <p:attrNameLst>
                                          <p:attrName>ppt_x</p:attrName>
                                        </p:attrNameLst>
                                      </p:cBhvr>
                                      <p:tavLst>
                                        <p:tav tm="0">
                                          <p:val>
                                            <p:strVal val="#ppt_x-.2"/>
                                          </p:val>
                                        </p:tav>
                                        <p:tav tm="100000">
                                          <p:val>
                                            <p:strVal val="#ppt_x"/>
                                          </p:val>
                                        </p:tav>
                                      </p:tavLst>
                                    </p:anim>
                                    <p:anim calcmode="lin" valueType="num">
                                      <p:cBhvr>
                                        <p:cTn id="43" dur="1000" fill="hold"/>
                                        <p:tgtEl>
                                          <p:spTgt spid="6">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44" dur="1000"/>
                                        <p:tgtEl>
                                          <p:spTgt spid="6">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9" presetClass="entr" presetSubtype="0" fill="hold" nodeType="clickEffect">
                                  <p:stCondLst>
                                    <p:cond delay="0"/>
                                  </p:stCondLst>
                                  <p:iterate type="lt">
                                    <p:tmPct val="0"/>
                                  </p:iterate>
                                  <p:childTnLst>
                                    <p:set>
                                      <p:cBhvr>
                                        <p:cTn id="48" dur="1" fill="hold">
                                          <p:stCondLst>
                                            <p:cond delay="0"/>
                                          </p:stCondLst>
                                        </p:cTn>
                                        <p:tgtEl>
                                          <p:spTgt spid="6">
                                            <p:txEl>
                                              <p:pRg st="7" end="7"/>
                                            </p:txEl>
                                          </p:spTgt>
                                        </p:tgtEl>
                                        <p:attrNameLst>
                                          <p:attrName>style.visibility</p:attrName>
                                        </p:attrNameLst>
                                      </p:cBhvr>
                                      <p:to>
                                        <p:strVal val="visible"/>
                                      </p:to>
                                    </p:set>
                                    <p:anim calcmode="lin" valueType="num">
                                      <p:cBhvr>
                                        <p:cTn id="49" dur="1000" fill="hold"/>
                                        <p:tgtEl>
                                          <p:spTgt spid="6">
                                            <p:txEl>
                                              <p:pRg st="7" end="7"/>
                                            </p:txEl>
                                          </p:spTgt>
                                        </p:tgtEl>
                                        <p:attrNameLst>
                                          <p:attrName>ppt_x</p:attrName>
                                        </p:attrNameLst>
                                      </p:cBhvr>
                                      <p:tavLst>
                                        <p:tav tm="0">
                                          <p:val>
                                            <p:strVal val="#ppt_x-.2"/>
                                          </p:val>
                                        </p:tav>
                                        <p:tav tm="100000">
                                          <p:val>
                                            <p:strVal val="#ppt_x"/>
                                          </p:val>
                                        </p:tav>
                                      </p:tavLst>
                                    </p:anim>
                                    <p:anim calcmode="lin" valueType="num">
                                      <p:cBhvr>
                                        <p:cTn id="50" dur="1000" fill="hold"/>
                                        <p:tgtEl>
                                          <p:spTgt spid="6">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51" dur="1000"/>
                                        <p:tgtEl>
                                          <p:spTgt spid="6">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9" presetClass="entr" presetSubtype="0" fill="hold" nodeType="clickEffect">
                                  <p:stCondLst>
                                    <p:cond delay="0"/>
                                  </p:stCondLst>
                                  <p:iterate type="lt">
                                    <p:tmPct val="0"/>
                                  </p:iterate>
                                  <p:childTnLst>
                                    <p:set>
                                      <p:cBhvr>
                                        <p:cTn id="55" dur="1" fill="hold">
                                          <p:stCondLst>
                                            <p:cond delay="0"/>
                                          </p:stCondLst>
                                        </p:cTn>
                                        <p:tgtEl>
                                          <p:spTgt spid="6">
                                            <p:txEl>
                                              <p:pRg st="8" end="8"/>
                                            </p:txEl>
                                          </p:spTgt>
                                        </p:tgtEl>
                                        <p:attrNameLst>
                                          <p:attrName>style.visibility</p:attrName>
                                        </p:attrNameLst>
                                      </p:cBhvr>
                                      <p:to>
                                        <p:strVal val="visible"/>
                                      </p:to>
                                    </p:set>
                                    <p:anim calcmode="lin" valueType="num">
                                      <p:cBhvr>
                                        <p:cTn id="56" dur="1000" fill="hold"/>
                                        <p:tgtEl>
                                          <p:spTgt spid="6">
                                            <p:txEl>
                                              <p:pRg st="8" end="8"/>
                                            </p:txEl>
                                          </p:spTgt>
                                        </p:tgtEl>
                                        <p:attrNameLst>
                                          <p:attrName>ppt_x</p:attrName>
                                        </p:attrNameLst>
                                      </p:cBhvr>
                                      <p:tavLst>
                                        <p:tav tm="0">
                                          <p:val>
                                            <p:strVal val="#ppt_x-.2"/>
                                          </p:val>
                                        </p:tav>
                                        <p:tav tm="100000">
                                          <p:val>
                                            <p:strVal val="#ppt_x"/>
                                          </p:val>
                                        </p:tav>
                                      </p:tavLst>
                                    </p:anim>
                                    <p:anim calcmode="lin" valueType="num">
                                      <p:cBhvr>
                                        <p:cTn id="57" dur="1000" fill="hold"/>
                                        <p:tgtEl>
                                          <p:spTgt spid="6">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58" dur="1000"/>
                                        <p:tgtEl>
                                          <p:spTgt spid="6">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9" presetClass="entr" presetSubtype="0" fill="hold" nodeType="clickEffect">
                                  <p:stCondLst>
                                    <p:cond delay="0"/>
                                  </p:stCondLst>
                                  <p:iterate type="lt">
                                    <p:tmPct val="0"/>
                                  </p:iterate>
                                  <p:childTnLst>
                                    <p:set>
                                      <p:cBhvr>
                                        <p:cTn id="62" dur="1" fill="hold">
                                          <p:stCondLst>
                                            <p:cond delay="0"/>
                                          </p:stCondLst>
                                        </p:cTn>
                                        <p:tgtEl>
                                          <p:spTgt spid="6">
                                            <p:txEl>
                                              <p:pRg st="9" end="9"/>
                                            </p:txEl>
                                          </p:spTgt>
                                        </p:tgtEl>
                                        <p:attrNameLst>
                                          <p:attrName>style.visibility</p:attrName>
                                        </p:attrNameLst>
                                      </p:cBhvr>
                                      <p:to>
                                        <p:strVal val="visible"/>
                                      </p:to>
                                    </p:set>
                                    <p:anim calcmode="lin" valueType="num">
                                      <p:cBhvr>
                                        <p:cTn id="63" dur="1000" fill="hold"/>
                                        <p:tgtEl>
                                          <p:spTgt spid="6">
                                            <p:txEl>
                                              <p:pRg st="9" end="9"/>
                                            </p:txEl>
                                          </p:spTgt>
                                        </p:tgtEl>
                                        <p:attrNameLst>
                                          <p:attrName>ppt_x</p:attrName>
                                        </p:attrNameLst>
                                      </p:cBhvr>
                                      <p:tavLst>
                                        <p:tav tm="0">
                                          <p:val>
                                            <p:strVal val="#ppt_x-.2"/>
                                          </p:val>
                                        </p:tav>
                                        <p:tav tm="100000">
                                          <p:val>
                                            <p:strVal val="#ppt_x"/>
                                          </p:val>
                                        </p:tav>
                                      </p:tavLst>
                                    </p:anim>
                                    <p:anim calcmode="lin" valueType="num">
                                      <p:cBhvr>
                                        <p:cTn id="64" dur="1000" fill="hold"/>
                                        <p:tgtEl>
                                          <p:spTgt spid="6">
                                            <p:txEl>
                                              <p:pRg st="9" end="9"/>
                                            </p:txEl>
                                          </p:spTgt>
                                        </p:tgtEl>
                                        <p:attrNameLst>
                                          <p:attrName>ppt_y</p:attrName>
                                        </p:attrNameLst>
                                      </p:cBhvr>
                                      <p:tavLst>
                                        <p:tav tm="0">
                                          <p:val>
                                            <p:strVal val="#ppt_y"/>
                                          </p:val>
                                        </p:tav>
                                        <p:tav tm="100000">
                                          <p:val>
                                            <p:strVal val="#ppt_y"/>
                                          </p:val>
                                        </p:tav>
                                      </p:tavLst>
                                    </p:anim>
                                    <p:animEffect transition="in" filter="wipe(right)" prLst="gradientSize: 0.1">
                                      <p:cBhvr>
                                        <p:cTn id="65" dur="1000"/>
                                        <p:tgtEl>
                                          <p:spTgt spid="6">
                                            <p:txEl>
                                              <p:pRg st="9" end="9"/>
                                            </p:txEl>
                                          </p:spTgt>
                                        </p:tgtEl>
                                      </p:cBhvr>
                                    </p:animEffect>
                                  </p:childTnLst>
                                </p:cTn>
                              </p:par>
                            </p:childTnLst>
                          </p:cTn>
                        </p:par>
                        <p:par>
                          <p:cTn id="66" fill="hold">
                            <p:stCondLst>
                              <p:cond delay="1000"/>
                            </p:stCondLst>
                            <p:childTnLst>
                              <p:par>
                                <p:cTn id="67" presetID="29" presetClass="entr" presetSubtype="0" fill="hold" grpId="0"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1000" fill="hold"/>
                                        <p:tgtEl>
                                          <p:spTgt spid="5"/>
                                        </p:tgtEl>
                                        <p:attrNameLst>
                                          <p:attrName>ppt_x</p:attrName>
                                        </p:attrNameLst>
                                      </p:cBhvr>
                                      <p:tavLst>
                                        <p:tav tm="0">
                                          <p:val>
                                            <p:strVal val="#ppt_x-.2"/>
                                          </p:val>
                                        </p:tav>
                                        <p:tav tm="100000">
                                          <p:val>
                                            <p:strVal val="#ppt_x"/>
                                          </p:val>
                                        </p:tav>
                                      </p:tavLst>
                                    </p:anim>
                                    <p:anim calcmode="lin" valueType="num">
                                      <p:cBhvr>
                                        <p:cTn id="7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7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gray">
          <a:xfrm>
            <a:off x="0" y="30163"/>
            <a:ext cx="7739063" cy="132238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магазине стоят два платежных автомата. Каждый из них может быть неисправен </a:t>
            </a:r>
            <a:r>
              <a:rPr lang="ru-RU" sz="2000" i="1" dirty="0"/>
              <a:t>с вероятностью 0,05 независимо </a:t>
            </a:r>
            <a:r>
              <a:rPr lang="ru-RU" sz="2000" i="1" dirty="0"/>
              <a:t>от другого автомата. Найдите вероятность того, что хотя бы один автомат исправен.</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320174</a:t>
            </a:r>
            <a:endParaRPr lang="ru-RU" sz="2400" dirty="0">
              <a:cs typeface="+mn-cs"/>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0" y="1729032"/>
            <a:ext cx="8876581" cy="2556662"/>
          </a:xfrm>
          <a:prstGeom prst="rect">
            <a:avLst/>
          </a:prstGeom>
          <a:blipFill rotWithShape="1">
            <a:blip r:embed="rId2" cstate="print"/>
            <a:stretch>
              <a:fillRect l="-617" t="-711" r="-69"/>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30163"/>
            <a:ext cx="7739063" cy="132238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магазине стоят два платежных автомата. Каждый из них может быть неисправен </a:t>
            </a:r>
            <a:r>
              <a:rPr lang="ru-RU" sz="2000" i="1" dirty="0"/>
              <a:t>с вероятностью 0,05 независимо </a:t>
            </a:r>
            <a:r>
              <a:rPr lang="ru-RU" sz="2000" i="1" dirty="0"/>
              <a:t>от другого автомата. Найдите вероятность того, что хотя бы один автомат исправен.</a:t>
            </a:r>
          </a:p>
        </p:txBody>
      </p:sp>
      <p:sp>
        <p:nvSpPr>
          <p:cNvPr id="5" name="Прямоугольник 4"/>
          <p:cNvSpPr/>
          <p:nvPr/>
        </p:nvSpPr>
        <p:spPr>
          <a:xfrm>
            <a:off x="3176588" y="6213475"/>
            <a:ext cx="3330575" cy="523875"/>
          </a:xfrm>
          <a:prstGeom prst="rect">
            <a:avLst/>
          </a:prstGeom>
        </p:spPr>
        <p:txBody>
          <a:bodyPr>
            <a:spAutoFit/>
          </a:bodyPr>
          <a:lstStyle/>
          <a:p>
            <a:pPr algn="ctr">
              <a:defRPr/>
            </a:pPr>
            <a:r>
              <a:rPr lang="ru-RU" sz="2800" i="1" dirty="0">
                <a:solidFill>
                  <a:srgbClr val="FF0000"/>
                </a:solidFill>
                <a:latin typeface="+mn-lt"/>
                <a:cs typeface="+mn-cs"/>
              </a:rPr>
              <a:t>Ответ: 0,9975.</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320174</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iterate type="lt">
                                    <p:tmPct val="0"/>
                                  </p:iterate>
                                  <p:childTnLst>
                                    <p:set>
                                      <p:cBhvr>
                                        <p:cTn id="6" dur="1" fill="hold">
                                          <p:stCondLst>
                                            <p:cond delay="0"/>
                                          </p:stCondLst>
                                        </p:cTn>
                                        <p:tgtEl>
                                          <p:spTgt spid="6">
                                            <p:txEl>
                                              <p:charRg st="2" end="2"/>
                                            </p:txEl>
                                          </p:spTgt>
                                        </p:tgtEl>
                                        <p:attrNameLst>
                                          <p:attrName>style.visibility</p:attrName>
                                        </p:attrNameLst>
                                      </p:cBhvr>
                                      <p:to>
                                        <p:strVal val="visible"/>
                                      </p:to>
                                    </p:set>
                                    <p:anim calcmode="lin" valueType="num">
                                      <p:cBhvr>
                                        <p:cTn id="7" dur="1000" fill="hold"/>
                                        <p:tgtEl>
                                          <p:spTgt spid="6">
                                            <p:txEl>
                                              <p:char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6">
                                            <p:txEl>
                                              <p:char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charRg st="2" end="2"/>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charRg st="2" end="2"/>
                                            </p:txEl>
                                          </p:spTgt>
                                        </p:tgtEl>
                                        <p:attrNameLst>
                                          <p:attrName>style.visibility</p:attrName>
                                        </p:attrNameLst>
                                      </p:cBhvr>
                                      <p:to>
                                        <p:strVal val="visible"/>
                                      </p:to>
                                    </p:set>
                                    <p:anim calcmode="lin" valueType="num">
                                      <p:cBhvr>
                                        <p:cTn id="12" dur="1000" fill="hold"/>
                                        <p:tgtEl>
                                          <p:spTgt spid="6">
                                            <p:txEl>
                                              <p:char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char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char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3252" y="1284641"/>
            <a:ext cx="9064488" cy="5325240"/>
          </a:xfrm>
          <a:prstGeom prst="rect">
            <a:avLst/>
          </a:prstGeom>
          <a:blipFill rotWithShape="1">
            <a:blip r:embed="rId2" cstate="print"/>
            <a:stretch>
              <a:fillRect l="-604" t="-457" b="-913"/>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30163"/>
            <a:ext cx="7739063" cy="132238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Помещение освещается фонарём с двумя лампами. Вероятность перегорания одной лампы в течение года равна 0,3. Найдите вероятность того, что в течение года хотя бы одна лампа не перегорит.</a:t>
            </a:r>
          </a:p>
        </p:txBody>
      </p:sp>
      <p:sp>
        <p:nvSpPr>
          <p:cNvPr id="5" name="Прямоугольник 4"/>
          <p:cNvSpPr/>
          <p:nvPr/>
        </p:nvSpPr>
        <p:spPr>
          <a:xfrm>
            <a:off x="5546725" y="6346825"/>
            <a:ext cx="3330575" cy="523875"/>
          </a:xfrm>
          <a:prstGeom prst="rect">
            <a:avLst/>
          </a:prstGeom>
        </p:spPr>
        <p:txBody>
          <a:bodyPr>
            <a:spAutoFit/>
          </a:bodyPr>
          <a:lstStyle/>
          <a:p>
            <a:pPr algn="ctr">
              <a:defRPr/>
            </a:pPr>
            <a:r>
              <a:rPr lang="ru-RU" sz="2800" i="1" dirty="0">
                <a:solidFill>
                  <a:srgbClr val="FF0000"/>
                </a:solidFill>
                <a:latin typeface="+mn-lt"/>
                <a:cs typeface="+mn-cs"/>
              </a:rPr>
              <a:t>Ответ: 0,91.</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a:t>
            </a:r>
            <a:r>
              <a:rPr lang="en-US" sz="2400" b="1" dirty="0">
                <a:cs typeface="+mn-cs"/>
              </a:rPr>
              <a:t>5</a:t>
            </a:r>
            <a:endParaRPr lang="ru-RU" sz="2400" dirty="0">
              <a:cs typeface="+mn-cs"/>
            </a:endParaRPr>
          </a:p>
        </p:txBody>
      </p:sp>
      <p:cxnSp>
        <p:nvCxnSpPr>
          <p:cNvPr id="3" name="Прямая соединительная линия 2"/>
          <p:cNvCxnSpPr/>
          <p:nvPr/>
        </p:nvCxnSpPr>
        <p:spPr>
          <a:xfrm flipH="1">
            <a:off x="2955925" y="3127375"/>
            <a:ext cx="781050" cy="5302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p:cNvCxnSpPr/>
          <p:nvPr/>
        </p:nvCxnSpPr>
        <p:spPr>
          <a:xfrm>
            <a:off x="3736975" y="3127375"/>
            <a:ext cx="808038" cy="5302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flipH="1">
            <a:off x="2490788" y="3657600"/>
            <a:ext cx="465137"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2955925" y="3657600"/>
            <a:ext cx="390525"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flipH="1">
            <a:off x="4240213" y="3657600"/>
            <a:ext cx="304800"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545013" y="3657600"/>
            <a:ext cx="423862"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Прямоугольник 20"/>
          <p:cNvSpPr>
            <a:spLocks noChangeArrowheads="1"/>
          </p:cNvSpPr>
          <p:nvPr/>
        </p:nvSpPr>
        <p:spPr bwMode="auto">
          <a:xfrm>
            <a:off x="2563813" y="3281363"/>
            <a:ext cx="355600" cy="400050"/>
          </a:xfrm>
          <a:prstGeom prst="rect">
            <a:avLst/>
          </a:prstGeom>
          <a:noFill/>
          <a:ln w="9525">
            <a:noFill/>
            <a:miter lim="800000"/>
            <a:headEnd/>
            <a:tailEnd/>
          </a:ln>
        </p:spPr>
        <p:txBody>
          <a:bodyPr wrap="none">
            <a:spAutoFit/>
          </a:bodyPr>
          <a:lstStyle/>
          <a:p>
            <a:r>
              <a:rPr lang="ru-RU" sz="2000"/>
              <a:t>А</a:t>
            </a:r>
            <a:endParaRPr lang="ru-RU" sz="1400"/>
          </a:p>
        </p:txBody>
      </p:sp>
      <p:sp>
        <p:nvSpPr>
          <p:cNvPr id="24" name="Прямоугольник 23"/>
          <p:cNvSpPr>
            <a:spLocks noRot="1" noChangeAspect="1" noMove="1" noResize="1" noEditPoints="1" noAdjustHandles="1" noChangeArrowheads="1" noChangeShapeType="1" noTextEdit="1"/>
          </p:cNvSpPr>
          <p:nvPr/>
        </p:nvSpPr>
        <p:spPr>
          <a:xfrm>
            <a:off x="4579436" y="3296239"/>
            <a:ext cx="415498" cy="400815"/>
          </a:xfrm>
          <a:prstGeom prst="rect">
            <a:avLst/>
          </a:prstGeom>
          <a:blipFill rotWithShape="1">
            <a:blip r:embed="rId3" cstate="print"/>
            <a:stretch>
              <a:fillRect/>
            </a:stretch>
          </a:blipFill>
        </p:spPr>
        <p:txBody>
          <a:bodyPr/>
          <a:lstStyle/>
          <a:p>
            <a:pPr>
              <a:defRPr/>
            </a:pPr>
            <a:r>
              <a:rPr lang="ru-RU">
                <a:noFill/>
                <a:cs typeface="+mn-cs"/>
              </a:rPr>
              <a:t> </a:t>
            </a:r>
          </a:p>
        </p:txBody>
      </p:sp>
      <p:sp>
        <p:nvSpPr>
          <p:cNvPr id="25" name="Прямоугольник 24"/>
          <p:cNvSpPr>
            <a:spLocks noChangeArrowheads="1"/>
          </p:cNvSpPr>
          <p:nvPr/>
        </p:nvSpPr>
        <p:spPr bwMode="auto">
          <a:xfrm>
            <a:off x="2208213" y="4386263"/>
            <a:ext cx="355600" cy="400050"/>
          </a:xfrm>
          <a:prstGeom prst="rect">
            <a:avLst/>
          </a:prstGeom>
          <a:noFill/>
          <a:ln w="9525">
            <a:noFill/>
            <a:miter lim="800000"/>
            <a:headEnd/>
            <a:tailEnd/>
          </a:ln>
        </p:spPr>
        <p:txBody>
          <a:bodyPr wrap="none">
            <a:spAutoFit/>
          </a:bodyPr>
          <a:lstStyle/>
          <a:p>
            <a:r>
              <a:rPr lang="ru-RU" sz="2000"/>
              <a:t>В</a:t>
            </a:r>
          </a:p>
        </p:txBody>
      </p:sp>
      <p:sp>
        <p:nvSpPr>
          <p:cNvPr id="26" name="Прямоугольник 25"/>
          <p:cNvSpPr>
            <a:spLocks noChangeArrowheads="1"/>
          </p:cNvSpPr>
          <p:nvPr/>
        </p:nvSpPr>
        <p:spPr bwMode="auto">
          <a:xfrm>
            <a:off x="4037013" y="4373563"/>
            <a:ext cx="355600" cy="400050"/>
          </a:xfrm>
          <a:prstGeom prst="rect">
            <a:avLst/>
          </a:prstGeom>
          <a:noFill/>
          <a:ln w="9525">
            <a:noFill/>
            <a:miter lim="800000"/>
            <a:headEnd/>
            <a:tailEnd/>
          </a:ln>
        </p:spPr>
        <p:txBody>
          <a:bodyPr wrap="none">
            <a:spAutoFit/>
          </a:bodyPr>
          <a:lstStyle/>
          <a:p>
            <a:r>
              <a:rPr lang="ru-RU" sz="2000"/>
              <a:t>В</a:t>
            </a:r>
          </a:p>
        </p:txBody>
      </p:sp>
      <p:sp>
        <p:nvSpPr>
          <p:cNvPr id="27" name="Прямоугольник 26"/>
          <p:cNvSpPr>
            <a:spLocks noRot="1" noChangeAspect="1" noMove="1" noResize="1" noEditPoints="1" noAdjustHandles="1" noChangeArrowheads="1" noChangeShapeType="1" noTextEdit="1"/>
          </p:cNvSpPr>
          <p:nvPr/>
        </p:nvSpPr>
        <p:spPr>
          <a:xfrm>
            <a:off x="3150704" y="4393096"/>
            <a:ext cx="412292" cy="400110"/>
          </a:xfrm>
          <a:prstGeom prst="rect">
            <a:avLst/>
          </a:prstGeom>
          <a:blipFill rotWithShape="1">
            <a:blip r:embed="rId4" cstate="print"/>
            <a:stretch>
              <a:fillRect/>
            </a:stretch>
          </a:blipFill>
        </p:spPr>
        <p:txBody>
          <a:bodyPr/>
          <a:lstStyle/>
          <a:p>
            <a:pPr>
              <a:defRPr/>
            </a:pPr>
            <a:r>
              <a:rPr lang="ru-RU">
                <a:noFill/>
                <a:cs typeface="+mn-cs"/>
              </a:rPr>
              <a:t> </a:t>
            </a:r>
          </a:p>
        </p:txBody>
      </p:sp>
      <p:sp>
        <p:nvSpPr>
          <p:cNvPr id="29" name="Прямоугольник 28"/>
          <p:cNvSpPr>
            <a:spLocks noRot="1" noChangeAspect="1" noMove="1" noResize="1" noEditPoints="1" noAdjustHandles="1" noChangeArrowheads="1" noChangeShapeType="1" noTextEdit="1"/>
          </p:cNvSpPr>
          <p:nvPr/>
        </p:nvSpPr>
        <p:spPr>
          <a:xfrm>
            <a:off x="4788788" y="4373217"/>
            <a:ext cx="412292" cy="400110"/>
          </a:xfrm>
          <a:prstGeom prst="rect">
            <a:avLst/>
          </a:prstGeom>
          <a:blipFill rotWithShape="1">
            <a:blip r:embed="rId5" cstate="print"/>
            <a:stretch>
              <a:fillRect/>
            </a:stretch>
          </a:blipFill>
        </p:spPr>
        <p:txBody>
          <a:bodyPr/>
          <a:lstStyle/>
          <a:p>
            <a:pPr>
              <a:defRPr/>
            </a:pPr>
            <a:r>
              <a:rPr lang="ru-RU">
                <a:noFill/>
                <a:cs typeface="+mn-cs"/>
              </a:rPr>
              <a:t> </a:t>
            </a:r>
          </a:p>
        </p:txBody>
      </p:sp>
      <p:sp>
        <p:nvSpPr>
          <p:cNvPr id="30" name="Прямоугольник 29"/>
          <p:cNvSpPr>
            <a:spLocks noChangeArrowheads="1"/>
          </p:cNvSpPr>
          <p:nvPr/>
        </p:nvSpPr>
        <p:spPr bwMode="auto">
          <a:xfrm>
            <a:off x="2854325" y="3119438"/>
            <a:ext cx="504825" cy="368300"/>
          </a:xfrm>
          <a:prstGeom prst="rect">
            <a:avLst/>
          </a:prstGeom>
          <a:noFill/>
          <a:ln w="9525">
            <a:noFill/>
            <a:miter lim="800000"/>
            <a:headEnd/>
            <a:tailEnd/>
          </a:ln>
        </p:spPr>
        <p:txBody>
          <a:bodyPr wrap="none">
            <a:spAutoFit/>
          </a:bodyPr>
          <a:lstStyle/>
          <a:p>
            <a:r>
              <a:rPr lang="en-US"/>
              <a:t>0</a:t>
            </a:r>
            <a:r>
              <a:rPr lang="ru-RU"/>
              <a:t>,3</a:t>
            </a:r>
          </a:p>
        </p:txBody>
      </p:sp>
      <p:sp>
        <p:nvSpPr>
          <p:cNvPr id="31" name="Прямоугольник 30"/>
          <p:cNvSpPr>
            <a:spLocks noChangeArrowheads="1"/>
          </p:cNvSpPr>
          <p:nvPr/>
        </p:nvSpPr>
        <p:spPr bwMode="auto">
          <a:xfrm>
            <a:off x="2174875" y="3836988"/>
            <a:ext cx="504825" cy="369887"/>
          </a:xfrm>
          <a:prstGeom prst="rect">
            <a:avLst/>
          </a:prstGeom>
          <a:noFill/>
          <a:ln w="9525">
            <a:noFill/>
            <a:miter lim="800000"/>
            <a:headEnd/>
            <a:tailEnd/>
          </a:ln>
        </p:spPr>
        <p:txBody>
          <a:bodyPr wrap="none">
            <a:spAutoFit/>
          </a:bodyPr>
          <a:lstStyle/>
          <a:p>
            <a:r>
              <a:rPr lang="en-US"/>
              <a:t>0</a:t>
            </a:r>
            <a:r>
              <a:rPr lang="ru-RU"/>
              <a:t>,3</a:t>
            </a:r>
          </a:p>
        </p:txBody>
      </p:sp>
      <p:sp>
        <p:nvSpPr>
          <p:cNvPr id="32" name="Прямоугольник 31"/>
          <p:cNvSpPr>
            <a:spLocks noChangeArrowheads="1"/>
          </p:cNvSpPr>
          <p:nvPr/>
        </p:nvSpPr>
        <p:spPr bwMode="auto">
          <a:xfrm>
            <a:off x="3897313" y="3833813"/>
            <a:ext cx="506412" cy="369887"/>
          </a:xfrm>
          <a:prstGeom prst="rect">
            <a:avLst/>
          </a:prstGeom>
          <a:noFill/>
          <a:ln w="9525">
            <a:noFill/>
            <a:miter lim="800000"/>
            <a:headEnd/>
            <a:tailEnd/>
          </a:ln>
        </p:spPr>
        <p:txBody>
          <a:bodyPr wrap="none">
            <a:spAutoFit/>
          </a:bodyPr>
          <a:lstStyle/>
          <a:p>
            <a:r>
              <a:rPr lang="en-US"/>
              <a:t>0</a:t>
            </a:r>
            <a:r>
              <a:rPr lang="ru-RU"/>
              <a:t>,3</a:t>
            </a:r>
          </a:p>
        </p:txBody>
      </p:sp>
      <p:sp>
        <p:nvSpPr>
          <p:cNvPr id="33" name="Прямоугольник 32"/>
          <p:cNvSpPr>
            <a:spLocks noChangeArrowheads="1"/>
          </p:cNvSpPr>
          <p:nvPr/>
        </p:nvSpPr>
        <p:spPr bwMode="auto">
          <a:xfrm>
            <a:off x="4081463" y="3097213"/>
            <a:ext cx="504825" cy="368300"/>
          </a:xfrm>
          <a:prstGeom prst="rect">
            <a:avLst/>
          </a:prstGeom>
          <a:noFill/>
          <a:ln w="9525">
            <a:noFill/>
            <a:miter lim="800000"/>
            <a:headEnd/>
            <a:tailEnd/>
          </a:ln>
        </p:spPr>
        <p:txBody>
          <a:bodyPr wrap="none">
            <a:spAutoFit/>
          </a:bodyPr>
          <a:lstStyle/>
          <a:p>
            <a:r>
              <a:rPr lang="en-US"/>
              <a:t>0</a:t>
            </a:r>
            <a:r>
              <a:rPr lang="ru-RU"/>
              <a:t>,7</a:t>
            </a:r>
          </a:p>
        </p:txBody>
      </p:sp>
      <p:sp>
        <p:nvSpPr>
          <p:cNvPr id="34" name="Прямоугольник 33"/>
          <p:cNvSpPr>
            <a:spLocks noChangeArrowheads="1"/>
          </p:cNvSpPr>
          <p:nvPr/>
        </p:nvSpPr>
        <p:spPr bwMode="auto">
          <a:xfrm>
            <a:off x="3124200" y="3833813"/>
            <a:ext cx="504825" cy="369887"/>
          </a:xfrm>
          <a:prstGeom prst="rect">
            <a:avLst/>
          </a:prstGeom>
          <a:noFill/>
          <a:ln w="9525">
            <a:noFill/>
            <a:miter lim="800000"/>
            <a:headEnd/>
            <a:tailEnd/>
          </a:ln>
        </p:spPr>
        <p:txBody>
          <a:bodyPr wrap="none">
            <a:spAutoFit/>
          </a:bodyPr>
          <a:lstStyle/>
          <a:p>
            <a:r>
              <a:rPr lang="en-US"/>
              <a:t>0</a:t>
            </a:r>
            <a:r>
              <a:rPr lang="ru-RU"/>
              <a:t>,7</a:t>
            </a:r>
          </a:p>
        </p:txBody>
      </p:sp>
      <p:sp>
        <p:nvSpPr>
          <p:cNvPr id="35" name="Прямоугольник 34"/>
          <p:cNvSpPr>
            <a:spLocks noChangeArrowheads="1"/>
          </p:cNvSpPr>
          <p:nvPr/>
        </p:nvSpPr>
        <p:spPr bwMode="auto">
          <a:xfrm>
            <a:off x="4789488" y="3848100"/>
            <a:ext cx="504825" cy="369888"/>
          </a:xfrm>
          <a:prstGeom prst="rect">
            <a:avLst/>
          </a:prstGeom>
          <a:noFill/>
          <a:ln w="9525">
            <a:noFill/>
            <a:miter lim="800000"/>
            <a:headEnd/>
            <a:tailEnd/>
          </a:ln>
        </p:spPr>
        <p:txBody>
          <a:bodyPr wrap="none">
            <a:spAutoFit/>
          </a:bodyPr>
          <a:lstStyle/>
          <a:p>
            <a:r>
              <a:rPr lang="en-US"/>
              <a:t>0</a:t>
            </a:r>
            <a:r>
              <a:rPr lang="ru-RU"/>
              <a:t>,7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1" end="1"/>
                                            </p:txEl>
                                          </p:spTgt>
                                        </p:tgtEl>
                                        <p:attrNameLst>
                                          <p:attrName>style.visibility</p:attrName>
                                        </p:attrNameLst>
                                      </p:cBhvr>
                                      <p:to>
                                        <p:strVal val="visible"/>
                                      </p:to>
                                    </p:set>
                                    <p:anim calcmode="lin" valueType="num">
                                      <p:cBhvr>
                                        <p:cTn id="12"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1" end="1"/>
                                            </p:txEl>
                                          </p:spTgt>
                                        </p:tgtEl>
                                      </p:cBhvr>
                                    </p:animEffec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p:cTn id="17"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6">
                                            <p:txEl>
                                              <p:pRg st="2" end="2"/>
                                            </p:txEl>
                                          </p:spTgt>
                                        </p:tgtEl>
                                      </p:cBhvr>
                                    </p:animEffect>
                                  </p:childTnLst>
                                </p:cTn>
                              </p:par>
                              <p:par>
                                <p:cTn id="20" presetID="29" presetClass="entr" presetSubtype="0" fill="hold" nodeType="withEffect">
                                  <p:stCondLst>
                                    <p:cond delay="0"/>
                                  </p:stCondLst>
                                  <p:iterate type="lt">
                                    <p:tmPct val="0"/>
                                  </p:iterate>
                                  <p:childTnLst>
                                    <p:set>
                                      <p:cBhvr>
                                        <p:cTn id="21" dur="1" fill="hold">
                                          <p:stCondLst>
                                            <p:cond delay="0"/>
                                          </p:stCondLst>
                                        </p:cTn>
                                        <p:tgtEl>
                                          <p:spTgt spid="6">
                                            <p:txEl>
                                              <p:pRg st="3" end="3"/>
                                            </p:txEl>
                                          </p:spTgt>
                                        </p:tgtEl>
                                        <p:attrNameLst>
                                          <p:attrName>style.visibility</p:attrName>
                                        </p:attrNameLst>
                                      </p:cBhvr>
                                      <p:to>
                                        <p:strVal val="visible"/>
                                      </p:to>
                                    </p:set>
                                    <p:anim calcmode="lin" valueType="num">
                                      <p:cBhvr>
                                        <p:cTn id="22"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3"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4" dur="1000"/>
                                        <p:tgtEl>
                                          <p:spTgt spid="6">
                                            <p:txEl>
                                              <p:pRg st="3" end="3"/>
                                            </p:txEl>
                                          </p:spTgt>
                                        </p:tgtEl>
                                      </p:cBhvr>
                                    </p:animEffect>
                                  </p:childTnLst>
                                </p:cTn>
                              </p:par>
                              <p:par>
                                <p:cTn id="25" presetID="29" presetClass="entr" presetSubtype="0" fill="hold" nodeType="withEffect">
                                  <p:stCondLst>
                                    <p:cond delay="0"/>
                                  </p:stCondLst>
                                  <p:iterate type="lt">
                                    <p:tmPct val="0"/>
                                  </p:iterate>
                                  <p:childTnLst>
                                    <p:set>
                                      <p:cBhvr>
                                        <p:cTn id="26" dur="1" fill="hold">
                                          <p:stCondLst>
                                            <p:cond delay="0"/>
                                          </p:stCondLst>
                                        </p:cTn>
                                        <p:tgtEl>
                                          <p:spTgt spid="6">
                                            <p:txEl>
                                              <p:pRg st="4" end="4"/>
                                            </p:txEl>
                                          </p:spTgt>
                                        </p:tgtEl>
                                        <p:attrNameLst>
                                          <p:attrName>style.visibility</p:attrName>
                                        </p:attrNameLst>
                                      </p:cBhvr>
                                      <p:to>
                                        <p:strVal val="visible"/>
                                      </p:to>
                                    </p:set>
                                    <p:anim calcmode="lin" valueType="num">
                                      <p:cBhvr>
                                        <p:cTn id="27"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8"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6">
                                            <p:txEl>
                                              <p:pRg st="4" end="4"/>
                                            </p:txEl>
                                          </p:spTgt>
                                        </p:tgtEl>
                                      </p:cBhvr>
                                    </p:animEffect>
                                  </p:childTnLst>
                                </p:cTn>
                              </p:par>
                              <p:par>
                                <p:cTn id="30" presetID="29" presetClass="entr" presetSubtype="0" fill="hold" nodeType="withEffect">
                                  <p:stCondLst>
                                    <p:cond delay="0"/>
                                  </p:stCondLst>
                                  <p:iterate type="lt">
                                    <p:tmPct val="0"/>
                                  </p:iterate>
                                  <p:childTnLst>
                                    <p:set>
                                      <p:cBhvr>
                                        <p:cTn id="31" dur="1" fill="hold">
                                          <p:stCondLst>
                                            <p:cond delay="0"/>
                                          </p:stCondLst>
                                        </p:cTn>
                                        <p:tgtEl>
                                          <p:spTgt spid="6">
                                            <p:txEl>
                                              <p:pRg st="5" end="5"/>
                                            </p:txEl>
                                          </p:spTgt>
                                        </p:tgtEl>
                                        <p:attrNameLst>
                                          <p:attrName>style.visibility</p:attrName>
                                        </p:attrNameLst>
                                      </p:cBhvr>
                                      <p:to>
                                        <p:strVal val="visible"/>
                                      </p:to>
                                    </p:set>
                                    <p:anim calcmode="lin" valueType="num">
                                      <p:cBhvr>
                                        <p:cTn id="32"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3"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4" dur="1000"/>
                                        <p:tgtEl>
                                          <p:spTgt spid="6">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4"/>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15"/>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26"/>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29"/>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2"/>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29" presetClass="entr" presetSubtype="0" fill="hold" nodeType="clickEffect">
                                  <p:stCondLst>
                                    <p:cond delay="0"/>
                                  </p:stCondLst>
                                  <p:iterate type="lt">
                                    <p:tmPct val="0"/>
                                  </p:iterate>
                                  <p:childTnLst>
                                    <p:set>
                                      <p:cBhvr>
                                        <p:cTn id="80" dur="1" fill="hold">
                                          <p:stCondLst>
                                            <p:cond delay="0"/>
                                          </p:stCondLst>
                                        </p:cTn>
                                        <p:tgtEl>
                                          <p:spTgt spid="6">
                                            <p:txEl>
                                              <p:pRg st="12" end="12"/>
                                            </p:txEl>
                                          </p:spTgt>
                                        </p:tgtEl>
                                        <p:attrNameLst>
                                          <p:attrName>style.visibility</p:attrName>
                                        </p:attrNameLst>
                                      </p:cBhvr>
                                      <p:to>
                                        <p:strVal val="visible"/>
                                      </p:to>
                                    </p:set>
                                    <p:anim calcmode="lin" valueType="num">
                                      <p:cBhvr>
                                        <p:cTn id="81" dur="1000" fill="hold"/>
                                        <p:tgtEl>
                                          <p:spTgt spid="6">
                                            <p:txEl>
                                              <p:pRg st="12" end="12"/>
                                            </p:txEl>
                                          </p:spTgt>
                                        </p:tgtEl>
                                        <p:attrNameLst>
                                          <p:attrName>ppt_x</p:attrName>
                                        </p:attrNameLst>
                                      </p:cBhvr>
                                      <p:tavLst>
                                        <p:tav tm="0">
                                          <p:val>
                                            <p:strVal val="#ppt_x-.2"/>
                                          </p:val>
                                        </p:tav>
                                        <p:tav tm="100000">
                                          <p:val>
                                            <p:strVal val="#ppt_x"/>
                                          </p:val>
                                        </p:tav>
                                      </p:tavLst>
                                    </p:anim>
                                    <p:anim calcmode="lin" valueType="num">
                                      <p:cBhvr>
                                        <p:cTn id="82" dur="1000" fill="hold"/>
                                        <p:tgtEl>
                                          <p:spTgt spid="6">
                                            <p:txEl>
                                              <p:pRg st="12" end="12"/>
                                            </p:txEl>
                                          </p:spTgt>
                                        </p:tgtEl>
                                        <p:attrNameLst>
                                          <p:attrName>ppt_y</p:attrName>
                                        </p:attrNameLst>
                                      </p:cBhvr>
                                      <p:tavLst>
                                        <p:tav tm="0">
                                          <p:val>
                                            <p:strVal val="#ppt_y"/>
                                          </p:val>
                                        </p:tav>
                                        <p:tav tm="100000">
                                          <p:val>
                                            <p:strVal val="#ppt_y"/>
                                          </p:val>
                                        </p:tav>
                                      </p:tavLst>
                                    </p:anim>
                                    <p:animEffect transition="in" filter="wipe(right)" prLst="gradientSize: 0.1">
                                      <p:cBhvr>
                                        <p:cTn id="83" dur="1000"/>
                                        <p:tgtEl>
                                          <p:spTgt spid="6">
                                            <p:txEl>
                                              <p:pRg st="12" end="12"/>
                                            </p:txEl>
                                          </p:spTgt>
                                        </p:tgtEl>
                                      </p:cBhvr>
                                    </p:animEffect>
                                  </p:childTnLst>
                                </p:cTn>
                              </p:par>
                              <p:par>
                                <p:cTn id="84" presetID="29" presetClass="entr" presetSubtype="0" fill="hold" nodeType="withEffect">
                                  <p:stCondLst>
                                    <p:cond delay="0"/>
                                  </p:stCondLst>
                                  <p:iterate type="lt">
                                    <p:tmPct val="0"/>
                                  </p:iterate>
                                  <p:childTnLst>
                                    <p:set>
                                      <p:cBhvr>
                                        <p:cTn id="85" dur="1" fill="hold">
                                          <p:stCondLst>
                                            <p:cond delay="0"/>
                                          </p:stCondLst>
                                        </p:cTn>
                                        <p:tgtEl>
                                          <p:spTgt spid="6">
                                            <p:txEl>
                                              <p:pRg st="13" end="13"/>
                                            </p:txEl>
                                          </p:spTgt>
                                        </p:tgtEl>
                                        <p:attrNameLst>
                                          <p:attrName>style.visibility</p:attrName>
                                        </p:attrNameLst>
                                      </p:cBhvr>
                                      <p:to>
                                        <p:strVal val="visible"/>
                                      </p:to>
                                    </p:set>
                                    <p:anim calcmode="lin" valueType="num">
                                      <p:cBhvr>
                                        <p:cTn id="86" dur="1000" fill="hold"/>
                                        <p:tgtEl>
                                          <p:spTgt spid="6">
                                            <p:txEl>
                                              <p:pRg st="13" end="13"/>
                                            </p:txEl>
                                          </p:spTgt>
                                        </p:tgtEl>
                                        <p:attrNameLst>
                                          <p:attrName>ppt_x</p:attrName>
                                        </p:attrNameLst>
                                      </p:cBhvr>
                                      <p:tavLst>
                                        <p:tav tm="0">
                                          <p:val>
                                            <p:strVal val="#ppt_x-.2"/>
                                          </p:val>
                                        </p:tav>
                                        <p:tav tm="100000">
                                          <p:val>
                                            <p:strVal val="#ppt_x"/>
                                          </p:val>
                                        </p:tav>
                                      </p:tavLst>
                                    </p:anim>
                                    <p:anim calcmode="lin" valueType="num">
                                      <p:cBhvr>
                                        <p:cTn id="87" dur="1000" fill="hold"/>
                                        <p:tgtEl>
                                          <p:spTgt spid="6">
                                            <p:txEl>
                                              <p:pRg st="13" end="13"/>
                                            </p:txEl>
                                          </p:spTgt>
                                        </p:tgtEl>
                                        <p:attrNameLst>
                                          <p:attrName>ppt_y</p:attrName>
                                        </p:attrNameLst>
                                      </p:cBhvr>
                                      <p:tavLst>
                                        <p:tav tm="0">
                                          <p:val>
                                            <p:strVal val="#ppt_y"/>
                                          </p:val>
                                        </p:tav>
                                        <p:tav tm="100000">
                                          <p:val>
                                            <p:strVal val="#ppt_y"/>
                                          </p:val>
                                        </p:tav>
                                      </p:tavLst>
                                    </p:anim>
                                    <p:animEffect transition="in" filter="wipe(right)" prLst="gradientSize: 0.1">
                                      <p:cBhvr>
                                        <p:cTn id="88" dur="1000"/>
                                        <p:tgtEl>
                                          <p:spTgt spid="6">
                                            <p:txEl>
                                              <p:pRg st="13" end="13"/>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29" presetClass="entr" presetSubtype="0" fill="hold" nodeType="clickEffect">
                                  <p:stCondLst>
                                    <p:cond delay="0"/>
                                  </p:stCondLst>
                                  <p:iterate type="lt">
                                    <p:tmPct val="0"/>
                                  </p:iterate>
                                  <p:childTnLst>
                                    <p:set>
                                      <p:cBhvr>
                                        <p:cTn id="92" dur="1" fill="hold">
                                          <p:stCondLst>
                                            <p:cond delay="0"/>
                                          </p:stCondLst>
                                        </p:cTn>
                                        <p:tgtEl>
                                          <p:spTgt spid="6">
                                            <p:txEl>
                                              <p:pRg st="14" end="14"/>
                                            </p:txEl>
                                          </p:spTgt>
                                        </p:tgtEl>
                                        <p:attrNameLst>
                                          <p:attrName>style.visibility</p:attrName>
                                        </p:attrNameLst>
                                      </p:cBhvr>
                                      <p:to>
                                        <p:strVal val="visible"/>
                                      </p:to>
                                    </p:set>
                                    <p:anim calcmode="lin" valueType="num">
                                      <p:cBhvr>
                                        <p:cTn id="93" dur="1000" fill="hold"/>
                                        <p:tgtEl>
                                          <p:spTgt spid="6">
                                            <p:txEl>
                                              <p:pRg st="14" end="14"/>
                                            </p:txEl>
                                          </p:spTgt>
                                        </p:tgtEl>
                                        <p:attrNameLst>
                                          <p:attrName>ppt_x</p:attrName>
                                        </p:attrNameLst>
                                      </p:cBhvr>
                                      <p:tavLst>
                                        <p:tav tm="0">
                                          <p:val>
                                            <p:strVal val="#ppt_x-.2"/>
                                          </p:val>
                                        </p:tav>
                                        <p:tav tm="100000">
                                          <p:val>
                                            <p:strVal val="#ppt_x"/>
                                          </p:val>
                                        </p:tav>
                                      </p:tavLst>
                                    </p:anim>
                                    <p:anim calcmode="lin" valueType="num">
                                      <p:cBhvr>
                                        <p:cTn id="94" dur="1000" fill="hold"/>
                                        <p:tgtEl>
                                          <p:spTgt spid="6">
                                            <p:txEl>
                                              <p:pRg st="14" end="14"/>
                                            </p:txEl>
                                          </p:spTgt>
                                        </p:tgtEl>
                                        <p:attrNameLst>
                                          <p:attrName>ppt_y</p:attrName>
                                        </p:attrNameLst>
                                      </p:cBhvr>
                                      <p:tavLst>
                                        <p:tav tm="0">
                                          <p:val>
                                            <p:strVal val="#ppt_y"/>
                                          </p:val>
                                        </p:tav>
                                        <p:tav tm="100000">
                                          <p:val>
                                            <p:strVal val="#ppt_y"/>
                                          </p:val>
                                        </p:tav>
                                      </p:tavLst>
                                    </p:anim>
                                    <p:animEffect transition="in" filter="wipe(right)" prLst="gradientSize: 0.1">
                                      <p:cBhvr>
                                        <p:cTn id="95" dur="1000"/>
                                        <p:tgtEl>
                                          <p:spTgt spid="6">
                                            <p:txEl>
                                              <p:pRg st="14" end="14"/>
                                            </p:txEl>
                                          </p:spTgt>
                                        </p:tgtEl>
                                      </p:cBhvr>
                                    </p:animEffect>
                                  </p:childTnLst>
                                </p:cTn>
                              </p:par>
                              <p:par>
                                <p:cTn id="96" presetID="29" presetClass="entr" presetSubtype="0" fill="hold" nodeType="withEffect">
                                  <p:stCondLst>
                                    <p:cond delay="0"/>
                                  </p:stCondLst>
                                  <p:iterate type="lt">
                                    <p:tmPct val="0"/>
                                  </p:iterate>
                                  <p:childTnLst>
                                    <p:set>
                                      <p:cBhvr>
                                        <p:cTn id="97" dur="1" fill="hold">
                                          <p:stCondLst>
                                            <p:cond delay="0"/>
                                          </p:stCondLst>
                                        </p:cTn>
                                        <p:tgtEl>
                                          <p:spTgt spid="6">
                                            <p:txEl>
                                              <p:pRg st="15" end="15"/>
                                            </p:txEl>
                                          </p:spTgt>
                                        </p:tgtEl>
                                        <p:attrNameLst>
                                          <p:attrName>style.visibility</p:attrName>
                                        </p:attrNameLst>
                                      </p:cBhvr>
                                      <p:to>
                                        <p:strVal val="visible"/>
                                      </p:to>
                                    </p:set>
                                    <p:anim calcmode="lin" valueType="num">
                                      <p:cBhvr>
                                        <p:cTn id="98" dur="1000" fill="hold"/>
                                        <p:tgtEl>
                                          <p:spTgt spid="6">
                                            <p:txEl>
                                              <p:pRg st="15" end="15"/>
                                            </p:txEl>
                                          </p:spTgt>
                                        </p:tgtEl>
                                        <p:attrNameLst>
                                          <p:attrName>ppt_x</p:attrName>
                                        </p:attrNameLst>
                                      </p:cBhvr>
                                      <p:tavLst>
                                        <p:tav tm="0">
                                          <p:val>
                                            <p:strVal val="#ppt_x-.2"/>
                                          </p:val>
                                        </p:tav>
                                        <p:tav tm="100000">
                                          <p:val>
                                            <p:strVal val="#ppt_x"/>
                                          </p:val>
                                        </p:tav>
                                      </p:tavLst>
                                    </p:anim>
                                    <p:anim calcmode="lin" valueType="num">
                                      <p:cBhvr>
                                        <p:cTn id="99" dur="1000" fill="hold"/>
                                        <p:tgtEl>
                                          <p:spTgt spid="6">
                                            <p:txEl>
                                              <p:pRg st="15" end="15"/>
                                            </p:txEl>
                                          </p:spTgt>
                                        </p:tgtEl>
                                        <p:attrNameLst>
                                          <p:attrName>ppt_y</p:attrName>
                                        </p:attrNameLst>
                                      </p:cBhvr>
                                      <p:tavLst>
                                        <p:tav tm="0">
                                          <p:val>
                                            <p:strVal val="#ppt_y"/>
                                          </p:val>
                                        </p:tav>
                                        <p:tav tm="100000">
                                          <p:val>
                                            <p:strVal val="#ppt_y"/>
                                          </p:val>
                                        </p:tav>
                                      </p:tavLst>
                                    </p:anim>
                                    <p:animEffect transition="in" filter="wipe(right)" prLst="gradientSize: 0.1">
                                      <p:cBhvr>
                                        <p:cTn id="100" dur="1000"/>
                                        <p:tgtEl>
                                          <p:spTgt spid="6">
                                            <p:txEl>
                                              <p:pRg st="15" end="15"/>
                                            </p:txEl>
                                          </p:spTgt>
                                        </p:tgtEl>
                                      </p:cBhvr>
                                    </p:animEffect>
                                  </p:childTnLst>
                                </p:cTn>
                              </p:par>
                            </p:childTnLst>
                          </p:cTn>
                        </p:par>
                      </p:childTnLst>
                    </p:cTn>
                  </p:par>
                  <p:par>
                    <p:cTn id="101" fill="hold">
                      <p:stCondLst>
                        <p:cond delay="indefinite"/>
                      </p:stCondLst>
                      <p:childTnLst>
                        <p:par>
                          <p:cTn id="102" fill="hold">
                            <p:stCondLst>
                              <p:cond delay="0"/>
                            </p:stCondLst>
                            <p:childTnLst>
                              <p:par>
                                <p:cTn id="103" presetID="29" presetClass="entr" presetSubtype="0" fill="hold" grpId="0" nodeType="click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1000" fill="hold"/>
                                        <p:tgtEl>
                                          <p:spTgt spid="5"/>
                                        </p:tgtEl>
                                        <p:attrNameLst>
                                          <p:attrName>ppt_x</p:attrName>
                                        </p:attrNameLst>
                                      </p:cBhvr>
                                      <p:tavLst>
                                        <p:tav tm="0">
                                          <p:val>
                                            <p:strVal val="#ppt_x-.2"/>
                                          </p:val>
                                        </p:tav>
                                        <p:tav tm="100000">
                                          <p:val>
                                            <p:strVal val="#ppt_x"/>
                                          </p:val>
                                        </p:tav>
                                      </p:tavLst>
                                    </p:anim>
                                    <p:anim calcmode="lin" valueType="num">
                                      <p:cBhvr>
                                        <p:cTn id="106"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0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 grpId="0"/>
      <p:bldP spid="24" grpId="0" animBg="1"/>
      <p:bldP spid="25" grpId="0"/>
      <p:bldP spid="26" grpId="0"/>
      <p:bldP spid="27" grpId="0" animBg="1"/>
      <p:bldP spid="29" grpId="0" animBg="1"/>
      <p:bldP spid="30" grpId="0"/>
      <p:bldP spid="31" grpId="0"/>
      <p:bldP spid="32" grpId="0"/>
      <p:bldP spid="33" grpId="0"/>
      <p:bldP spid="34" grpId="0"/>
      <p:bldP spid="3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8877300" cy="347821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 (</a:t>
            </a:r>
            <a:r>
              <a:rPr lang="ru-RU" sz="2000" i="1" dirty="0">
                <a:latin typeface="+mn-lt"/>
                <a:cs typeface="+mn-cs"/>
              </a:rPr>
              <a:t>другой способ)</a:t>
            </a:r>
          </a:p>
          <a:p>
            <a:pPr>
              <a:defRPr/>
            </a:pPr>
            <a:r>
              <a:rPr lang="ru-RU" sz="2000" dirty="0">
                <a:latin typeface="+mn-lt"/>
                <a:cs typeface="+mn-cs"/>
              </a:rPr>
              <a:t>Будем рассматривать как геометрическую вероятность. </a:t>
            </a:r>
            <a:endParaRPr lang="ru-RU" sz="2000" dirty="0">
              <a:latin typeface="+mn-lt"/>
              <a:cs typeface="+mn-cs"/>
            </a:endParaRPr>
          </a:p>
          <a:p>
            <a:pPr>
              <a:defRPr/>
            </a:pPr>
            <a:r>
              <a:rPr lang="ru-RU" sz="2000" dirty="0">
                <a:latin typeface="+mn-lt"/>
                <a:cs typeface="+mn-cs"/>
              </a:rPr>
              <a:t>Срок </a:t>
            </a:r>
            <a:r>
              <a:rPr lang="ru-RU" sz="2000" dirty="0">
                <a:latin typeface="+mn-lt"/>
                <a:cs typeface="+mn-cs"/>
              </a:rPr>
              <a:t>службы - 100%.</a:t>
            </a:r>
          </a:p>
          <a:p>
            <a:pPr>
              <a:defRPr/>
            </a:pPr>
            <a:r>
              <a:rPr lang="ru-RU" sz="2000" dirty="0">
                <a:latin typeface="+mn-lt"/>
                <a:cs typeface="+mn-cs"/>
              </a:rPr>
              <a:t>          3%                                       97%</a:t>
            </a:r>
          </a:p>
          <a:p>
            <a:pPr>
              <a:defRPr/>
            </a:pPr>
            <a:r>
              <a:rPr lang="ru-RU" sz="2000" dirty="0">
                <a:latin typeface="+mn-lt"/>
                <a:cs typeface="+mn-cs"/>
              </a:rPr>
              <a:t>0__________1год______________________________100%</a:t>
            </a:r>
          </a:p>
          <a:p>
            <a:pPr>
              <a:defRPr/>
            </a:pPr>
            <a:r>
              <a:rPr lang="ru-RU" sz="2000" dirty="0">
                <a:latin typeface="+mn-lt"/>
                <a:cs typeface="+mn-cs"/>
              </a:rPr>
              <a:t> </a:t>
            </a:r>
          </a:p>
          <a:p>
            <a:pPr>
              <a:defRPr/>
            </a:pPr>
            <a:r>
              <a:rPr lang="ru-RU" sz="2000" dirty="0">
                <a:latin typeface="+mn-lt"/>
                <a:cs typeface="+mn-cs"/>
              </a:rPr>
              <a:t>             11%                                         89%</a:t>
            </a:r>
          </a:p>
          <a:p>
            <a:pPr>
              <a:defRPr/>
            </a:pPr>
            <a:r>
              <a:rPr lang="ru-RU" sz="2000" dirty="0">
                <a:latin typeface="+mn-lt"/>
                <a:cs typeface="+mn-cs"/>
              </a:rPr>
              <a:t>0____________________2года___________________100%</a:t>
            </a:r>
          </a:p>
          <a:p>
            <a:pPr>
              <a:defRPr/>
            </a:pPr>
            <a:r>
              <a:rPr lang="ru-RU" sz="2000" dirty="0">
                <a:latin typeface="+mn-lt"/>
                <a:cs typeface="+mn-cs"/>
              </a:rPr>
              <a:t>Нас интересует промежуток от года до двух лет.            </a:t>
            </a:r>
          </a:p>
          <a:p>
            <a:pPr>
              <a:defRPr/>
            </a:pPr>
            <a:r>
              <a:rPr lang="ru-RU" sz="2000" dirty="0">
                <a:latin typeface="+mn-lt"/>
                <a:cs typeface="+mn-cs"/>
              </a:rPr>
              <a:t> 11</a:t>
            </a:r>
            <a:r>
              <a:rPr lang="ru-RU" sz="2000" dirty="0">
                <a:latin typeface="+mn-lt"/>
                <a:cs typeface="+mn-cs"/>
              </a:rPr>
              <a:t>% - 3% = 8%</a:t>
            </a:r>
          </a:p>
          <a:p>
            <a:pPr>
              <a:defRPr/>
            </a:pPr>
            <a:r>
              <a:rPr lang="ru-RU" sz="2000" dirty="0">
                <a:latin typeface="+mn-lt"/>
                <a:cs typeface="+mn-cs"/>
              </a:rPr>
              <a:t>  8%= 0,08</a:t>
            </a:r>
            <a:endParaRPr lang="ru-RU" sz="2000" dirty="0">
              <a:latin typeface="+mn-lt"/>
              <a:cs typeface="+mn-cs"/>
            </a:endParaRPr>
          </a:p>
        </p:txBody>
      </p:sp>
      <p:sp>
        <p:nvSpPr>
          <p:cNvPr id="4" name="Rectangle 2"/>
          <p:cNvSpPr txBox="1">
            <a:spLocks noChangeArrowheads="1"/>
          </p:cNvSpPr>
          <p:nvPr/>
        </p:nvSpPr>
        <p:spPr bwMode="gray">
          <a:xfrm>
            <a:off x="0" y="30163"/>
            <a:ext cx="7739063"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sz="2000" i="1" dirty="0"/>
              <a:t>Вероятность того, что новый электрический чайник прослужит больше года, равна 0,97. Вероятность того, что он прослужит больше двух лет, равна 0,89. Найдите вероятность того, что он прослужит меньше двух лет, но больше года. </a:t>
            </a:r>
            <a:endParaRPr lang="ru-RU" sz="2000" i="1" kern="0" dirty="0">
              <a:solidFill>
                <a:schemeClr val="accent1">
                  <a:lumMod val="25000"/>
                </a:schemeClr>
              </a:solidFill>
            </a:endParaRP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0,08.</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320176</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6">
                                            <p:txEl>
                                              <p:pRg st="2" end="2"/>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6">
                                            <p:txEl>
                                              <p:pRg st="3" end="3"/>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6">
                                            <p:txEl>
                                              <p:pRg st="4" end="4"/>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6">
                                            <p:txEl>
                                              <p:pRg st="6" end="6"/>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6">
                                            <p:txEl>
                                              <p:pRg st="7" end="7"/>
                                            </p:txEl>
                                          </p:spTgt>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6">
                                            <p:txEl>
                                              <p:pRg st="8" end="8"/>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6">
                                            <p:txEl>
                                              <p:pRg st="9" end="9"/>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9"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1000" fill="hold"/>
                                        <p:tgtEl>
                                          <p:spTgt spid="5"/>
                                        </p:tgtEl>
                                        <p:attrNameLst>
                                          <p:attrName>ppt_x</p:attrName>
                                        </p:attrNameLst>
                                      </p:cBhvr>
                                      <p:tavLst>
                                        <p:tav tm="0">
                                          <p:val>
                                            <p:strVal val="#ppt_x-.2"/>
                                          </p:val>
                                        </p:tav>
                                        <p:tav tm="100000">
                                          <p:val>
                                            <p:strVal val="#ppt_x"/>
                                          </p:val>
                                        </p:tav>
                                      </p:tavLst>
                                    </p:anim>
                                    <p:anim calcmode="lin" valueType="num">
                                      <p:cBhvr>
                                        <p:cTn id="37"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401888"/>
            <a:ext cx="9144000" cy="409416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Введем обозначения для событий:</a:t>
            </a:r>
            <a:br>
              <a:rPr lang="ru-RU" sz="2000" dirty="0">
                <a:latin typeface="+mn-lt"/>
                <a:cs typeface="+mn-cs"/>
              </a:rPr>
            </a:br>
            <a:r>
              <a:rPr lang="ru-RU" sz="2000" dirty="0">
                <a:latin typeface="+mn-lt"/>
                <a:cs typeface="+mn-cs"/>
              </a:rPr>
              <a:t>А</a:t>
            </a:r>
            <a:r>
              <a:rPr lang="ru-RU" sz="1400" dirty="0">
                <a:latin typeface="+mn-lt"/>
                <a:cs typeface="+mn-cs"/>
              </a:rPr>
              <a:t>1</a:t>
            </a:r>
            <a:r>
              <a:rPr lang="ru-RU" sz="2000" dirty="0">
                <a:latin typeface="+mn-lt"/>
                <a:cs typeface="+mn-cs"/>
              </a:rPr>
              <a:t> = {яйцо поступило из первого хозяйства},</a:t>
            </a:r>
            <a:br>
              <a:rPr lang="ru-RU" sz="2000" dirty="0">
                <a:latin typeface="+mn-lt"/>
                <a:cs typeface="+mn-cs"/>
              </a:rPr>
            </a:br>
            <a:r>
              <a:rPr lang="ru-RU" sz="2000" dirty="0">
                <a:latin typeface="+mn-lt"/>
                <a:cs typeface="+mn-cs"/>
              </a:rPr>
              <a:t>А</a:t>
            </a:r>
            <a:r>
              <a:rPr lang="ru-RU" sz="1400" dirty="0">
                <a:latin typeface="+mn-lt"/>
                <a:cs typeface="+mn-cs"/>
              </a:rPr>
              <a:t>2</a:t>
            </a:r>
            <a:r>
              <a:rPr lang="ru-RU" sz="2000" dirty="0">
                <a:latin typeface="+mn-lt"/>
                <a:cs typeface="+mn-cs"/>
              </a:rPr>
              <a:t> = {яйцо поступило из </a:t>
            </a:r>
            <a:r>
              <a:rPr lang="ru-RU" sz="2000" dirty="0">
                <a:latin typeface="+mn-lt"/>
                <a:cs typeface="+mn-cs"/>
              </a:rPr>
              <a:t>второго </a:t>
            </a:r>
            <a:r>
              <a:rPr lang="ru-RU" sz="2000" dirty="0">
                <a:latin typeface="+mn-lt"/>
                <a:cs typeface="+mn-cs"/>
              </a:rPr>
              <a:t>хозяйства},</a:t>
            </a:r>
            <a:br>
              <a:rPr lang="ru-RU" sz="2000" dirty="0">
                <a:latin typeface="+mn-lt"/>
                <a:cs typeface="+mn-cs"/>
              </a:rPr>
            </a:br>
            <a:r>
              <a:rPr lang="en-US" sz="2000" dirty="0">
                <a:latin typeface="+mn-lt"/>
                <a:cs typeface="+mn-cs"/>
              </a:rPr>
              <a:t>H</a:t>
            </a:r>
            <a:r>
              <a:rPr lang="ru-RU" sz="2000" dirty="0">
                <a:latin typeface="+mn-lt"/>
                <a:cs typeface="+mn-cs"/>
              </a:rPr>
              <a:t> = {яйцо имеет высшую категорию}.</a:t>
            </a:r>
            <a:br>
              <a:rPr lang="ru-RU" sz="2000" dirty="0">
                <a:latin typeface="+mn-lt"/>
                <a:cs typeface="+mn-cs"/>
              </a:rPr>
            </a:br>
            <a:r>
              <a:rPr lang="ru-RU" sz="2000" dirty="0">
                <a:latin typeface="+mn-lt"/>
                <a:cs typeface="+mn-cs"/>
              </a:rPr>
              <a:t>Обозначим буквой </a:t>
            </a:r>
            <a:r>
              <a:rPr lang="en-US" sz="2000" i="1" dirty="0">
                <a:latin typeface="+mn-lt"/>
                <a:cs typeface="+mn-cs"/>
              </a:rPr>
              <a:t>p</a:t>
            </a:r>
            <a:r>
              <a:rPr lang="ru-RU" sz="2000" dirty="0">
                <a:latin typeface="+mn-lt"/>
                <a:cs typeface="+mn-cs"/>
              </a:rPr>
              <a:t> искомую вероятность </a:t>
            </a:r>
            <a:endParaRPr lang="en-US" sz="2000" dirty="0">
              <a:latin typeface="+mn-lt"/>
              <a:cs typeface="+mn-cs"/>
            </a:endParaRPr>
          </a:p>
          <a:p>
            <a:pPr>
              <a:defRPr/>
            </a:pPr>
            <a:r>
              <a:rPr lang="ru-RU" sz="2000" dirty="0">
                <a:latin typeface="+mn-lt"/>
                <a:cs typeface="+mn-cs"/>
              </a:rPr>
              <a:t>события  А</a:t>
            </a:r>
            <a:r>
              <a:rPr lang="ru-RU" sz="1400" dirty="0">
                <a:latin typeface="+mn-lt"/>
                <a:cs typeface="+mn-cs"/>
              </a:rPr>
              <a:t>1</a:t>
            </a:r>
            <a:r>
              <a:rPr lang="ru-RU" sz="2000" dirty="0">
                <a:latin typeface="+mn-lt"/>
                <a:cs typeface="+mn-cs"/>
              </a:rPr>
              <a:t> и нарисуем дерево. </a:t>
            </a:r>
            <a:br>
              <a:rPr lang="ru-RU" sz="2000" dirty="0">
                <a:latin typeface="+mn-lt"/>
                <a:cs typeface="+mn-cs"/>
              </a:rPr>
            </a:br>
            <a:endParaRPr lang="ru-RU" sz="2000" dirty="0">
              <a:latin typeface="+mn-lt"/>
              <a:cs typeface="+mn-cs"/>
            </a:endParaRPr>
          </a:p>
          <a:p>
            <a:pPr>
              <a:defRPr/>
            </a:pPr>
            <a:r>
              <a:rPr lang="ru-RU" sz="2000" dirty="0">
                <a:latin typeface="+mn-lt"/>
                <a:cs typeface="+mn-cs"/>
              </a:rPr>
              <a:t>По условию величина</a:t>
            </a:r>
            <a:r>
              <a:rPr lang="en-US" sz="2000" dirty="0">
                <a:latin typeface="+mn-lt"/>
                <a:cs typeface="+mn-cs"/>
              </a:rPr>
              <a:t> P(H)</a:t>
            </a:r>
            <a:r>
              <a:rPr lang="ru-RU" sz="2000" dirty="0">
                <a:latin typeface="+mn-lt"/>
                <a:cs typeface="+mn-cs"/>
              </a:rPr>
              <a:t> равна</a:t>
            </a:r>
            <a:r>
              <a:rPr lang="en-US" sz="2000" dirty="0">
                <a:latin typeface="+mn-lt"/>
                <a:cs typeface="+mn-cs"/>
              </a:rPr>
              <a:t> 0,35.</a:t>
            </a:r>
            <a:r>
              <a:rPr lang="ru-RU" sz="2000" dirty="0">
                <a:latin typeface="+mn-lt"/>
                <a:cs typeface="+mn-cs"/>
              </a:rPr>
              <a:t> </a:t>
            </a:r>
            <a:br>
              <a:rPr lang="ru-RU" sz="2000" dirty="0">
                <a:latin typeface="+mn-lt"/>
                <a:cs typeface="+mn-cs"/>
              </a:rPr>
            </a:br>
            <a:endParaRPr lang="en-US" sz="2000" dirty="0">
              <a:latin typeface="+mn-lt"/>
              <a:cs typeface="+mn-cs"/>
            </a:endParaRPr>
          </a:p>
          <a:p>
            <a:pPr>
              <a:defRPr/>
            </a:pPr>
            <a:endParaRPr lang="en-US" sz="2000" i="1" u="sng" dirty="0">
              <a:cs typeface="+mn-cs"/>
            </a:endParaRPr>
          </a:p>
          <a:p>
            <a:pPr>
              <a:defRPr/>
            </a:pPr>
            <a:endParaRPr lang="en-US" sz="2000" i="1" u="sng" dirty="0">
              <a:cs typeface="+mn-cs"/>
            </a:endParaRPr>
          </a:p>
          <a:p>
            <a:pPr>
              <a:defRPr/>
            </a:pPr>
            <a:endParaRPr lang="ru-RU" sz="2000" dirty="0">
              <a:latin typeface="+mn-lt"/>
              <a:cs typeface="+mn-cs"/>
            </a:endParaRPr>
          </a:p>
        </p:txBody>
      </p:sp>
      <p:sp>
        <p:nvSpPr>
          <p:cNvPr id="4" name="Rectangle 2"/>
          <p:cNvSpPr txBox="1">
            <a:spLocks noChangeArrowheads="1"/>
          </p:cNvSpPr>
          <p:nvPr/>
        </p:nvSpPr>
        <p:spPr bwMode="gray">
          <a:xfrm>
            <a:off x="0" y="30163"/>
            <a:ext cx="7850188" cy="224631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Агрофирма закупает куриные яйца в двух домашних хозяйствах.</a:t>
            </a:r>
            <a:r>
              <a:rPr lang="en-US" sz="2000" i="1" dirty="0"/>
              <a:t> 40</a:t>
            </a:r>
            <a:r>
              <a:rPr lang="ru-RU" sz="2000" i="1" dirty="0"/>
              <a:t>% </a:t>
            </a:r>
            <a:r>
              <a:rPr lang="ru-RU" sz="2000" i="1" dirty="0"/>
              <a:t> яиц </a:t>
            </a:r>
            <a:r>
              <a:rPr lang="ru-RU" sz="2000" i="1" dirty="0"/>
              <a:t>из первого хозяйства — яйца высшей категории, а из второго хозяйства — </a:t>
            </a:r>
            <a:r>
              <a:rPr lang="en-US" sz="2000" i="1" dirty="0"/>
              <a:t>20</a:t>
            </a:r>
            <a:r>
              <a:rPr lang="ru-RU" sz="2000" i="1" dirty="0"/>
              <a:t>% яиц высшей категории. Всего высшую категорию получает</a:t>
            </a:r>
            <a:r>
              <a:rPr lang="en-US" sz="2000" i="1" dirty="0"/>
              <a:t> 35</a:t>
            </a:r>
            <a:r>
              <a:rPr lang="ru-RU" sz="2000" i="1" dirty="0"/>
              <a:t>% яиц из этих двух хозяйств. Найдите вероятность того, что </a:t>
            </a:r>
            <a:r>
              <a:rPr lang="ru-RU" sz="2000" i="1" dirty="0"/>
              <a:t>яйцо высшей категории, </a:t>
            </a:r>
            <a:r>
              <a:rPr lang="ru-RU" sz="2000" i="1" dirty="0"/>
              <a:t>купленное у этой агрофирмы, окажется из первого хозяйства.</a:t>
            </a:r>
          </a:p>
        </p:txBody>
      </p:sp>
      <p:sp>
        <p:nvSpPr>
          <p:cNvPr id="5" name="Прямоугольник 4"/>
          <p:cNvSpPr/>
          <p:nvPr/>
        </p:nvSpPr>
        <p:spPr>
          <a:xfrm>
            <a:off x="5749925" y="6043613"/>
            <a:ext cx="3330575"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75</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320177</a:t>
            </a:r>
            <a:endParaRPr lang="ru-RU" sz="2400" dirty="0">
              <a:cs typeface="+mn-cs"/>
            </a:endParaRPr>
          </a:p>
        </p:txBody>
      </p:sp>
      <p:pic>
        <p:nvPicPr>
          <p:cNvPr id="8" name="Рисунок 7" descr="7"/>
          <p:cNvPicPr>
            <a:picLocks noChangeAspect="1" noChangeArrowheads="1"/>
          </p:cNvPicPr>
          <p:nvPr/>
        </p:nvPicPr>
        <p:blipFill>
          <a:blip r:embed="rId2"/>
          <a:srcRect/>
          <a:stretch>
            <a:fillRect/>
          </a:stretch>
        </p:blipFill>
        <p:spPr bwMode="auto">
          <a:xfrm>
            <a:off x="5749925" y="3514725"/>
            <a:ext cx="3330575" cy="2576513"/>
          </a:xfrm>
          <a:prstGeom prst="rect">
            <a:avLst/>
          </a:prstGeom>
          <a:noFill/>
          <a:ln w="9525">
            <a:noFill/>
            <a:miter lim="800000"/>
            <a:headEnd/>
            <a:tailEnd/>
          </a:ln>
        </p:spPr>
      </p:pic>
      <p:pic>
        <p:nvPicPr>
          <p:cNvPr id="9" name="Рисунок 8" descr="P(H)=p\cdot0,4+(1-p)\cdot0,2">
            <a:hlinkClick r:id="rId3" tooltip="&quot;TeX&quot;"/>
          </p:cNvPr>
          <p:cNvPicPr>
            <a:picLocks noChangeAspect="1" noChangeArrowheads="1"/>
          </p:cNvPicPr>
          <p:nvPr/>
        </p:nvPicPr>
        <p:blipFill>
          <a:blip r:embed="rId4"/>
          <a:srcRect/>
          <a:stretch>
            <a:fillRect/>
          </a:stretch>
        </p:blipFill>
        <p:spPr bwMode="auto">
          <a:xfrm>
            <a:off x="147638" y="4592638"/>
            <a:ext cx="3257550" cy="295275"/>
          </a:xfrm>
          <a:prstGeom prst="rect">
            <a:avLst/>
          </a:prstGeom>
          <a:noFill/>
          <a:ln w="9525">
            <a:noFill/>
            <a:miter lim="800000"/>
            <a:headEnd/>
            <a:tailEnd/>
          </a:ln>
        </p:spPr>
      </p:pic>
      <p:pic>
        <p:nvPicPr>
          <p:cNvPr id="10" name="Рисунок 9" descr="0,4p+0,2(1-p)=0,35">
            <a:hlinkClick r:id="rId5" tooltip="&quot;TeX&quot;"/>
          </p:cNvPr>
          <p:cNvPicPr>
            <a:picLocks noChangeAspect="1" noChangeArrowheads="1"/>
          </p:cNvPicPr>
          <p:nvPr/>
        </p:nvPicPr>
        <p:blipFill>
          <a:blip r:embed="rId6"/>
          <a:srcRect/>
          <a:stretch>
            <a:fillRect/>
          </a:stretch>
        </p:blipFill>
        <p:spPr bwMode="auto">
          <a:xfrm>
            <a:off x="147638" y="5253038"/>
            <a:ext cx="2771775" cy="295275"/>
          </a:xfrm>
          <a:prstGeom prst="rect">
            <a:avLst/>
          </a:prstGeom>
          <a:noFill/>
          <a:ln w="9525">
            <a:noFill/>
            <a:miter lim="800000"/>
            <a:headEnd/>
            <a:tailEnd/>
          </a:ln>
        </p:spPr>
      </p:pic>
      <p:pic>
        <p:nvPicPr>
          <p:cNvPr id="11" name="Рисунок 10" descr="0,2p=0,15">
            <a:hlinkClick r:id="rId7" tooltip="&quot;TeX&quot;"/>
          </p:cNvPr>
          <p:cNvPicPr>
            <a:picLocks noChangeAspect="1" noChangeArrowheads="1"/>
          </p:cNvPicPr>
          <p:nvPr/>
        </p:nvPicPr>
        <p:blipFill>
          <a:blip r:embed="rId8"/>
          <a:srcRect/>
          <a:stretch>
            <a:fillRect/>
          </a:stretch>
        </p:blipFill>
        <p:spPr bwMode="auto">
          <a:xfrm>
            <a:off x="147638" y="5576888"/>
            <a:ext cx="1352550" cy="257175"/>
          </a:xfrm>
          <a:prstGeom prst="rect">
            <a:avLst/>
          </a:prstGeom>
          <a:noFill/>
          <a:ln w="9525">
            <a:noFill/>
            <a:miter lim="800000"/>
            <a:headEnd/>
            <a:tailEnd/>
          </a:ln>
        </p:spPr>
      </p:pic>
      <p:pic>
        <p:nvPicPr>
          <p:cNvPr id="12" name="Рисунок 11" descr="p=0,75">
            <a:hlinkClick r:id="rId9" tooltip="&quot;TeX&quot;"/>
          </p:cNvPr>
          <p:cNvPicPr>
            <a:picLocks noChangeAspect="1" noChangeArrowheads="1"/>
          </p:cNvPicPr>
          <p:nvPr/>
        </p:nvPicPr>
        <p:blipFill>
          <a:blip r:embed="rId10"/>
          <a:srcRect/>
          <a:stretch>
            <a:fillRect/>
          </a:stretch>
        </p:blipFill>
        <p:spPr bwMode="auto">
          <a:xfrm>
            <a:off x="266700" y="5834063"/>
            <a:ext cx="990600" cy="2571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p:cTn id="12"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2" end="2"/>
                                            </p:txEl>
                                          </p:spTgt>
                                        </p:tgtEl>
                                      </p:cBhvr>
                                    </p:animEffect>
                                  </p:childTnLst>
                                </p:cTn>
                              </p:par>
                            </p:childTnLst>
                          </p:cTn>
                        </p:par>
                        <p:par>
                          <p:cTn id="15" fill="hold">
                            <p:stCondLst>
                              <p:cond delay="1000"/>
                            </p:stCondLst>
                            <p:childTnLst>
                              <p:par>
                                <p:cTn id="16" presetID="1" presetClass="entr" presetSubtype="0"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childTnLst>
                                </p:cTn>
                              </p:par>
                            </p:childTnLst>
                          </p:cTn>
                        </p:par>
                        <p:par>
                          <p:cTn id="18" fill="hold">
                            <p:stCondLst>
                              <p:cond delay="1000"/>
                            </p:stCondLst>
                            <p:childTnLst>
                              <p:par>
                                <p:cTn id="19" presetID="1"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9" presetClass="entr" presetSubtype="0" fill="hold" nodeType="clickEffect">
                                  <p:stCondLst>
                                    <p:cond delay="0"/>
                                  </p:stCondLst>
                                  <p:iterate type="lt">
                                    <p:tmPct val="0"/>
                                  </p:iterate>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p:cTn id="25"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6">
                                            <p:txEl>
                                              <p:pRg st="3" end="3"/>
                                            </p:txEl>
                                          </p:spTgt>
                                        </p:tgtEl>
                                      </p:cBhvr>
                                    </p:animEffect>
                                  </p:childTnLst>
                                </p:cTn>
                              </p:par>
                            </p:childTnLst>
                          </p:cTn>
                        </p:par>
                        <p:par>
                          <p:cTn id="28" fill="hold">
                            <p:stCondLst>
                              <p:cond delay="1000"/>
                            </p:stCondLst>
                            <p:childTnLst>
                              <p:par>
                                <p:cTn id="29" presetID="1" presetClass="entr" presetSubtype="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par>
                          <p:cTn id="31" fill="hold">
                            <p:stCondLst>
                              <p:cond delay="1000"/>
                            </p:stCondLst>
                            <p:childTnLst>
                              <p:par>
                                <p:cTn id="32" presetID="1" presetClass="entr" presetSubtype="0"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childTnLst>
                                </p:cTn>
                              </p:par>
                            </p:childTnLst>
                          </p:cTn>
                        </p:par>
                        <p:par>
                          <p:cTn id="34" fill="hold">
                            <p:stCondLst>
                              <p:cond delay="1000"/>
                            </p:stCondLst>
                            <p:childTnLst>
                              <p:par>
                                <p:cTn id="35" presetID="1" presetClass="entr" presetSubtype="0"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9" presetClass="entr" presetSubtype="0"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1000" fill="hold"/>
                                        <p:tgtEl>
                                          <p:spTgt spid="5"/>
                                        </p:tgtEl>
                                        <p:attrNameLst>
                                          <p:attrName>ppt_x</p:attrName>
                                        </p:attrNameLst>
                                      </p:cBhvr>
                                      <p:tavLst>
                                        <p:tav tm="0">
                                          <p:val>
                                            <p:strVal val="#ppt_x-.2"/>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39756" y="2171414"/>
            <a:ext cx="9064488" cy="4832092"/>
          </a:xfrm>
          <a:prstGeom prst="rect">
            <a:avLst/>
          </a:prstGeom>
          <a:blipFill rotWithShape="1">
            <a:blip r:embed="rId2" cstate="print"/>
            <a:stretch>
              <a:fillRect l="-672" t="-503" r="-1478" b="-1005"/>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30163"/>
            <a:ext cx="9144000" cy="2138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1900" i="1" dirty="0"/>
              <a:t>Ковбой Джон попадает в муху на стене с вероятностью 0,9, </a:t>
            </a:r>
            <a:r>
              <a:rPr lang="en-US" sz="1900" i="1" dirty="0"/>
              <a:t>             </a:t>
            </a:r>
            <a:r>
              <a:rPr lang="ru-RU" sz="1900" i="1" dirty="0"/>
              <a:t>если </a:t>
            </a:r>
            <a:r>
              <a:rPr lang="ru-RU" sz="1900" i="1" dirty="0"/>
              <a:t>стреляет из пристрелянного револьвера. Если Джон стреляет из </a:t>
            </a:r>
            <a:r>
              <a:rPr lang="ru-RU" sz="1900" i="1" dirty="0"/>
              <a:t>не пристрелянного </a:t>
            </a:r>
            <a:r>
              <a:rPr lang="ru-RU" sz="1900" i="1" dirty="0"/>
              <a:t>револьвера, то он попадает в муху с вероятностью 0,2. На столе лежит 10 револьверов, из них только 4 пристрелянные. Ковбой Джон видит на стене муху, наудачу хватает первый попавшийся револьвер и стреляет в муху. Найдите вероятность того, что Джон промахнётся. </a:t>
            </a:r>
          </a:p>
        </p:txBody>
      </p:sp>
      <p:sp>
        <p:nvSpPr>
          <p:cNvPr id="5" name="Прямоугольник 4"/>
          <p:cNvSpPr/>
          <p:nvPr/>
        </p:nvSpPr>
        <p:spPr>
          <a:xfrm>
            <a:off x="5815013" y="4311650"/>
            <a:ext cx="3328987" cy="523875"/>
          </a:xfrm>
          <a:prstGeom prst="rect">
            <a:avLst/>
          </a:prstGeom>
        </p:spPr>
        <p:txBody>
          <a:bodyPr>
            <a:spAutoFit/>
          </a:bodyPr>
          <a:lstStyle/>
          <a:p>
            <a:pPr algn="ctr">
              <a:defRPr/>
            </a:pPr>
            <a:r>
              <a:rPr lang="ru-RU" sz="2800" i="1" dirty="0">
                <a:solidFill>
                  <a:srgbClr val="FF0000"/>
                </a:solidFill>
                <a:latin typeface="+mn-lt"/>
                <a:cs typeface="+mn-cs"/>
              </a:rPr>
              <a:t>Ответ: 0,52.</a:t>
            </a:r>
          </a:p>
        </p:txBody>
      </p:sp>
      <p:sp>
        <p:nvSpPr>
          <p:cNvPr id="7" name="Rectangle 2"/>
          <p:cNvSpPr txBox="1">
            <a:spLocks noChangeArrowheads="1"/>
          </p:cNvSpPr>
          <p:nvPr/>
        </p:nvSpPr>
        <p:spPr bwMode="auto">
          <a:xfrm>
            <a:off x="7951305" y="-13252"/>
            <a:ext cx="1152939"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000" b="1" dirty="0">
                <a:cs typeface="+mn-cs"/>
              </a:rPr>
              <a:t>320180</a:t>
            </a:r>
            <a:endParaRPr lang="ru-RU" sz="2000" dirty="0">
              <a:cs typeface="+mn-cs"/>
            </a:endParaRPr>
          </a:p>
        </p:txBody>
      </p:sp>
      <p:cxnSp>
        <p:nvCxnSpPr>
          <p:cNvPr id="3" name="Прямая соединительная линия 2"/>
          <p:cNvCxnSpPr/>
          <p:nvPr/>
        </p:nvCxnSpPr>
        <p:spPr>
          <a:xfrm flipH="1">
            <a:off x="2955925" y="3127375"/>
            <a:ext cx="781050" cy="5302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p:cNvCxnSpPr/>
          <p:nvPr/>
        </p:nvCxnSpPr>
        <p:spPr>
          <a:xfrm>
            <a:off x="3736975" y="3127375"/>
            <a:ext cx="808038" cy="5302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flipH="1">
            <a:off x="2490788" y="3657600"/>
            <a:ext cx="465137"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2955925" y="3657600"/>
            <a:ext cx="390525"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flipH="1">
            <a:off x="4240213" y="3657600"/>
            <a:ext cx="304800"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545013" y="3657600"/>
            <a:ext cx="423862"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Прямоугольник 20"/>
          <p:cNvSpPr>
            <a:spLocks noChangeArrowheads="1"/>
          </p:cNvSpPr>
          <p:nvPr/>
        </p:nvSpPr>
        <p:spPr bwMode="auto">
          <a:xfrm>
            <a:off x="2563813" y="3281363"/>
            <a:ext cx="355600" cy="400050"/>
          </a:xfrm>
          <a:prstGeom prst="rect">
            <a:avLst/>
          </a:prstGeom>
          <a:noFill/>
          <a:ln w="9525">
            <a:noFill/>
            <a:miter lim="800000"/>
            <a:headEnd/>
            <a:tailEnd/>
          </a:ln>
        </p:spPr>
        <p:txBody>
          <a:bodyPr wrap="none">
            <a:spAutoFit/>
          </a:bodyPr>
          <a:lstStyle/>
          <a:p>
            <a:r>
              <a:rPr lang="ru-RU" sz="2000"/>
              <a:t>А</a:t>
            </a:r>
            <a:endParaRPr lang="ru-RU" sz="1400"/>
          </a:p>
        </p:txBody>
      </p:sp>
      <p:sp>
        <p:nvSpPr>
          <p:cNvPr id="24" name="Прямоугольник 23"/>
          <p:cNvSpPr>
            <a:spLocks noRot="1" noChangeAspect="1" noMove="1" noResize="1" noEditPoints="1" noAdjustHandles="1" noChangeArrowheads="1" noChangeShapeType="1" noTextEdit="1"/>
          </p:cNvSpPr>
          <p:nvPr/>
        </p:nvSpPr>
        <p:spPr>
          <a:xfrm>
            <a:off x="4579436" y="3296239"/>
            <a:ext cx="415498" cy="400815"/>
          </a:xfrm>
          <a:prstGeom prst="rect">
            <a:avLst/>
          </a:prstGeom>
          <a:blipFill rotWithShape="1">
            <a:blip r:embed="rId3" cstate="print"/>
            <a:stretch>
              <a:fillRect/>
            </a:stretch>
          </a:blipFill>
        </p:spPr>
        <p:txBody>
          <a:bodyPr/>
          <a:lstStyle/>
          <a:p>
            <a:pPr>
              <a:defRPr/>
            </a:pPr>
            <a:r>
              <a:rPr lang="ru-RU">
                <a:noFill/>
                <a:cs typeface="+mn-cs"/>
              </a:rPr>
              <a:t> </a:t>
            </a:r>
          </a:p>
        </p:txBody>
      </p:sp>
      <p:sp>
        <p:nvSpPr>
          <p:cNvPr id="25" name="Прямоугольник 24"/>
          <p:cNvSpPr>
            <a:spLocks noChangeArrowheads="1"/>
          </p:cNvSpPr>
          <p:nvPr/>
        </p:nvSpPr>
        <p:spPr bwMode="auto">
          <a:xfrm>
            <a:off x="2208213" y="4386263"/>
            <a:ext cx="368300" cy="400050"/>
          </a:xfrm>
          <a:prstGeom prst="rect">
            <a:avLst/>
          </a:prstGeom>
          <a:noFill/>
          <a:ln w="9525">
            <a:noFill/>
            <a:miter lim="800000"/>
            <a:headEnd/>
            <a:tailEnd/>
          </a:ln>
        </p:spPr>
        <p:txBody>
          <a:bodyPr wrap="none">
            <a:spAutoFit/>
          </a:bodyPr>
          <a:lstStyle/>
          <a:p>
            <a:r>
              <a:rPr lang="ru-RU" sz="2000"/>
              <a:t>П</a:t>
            </a:r>
          </a:p>
        </p:txBody>
      </p:sp>
      <p:sp>
        <p:nvSpPr>
          <p:cNvPr id="26" name="Прямоугольник 25"/>
          <p:cNvSpPr>
            <a:spLocks noChangeArrowheads="1"/>
          </p:cNvSpPr>
          <p:nvPr/>
        </p:nvSpPr>
        <p:spPr bwMode="auto">
          <a:xfrm>
            <a:off x="4037013" y="4373563"/>
            <a:ext cx="368300" cy="400050"/>
          </a:xfrm>
          <a:prstGeom prst="rect">
            <a:avLst/>
          </a:prstGeom>
          <a:noFill/>
          <a:ln w="9525">
            <a:noFill/>
            <a:miter lim="800000"/>
            <a:headEnd/>
            <a:tailEnd/>
          </a:ln>
        </p:spPr>
        <p:txBody>
          <a:bodyPr wrap="none">
            <a:spAutoFit/>
          </a:bodyPr>
          <a:lstStyle/>
          <a:p>
            <a:r>
              <a:rPr lang="ru-RU" sz="2000"/>
              <a:t>П</a:t>
            </a:r>
          </a:p>
        </p:txBody>
      </p:sp>
      <p:sp>
        <p:nvSpPr>
          <p:cNvPr id="27" name="Прямоугольник 26"/>
          <p:cNvSpPr>
            <a:spLocks noChangeArrowheads="1"/>
          </p:cNvSpPr>
          <p:nvPr/>
        </p:nvSpPr>
        <p:spPr bwMode="auto">
          <a:xfrm>
            <a:off x="3151188" y="4392613"/>
            <a:ext cx="369887" cy="400050"/>
          </a:xfrm>
          <a:prstGeom prst="rect">
            <a:avLst/>
          </a:prstGeom>
          <a:noFill/>
          <a:ln w="9525">
            <a:noFill/>
            <a:miter lim="800000"/>
            <a:headEnd/>
            <a:tailEnd/>
          </a:ln>
        </p:spPr>
        <p:txBody>
          <a:bodyPr wrap="none">
            <a:spAutoFit/>
          </a:bodyPr>
          <a:lstStyle/>
          <a:p>
            <a:r>
              <a:rPr lang="ru-RU" sz="2000"/>
              <a:t>Н</a:t>
            </a:r>
          </a:p>
        </p:txBody>
      </p:sp>
      <p:sp>
        <p:nvSpPr>
          <p:cNvPr id="29" name="Прямоугольник 28"/>
          <p:cNvSpPr>
            <a:spLocks noChangeArrowheads="1"/>
          </p:cNvSpPr>
          <p:nvPr/>
        </p:nvSpPr>
        <p:spPr bwMode="auto">
          <a:xfrm>
            <a:off x="4789488" y="4373563"/>
            <a:ext cx="369887" cy="400050"/>
          </a:xfrm>
          <a:prstGeom prst="rect">
            <a:avLst/>
          </a:prstGeom>
          <a:noFill/>
          <a:ln w="9525">
            <a:noFill/>
            <a:miter lim="800000"/>
            <a:headEnd/>
            <a:tailEnd/>
          </a:ln>
        </p:spPr>
        <p:txBody>
          <a:bodyPr wrap="none">
            <a:spAutoFit/>
          </a:bodyPr>
          <a:lstStyle/>
          <a:p>
            <a:r>
              <a:rPr lang="ru-RU" sz="2000"/>
              <a:t>Н</a:t>
            </a:r>
          </a:p>
        </p:txBody>
      </p:sp>
      <p:sp>
        <p:nvSpPr>
          <p:cNvPr id="30" name="Прямоугольник 29"/>
          <p:cNvSpPr>
            <a:spLocks noChangeArrowheads="1"/>
          </p:cNvSpPr>
          <p:nvPr/>
        </p:nvSpPr>
        <p:spPr bwMode="auto">
          <a:xfrm>
            <a:off x="2854325" y="3119438"/>
            <a:ext cx="504825" cy="368300"/>
          </a:xfrm>
          <a:prstGeom prst="rect">
            <a:avLst/>
          </a:prstGeom>
          <a:noFill/>
          <a:ln w="9525">
            <a:noFill/>
            <a:miter lim="800000"/>
            <a:headEnd/>
            <a:tailEnd/>
          </a:ln>
        </p:spPr>
        <p:txBody>
          <a:bodyPr wrap="none">
            <a:spAutoFit/>
          </a:bodyPr>
          <a:lstStyle/>
          <a:p>
            <a:r>
              <a:rPr lang="en-US"/>
              <a:t>0</a:t>
            </a:r>
            <a:r>
              <a:rPr lang="ru-RU"/>
              <a:t>,4</a:t>
            </a:r>
          </a:p>
        </p:txBody>
      </p:sp>
      <p:sp>
        <p:nvSpPr>
          <p:cNvPr id="31" name="Прямоугольник 30"/>
          <p:cNvSpPr>
            <a:spLocks noChangeArrowheads="1"/>
          </p:cNvSpPr>
          <p:nvPr/>
        </p:nvSpPr>
        <p:spPr bwMode="auto">
          <a:xfrm>
            <a:off x="2174875" y="3836988"/>
            <a:ext cx="504825" cy="369887"/>
          </a:xfrm>
          <a:prstGeom prst="rect">
            <a:avLst/>
          </a:prstGeom>
          <a:noFill/>
          <a:ln w="9525">
            <a:noFill/>
            <a:miter lim="800000"/>
            <a:headEnd/>
            <a:tailEnd/>
          </a:ln>
        </p:spPr>
        <p:txBody>
          <a:bodyPr wrap="none">
            <a:spAutoFit/>
          </a:bodyPr>
          <a:lstStyle/>
          <a:p>
            <a:r>
              <a:rPr lang="en-US"/>
              <a:t>0</a:t>
            </a:r>
            <a:r>
              <a:rPr lang="ru-RU"/>
              <a:t>,9</a:t>
            </a:r>
          </a:p>
        </p:txBody>
      </p:sp>
      <p:sp>
        <p:nvSpPr>
          <p:cNvPr id="32" name="Прямоугольник 31"/>
          <p:cNvSpPr>
            <a:spLocks noChangeArrowheads="1"/>
          </p:cNvSpPr>
          <p:nvPr/>
        </p:nvSpPr>
        <p:spPr bwMode="auto">
          <a:xfrm>
            <a:off x="3897313" y="3833813"/>
            <a:ext cx="506412" cy="369887"/>
          </a:xfrm>
          <a:prstGeom prst="rect">
            <a:avLst/>
          </a:prstGeom>
          <a:noFill/>
          <a:ln w="9525">
            <a:noFill/>
            <a:miter lim="800000"/>
            <a:headEnd/>
            <a:tailEnd/>
          </a:ln>
        </p:spPr>
        <p:txBody>
          <a:bodyPr wrap="none">
            <a:spAutoFit/>
          </a:bodyPr>
          <a:lstStyle/>
          <a:p>
            <a:r>
              <a:rPr lang="en-US"/>
              <a:t>0</a:t>
            </a:r>
            <a:r>
              <a:rPr lang="ru-RU"/>
              <a:t>,2</a:t>
            </a:r>
          </a:p>
        </p:txBody>
      </p:sp>
      <p:sp>
        <p:nvSpPr>
          <p:cNvPr id="33" name="Прямоугольник 32"/>
          <p:cNvSpPr>
            <a:spLocks noChangeArrowheads="1"/>
          </p:cNvSpPr>
          <p:nvPr/>
        </p:nvSpPr>
        <p:spPr bwMode="auto">
          <a:xfrm>
            <a:off x="4081463" y="3097213"/>
            <a:ext cx="504825" cy="368300"/>
          </a:xfrm>
          <a:prstGeom prst="rect">
            <a:avLst/>
          </a:prstGeom>
          <a:noFill/>
          <a:ln w="9525">
            <a:noFill/>
            <a:miter lim="800000"/>
            <a:headEnd/>
            <a:tailEnd/>
          </a:ln>
        </p:spPr>
        <p:txBody>
          <a:bodyPr wrap="none">
            <a:spAutoFit/>
          </a:bodyPr>
          <a:lstStyle/>
          <a:p>
            <a:r>
              <a:rPr lang="en-US"/>
              <a:t>0</a:t>
            </a:r>
            <a:r>
              <a:rPr lang="ru-RU"/>
              <a:t>,6</a:t>
            </a:r>
          </a:p>
        </p:txBody>
      </p:sp>
      <p:sp>
        <p:nvSpPr>
          <p:cNvPr id="34" name="Прямоугольник 33"/>
          <p:cNvSpPr>
            <a:spLocks noChangeArrowheads="1"/>
          </p:cNvSpPr>
          <p:nvPr/>
        </p:nvSpPr>
        <p:spPr bwMode="auto">
          <a:xfrm>
            <a:off x="3124200" y="3833813"/>
            <a:ext cx="504825" cy="369887"/>
          </a:xfrm>
          <a:prstGeom prst="rect">
            <a:avLst/>
          </a:prstGeom>
          <a:noFill/>
          <a:ln w="9525">
            <a:noFill/>
            <a:miter lim="800000"/>
            <a:headEnd/>
            <a:tailEnd/>
          </a:ln>
        </p:spPr>
        <p:txBody>
          <a:bodyPr wrap="none">
            <a:spAutoFit/>
          </a:bodyPr>
          <a:lstStyle/>
          <a:p>
            <a:r>
              <a:rPr lang="en-US"/>
              <a:t>0</a:t>
            </a:r>
            <a:r>
              <a:rPr lang="ru-RU"/>
              <a:t>,1</a:t>
            </a:r>
          </a:p>
        </p:txBody>
      </p:sp>
      <p:sp>
        <p:nvSpPr>
          <p:cNvPr id="35" name="Прямоугольник 34"/>
          <p:cNvSpPr>
            <a:spLocks noChangeArrowheads="1"/>
          </p:cNvSpPr>
          <p:nvPr/>
        </p:nvSpPr>
        <p:spPr bwMode="auto">
          <a:xfrm>
            <a:off x="4789488" y="3848100"/>
            <a:ext cx="504825" cy="369888"/>
          </a:xfrm>
          <a:prstGeom prst="rect">
            <a:avLst/>
          </a:prstGeom>
          <a:noFill/>
          <a:ln w="9525">
            <a:noFill/>
            <a:miter lim="800000"/>
            <a:headEnd/>
            <a:tailEnd/>
          </a:ln>
        </p:spPr>
        <p:txBody>
          <a:bodyPr wrap="none">
            <a:spAutoFit/>
          </a:bodyPr>
          <a:lstStyle/>
          <a:p>
            <a:r>
              <a:rPr lang="en-US"/>
              <a:t>0</a:t>
            </a:r>
            <a:r>
              <a:rPr lang="ru-RU"/>
              <a:t>,8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1" end="1"/>
                                            </p:txEl>
                                          </p:spTgt>
                                        </p:tgtEl>
                                        <p:attrNameLst>
                                          <p:attrName>style.visibility</p:attrName>
                                        </p:attrNameLst>
                                      </p:cBhvr>
                                      <p:to>
                                        <p:strVal val="visible"/>
                                      </p:to>
                                    </p:set>
                                    <p:anim calcmode="lin" valueType="num">
                                      <p:cBhvr>
                                        <p:cTn id="12"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1" end="1"/>
                                            </p:txEl>
                                          </p:spTgt>
                                        </p:tgtEl>
                                      </p:cBhvr>
                                    </p:animEffec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p:cTn id="17"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6">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9" presetClass="entr" presetSubtype="0" fill="hold" nodeType="clickEffect">
                                  <p:stCondLst>
                                    <p:cond delay="0"/>
                                  </p:stCondLst>
                                  <p:iterate type="lt">
                                    <p:tmPct val="0"/>
                                  </p:iterate>
                                  <p:childTnLst>
                                    <p:set>
                                      <p:cBhvr>
                                        <p:cTn id="23" dur="1" fill="hold">
                                          <p:stCondLst>
                                            <p:cond delay="0"/>
                                          </p:stCondLst>
                                        </p:cTn>
                                        <p:tgtEl>
                                          <p:spTgt spid="6">
                                            <p:txEl>
                                              <p:pRg st="8" end="8"/>
                                            </p:txEl>
                                          </p:spTgt>
                                        </p:tgtEl>
                                        <p:attrNameLst>
                                          <p:attrName>style.visibility</p:attrName>
                                        </p:attrNameLst>
                                      </p:cBhvr>
                                      <p:to>
                                        <p:strVal val="visible"/>
                                      </p:to>
                                    </p:set>
                                    <p:anim calcmode="lin" valueType="num">
                                      <p:cBhvr>
                                        <p:cTn id="24" dur="1000" fill="hold"/>
                                        <p:tgtEl>
                                          <p:spTgt spid="6">
                                            <p:txEl>
                                              <p:pRg st="8" end="8"/>
                                            </p:txEl>
                                          </p:spTgt>
                                        </p:tgtEl>
                                        <p:attrNameLst>
                                          <p:attrName>ppt_x</p:attrName>
                                        </p:attrNameLst>
                                      </p:cBhvr>
                                      <p:tavLst>
                                        <p:tav tm="0">
                                          <p:val>
                                            <p:strVal val="#ppt_x-.2"/>
                                          </p:val>
                                        </p:tav>
                                        <p:tav tm="100000">
                                          <p:val>
                                            <p:strVal val="#ppt_x"/>
                                          </p:val>
                                        </p:tav>
                                      </p:tavLst>
                                    </p:anim>
                                    <p:anim calcmode="lin" valueType="num">
                                      <p:cBhvr>
                                        <p:cTn id="25" dur="1000" fill="hold"/>
                                        <p:tgtEl>
                                          <p:spTgt spid="6">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6">
                                            <p:txEl>
                                              <p:pRg st="8" end="8"/>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1"/>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15"/>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29"/>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6">
                                            <p:txEl>
                                              <p:pRg st="9" end="9"/>
                                            </p:txEl>
                                          </p:spTgt>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29" presetClass="entr" presetSubtype="0" fill="hold" grpId="0" nodeType="click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p:cTn id="79" dur="1000" fill="hold"/>
                                        <p:tgtEl>
                                          <p:spTgt spid="5"/>
                                        </p:tgtEl>
                                        <p:attrNameLst>
                                          <p:attrName>ppt_x</p:attrName>
                                        </p:attrNameLst>
                                      </p:cBhvr>
                                      <p:tavLst>
                                        <p:tav tm="0">
                                          <p:val>
                                            <p:strVal val="#ppt_x-.2"/>
                                          </p:val>
                                        </p:tav>
                                        <p:tav tm="100000">
                                          <p:val>
                                            <p:strVal val="#ppt_x"/>
                                          </p:val>
                                        </p:tav>
                                      </p:tavLst>
                                    </p:anim>
                                    <p:anim calcmode="lin" valueType="num">
                                      <p:cBhvr>
                                        <p:cTn id="8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8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 grpId="0"/>
      <p:bldP spid="24" grpId="0" animBg="1"/>
      <p:bldP spid="25" grpId="0"/>
      <p:bldP spid="26" grpId="0"/>
      <p:bldP spid="27" grpId="0"/>
      <p:bldP spid="29" grpId="0"/>
      <p:bldP spid="30" grpId="0"/>
      <p:bldP spid="31" grpId="0"/>
      <p:bldP spid="32" grpId="0"/>
      <p:bldP spid="33" grpId="0"/>
      <p:bldP spid="34" grpId="0"/>
      <p:bldP spid="3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 y="2309654"/>
            <a:ext cx="9144001" cy="4469750"/>
          </a:xfrm>
          <a:prstGeom prst="rect">
            <a:avLst/>
          </a:prstGeom>
          <a:blipFill rotWithShape="1">
            <a:blip r:embed="rId2" cstate="print"/>
            <a:stretch>
              <a:fillRect l="-599" t="-408" r="-466" b="-1087"/>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9144000" cy="224631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При артиллерийской стрельбе автоматическая система </a:t>
            </a:r>
            <a:r>
              <a:rPr lang="ru-RU" sz="2000" i="1" dirty="0"/>
              <a:t>      делает </a:t>
            </a:r>
            <a:r>
              <a:rPr lang="ru-RU" sz="2000" i="1" dirty="0"/>
              <a:t>выстрел по цели. Если цель не уничтожена, то система делает повторный выстрел. Выстрелы повторяются до тех пор, пока цель не будет уничтожена. Вероятность уничтожения некоторой цели при первом выстреле равна 0,4, а при каждом последующем — 0,6. Сколько выстрелов потребуется для того, чтобы вероятность уничтожения цели была не менее 0,98</a:t>
            </a:r>
            <a:r>
              <a:rPr lang="ru-RU" sz="2000" i="1" dirty="0"/>
              <a:t>?</a:t>
            </a:r>
            <a:endParaRPr lang="ru-RU" sz="2000" i="1" dirty="0"/>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a:t>
            </a:r>
            <a:r>
              <a:rPr lang="ru-RU" sz="2800" i="1" dirty="0">
                <a:solidFill>
                  <a:srgbClr val="FF0000"/>
                </a:solidFill>
                <a:latin typeface="+mn-lt"/>
                <a:cs typeface="+mn-cs"/>
              </a:rPr>
              <a:t>5</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850037" y="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320187</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3" end="3"/>
                                            </p:txEl>
                                          </p:spTgt>
                                        </p:tgtEl>
                                      </p:cBhvr>
                                    </p:animEffect>
                                  </p:childTnLst>
                                </p:cTn>
                              </p:par>
                            </p:childTnLst>
                          </p:cTn>
                        </p:par>
                        <p:par>
                          <p:cTn id="24" fill="hold">
                            <p:stCondLst>
                              <p:cond delay="1000"/>
                            </p:stCondLst>
                            <p:childTnLst>
                              <p:par>
                                <p:cTn id="25" presetID="29" presetClass="entr" presetSubtype="0" fill="hold" nodeType="afterEffect">
                                  <p:stCondLst>
                                    <p:cond delay="0"/>
                                  </p:stCondLst>
                                  <p:iterate type="lt">
                                    <p:tmPct val="0"/>
                                  </p:iterate>
                                  <p:childTnLst>
                                    <p:set>
                                      <p:cBhvr>
                                        <p:cTn id="26" dur="1" fill="hold">
                                          <p:stCondLst>
                                            <p:cond delay="0"/>
                                          </p:stCondLst>
                                        </p:cTn>
                                        <p:tgtEl>
                                          <p:spTgt spid="6">
                                            <p:txEl>
                                              <p:pRg st="4" end="4"/>
                                            </p:txEl>
                                          </p:spTgt>
                                        </p:tgtEl>
                                        <p:attrNameLst>
                                          <p:attrName>style.visibility</p:attrName>
                                        </p:attrNameLst>
                                      </p:cBhvr>
                                      <p:to>
                                        <p:strVal val="visible"/>
                                      </p:to>
                                    </p:set>
                                    <p:anim calcmode="lin" valueType="num">
                                      <p:cBhvr>
                                        <p:cTn id="27"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8"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6">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9" presetClass="entr" presetSubtype="0" fill="hold" nodeType="clickEffect">
                                  <p:stCondLst>
                                    <p:cond delay="0"/>
                                  </p:stCondLst>
                                  <p:iterate type="lt">
                                    <p:tmPct val="0"/>
                                  </p:iterate>
                                  <p:childTnLst>
                                    <p:set>
                                      <p:cBhvr>
                                        <p:cTn id="33" dur="1" fill="hold">
                                          <p:stCondLst>
                                            <p:cond delay="0"/>
                                          </p:stCondLst>
                                        </p:cTn>
                                        <p:tgtEl>
                                          <p:spTgt spid="6">
                                            <p:txEl>
                                              <p:pRg st="5" end="5"/>
                                            </p:txEl>
                                          </p:spTgt>
                                        </p:tgtEl>
                                        <p:attrNameLst>
                                          <p:attrName>style.visibility</p:attrName>
                                        </p:attrNameLst>
                                      </p:cBhvr>
                                      <p:to>
                                        <p:strVal val="visible"/>
                                      </p:to>
                                    </p:set>
                                    <p:anim calcmode="lin" valueType="num">
                                      <p:cBhvr>
                                        <p:cTn id="34"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5"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6" dur="1000"/>
                                        <p:tgtEl>
                                          <p:spTgt spid="6">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9" presetClass="entr" presetSubtype="0"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1000" fill="hold"/>
                                        <p:tgtEl>
                                          <p:spTgt spid="5"/>
                                        </p:tgtEl>
                                        <p:attrNameLst>
                                          <p:attrName>ppt_x</p:attrName>
                                        </p:attrNameLst>
                                      </p:cBhvr>
                                      <p:tavLst>
                                        <p:tav tm="0">
                                          <p:val>
                                            <p:strVal val="#ppt_x-.2"/>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 y="2309654"/>
            <a:ext cx="9144001" cy="2246769"/>
          </a:xfrm>
          <a:prstGeom prst="rect">
            <a:avLst/>
          </a:prstGeom>
          <a:blipFill rotWithShape="1">
            <a:blip r:embed="rId2" cstate="print"/>
            <a:stretch>
              <a:fillRect l="-599" t="-809" b="-3504"/>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9144000" cy="224631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Чтобы пройти в следующий круг соревнований, футбольной команде нужно набрать хотя бы 4 очка в двух играх. Если команда выигрывает, она получает 3 очка, в случае ничьей — 1 очко, если проигрывает — 0 очков. Найдите вероятность того, что команде удастся выйти в следующий круг соревнований. Считайте, что в каждой игре вероятности выигрыша и проигрыша одинаковы и равны 0,4.</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0,32.</a:t>
            </a:r>
          </a:p>
        </p:txBody>
      </p:sp>
      <p:sp>
        <p:nvSpPr>
          <p:cNvPr id="7" name="Rectangle 2"/>
          <p:cNvSpPr txBox="1">
            <a:spLocks noChangeArrowheads="1"/>
          </p:cNvSpPr>
          <p:nvPr/>
        </p:nvSpPr>
        <p:spPr bwMode="auto">
          <a:xfrm>
            <a:off x="7977809" y="0"/>
            <a:ext cx="1166191"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200" b="1" dirty="0">
                <a:cs typeface="+mn-cs"/>
              </a:rPr>
              <a:t>320188</a:t>
            </a:r>
            <a:endParaRPr lang="ru-RU" sz="22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p:cTn id="13"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9"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ppt_x</p:attrName>
                                        </p:attrNameLst>
                                      </p:cBhvr>
                                      <p:tavLst>
                                        <p:tav tm="0">
                                          <p:val>
                                            <p:strVal val="#ppt_x-.2"/>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 y="2309654"/>
            <a:ext cx="9144001" cy="2678362"/>
          </a:xfrm>
          <a:prstGeom prst="rect">
            <a:avLst/>
          </a:prstGeom>
          <a:blipFill rotWithShape="1">
            <a:blip r:embed="rId2" cstate="print"/>
            <a:stretch>
              <a:fillRect l="-599" t="-679"/>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8137525"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При изготовлении подшипников диаметром 67 мм вероятность того, что диаметр будет отличаться от заданного меньше, чем на 0,01 мм, равна 0,965. Найдите вероятность того, что случайный подшипник будет иметь диаметр меньше чем 66,99 мм или больше чем 67,01 мм.</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0,035.</a:t>
            </a:r>
          </a:p>
        </p:txBody>
      </p:sp>
      <p:sp>
        <p:nvSpPr>
          <p:cNvPr id="7" name="Rectangle 2"/>
          <p:cNvSpPr txBox="1">
            <a:spLocks noChangeArrowheads="1"/>
          </p:cNvSpPr>
          <p:nvPr/>
        </p:nvSpPr>
        <p:spPr bwMode="auto">
          <a:xfrm>
            <a:off x="7850037" y="41652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320196</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2" end="2"/>
                                            </p:txEl>
                                          </p:spTgt>
                                        </p:tgtEl>
                                      </p:cBhvr>
                                    </p:animEffect>
                                  </p:childTnLst>
                                </p:cTn>
                              </p:par>
                            </p:childTnLst>
                          </p:cTn>
                        </p:par>
                        <p:par>
                          <p:cTn id="17" fill="hold">
                            <p:stCondLst>
                              <p:cond delay="1000"/>
                            </p:stCondLst>
                            <p:childTnLst>
                              <p:par>
                                <p:cTn id="18" presetID="29" presetClass="entr" presetSubtype="0" fill="hold" nodeType="afterEffect">
                                  <p:stCondLst>
                                    <p:cond delay="0"/>
                                  </p:stCondLst>
                                  <p:iterate type="lt">
                                    <p:tmPct val="0"/>
                                  </p:iterate>
                                  <p:childTnLst>
                                    <p:set>
                                      <p:cBhvr>
                                        <p:cTn id="19" dur="1" fill="hold">
                                          <p:stCondLst>
                                            <p:cond delay="0"/>
                                          </p:stCondLst>
                                        </p:cTn>
                                        <p:tgtEl>
                                          <p:spTgt spid="6">
                                            <p:txEl>
                                              <p:pRg st="3" end="3"/>
                                            </p:txEl>
                                          </p:spTgt>
                                        </p:tgtEl>
                                        <p:attrNameLst>
                                          <p:attrName>style.visibility</p:attrName>
                                        </p:attrNameLst>
                                      </p:cBhvr>
                                      <p:to>
                                        <p:strVal val="visible"/>
                                      </p:to>
                                    </p:set>
                                    <p:anim calcmode="lin" valueType="num">
                                      <p:cBhvr>
                                        <p:cTn id="20"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1"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2" dur="1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ppt_x</p:attrName>
                                        </p:attrNameLst>
                                      </p:cBhvr>
                                      <p:tavLst>
                                        <p:tav tm="0">
                                          <p:val>
                                            <p:strVal val="#ppt_x-.2"/>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073275"/>
            <a:ext cx="9144000" cy="3170238"/>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Рассмотрим </a:t>
            </a:r>
            <a:r>
              <a:rPr lang="ru-RU" sz="2000" dirty="0">
                <a:latin typeface="+mn-lt"/>
                <a:cs typeface="+mn-cs"/>
              </a:rPr>
              <a:t>события:</a:t>
            </a:r>
          </a:p>
          <a:p>
            <a:pPr>
              <a:defRPr/>
            </a:pPr>
            <a:r>
              <a:rPr lang="ru-RU" sz="2000" dirty="0">
                <a:latin typeface="+mn-lt"/>
                <a:cs typeface="+mn-cs"/>
              </a:rPr>
              <a:t>A </a:t>
            </a:r>
            <a:r>
              <a:rPr lang="ru-RU" sz="2000" dirty="0">
                <a:latin typeface="+mn-lt"/>
                <a:cs typeface="+mn-cs"/>
              </a:rPr>
              <a:t>= «учащийся решит 11 задач» и </a:t>
            </a:r>
            <a:endParaRPr lang="ru-RU" sz="2000" dirty="0">
              <a:latin typeface="+mn-lt"/>
              <a:cs typeface="+mn-cs"/>
            </a:endParaRPr>
          </a:p>
          <a:p>
            <a:pPr>
              <a:defRPr/>
            </a:pPr>
            <a:r>
              <a:rPr lang="ru-RU" sz="2000" dirty="0">
                <a:latin typeface="+mn-lt"/>
                <a:cs typeface="+mn-cs"/>
              </a:rPr>
              <a:t>В </a:t>
            </a:r>
            <a:r>
              <a:rPr lang="ru-RU" sz="2000" dirty="0">
                <a:latin typeface="+mn-lt"/>
                <a:cs typeface="+mn-cs"/>
              </a:rPr>
              <a:t>= «учащийся решит больше 11 задач». </a:t>
            </a:r>
            <a:endParaRPr lang="ru-RU" sz="2000" dirty="0">
              <a:latin typeface="+mn-lt"/>
              <a:cs typeface="+mn-cs"/>
            </a:endParaRPr>
          </a:p>
          <a:p>
            <a:pPr>
              <a:defRPr/>
            </a:pPr>
            <a:r>
              <a:rPr lang="ru-RU" sz="2000" dirty="0">
                <a:latin typeface="+mn-lt"/>
                <a:cs typeface="+mn-cs"/>
              </a:rPr>
              <a:t>Их </a:t>
            </a:r>
            <a:r>
              <a:rPr lang="ru-RU" sz="2000" dirty="0">
                <a:latin typeface="+mn-lt"/>
                <a:cs typeface="+mn-cs"/>
              </a:rPr>
              <a:t>сумма — событие A + B = «учащийся решит больше 10 задач». События A и В несовместные, вероятность их суммы равна сумме вероятностей этих событий: </a:t>
            </a:r>
            <a:r>
              <a:rPr lang="ru-RU" sz="2000" dirty="0">
                <a:latin typeface="+mn-lt"/>
                <a:cs typeface="+mn-cs"/>
              </a:rPr>
              <a:t>P(A </a:t>
            </a:r>
            <a:r>
              <a:rPr lang="ru-RU" sz="2000" dirty="0">
                <a:latin typeface="+mn-lt"/>
                <a:cs typeface="+mn-cs"/>
              </a:rPr>
              <a:t>+ B) = P(A) + P(B). </a:t>
            </a:r>
          </a:p>
          <a:p>
            <a:pPr>
              <a:defRPr/>
            </a:pPr>
            <a:r>
              <a:rPr lang="ru-RU" sz="2000" dirty="0">
                <a:latin typeface="+mn-lt"/>
                <a:cs typeface="+mn-cs"/>
              </a:rPr>
              <a:t>Тогда</a:t>
            </a:r>
            <a:r>
              <a:rPr lang="ru-RU" sz="2000" dirty="0">
                <a:latin typeface="+mn-lt"/>
                <a:cs typeface="+mn-cs"/>
              </a:rPr>
              <a:t>, используя данные задачи, получаем: 0,74 = P(A) + 0,67, откуда P(A) = 0,74 − 0,67 = 0,07. </a:t>
            </a:r>
          </a:p>
          <a:p>
            <a:pPr>
              <a:defRPr/>
            </a:pPr>
            <a:endParaRPr lang="en-US" sz="2000" i="1" u="sng" dirty="0">
              <a:latin typeface="+mn-lt"/>
              <a:cs typeface="+mn-cs"/>
            </a:endParaRPr>
          </a:p>
        </p:txBody>
      </p:sp>
      <p:sp>
        <p:nvSpPr>
          <p:cNvPr id="4" name="Rectangle 2"/>
          <p:cNvSpPr txBox="1">
            <a:spLocks noChangeArrowheads="1"/>
          </p:cNvSpPr>
          <p:nvPr/>
        </p:nvSpPr>
        <p:spPr bwMode="gray">
          <a:xfrm>
            <a:off x="0" y="42863"/>
            <a:ext cx="8137525"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Вероятность того, что на тесте по биологии учащийся О. верно решит больше 11 задач, равна 0,67. Вероятность того, что О. верно решит больше 10 задач, равна 0,74. Найдите вероятность того, что О. верно решит ровно 11 задач.</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0,07.</a:t>
            </a:r>
          </a:p>
        </p:txBody>
      </p:sp>
      <p:sp>
        <p:nvSpPr>
          <p:cNvPr id="7" name="Rectangle 2"/>
          <p:cNvSpPr txBox="1">
            <a:spLocks noChangeArrowheads="1"/>
          </p:cNvSpPr>
          <p:nvPr/>
        </p:nvSpPr>
        <p:spPr bwMode="auto">
          <a:xfrm>
            <a:off x="7850037" y="41652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320198</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iterate type="lt">
                                    <p:tmPct val="0"/>
                                  </p:iterate>
                                  <p:childTnLst>
                                    <p:set>
                                      <p:cBhvr>
                                        <p:cTn id="27" dur="1" fill="hold">
                                          <p:stCondLst>
                                            <p:cond delay="0"/>
                                          </p:stCondLst>
                                        </p:cTn>
                                        <p:tgtEl>
                                          <p:spTgt spid="6">
                                            <p:txEl>
                                              <p:pRg st="4" end="4"/>
                                            </p:txEl>
                                          </p:spTgt>
                                        </p:tgtEl>
                                        <p:attrNameLst>
                                          <p:attrName>style.visibility</p:attrName>
                                        </p:attrNameLst>
                                      </p:cBhvr>
                                      <p:to>
                                        <p:strVal val="visible"/>
                                      </p:to>
                                    </p:set>
                                    <p:anim calcmode="lin" valueType="num">
                                      <p:cBhvr>
                                        <p:cTn id="28"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9"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6">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iterate type="lt">
                                    <p:tmPct val="0"/>
                                  </p:iterate>
                                  <p:childTnLst>
                                    <p:set>
                                      <p:cBhvr>
                                        <p:cTn id="34" dur="1" fill="hold">
                                          <p:stCondLst>
                                            <p:cond delay="0"/>
                                          </p:stCondLst>
                                        </p:cTn>
                                        <p:tgtEl>
                                          <p:spTgt spid="6">
                                            <p:txEl>
                                              <p:pRg st="5" end="5"/>
                                            </p:txEl>
                                          </p:spTgt>
                                        </p:tgtEl>
                                        <p:attrNameLst>
                                          <p:attrName>style.visibility</p:attrName>
                                        </p:attrNameLst>
                                      </p:cBhvr>
                                      <p:to>
                                        <p:strVal val="visible"/>
                                      </p:to>
                                    </p:set>
                                    <p:anim calcmode="lin" valueType="num">
                                      <p:cBhvr>
                                        <p:cTn id="35"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6"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6">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1000" fill="hold"/>
                                        <p:tgtEl>
                                          <p:spTgt spid="5"/>
                                        </p:tgtEl>
                                        <p:attrNameLst>
                                          <p:attrName>ppt_x</p:attrName>
                                        </p:attrNameLst>
                                      </p:cBhvr>
                                      <p:tavLst>
                                        <p:tav tm="0">
                                          <p:val>
                                            <p:strVal val="#ppt_x-.2"/>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3481388"/>
            <a:ext cx="9144000" cy="347821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Для того, чтобы поступить хоть куда-нибудь, З. нужно сдать и русский, и математику как минимум на 70 баллов, а помимо этого еще сдать иностранный язык или обществознание не менее, чем на 70 баллов. Пусть </a:t>
            </a:r>
            <a:r>
              <a:rPr lang="ru-RU" sz="2000" i="1" dirty="0">
                <a:latin typeface="+mn-lt"/>
                <a:cs typeface="+mn-cs"/>
              </a:rPr>
              <a:t>М</a:t>
            </a:r>
            <a:r>
              <a:rPr lang="ru-RU" sz="2000" dirty="0">
                <a:latin typeface="+mn-lt"/>
                <a:cs typeface="+mn-cs"/>
              </a:rPr>
              <a:t>,</a:t>
            </a:r>
            <a:r>
              <a:rPr lang="ru-RU" sz="2000" dirty="0">
                <a:latin typeface="+mn-lt"/>
                <a:cs typeface="+mn-cs"/>
              </a:rPr>
              <a:t> </a:t>
            </a:r>
            <a:r>
              <a:rPr lang="ru-RU" sz="2000" i="1" dirty="0">
                <a:latin typeface="+mn-lt"/>
                <a:cs typeface="+mn-cs"/>
              </a:rPr>
              <a:t>Р,</a:t>
            </a:r>
            <a:r>
              <a:rPr lang="ru-RU" sz="2000" i="1" dirty="0">
                <a:latin typeface="+mn-lt"/>
                <a:cs typeface="+mn-cs"/>
              </a:rPr>
              <a:t> </a:t>
            </a:r>
            <a:r>
              <a:rPr lang="ru-RU" sz="2000" i="1" dirty="0">
                <a:latin typeface="+mn-lt"/>
                <a:cs typeface="+mn-cs"/>
              </a:rPr>
              <a:t>И</a:t>
            </a:r>
            <a:r>
              <a:rPr lang="ru-RU" sz="2000" dirty="0">
                <a:latin typeface="+mn-lt"/>
                <a:cs typeface="+mn-cs"/>
              </a:rPr>
              <a:t> и </a:t>
            </a:r>
            <a:r>
              <a:rPr lang="ru-RU" sz="2000" i="1" dirty="0">
                <a:latin typeface="+mn-lt"/>
                <a:cs typeface="+mn-cs"/>
              </a:rPr>
              <a:t>О</a:t>
            </a:r>
            <a:r>
              <a:rPr lang="ru-RU" sz="2000" dirty="0">
                <a:latin typeface="+mn-lt"/>
                <a:cs typeface="+mn-cs"/>
              </a:rPr>
              <a:t> — </a:t>
            </a:r>
            <a:r>
              <a:rPr lang="ru-RU" sz="2000" dirty="0">
                <a:latin typeface="+mn-lt"/>
                <a:cs typeface="+mn-cs"/>
              </a:rPr>
              <a:t>это события, в которых З. сдает соответственно математику, русский, иностранный и обществознание не менее, чем на 70 баллов. </a:t>
            </a:r>
            <a:r>
              <a:rPr lang="ru-RU" sz="2000" dirty="0">
                <a:latin typeface="+mn-lt"/>
                <a:cs typeface="+mn-cs"/>
              </a:rPr>
              <a:t>Поступление произойдет, если одновременно произойдут события М, Р и (И+О): </a:t>
            </a:r>
          </a:p>
          <a:p>
            <a:pPr>
              <a:defRPr/>
            </a:pPr>
            <a:r>
              <a:rPr lang="ru-RU" sz="2000" dirty="0">
                <a:latin typeface="+mn-lt"/>
                <a:cs typeface="+mn-cs"/>
              </a:rPr>
              <a:t>Р(М</a:t>
            </a:r>
            <a:r>
              <a:rPr lang="ru-RU" sz="2000" dirty="0">
                <a:latin typeface="+mn-lt"/>
                <a:cs typeface="+mn-cs"/>
                <a:sym typeface="Symbol"/>
              </a:rPr>
              <a:t></a:t>
            </a:r>
            <a:r>
              <a:rPr lang="ru-RU" sz="2000" dirty="0">
                <a:latin typeface="+mn-lt"/>
                <a:cs typeface="+mn-cs"/>
              </a:rPr>
              <a:t>Р</a:t>
            </a:r>
            <a:r>
              <a:rPr lang="ru-RU" sz="2000" dirty="0">
                <a:latin typeface="+mn-lt"/>
                <a:cs typeface="+mn-cs"/>
                <a:sym typeface="Symbol"/>
              </a:rPr>
              <a:t></a:t>
            </a:r>
            <a:r>
              <a:rPr lang="ru-RU" sz="2000" dirty="0">
                <a:latin typeface="+mn-lt"/>
                <a:cs typeface="+mn-cs"/>
              </a:rPr>
              <a:t>(И+О))=Р(М)</a:t>
            </a:r>
            <a:r>
              <a:rPr lang="ru-RU" sz="2000" dirty="0">
                <a:latin typeface="+mn-lt"/>
                <a:cs typeface="+mn-cs"/>
                <a:sym typeface="Symbol"/>
              </a:rPr>
              <a:t>Р(Р)Р(И+О). </a:t>
            </a:r>
            <a:r>
              <a:rPr lang="ru-RU" sz="2000" dirty="0">
                <a:latin typeface="+mn-lt"/>
                <a:cs typeface="+mn-cs"/>
              </a:rPr>
              <a:t>Т.к. события И </a:t>
            </a:r>
            <a:r>
              <a:rPr lang="ru-RU" sz="2000" dirty="0" err="1">
                <a:latin typeface="+mn-lt"/>
                <a:cs typeface="+mn-cs"/>
              </a:rPr>
              <a:t>и</a:t>
            </a:r>
            <a:r>
              <a:rPr lang="ru-RU" sz="2000" dirty="0">
                <a:latin typeface="+mn-lt"/>
                <a:cs typeface="+mn-cs"/>
              </a:rPr>
              <a:t> О совместные, то Р(И+О)=Р(И)+Р(О)-Р(И</a:t>
            </a:r>
            <a:r>
              <a:rPr lang="ru-RU" sz="2000" dirty="0">
                <a:latin typeface="+mn-lt"/>
                <a:cs typeface="+mn-cs"/>
                <a:sym typeface="Symbol"/>
              </a:rPr>
              <a:t></a:t>
            </a:r>
            <a:r>
              <a:rPr lang="ru-RU" sz="2000" dirty="0">
                <a:latin typeface="+mn-lt"/>
                <a:cs typeface="+mn-cs"/>
              </a:rPr>
              <a:t>О)=0,7+0,5 - 0,7</a:t>
            </a:r>
            <a:r>
              <a:rPr lang="ru-RU" sz="2000" dirty="0">
                <a:latin typeface="+mn-lt"/>
                <a:cs typeface="+mn-cs"/>
                <a:sym typeface="Symbol"/>
              </a:rPr>
              <a:t>0,5=0,85.</a:t>
            </a:r>
            <a:r>
              <a:rPr lang="ru-RU" sz="2000" dirty="0">
                <a:latin typeface="+mn-lt"/>
                <a:cs typeface="+mn-cs"/>
              </a:rPr>
              <a:t> </a:t>
            </a:r>
            <a:endParaRPr lang="ru-RU" sz="2000" dirty="0">
              <a:latin typeface="+mn-lt"/>
              <a:cs typeface="+mn-cs"/>
              <a:sym typeface="Symbol"/>
            </a:endParaRPr>
          </a:p>
          <a:p>
            <a:pPr>
              <a:defRPr/>
            </a:pPr>
            <a:r>
              <a:rPr lang="ru-RU" sz="2000" dirty="0">
                <a:latin typeface="+mn-lt"/>
                <a:cs typeface="+mn-cs"/>
              </a:rPr>
              <a:t>Р(М</a:t>
            </a:r>
            <a:r>
              <a:rPr lang="ru-RU" sz="2000" dirty="0">
                <a:latin typeface="+mn-lt"/>
                <a:cs typeface="+mn-cs"/>
                <a:sym typeface="Symbol"/>
              </a:rPr>
              <a:t></a:t>
            </a:r>
            <a:r>
              <a:rPr lang="ru-RU" sz="2000" dirty="0">
                <a:latin typeface="+mn-lt"/>
                <a:cs typeface="+mn-cs"/>
              </a:rPr>
              <a:t>Р</a:t>
            </a:r>
            <a:r>
              <a:rPr lang="ru-RU" sz="2000" dirty="0">
                <a:latin typeface="+mn-lt"/>
                <a:cs typeface="+mn-cs"/>
                <a:sym typeface="Symbol"/>
              </a:rPr>
              <a:t></a:t>
            </a:r>
            <a:r>
              <a:rPr lang="ru-RU" sz="2000" dirty="0">
                <a:latin typeface="+mn-lt"/>
                <a:cs typeface="+mn-cs"/>
              </a:rPr>
              <a:t>(И+О))=Р(М)</a:t>
            </a:r>
            <a:r>
              <a:rPr lang="ru-RU" sz="2000" dirty="0">
                <a:latin typeface="+mn-lt"/>
                <a:cs typeface="+mn-cs"/>
                <a:sym typeface="Symbol"/>
              </a:rPr>
              <a:t>Р(Р)Р(И+О)</a:t>
            </a:r>
            <a:r>
              <a:rPr lang="ru-RU" sz="2000" dirty="0">
                <a:latin typeface="+mn-lt"/>
                <a:cs typeface="+mn-cs"/>
                <a:sym typeface="Symbol"/>
              </a:rPr>
              <a:t>=0,60,80,85=0,408.</a:t>
            </a:r>
            <a:endParaRPr lang="en-US" sz="2000" i="1" u="sng" dirty="0">
              <a:latin typeface="+mn-lt"/>
              <a:cs typeface="+mn-cs"/>
            </a:endParaRPr>
          </a:p>
        </p:txBody>
      </p:sp>
      <p:sp>
        <p:nvSpPr>
          <p:cNvPr id="4" name="Rectangle 2"/>
          <p:cNvSpPr txBox="1">
            <a:spLocks noChangeArrowheads="1"/>
          </p:cNvSpPr>
          <p:nvPr/>
        </p:nvSpPr>
        <p:spPr bwMode="gray">
          <a:xfrm>
            <a:off x="1588" y="-1588"/>
            <a:ext cx="9144000" cy="3478213"/>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dirty="0"/>
              <a:t>Чтобы поступить в институт на специальность «Лингвистика», абитуриент должен набрать на ЕГЭ не менее 70 баллов по каждому из трёх предметов — математика, русский язык и иностранный язык. Чтобы поступить на специальность «Коммерция», нужно набрать не менее 70 баллов по каждому из трёх </a:t>
            </a:r>
            <a:r>
              <a:rPr lang="ru-RU" sz="2000" dirty="0"/>
              <a:t>предметов</a:t>
            </a:r>
            <a:r>
              <a:rPr lang="ru-RU" sz="2000" dirty="0"/>
              <a:t> — математика, русский язык и обществознание. </a:t>
            </a:r>
            <a:br>
              <a:rPr lang="ru-RU" sz="2000" dirty="0"/>
            </a:br>
            <a:r>
              <a:rPr lang="ru-RU" sz="2000" dirty="0"/>
              <a:t>Вероятность </a:t>
            </a:r>
            <a:r>
              <a:rPr lang="ru-RU" sz="2000" dirty="0"/>
              <a:t>того, что абитуриент З. получит не менее 70 баллов по математике, равна 0,6, по русскому языку — 0,8, по иностранному языку — 0,7 и по обществознанию — 0,5. </a:t>
            </a:r>
            <a:endParaRPr lang="ru-RU" sz="2000" dirty="0"/>
          </a:p>
          <a:p>
            <a:pPr>
              <a:defRPr/>
            </a:pPr>
            <a:r>
              <a:rPr lang="ru-RU" sz="2000" dirty="0"/>
              <a:t>Найдите </a:t>
            </a:r>
            <a:r>
              <a:rPr lang="ru-RU" sz="2000" dirty="0"/>
              <a:t>вероятность того, что З. сможет поступить хотя бы на одну из двух упомянутых специальностей.</a:t>
            </a:r>
          </a:p>
        </p:txBody>
      </p:sp>
      <p:sp>
        <p:nvSpPr>
          <p:cNvPr id="5" name="Прямоугольник 4"/>
          <p:cNvSpPr/>
          <p:nvPr/>
        </p:nvSpPr>
        <p:spPr>
          <a:xfrm>
            <a:off x="6081713" y="6354763"/>
            <a:ext cx="3328987" cy="523875"/>
          </a:xfrm>
          <a:prstGeom prst="rect">
            <a:avLst/>
          </a:prstGeom>
        </p:spPr>
        <p:txBody>
          <a:bodyPr>
            <a:spAutoFit/>
          </a:bodyPr>
          <a:lstStyle/>
          <a:p>
            <a:pPr algn="ctr">
              <a:defRPr/>
            </a:pPr>
            <a:r>
              <a:rPr lang="ru-RU" sz="2800" i="1" dirty="0">
                <a:solidFill>
                  <a:srgbClr val="FF0000"/>
                </a:solidFill>
                <a:latin typeface="+mn-lt"/>
                <a:cs typeface="+mn-cs"/>
              </a:rPr>
              <a:t>Ответ: 0,408.</a:t>
            </a:r>
          </a:p>
        </p:txBody>
      </p:sp>
      <p:sp>
        <p:nvSpPr>
          <p:cNvPr id="7" name="Rectangle 2"/>
          <p:cNvSpPr txBox="1">
            <a:spLocks noChangeArrowheads="1"/>
          </p:cNvSpPr>
          <p:nvPr/>
        </p:nvSpPr>
        <p:spPr bwMode="auto">
          <a:xfrm>
            <a:off x="7850036" y="1387652"/>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320199</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gray">
          <a:xfrm>
            <a:off x="0" y="42863"/>
            <a:ext cx="7850188"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магазине три продавца. Каждый из них занят с клиентом с вероятностью 0,3. Найдите вероятность того, что в случайный момент времени все три продавца заняты одновременно (считайте, что клиенты заходят независимо друг от друга).</a:t>
            </a:r>
          </a:p>
        </p:txBody>
      </p:sp>
      <p:sp>
        <p:nvSpPr>
          <p:cNvPr id="7" name="Rectangle 2"/>
          <p:cNvSpPr txBox="1">
            <a:spLocks noChangeArrowheads="1"/>
          </p:cNvSpPr>
          <p:nvPr/>
        </p:nvSpPr>
        <p:spPr bwMode="auto">
          <a:xfrm>
            <a:off x="7850034"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320201</a:t>
            </a:r>
            <a:endParaRPr lang="ru-RU" sz="2400" dirty="0">
              <a:cs typeface="+mn-cs"/>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3" y="2097619"/>
            <a:ext cx="9144001" cy="1323439"/>
          </a:xfrm>
          <a:prstGeom prst="rect">
            <a:avLst/>
          </a:prstGeom>
          <a:blipFill rotWithShape="1">
            <a:blip r:embed="rId2" cstate="print"/>
            <a:stretch>
              <a:fillRect l="-599" t="-1364" b="-6364"/>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7850188"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магазине три продавца. Каждый из них занят с клиентом с вероятностью 0,3. Найдите вероятность того, что в случайный момент времени все три продавца заняты одновременно (считайте, что клиенты заходят независимо друг от друга).</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0,027.</a:t>
            </a:r>
          </a:p>
        </p:txBody>
      </p:sp>
      <p:sp>
        <p:nvSpPr>
          <p:cNvPr id="7" name="Rectangle 2"/>
          <p:cNvSpPr txBox="1">
            <a:spLocks noChangeArrowheads="1"/>
          </p:cNvSpPr>
          <p:nvPr/>
        </p:nvSpPr>
        <p:spPr bwMode="auto">
          <a:xfrm>
            <a:off x="7850034"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320201</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charRg st="2" end="2"/>
                                            </p:txEl>
                                          </p:spTgt>
                                        </p:tgtEl>
                                        <p:attrNameLst>
                                          <p:attrName>style.visibility</p:attrName>
                                        </p:attrNameLst>
                                      </p:cBhvr>
                                      <p:to>
                                        <p:strVal val="visible"/>
                                      </p:to>
                                    </p:set>
                                    <p:anim calcmode="lin" valueType="num">
                                      <p:cBhvr>
                                        <p:cTn id="7" dur="1000" fill="hold"/>
                                        <p:tgtEl>
                                          <p:spTgt spid="6">
                                            <p:txEl>
                                              <p:char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6">
                                            <p:txEl>
                                              <p:char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char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279650"/>
            <a:ext cx="9144000" cy="2554288"/>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Вероятность того, что первый магазин не доставит товар равна 1 − 0,9 = 0,1. </a:t>
            </a:r>
            <a:endParaRPr lang="ru-RU" sz="2000" dirty="0">
              <a:latin typeface="+mn-lt"/>
              <a:cs typeface="+mn-cs"/>
            </a:endParaRPr>
          </a:p>
          <a:p>
            <a:pPr>
              <a:defRPr/>
            </a:pPr>
            <a:r>
              <a:rPr lang="ru-RU" sz="2000" dirty="0">
                <a:latin typeface="+mn-lt"/>
                <a:cs typeface="+mn-cs"/>
              </a:rPr>
              <a:t>Вероятность </a:t>
            </a:r>
            <a:r>
              <a:rPr lang="ru-RU" sz="2000" dirty="0">
                <a:latin typeface="+mn-lt"/>
                <a:cs typeface="+mn-cs"/>
              </a:rPr>
              <a:t>того, что второй магазин не доставит товар равна 1 − 0,8 = 0,2. </a:t>
            </a:r>
            <a:endParaRPr lang="ru-RU" sz="2000" dirty="0">
              <a:latin typeface="+mn-lt"/>
              <a:cs typeface="+mn-cs"/>
            </a:endParaRPr>
          </a:p>
          <a:p>
            <a:pPr>
              <a:defRPr/>
            </a:pPr>
            <a:r>
              <a:rPr lang="ru-RU" sz="2000" dirty="0">
                <a:latin typeface="+mn-lt"/>
                <a:cs typeface="+mn-cs"/>
              </a:rPr>
              <a:t>Поскольку </a:t>
            </a:r>
            <a:r>
              <a:rPr lang="ru-RU" sz="2000" dirty="0">
                <a:latin typeface="+mn-lt"/>
                <a:cs typeface="+mn-cs"/>
              </a:rPr>
              <a:t>эти события независимы, вероятность их произведения (оба магазина не доставят товар) равна произведению вероятностей этих событий: 0,1 · 0,2 = 0,02. </a:t>
            </a:r>
          </a:p>
        </p:txBody>
      </p:sp>
      <p:sp>
        <p:nvSpPr>
          <p:cNvPr id="4" name="Rectangle 2"/>
          <p:cNvSpPr txBox="1">
            <a:spLocks noChangeArrowheads="1"/>
          </p:cNvSpPr>
          <p:nvPr/>
        </p:nvSpPr>
        <p:spPr bwMode="gray">
          <a:xfrm>
            <a:off x="0" y="42863"/>
            <a:ext cx="9144000" cy="224631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По отзывам покупателей Иван Иванович оценил </a:t>
            </a:r>
            <a:endParaRPr lang="ru-RU" sz="2000" i="1" dirty="0"/>
          </a:p>
          <a:p>
            <a:pPr>
              <a:defRPr/>
            </a:pPr>
            <a:r>
              <a:rPr lang="ru-RU" sz="2000" i="1" dirty="0"/>
              <a:t>надёжность двух </a:t>
            </a:r>
            <a:r>
              <a:rPr lang="ru-RU" sz="2000" i="1" dirty="0"/>
              <a:t>интернет-магазинов. Вероятность того, что нужный товар доставят из магазина А, равна 0,8. Вероятность того, что этот товар доставят из магазина Б, равна 0,9. Иван Иванович заказал товар сразу в обоих магазинах. Считая, что интернет-магазины работают независимо друг от друга, найдите вероятность того, что ни один магазин не доставит товар.</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0,02.</a:t>
            </a:r>
          </a:p>
        </p:txBody>
      </p:sp>
      <p:sp>
        <p:nvSpPr>
          <p:cNvPr id="7" name="Rectangle 2"/>
          <p:cNvSpPr txBox="1">
            <a:spLocks noChangeArrowheads="1"/>
          </p:cNvSpPr>
          <p:nvPr/>
        </p:nvSpPr>
        <p:spPr bwMode="auto">
          <a:xfrm>
            <a:off x="7850037" y="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320202</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9"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ppt_x</p:attrName>
                                        </p:attrNameLst>
                                      </p:cBhvr>
                                      <p:tavLst>
                                        <p:tav tm="0">
                                          <p:val>
                                            <p:strVal val="#ppt_x-.2"/>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279650"/>
            <a:ext cx="9144000" cy="3170238"/>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Рассмотрим события </a:t>
            </a:r>
            <a:endParaRPr lang="ru-RU" sz="2000" dirty="0">
              <a:latin typeface="+mn-lt"/>
              <a:cs typeface="+mn-cs"/>
            </a:endParaRPr>
          </a:p>
          <a:p>
            <a:pPr>
              <a:defRPr/>
            </a:pPr>
            <a:r>
              <a:rPr lang="ru-RU" sz="2000" dirty="0">
                <a:latin typeface="+mn-lt"/>
                <a:cs typeface="+mn-cs"/>
              </a:rPr>
              <a:t>A </a:t>
            </a:r>
            <a:r>
              <a:rPr lang="ru-RU" sz="2000" dirty="0">
                <a:latin typeface="+mn-lt"/>
                <a:cs typeface="+mn-cs"/>
              </a:rPr>
              <a:t>= «в автобусе меньше 15 пассажиров» и </a:t>
            </a:r>
            <a:endParaRPr lang="ru-RU" sz="2000" dirty="0">
              <a:latin typeface="+mn-lt"/>
              <a:cs typeface="+mn-cs"/>
            </a:endParaRPr>
          </a:p>
          <a:p>
            <a:pPr>
              <a:defRPr/>
            </a:pPr>
            <a:r>
              <a:rPr lang="ru-RU" sz="2000" dirty="0">
                <a:latin typeface="+mn-lt"/>
                <a:cs typeface="+mn-cs"/>
              </a:rPr>
              <a:t>В </a:t>
            </a:r>
            <a:r>
              <a:rPr lang="ru-RU" sz="2000" dirty="0">
                <a:latin typeface="+mn-lt"/>
                <a:cs typeface="+mn-cs"/>
              </a:rPr>
              <a:t>= «в автобусе от 15 до 19 пассажиров». </a:t>
            </a:r>
            <a:endParaRPr lang="ru-RU" sz="2000" dirty="0">
              <a:latin typeface="+mn-lt"/>
              <a:cs typeface="+mn-cs"/>
            </a:endParaRPr>
          </a:p>
          <a:p>
            <a:pPr>
              <a:defRPr/>
            </a:pPr>
            <a:r>
              <a:rPr lang="ru-RU" sz="2000" dirty="0">
                <a:latin typeface="+mn-lt"/>
                <a:cs typeface="+mn-cs"/>
              </a:rPr>
              <a:t>Их </a:t>
            </a:r>
            <a:r>
              <a:rPr lang="ru-RU" sz="2000" dirty="0">
                <a:latin typeface="+mn-lt"/>
                <a:cs typeface="+mn-cs"/>
              </a:rPr>
              <a:t>сумма — событие A + B = «в автобусе меньше 20 пассажиров». События A и В несовместные, вероятность их суммы равна сумме вероятностей этих событий: </a:t>
            </a:r>
          </a:p>
          <a:p>
            <a:pPr>
              <a:defRPr/>
            </a:pPr>
            <a:r>
              <a:rPr lang="ru-RU" sz="2000" dirty="0">
                <a:latin typeface="+mn-lt"/>
                <a:cs typeface="+mn-cs"/>
              </a:rPr>
              <a:t>P(A </a:t>
            </a:r>
            <a:r>
              <a:rPr lang="ru-RU" sz="2000" dirty="0">
                <a:latin typeface="+mn-lt"/>
                <a:cs typeface="+mn-cs"/>
              </a:rPr>
              <a:t>+ B) = P(A) + P(B). </a:t>
            </a:r>
          </a:p>
          <a:p>
            <a:pPr>
              <a:defRPr/>
            </a:pPr>
            <a:r>
              <a:rPr lang="ru-RU" sz="2000" dirty="0">
                <a:latin typeface="+mn-lt"/>
                <a:cs typeface="+mn-cs"/>
              </a:rPr>
              <a:t>Тогда</a:t>
            </a:r>
            <a:r>
              <a:rPr lang="ru-RU" sz="2000" dirty="0">
                <a:latin typeface="+mn-lt"/>
                <a:cs typeface="+mn-cs"/>
              </a:rPr>
              <a:t>, используя данные задачи, получаем: 0,94 = 0,56 + P(В), откуда P(В) = 0,94 − 0,56 = 0,38. </a:t>
            </a:r>
          </a:p>
        </p:txBody>
      </p:sp>
      <p:sp>
        <p:nvSpPr>
          <p:cNvPr id="4" name="Rectangle 2"/>
          <p:cNvSpPr txBox="1">
            <a:spLocks noChangeArrowheads="1"/>
          </p:cNvSpPr>
          <p:nvPr/>
        </p:nvSpPr>
        <p:spPr bwMode="gray">
          <a:xfrm>
            <a:off x="0" y="42863"/>
            <a:ext cx="7818438"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Из районного центра в деревню ежедневно ходит автобус. Вероятность того, что в понедельник в автобусе окажется меньше 20 пассажиров, равна 0,94. Вероятность того, что окажется меньше 15 пассажиров, равна 0,56. Найдите вероятность того, что число пассажиров будет от 15 до 19.</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0,38.</a:t>
            </a:r>
          </a:p>
        </p:txBody>
      </p:sp>
      <p:sp>
        <p:nvSpPr>
          <p:cNvPr id="7" name="Rectangle 2"/>
          <p:cNvSpPr txBox="1">
            <a:spLocks noChangeArrowheads="1"/>
          </p:cNvSpPr>
          <p:nvPr/>
        </p:nvSpPr>
        <p:spPr bwMode="auto">
          <a:xfrm>
            <a:off x="7850037"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320203</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279650"/>
            <a:ext cx="9144000" cy="3786188"/>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1) Команда «Статор» </a:t>
            </a:r>
            <a:r>
              <a:rPr lang="ru-RU" sz="2000" dirty="0">
                <a:latin typeface="+mn-lt"/>
                <a:cs typeface="+mn-cs"/>
              </a:rPr>
              <a:t>начинает игру с мячом обозначим </a:t>
            </a:r>
            <a:r>
              <a:rPr lang="ru-RU" sz="2000" dirty="0">
                <a:latin typeface="+mn-lt"/>
                <a:cs typeface="+mn-cs"/>
              </a:rPr>
              <a:t>«+»,</a:t>
            </a:r>
          </a:p>
          <a:p>
            <a:pPr>
              <a:defRPr/>
            </a:pPr>
            <a:r>
              <a:rPr lang="ru-RU" sz="2000" dirty="0">
                <a:latin typeface="+mn-lt"/>
                <a:cs typeface="+mn-cs"/>
              </a:rPr>
              <a:t>начинает </a:t>
            </a:r>
            <a:r>
              <a:rPr lang="ru-RU" sz="2000" dirty="0">
                <a:latin typeface="+mn-lt"/>
                <a:cs typeface="+mn-cs"/>
              </a:rPr>
              <a:t>игру другая команда </a:t>
            </a:r>
            <a:r>
              <a:rPr lang="ru-RU" sz="2000" dirty="0">
                <a:latin typeface="+mn-lt"/>
                <a:cs typeface="+mn-cs"/>
              </a:rPr>
              <a:t>обозначим «-».</a:t>
            </a:r>
          </a:p>
          <a:p>
            <a:pPr>
              <a:defRPr/>
            </a:pPr>
            <a:r>
              <a:rPr lang="ru-RU" sz="2000" dirty="0">
                <a:latin typeface="+mn-lt"/>
                <a:cs typeface="+mn-cs"/>
              </a:rPr>
              <a:t>«Статор» </a:t>
            </a:r>
            <a:r>
              <a:rPr lang="ru-RU" sz="2000" dirty="0">
                <a:latin typeface="+mn-lt"/>
                <a:cs typeface="+mn-cs"/>
              </a:rPr>
              <a:t>играет с тремя </a:t>
            </a:r>
            <a:r>
              <a:rPr lang="ru-RU" sz="2000" dirty="0">
                <a:latin typeface="+mn-lt"/>
                <a:cs typeface="+mn-cs"/>
              </a:rPr>
              <a:t>командами. </a:t>
            </a:r>
            <a:r>
              <a:rPr lang="ru-RU" sz="2000" dirty="0">
                <a:latin typeface="+mn-lt"/>
                <a:cs typeface="+mn-cs"/>
              </a:rPr>
              <a:t>Возможные </a:t>
            </a:r>
            <a:r>
              <a:rPr lang="ru-RU" sz="2000" dirty="0">
                <a:latin typeface="+mn-lt"/>
                <a:cs typeface="+mn-cs"/>
              </a:rPr>
              <a:t>комбинации: </a:t>
            </a:r>
          </a:p>
          <a:p>
            <a:pPr>
              <a:defRPr/>
            </a:pPr>
            <a:r>
              <a:rPr lang="ru-RU" sz="2000" dirty="0">
                <a:latin typeface="+mn-lt"/>
                <a:cs typeface="+mn-cs"/>
              </a:rPr>
              <a:t>(+++); (++-); (+-+); (-++); (+--); (--+); (-+-); (---) </a:t>
            </a:r>
          </a:p>
          <a:p>
            <a:pPr>
              <a:defRPr/>
            </a:pPr>
            <a:r>
              <a:rPr lang="ru-RU" sz="2000" dirty="0">
                <a:latin typeface="+mn-lt"/>
                <a:cs typeface="+mn-cs"/>
              </a:rPr>
              <a:t>Всего 8 вариантов. Благоприятных - 1. </a:t>
            </a:r>
          </a:p>
          <a:p>
            <a:pPr>
              <a:defRPr/>
            </a:pPr>
            <a:r>
              <a:rPr lang="ru-RU" sz="2000" dirty="0">
                <a:latin typeface="+mn-lt"/>
                <a:cs typeface="+mn-cs"/>
              </a:rPr>
              <a:t>Р(А)=1/8= 0,125 </a:t>
            </a:r>
          </a:p>
          <a:p>
            <a:pPr>
              <a:defRPr/>
            </a:pPr>
            <a:r>
              <a:rPr lang="ru-RU" sz="2000" dirty="0">
                <a:latin typeface="+mn-lt"/>
                <a:cs typeface="+mn-cs"/>
              </a:rPr>
              <a:t>2) Требуется </a:t>
            </a:r>
            <a:r>
              <a:rPr lang="ru-RU" sz="2000" dirty="0">
                <a:latin typeface="+mn-lt"/>
                <a:cs typeface="+mn-cs"/>
              </a:rPr>
              <a:t>найти вероятность произведения трех событий: «Статор» начинает первую игру, не начинает вторую игру, начинает третью игру. Вероятность произведения независимых событий равна произведению вероятностей этих событий. Вероятность каждого из них равна 0,5, откуда находим: 0,5·0,5·0,5 = 0,125. </a:t>
            </a:r>
          </a:p>
        </p:txBody>
      </p:sp>
      <p:sp>
        <p:nvSpPr>
          <p:cNvPr id="4" name="Rectangle 2"/>
          <p:cNvSpPr txBox="1">
            <a:spLocks noChangeArrowheads="1"/>
          </p:cNvSpPr>
          <p:nvPr/>
        </p:nvSpPr>
        <p:spPr bwMode="gray">
          <a:xfrm>
            <a:off x="0" y="42863"/>
            <a:ext cx="7977188"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Перед началом волейбольного матча капитаны команд тянут честный жребий, чтобы определить, какая из команд начнёт игру с мячом. Команда «Статор» по очереди играет с командами «Ротор», «Мотор» и «Стартер». Найдите вероятность того, что «Статор» будет начинать только первую и последнюю игры.</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0,125.</a:t>
            </a:r>
          </a:p>
        </p:txBody>
      </p:sp>
      <p:sp>
        <p:nvSpPr>
          <p:cNvPr id="7" name="Rectangle 2"/>
          <p:cNvSpPr txBox="1">
            <a:spLocks noChangeArrowheads="1"/>
          </p:cNvSpPr>
          <p:nvPr/>
        </p:nvSpPr>
        <p:spPr bwMode="auto">
          <a:xfrm>
            <a:off x="7850037"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320205</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9"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ppt_x</p:attrName>
                                        </p:attrNameLst>
                                      </p:cBhvr>
                                      <p:tavLst>
                                        <p:tav tm="0">
                                          <p:val>
                                            <p:strVal val="#ppt_x-.2"/>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279650"/>
            <a:ext cx="9144000" cy="4094163"/>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Для погоды на 4, 5 и 6 июля есть 4 варианта: ХХО, ХОО, ОХО, ООО (здесь Х — хорошая, О — отличная погода). Найдем вероятности наступления такой погоды: </a:t>
            </a:r>
          </a:p>
          <a:p>
            <a:pPr>
              <a:defRPr/>
            </a:pPr>
            <a:r>
              <a:rPr lang="ru-RU" sz="2000" dirty="0">
                <a:latin typeface="+mn-lt"/>
                <a:cs typeface="+mn-cs"/>
              </a:rPr>
              <a:t>P(XXO</a:t>
            </a:r>
            <a:r>
              <a:rPr lang="ru-RU" sz="2000" dirty="0">
                <a:latin typeface="+mn-lt"/>
                <a:cs typeface="+mn-cs"/>
              </a:rPr>
              <a:t>) = 0,8·0,8·0,2 = 0,128; </a:t>
            </a:r>
            <a:br>
              <a:rPr lang="ru-RU" sz="2000" dirty="0">
                <a:latin typeface="+mn-lt"/>
                <a:cs typeface="+mn-cs"/>
              </a:rPr>
            </a:br>
            <a:r>
              <a:rPr lang="ru-RU" sz="2000" dirty="0">
                <a:latin typeface="+mn-lt"/>
                <a:cs typeface="+mn-cs"/>
              </a:rPr>
              <a:t>P(XOO) = 0,8·0,2·0,8 = 0,128; </a:t>
            </a:r>
            <a:br>
              <a:rPr lang="ru-RU" sz="2000" dirty="0">
                <a:latin typeface="+mn-lt"/>
                <a:cs typeface="+mn-cs"/>
              </a:rPr>
            </a:br>
            <a:r>
              <a:rPr lang="ru-RU" sz="2000" dirty="0">
                <a:latin typeface="+mn-lt"/>
                <a:cs typeface="+mn-cs"/>
              </a:rPr>
              <a:t>P(OXO) = 0,2·0,2·0,2 = 0,008; </a:t>
            </a:r>
            <a:br>
              <a:rPr lang="ru-RU" sz="2000" dirty="0">
                <a:latin typeface="+mn-lt"/>
                <a:cs typeface="+mn-cs"/>
              </a:rPr>
            </a:br>
            <a:r>
              <a:rPr lang="ru-RU" sz="2000" dirty="0">
                <a:latin typeface="+mn-lt"/>
                <a:cs typeface="+mn-cs"/>
              </a:rPr>
              <a:t>P(OOO) = 0,2·0,8·0,8 = 0,128. </a:t>
            </a:r>
          </a:p>
          <a:p>
            <a:pPr>
              <a:defRPr/>
            </a:pPr>
            <a:r>
              <a:rPr lang="ru-RU" sz="2000" dirty="0">
                <a:latin typeface="+mn-lt"/>
                <a:cs typeface="+mn-cs"/>
              </a:rPr>
              <a:t/>
            </a:r>
            <a:br>
              <a:rPr lang="ru-RU" sz="2000" dirty="0">
                <a:latin typeface="+mn-lt"/>
                <a:cs typeface="+mn-cs"/>
              </a:rPr>
            </a:br>
            <a:r>
              <a:rPr lang="ru-RU" sz="2000" dirty="0">
                <a:latin typeface="+mn-lt"/>
                <a:cs typeface="+mn-cs"/>
              </a:rPr>
              <a:t>Указанные события несовместные, вероятность их сумы равна сумме вероятностей этих событий: </a:t>
            </a:r>
          </a:p>
          <a:p>
            <a:pPr>
              <a:defRPr/>
            </a:pPr>
            <a:r>
              <a:rPr lang="ru-RU" sz="2000" dirty="0">
                <a:latin typeface="+mn-lt"/>
                <a:cs typeface="+mn-cs"/>
              </a:rPr>
              <a:t>P(ХХО</a:t>
            </a:r>
            <a:r>
              <a:rPr lang="ru-RU" sz="2000" dirty="0">
                <a:latin typeface="+mn-lt"/>
                <a:cs typeface="+mn-cs"/>
              </a:rPr>
              <a:t>) + P(ХОО) + P(ОХО) + P(ООО) = 0,128 + 0,128 + 0,008 + 0,128 = 0,392. </a:t>
            </a:r>
          </a:p>
        </p:txBody>
      </p:sp>
      <p:sp>
        <p:nvSpPr>
          <p:cNvPr id="4" name="Rectangle 2"/>
          <p:cNvSpPr txBox="1">
            <a:spLocks noChangeArrowheads="1"/>
          </p:cNvSpPr>
          <p:nvPr/>
        </p:nvSpPr>
        <p:spPr bwMode="gray">
          <a:xfrm>
            <a:off x="0" y="42863"/>
            <a:ext cx="8496300"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Волшебной стране бывает два типа погоды: хорошая и отличная, причём погода, установившись утром, держится неизменной весь день. Известно, что с вероятностью 0,8 погода завтра будет такой же, как и сегодня. Сегодня 3 июля, погода в Волшебной стране хорошая. Найдите вероятность того, что 6 июля в Волшебной стране будет отличная погода.</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0,392.</a:t>
            </a:r>
          </a:p>
        </p:txBody>
      </p:sp>
      <p:sp>
        <p:nvSpPr>
          <p:cNvPr id="7" name="Rectangle 2"/>
          <p:cNvSpPr txBox="1">
            <a:spLocks noChangeArrowheads="1"/>
          </p:cNvSpPr>
          <p:nvPr/>
        </p:nvSpPr>
        <p:spPr bwMode="auto">
          <a:xfrm>
            <a:off x="7850037"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320206</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ppt_x</p:attrName>
                                        </p:attrNameLst>
                                      </p:cBhvr>
                                      <p:tavLst>
                                        <p:tav tm="0">
                                          <p:val>
                                            <p:strVal val="#ppt_x-.2"/>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3252788"/>
            <a:ext cx="9144000" cy="286226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Анализ пациента может быть положительным по двум причинам: </a:t>
            </a:r>
            <a:r>
              <a:rPr lang="ru-RU" sz="2000" dirty="0">
                <a:latin typeface="+mn-lt"/>
                <a:cs typeface="+mn-cs"/>
              </a:rPr>
              <a:t>  А</a:t>
            </a:r>
            <a:r>
              <a:rPr lang="ru-RU" sz="2000" dirty="0">
                <a:latin typeface="+mn-lt"/>
                <a:cs typeface="+mn-cs"/>
              </a:rPr>
              <a:t>) пациент болеет гепатитом, его анализ верен; </a:t>
            </a:r>
            <a:r>
              <a:rPr lang="ru-RU" sz="2000" dirty="0">
                <a:latin typeface="+mn-lt"/>
                <a:cs typeface="+mn-cs"/>
              </a:rPr>
              <a:t>                               B</a:t>
            </a:r>
            <a:r>
              <a:rPr lang="ru-RU" sz="2000" dirty="0">
                <a:latin typeface="+mn-lt"/>
                <a:cs typeface="+mn-cs"/>
              </a:rPr>
              <a:t>) пациент не болеет гепатитом, его анализ ложен. </a:t>
            </a:r>
            <a:r>
              <a:rPr lang="ru-RU" sz="2000" dirty="0">
                <a:latin typeface="+mn-lt"/>
                <a:cs typeface="+mn-cs"/>
              </a:rPr>
              <a:t>                         Это </a:t>
            </a:r>
            <a:r>
              <a:rPr lang="ru-RU" sz="2000" dirty="0">
                <a:latin typeface="+mn-lt"/>
                <a:cs typeface="+mn-cs"/>
              </a:rPr>
              <a:t>несовместные события, вероятность их суммы равна сумме вероятностей этих событий. Имеем: </a:t>
            </a:r>
            <a:endParaRPr lang="ru-RU" sz="2000" dirty="0">
              <a:latin typeface="+mn-lt"/>
              <a:cs typeface="+mn-cs"/>
            </a:endParaRPr>
          </a:p>
          <a:p>
            <a:pPr>
              <a:defRPr/>
            </a:pPr>
            <a:r>
              <a:rPr lang="ru-RU" sz="2000" dirty="0">
                <a:latin typeface="+mn-lt"/>
                <a:cs typeface="+mn-cs"/>
              </a:rPr>
              <a:t>Р(А)=0,9 </a:t>
            </a:r>
            <a:r>
              <a:rPr lang="ru-RU" sz="2000" dirty="0">
                <a:latin typeface="+mn-lt"/>
                <a:cs typeface="+mn-cs"/>
                <a:sym typeface="Symbol"/>
              </a:rPr>
              <a:t> 0,05=0,045</a:t>
            </a:r>
          </a:p>
          <a:p>
            <a:pPr>
              <a:defRPr/>
            </a:pPr>
            <a:r>
              <a:rPr lang="ru-RU" sz="2000" dirty="0">
                <a:latin typeface="+mn-lt"/>
                <a:cs typeface="+mn-cs"/>
              </a:rPr>
              <a:t>Р(В)=0,01 </a:t>
            </a:r>
            <a:r>
              <a:rPr lang="ru-RU" sz="2000" dirty="0">
                <a:latin typeface="+mn-lt"/>
                <a:cs typeface="+mn-cs"/>
                <a:sym typeface="Symbol"/>
              </a:rPr>
              <a:t> </a:t>
            </a:r>
            <a:r>
              <a:rPr lang="ru-RU" sz="2000" dirty="0">
                <a:latin typeface="+mn-lt"/>
                <a:cs typeface="+mn-cs"/>
                <a:sym typeface="Symbol"/>
              </a:rPr>
              <a:t>0,95=0,0095</a:t>
            </a:r>
            <a:endParaRPr lang="ru-RU" sz="2000" dirty="0">
              <a:latin typeface="+mn-lt"/>
              <a:cs typeface="+mn-cs"/>
              <a:sym typeface="Symbol"/>
            </a:endParaRPr>
          </a:p>
          <a:p>
            <a:pPr>
              <a:defRPr/>
            </a:pPr>
            <a:r>
              <a:rPr lang="ru-RU" sz="2000" dirty="0">
                <a:latin typeface="+mn-lt"/>
                <a:cs typeface="+mn-cs"/>
              </a:rPr>
              <a:t>Р(А+В)=Р(А)+Р(В)=0,045+0,0095=0,0545.</a:t>
            </a:r>
            <a:endParaRPr lang="ru-RU" sz="2000" dirty="0">
              <a:cs typeface="+mn-cs"/>
            </a:endParaRPr>
          </a:p>
        </p:txBody>
      </p:sp>
      <p:sp>
        <p:nvSpPr>
          <p:cNvPr id="4" name="Rectangle 2"/>
          <p:cNvSpPr txBox="1">
            <a:spLocks noChangeArrowheads="1"/>
          </p:cNvSpPr>
          <p:nvPr/>
        </p:nvSpPr>
        <p:spPr bwMode="gray">
          <a:xfrm>
            <a:off x="0" y="42863"/>
            <a:ext cx="9144000" cy="31702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dirty="0"/>
              <a:t>Всем пациентам с подозрением на гепатит делают анализ крови. Если анализ выявляет гепатит, то результат анализа называется </a:t>
            </a:r>
            <a:r>
              <a:rPr lang="ru-RU" sz="2000" dirty="0">
                <a:solidFill>
                  <a:srgbClr val="FF0000"/>
                </a:solidFill>
              </a:rPr>
              <a:t>положительным</a:t>
            </a:r>
            <a:r>
              <a:rPr lang="ru-RU" sz="2000" dirty="0"/>
              <a:t>. У больных гепатитом пациентов </a:t>
            </a:r>
            <a:r>
              <a:rPr lang="ru-RU" sz="2000" dirty="0"/>
              <a:t> анализ </a:t>
            </a:r>
            <a:r>
              <a:rPr lang="ru-RU" sz="2000" dirty="0"/>
              <a:t>даёт положительный результат с вероятностью 0,9. </a:t>
            </a:r>
            <a:r>
              <a:rPr lang="ru-RU" sz="2000" dirty="0"/>
              <a:t>         Если </a:t>
            </a:r>
            <a:r>
              <a:rPr lang="ru-RU" sz="2000" dirty="0"/>
              <a:t>пациент не болен гепатитом, то анализ может дать ложный положительный результат с вероятностью 0,01. Известно, что 5% пациентов, поступающих с подозрением на гепатит, действительно больны гепатитом. Найдите вероятность того, что результат анализа у пациента, поступившего в клинику с подозрением на гепатит, будет положительным.</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0,0545.</a:t>
            </a:r>
          </a:p>
        </p:txBody>
      </p:sp>
      <p:sp>
        <p:nvSpPr>
          <p:cNvPr id="7" name="Rectangle 2"/>
          <p:cNvSpPr txBox="1">
            <a:spLocks noChangeArrowheads="1"/>
          </p:cNvSpPr>
          <p:nvPr/>
        </p:nvSpPr>
        <p:spPr bwMode="auto">
          <a:xfrm>
            <a:off x="7942802" y="90543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320207</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ppt_x</p:attrName>
                                        </p:attrNameLst>
                                      </p:cBhvr>
                                      <p:tavLst>
                                        <p:tav tm="0">
                                          <p:val>
                                            <p:strVal val="#ppt_x-.2"/>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0878" y="1663489"/>
            <a:ext cx="9064488" cy="4709687"/>
          </a:xfrm>
          <a:prstGeom prst="rect">
            <a:avLst/>
          </a:prstGeom>
          <a:blipFill rotWithShape="1">
            <a:blip r:embed="rId2" cstate="print"/>
            <a:stretch>
              <a:fillRect l="-604" t="-516"/>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30163"/>
            <a:ext cx="8202613" cy="132238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Вероятность того, что батарейка бракованная, равна 0,06. Покупатель в магазине выбирает случайную упаковку, в которой две таких батарейки. Найдите вероятность того, что обе батарейки окажутся исправными.</a:t>
            </a:r>
          </a:p>
        </p:txBody>
      </p:sp>
      <p:sp>
        <p:nvSpPr>
          <p:cNvPr id="5" name="Прямоугольник 4"/>
          <p:cNvSpPr/>
          <p:nvPr/>
        </p:nvSpPr>
        <p:spPr>
          <a:xfrm>
            <a:off x="5546725" y="6346825"/>
            <a:ext cx="3330575" cy="523875"/>
          </a:xfrm>
          <a:prstGeom prst="rect">
            <a:avLst/>
          </a:prstGeom>
        </p:spPr>
        <p:txBody>
          <a:bodyPr>
            <a:spAutoFit/>
          </a:bodyPr>
          <a:lstStyle/>
          <a:p>
            <a:pPr algn="ctr">
              <a:defRPr/>
            </a:pPr>
            <a:r>
              <a:rPr lang="ru-RU" sz="2800" i="1" dirty="0">
                <a:solidFill>
                  <a:srgbClr val="FF0000"/>
                </a:solidFill>
                <a:latin typeface="+mn-lt"/>
                <a:cs typeface="+mn-cs"/>
              </a:rPr>
              <a:t>Ответ: 0,8836.</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320210</a:t>
            </a:r>
            <a:endParaRPr lang="ru-RU" sz="2400" dirty="0">
              <a:cs typeface="+mn-cs"/>
            </a:endParaRPr>
          </a:p>
        </p:txBody>
      </p:sp>
      <p:cxnSp>
        <p:nvCxnSpPr>
          <p:cNvPr id="3" name="Прямая соединительная линия 2"/>
          <p:cNvCxnSpPr/>
          <p:nvPr/>
        </p:nvCxnSpPr>
        <p:spPr>
          <a:xfrm flipH="1">
            <a:off x="2955925" y="3127375"/>
            <a:ext cx="781050" cy="5302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p:cNvCxnSpPr/>
          <p:nvPr/>
        </p:nvCxnSpPr>
        <p:spPr>
          <a:xfrm>
            <a:off x="3736975" y="3127375"/>
            <a:ext cx="808038" cy="5302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flipH="1">
            <a:off x="2490788" y="3657600"/>
            <a:ext cx="465137"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2955925" y="3657600"/>
            <a:ext cx="390525"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flipH="1">
            <a:off x="4240213" y="3657600"/>
            <a:ext cx="304800"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545013" y="3657600"/>
            <a:ext cx="423862"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Прямоугольник 20"/>
          <p:cNvSpPr>
            <a:spLocks noChangeArrowheads="1"/>
          </p:cNvSpPr>
          <p:nvPr/>
        </p:nvSpPr>
        <p:spPr bwMode="auto">
          <a:xfrm>
            <a:off x="2563813" y="3281363"/>
            <a:ext cx="355600" cy="400050"/>
          </a:xfrm>
          <a:prstGeom prst="rect">
            <a:avLst/>
          </a:prstGeom>
          <a:noFill/>
          <a:ln w="9525">
            <a:noFill/>
            <a:miter lim="800000"/>
            <a:headEnd/>
            <a:tailEnd/>
          </a:ln>
        </p:spPr>
        <p:txBody>
          <a:bodyPr wrap="none">
            <a:spAutoFit/>
          </a:bodyPr>
          <a:lstStyle/>
          <a:p>
            <a:r>
              <a:rPr lang="ru-RU" sz="2000"/>
              <a:t>А</a:t>
            </a:r>
            <a:endParaRPr lang="ru-RU" sz="1400"/>
          </a:p>
        </p:txBody>
      </p:sp>
      <p:sp>
        <p:nvSpPr>
          <p:cNvPr id="24" name="Прямоугольник 23"/>
          <p:cNvSpPr>
            <a:spLocks noRot="1" noChangeAspect="1" noMove="1" noResize="1" noEditPoints="1" noAdjustHandles="1" noChangeArrowheads="1" noChangeShapeType="1" noTextEdit="1"/>
          </p:cNvSpPr>
          <p:nvPr/>
        </p:nvSpPr>
        <p:spPr>
          <a:xfrm>
            <a:off x="4579436" y="3296239"/>
            <a:ext cx="415498" cy="400815"/>
          </a:xfrm>
          <a:prstGeom prst="rect">
            <a:avLst/>
          </a:prstGeom>
          <a:blipFill rotWithShape="1">
            <a:blip r:embed="rId3" cstate="print"/>
            <a:stretch>
              <a:fillRect/>
            </a:stretch>
          </a:blipFill>
        </p:spPr>
        <p:txBody>
          <a:bodyPr/>
          <a:lstStyle/>
          <a:p>
            <a:pPr>
              <a:defRPr/>
            </a:pPr>
            <a:r>
              <a:rPr lang="ru-RU">
                <a:noFill/>
                <a:cs typeface="+mn-cs"/>
              </a:rPr>
              <a:t> </a:t>
            </a:r>
          </a:p>
        </p:txBody>
      </p:sp>
      <p:sp>
        <p:nvSpPr>
          <p:cNvPr id="25" name="Прямоугольник 24"/>
          <p:cNvSpPr>
            <a:spLocks noChangeArrowheads="1"/>
          </p:cNvSpPr>
          <p:nvPr/>
        </p:nvSpPr>
        <p:spPr bwMode="auto">
          <a:xfrm>
            <a:off x="2208213" y="4386263"/>
            <a:ext cx="355600" cy="400050"/>
          </a:xfrm>
          <a:prstGeom prst="rect">
            <a:avLst/>
          </a:prstGeom>
          <a:noFill/>
          <a:ln w="9525">
            <a:noFill/>
            <a:miter lim="800000"/>
            <a:headEnd/>
            <a:tailEnd/>
          </a:ln>
        </p:spPr>
        <p:txBody>
          <a:bodyPr wrap="none">
            <a:spAutoFit/>
          </a:bodyPr>
          <a:lstStyle/>
          <a:p>
            <a:r>
              <a:rPr lang="ru-RU" sz="2000"/>
              <a:t>А</a:t>
            </a:r>
          </a:p>
        </p:txBody>
      </p:sp>
      <p:sp>
        <p:nvSpPr>
          <p:cNvPr id="26" name="Прямоугольник 25"/>
          <p:cNvSpPr>
            <a:spLocks noChangeArrowheads="1"/>
          </p:cNvSpPr>
          <p:nvPr/>
        </p:nvSpPr>
        <p:spPr bwMode="auto">
          <a:xfrm>
            <a:off x="4037013" y="4373563"/>
            <a:ext cx="355600" cy="400050"/>
          </a:xfrm>
          <a:prstGeom prst="rect">
            <a:avLst/>
          </a:prstGeom>
          <a:noFill/>
          <a:ln w="9525">
            <a:noFill/>
            <a:miter lim="800000"/>
            <a:headEnd/>
            <a:tailEnd/>
          </a:ln>
        </p:spPr>
        <p:txBody>
          <a:bodyPr wrap="none">
            <a:spAutoFit/>
          </a:bodyPr>
          <a:lstStyle/>
          <a:p>
            <a:r>
              <a:rPr lang="ru-RU" sz="2000"/>
              <a:t>А</a:t>
            </a:r>
          </a:p>
        </p:txBody>
      </p:sp>
      <p:sp>
        <p:nvSpPr>
          <p:cNvPr id="27" name="Прямоугольник 26"/>
          <p:cNvSpPr>
            <a:spLocks noRot="1" noChangeAspect="1" noMove="1" noResize="1" noEditPoints="1" noAdjustHandles="1" noChangeArrowheads="1" noChangeShapeType="1" noTextEdit="1"/>
          </p:cNvSpPr>
          <p:nvPr/>
        </p:nvSpPr>
        <p:spPr>
          <a:xfrm>
            <a:off x="3150704" y="4393096"/>
            <a:ext cx="415498" cy="400815"/>
          </a:xfrm>
          <a:prstGeom prst="rect">
            <a:avLst/>
          </a:prstGeom>
          <a:blipFill rotWithShape="1">
            <a:blip r:embed="rId4" cstate="print"/>
            <a:stretch>
              <a:fillRect/>
            </a:stretch>
          </a:blipFill>
        </p:spPr>
        <p:txBody>
          <a:bodyPr/>
          <a:lstStyle/>
          <a:p>
            <a:pPr>
              <a:defRPr/>
            </a:pPr>
            <a:r>
              <a:rPr lang="ru-RU">
                <a:noFill/>
                <a:cs typeface="+mn-cs"/>
              </a:rPr>
              <a:t> </a:t>
            </a:r>
          </a:p>
        </p:txBody>
      </p:sp>
      <p:sp>
        <p:nvSpPr>
          <p:cNvPr id="29" name="Прямоугольник 28"/>
          <p:cNvSpPr>
            <a:spLocks noRot="1" noChangeAspect="1" noMove="1" noResize="1" noEditPoints="1" noAdjustHandles="1" noChangeArrowheads="1" noChangeShapeType="1" noTextEdit="1"/>
          </p:cNvSpPr>
          <p:nvPr/>
        </p:nvSpPr>
        <p:spPr>
          <a:xfrm>
            <a:off x="4788788" y="4373217"/>
            <a:ext cx="415498" cy="400815"/>
          </a:xfrm>
          <a:prstGeom prst="rect">
            <a:avLst/>
          </a:prstGeom>
          <a:blipFill rotWithShape="1">
            <a:blip r:embed="rId5" cstate="print"/>
            <a:stretch>
              <a:fillRect/>
            </a:stretch>
          </a:blipFill>
        </p:spPr>
        <p:txBody>
          <a:bodyPr/>
          <a:lstStyle/>
          <a:p>
            <a:pPr>
              <a:defRPr/>
            </a:pPr>
            <a:r>
              <a:rPr lang="ru-RU">
                <a:noFill/>
                <a:cs typeface="+mn-cs"/>
              </a:rPr>
              <a:t> </a:t>
            </a:r>
          </a:p>
        </p:txBody>
      </p:sp>
      <p:sp>
        <p:nvSpPr>
          <p:cNvPr id="30" name="Прямоугольник 29"/>
          <p:cNvSpPr>
            <a:spLocks noChangeArrowheads="1"/>
          </p:cNvSpPr>
          <p:nvPr/>
        </p:nvSpPr>
        <p:spPr bwMode="auto">
          <a:xfrm>
            <a:off x="2854325" y="3119438"/>
            <a:ext cx="633413" cy="368300"/>
          </a:xfrm>
          <a:prstGeom prst="rect">
            <a:avLst/>
          </a:prstGeom>
          <a:noFill/>
          <a:ln w="9525">
            <a:noFill/>
            <a:miter lim="800000"/>
            <a:headEnd/>
            <a:tailEnd/>
          </a:ln>
        </p:spPr>
        <p:txBody>
          <a:bodyPr wrap="none">
            <a:spAutoFit/>
          </a:bodyPr>
          <a:lstStyle/>
          <a:p>
            <a:r>
              <a:rPr lang="en-US"/>
              <a:t>0</a:t>
            </a:r>
            <a:r>
              <a:rPr lang="ru-RU"/>
              <a:t>,06</a:t>
            </a:r>
          </a:p>
        </p:txBody>
      </p:sp>
      <p:sp>
        <p:nvSpPr>
          <p:cNvPr id="31" name="Прямоугольник 30"/>
          <p:cNvSpPr>
            <a:spLocks noChangeArrowheads="1"/>
          </p:cNvSpPr>
          <p:nvPr/>
        </p:nvSpPr>
        <p:spPr bwMode="auto">
          <a:xfrm>
            <a:off x="2174875" y="3836988"/>
            <a:ext cx="633413" cy="369887"/>
          </a:xfrm>
          <a:prstGeom prst="rect">
            <a:avLst/>
          </a:prstGeom>
          <a:noFill/>
          <a:ln w="9525">
            <a:noFill/>
            <a:miter lim="800000"/>
            <a:headEnd/>
            <a:tailEnd/>
          </a:ln>
        </p:spPr>
        <p:txBody>
          <a:bodyPr wrap="none">
            <a:spAutoFit/>
          </a:bodyPr>
          <a:lstStyle/>
          <a:p>
            <a:r>
              <a:rPr lang="en-US"/>
              <a:t>0</a:t>
            </a:r>
            <a:r>
              <a:rPr lang="ru-RU"/>
              <a:t>,06</a:t>
            </a:r>
          </a:p>
        </p:txBody>
      </p:sp>
      <p:sp>
        <p:nvSpPr>
          <p:cNvPr id="32" name="Прямоугольник 31"/>
          <p:cNvSpPr>
            <a:spLocks noChangeArrowheads="1"/>
          </p:cNvSpPr>
          <p:nvPr/>
        </p:nvSpPr>
        <p:spPr bwMode="auto">
          <a:xfrm>
            <a:off x="3897313" y="3833813"/>
            <a:ext cx="633412" cy="369887"/>
          </a:xfrm>
          <a:prstGeom prst="rect">
            <a:avLst/>
          </a:prstGeom>
          <a:noFill/>
          <a:ln w="9525">
            <a:noFill/>
            <a:miter lim="800000"/>
            <a:headEnd/>
            <a:tailEnd/>
          </a:ln>
        </p:spPr>
        <p:txBody>
          <a:bodyPr wrap="none">
            <a:spAutoFit/>
          </a:bodyPr>
          <a:lstStyle/>
          <a:p>
            <a:r>
              <a:rPr lang="en-US"/>
              <a:t>0</a:t>
            </a:r>
            <a:r>
              <a:rPr lang="ru-RU"/>
              <a:t>,06</a:t>
            </a:r>
          </a:p>
        </p:txBody>
      </p:sp>
      <p:sp>
        <p:nvSpPr>
          <p:cNvPr id="33" name="Прямоугольник 32"/>
          <p:cNvSpPr>
            <a:spLocks noChangeArrowheads="1"/>
          </p:cNvSpPr>
          <p:nvPr/>
        </p:nvSpPr>
        <p:spPr bwMode="auto">
          <a:xfrm>
            <a:off x="4081463" y="3097213"/>
            <a:ext cx="633412" cy="368300"/>
          </a:xfrm>
          <a:prstGeom prst="rect">
            <a:avLst/>
          </a:prstGeom>
          <a:noFill/>
          <a:ln w="9525">
            <a:noFill/>
            <a:miter lim="800000"/>
            <a:headEnd/>
            <a:tailEnd/>
          </a:ln>
        </p:spPr>
        <p:txBody>
          <a:bodyPr wrap="none">
            <a:spAutoFit/>
          </a:bodyPr>
          <a:lstStyle/>
          <a:p>
            <a:r>
              <a:rPr lang="en-US"/>
              <a:t>0</a:t>
            </a:r>
            <a:r>
              <a:rPr lang="ru-RU"/>
              <a:t>,94</a:t>
            </a:r>
          </a:p>
        </p:txBody>
      </p:sp>
      <p:sp>
        <p:nvSpPr>
          <p:cNvPr id="34" name="Прямоугольник 33"/>
          <p:cNvSpPr>
            <a:spLocks noChangeArrowheads="1"/>
          </p:cNvSpPr>
          <p:nvPr/>
        </p:nvSpPr>
        <p:spPr bwMode="auto">
          <a:xfrm>
            <a:off x="3124200" y="3833813"/>
            <a:ext cx="633413" cy="369887"/>
          </a:xfrm>
          <a:prstGeom prst="rect">
            <a:avLst/>
          </a:prstGeom>
          <a:noFill/>
          <a:ln w="9525">
            <a:noFill/>
            <a:miter lim="800000"/>
            <a:headEnd/>
            <a:tailEnd/>
          </a:ln>
        </p:spPr>
        <p:txBody>
          <a:bodyPr wrap="none">
            <a:spAutoFit/>
          </a:bodyPr>
          <a:lstStyle/>
          <a:p>
            <a:r>
              <a:rPr lang="en-US"/>
              <a:t>0</a:t>
            </a:r>
            <a:r>
              <a:rPr lang="ru-RU"/>
              <a:t>,94</a:t>
            </a:r>
          </a:p>
        </p:txBody>
      </p:sp>
      <p:sp>
        <p:nvSpPr>
          <p:cNvPr id="35" name="Прямоугольник 34"/>
          <p:cNvSpPr>
            <a:spLocks noChangeArrowheads="1"/>
          </p:cNvSpPr>
          <p:nvPr/>
        </p:nvSpPr>
        <p:spPr bwMode="auto">
          <a:xfrm>
            <a:off x="4789488" y="3848100"/>
            <a:ext cx="633412" cy="369888"/>
          </a:xfrm>
          <a:prstGeom prst="rect">
            <a:avLst/>
          </a:prstGeom>
          <a:noFill/>
          <a:ln w="9525">
            <a:noFill/>
            <a:miter lim="800000"/>
            <a:headEnd/>
            <a:tailEnd/>
          </a:ln>
        </p:spPr>
        <p:txBody>
          <a:bodyPr wrap="none">
            <a:spAutoFit/>
          </a:bodyPr>
          <a:lstStyle/>
          <a:p>
            <a:r>
              <a:rPr lang="en-US"/>
              <a:t>0</a:t>
            </a:r>
            <a:r>
              <a:rPr lang="ru-RU"/>
              <a:t>,94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1" end="1"/>
                                            </p:txEl>
                                          </p:spTgt>
                                        </p:tgtEl>
                                        <p:attrNameLst>
                                          <p:attrName>style.visibility</p:attrName>
                                        </p:attrNameLst>
                                      </p:cBhvr>
                                      <p:to>
                                        <p:strVal val="visible"/>
                                      </p:to>
                                    </p:set>
                                    <p:anim calcmode="lin" valueType="num">
                                      <p:cBhvr>
                                        <p:cTn id="12"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1" end="1"/>
                                            </p:txEl>
                                          </p:spTgt>
                                        </p:tgtEl>
                                      </p:cBhvr>
                                    </p:animEffec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p:cTn id="17"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6">
                                            <p:txEl>
                                              <p:pRg st="2" end="2"/>
                                            </p:txEl>
                                          </p:spTgt>
                                        </p:tgtEl>
                                      </p:cBhvr>
                                    </p:animEffect>
                                  </p:childTnLst>
                                </p:cTn>
                              </p:par>
                              <p:par>
                                <p:cTn id="20" presetID="29" presetClass="entr" presetSubtype="0" fill="hold" nodeType="withEffect">
                                  <p:stCondLst>
                                    <p:cond delay="0"/>
                                  </p:stCondLst>
                                  <p:iterate type="lt">
                                    <p:tmPct val="0"/>
                                  </p:iterate>
                                  <p:childTnLst>
                                    <p:set>
                                      <p:cBhvr>
                                        <p:cTn id="21" dur="1" fill="hold">
                                          <p:stCondLst>
                                            <p:cond delay="0"/>
                                          </p:stCondLst>
                                        </p:cTn>
                                        <p:tgtEl>
                                          <p:spTgt spid="6">
                                            <p:txEl>
                                              <p:pRg st="3" end="3"/>
                                            </p:txEl>
                                          </p:spTgt>
                                        </p:tgtEl>
                                        <p:attrNameLst>
                                          <p:attrName>style.visibility</p:attrName>
                                        </p:attrNameLst>
                                      </p:cBhvr>
                                      <p:to>
                                        <p:strVal val="visible"/>
                                      </p:to>
                                    </p:set>
                                    <p:anim calcmode="lin" valueType="num">
                                      <p:cBhvr>
                                        <p:cTn id="22"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3"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4" dur="1000"/>
                                        <p:tgtEl>
                                          <p:spTgt spid="6">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4"/>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5"/>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29" presetClass="entr" presetSubtype="0" fill="hold" nodeType="clickEffect">
                                  <p:stCondLst>
                                    <p:cond delay="0"/>
                                  </p:stCondLst>
                                  <p:iterate type="lt">
                                    <p:tmPct val="0"/>
                                  </p:iterate>
                                  <p:childTnLst>
                                    <p:set>
                                      <p:cBhvr>
                                        <p:cTn id="70" dur="1" fill="hold">
                                          <p:stCondLst>
                                            <p:cond delay="0"/>
                                          </p:stCondLst>
                                        </p:cTn>
                                        <p:tgtEl>
                                          <p:spTgt spid="6">
                                            <p:txEl>
                                              <p:pRg st="11" end="11"/>
                                            </p:txEl>
                                          </p:spTgt>
                                        </p:tgtEl>
                                        <p:attrNameLst>
                                          <p:attrName>style.visibility</p:attrName>
                                        </p:attrNameLst>
                                      </p:cBhvr>
                                      <p:to>
                                        <p:strVal val="visible"/>
                                      </p:to>
                                    </p:set>
                                    <p:anim calcmode="lin" valueType="num">
                                      <p:cBhvr>
                                        <p:cTn id="71" dur="1000" fill="hold"/>
                                        <p:tgtEl>
                                          <p:spTgt spid="6">
                                            <p:txEl>
                                              <p:pRg st="11" end="11"/>
                                            </p:txEl>
                                          </p:spTgt>
                                        </p:tgtEl>
                                        <p:attrNameLst>
                                          <p:attrName>ppt_x</p:attrName>
                                        </p:attrNameLst>
                                      </p:cBhvr>
                                      <p:tavLst>
                                        <p:tav tm="0">
                                          <p:val>
                                            <p:strVal val="#ppt_x-.2"/>
                                          </p:val>
                                        </p:tav>
                                        <p:tav tm="100000">
                                          <p:val>
                                            <p:strVal val="#ppt_x"/>
                                          </p:val>
                                        </p:tav>
                                      </p:tavLst>
                                    </p:anim>
                                    <p:anim calcmode="lin" valueType="num">
                                      <p:cBhvr>
                                        <p:cTn id="72" dur="1000" fill="hold"/>
                                        <p:tgtEl>
                                          <p:spTgt spid="6">
                                            <p:txEl>
                                              <p:pRg st="11" end="11"/>
                                            </p:txEl>
                                          </p:spTgt>
                                        </p:tgtEl>
                                        <p:attrNameLst>
                                          <p:attrName>ppt_y</p:attrName>
                                        </p:attrNameLst>
                                      </p:cBhvr>
                                      <p:tavLst>
                                        <p:tav tm="0">
                                          <p:val>
                                            <p:strVal val="#ppt_y"/>
                                          </p:val>
                                        </p:tav>
                                        <p:tav tm="100000">
                                          <p:val>
                                            <p:strVal val="#ppt_y"/>
                                          </p:val>
                                        </p:tav>
                                      </p:tavLst>
                                    </p:anim>
                                    <p:animEffect transition="in" filter="wipe(right)" prLst="gradientSize: 0.1">
                                      <p:cBhvr>
                                        <p:cTn id="73" dur="1000"/>
                                        <p:tgtEl>
                                          <p:spTgt spid="6">
                                            <p:txEl>
                                              <p:pRg st="11" end="11"/>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29" presetClass="entr" presetSubtype="0" fill="hold" grpId="0" nodeType="clickEffect">
                                  <p:stCondLst>
                                    <p:cond delay="0"/>
                                  </p:stCondLst>
                                  <p:childTnLst>
                                    <p:set>
                                      <p:cBhvr>
                                        <p:cTn id="77" dur="1" fill="hold">
                                          <p:stCondLst>
                                            <p:cond delay="0"/>
                                          </p:stCondLst>
                                        </p:cTn>
                                        <p:tgtEl>
                                          <p:spTgt spid="5"/>
                                        </p:tgtEl>
                                        <p:attrNameLst>
                                          <p:attrName>style.visibility</p:attrName>
                                        </p:attrNameLst>
                                      </p:cBhvr>
                                      <p:to>
                                        <p:strVal val="visible"/>
                                      </p:to>
                                    </p:set>
                                    <p:anim calcmode="lin" valueType="num">
                                      <p:cBhvr>
                                        <p:cTn id="78" dur="1000" fill="hold"/>
                                        <p:tgtEl>
                                          <p:spTgt spid="5"/>
                                        </p:tgtEl>
                                        <p:attrNameLst>
                                          <p:attrName>ppt_x</p:attrName>
                                        </p:attrNameLst>
                                      </p:cBhvr>
                                      <p:tavLst>
                                        <p:tav tm="0">
                                          <p:val>
                                            <p:strVal val="#ppt_x-.2"/>
                                          </p:val>
                                        </p:tav>
                                        <p:tav tm="100000">
                                          <p:val>
                                            <p:strVal val="#ppt_x"/>
                                          </p:val>
                                        </p:tav>
                                      </p:tavLst>
                                    </p:anim>
                                    <p:anim calcmode="lin" valueType="num">
                                      <p:cBhvr>
                                        <p:cTn id="7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8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 grpId="0"/>
      <p:bldP spid="24" grpId="0" animBg="1"/>
      <p:bldP spid="25" grpId="0"/>
      <p:bldP spid="26" grpId="0"/>
      <p:bldP spid="27" grpId="0" animBg="1"/>
      <p:bldP spid="29" grpId="0" animBg="1"/>
      <p:bldP spid="30" grpId="0"/>
      <p:bldP spid="31" grpId="0"/>
      <p:bldP spid="32" grpId="0"/>
      <p:bldP spid="33" grpId="0"/>
      <p:bldP spid="34" grpId="0"/>
      <p:bldP spid="3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767013"/>
            <a:ext cx="9144000" cy="286226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Ситуация, при которой батарейка будет забракована, может сложиться в результате событий: </a:t>
            </a:r>
            <a:endParaRPr lang="ru-RU" sz="2000" dirty="0">
              <a:latin typeface="+mn-lt"/>
              <a:cs typeface="+mn-cs"/>
            </a:endParaRPr>
          </a:p>
          <a:p>
            <a:pPr>
              <a:defRPr/>
            </a:pPr>
            <a:r>
              <a:rPr lang="ru-RU" sz="2000" dirty="0">
                <a:latin typeface="+mn-lt"/>
                <a:cs typeface="+mn-cs"/>
              </a:rPr>
              <a:t>A </a:t>
            </a:r>
            <a:r>
              <a:rPr lang="ru-RU" sz="2000" dirty="0">
                <a:latin typeface="+mn-lt"/>
                <a:cs typeface="+mn-cs"/>
              </a:rPr>
              <a:t>= </a:t>
            </a:r>
            <a:r>
              <a:rPr lang="ru-RU" sz="2000" dirty="0">
                <a:latin typeface="+mn-lt"/>
                <a:cs typeface="+mn-cs"/>
              </a:rPr>
              <a:t>«батарейка </a:t>
            </a:r>
            <a:r>
              <a:rPr lang="ru-RU" sz="2000" dirty="0">
                <a:latin typeface="+mn-lt"/>
                <a:cs typeface="+mn-cs"/>
              </a:rPr>
              <a:t>действительно неисправна и забракована </a:t>
            </a:r>
            <a:r>
              <a:rPr lang="ru-RU" sz="2000" dirty="0">
                <a:latin typeface="+mn-lt"/>
                <a:cs typeface="+mn-cs"/>
              </a:rPr>
              <a:t>справедливо» </a:t>
            </a:r>
            <a:r>
              <a:rPr lang="ru-RU" sz="2000" dirty="0">
                <a:latin typeface="+mn-lt"/>
                <a:cs typeface="+mn-cs"/>
              </a:rPr>
              <a:t>или </a:t>
            </a:r>
            <a:endParaRPr lang="ru-RU" sz="2000" dirty="0">
              <a:latin typeface="+mn-lt"/>
              <a:cs typeface="+mn-cs"/>
            </a:endParaRPr>
          </a:p>
          <a:p>
            <a:pPr>
              <a:defRPr/>
            </a:pPr>
            <a:r>
              <a:rPr lang="ru-RU" sz="2000" dirty="0">
                <a:latin typeface="+mn-lt"/>
                <a:cs typeface="+mn-cs"/>
              </a:rPr>
              <a:t>В </a:t>
            </a:r>
            <a:r>
              <a:rPr lang="ru-RU" sz="2000" dirty="0">
                <a:latin typeface="+mn-lt"/>
                <a:cs typeface="+mn-cs"/>
              </a:rPr>
              <a:t>= </a:t>
            </a:r>
            <a:r>
              <a:rPr lang="ru-RU" sz="2000" dirty="0">
                <a:latin typeface="+mn-lt"/>
                <a:cs typeface="+mn-cs"/>
              </a:rPr>
              <a:t>«батарейка </a:t>
            </a:r>
            <a:r>
              <a:rPr lang="ru-RU" sz="2000" dirty="0">
                <a:latin typeface="+mn-lt"/>
                <a:cs typeface="+mn-cs"/>
              </a:rPr>
              <a:t>исправна, но по ошибке </a:t>
            </a:r>
            <a:r>
              <a:rPr lang="ru-RU" sz="2000" dirty="0">
                <a:latin typeface="+mn-lt"/>
                <a:cs typeface="+mn-cs"/>
              </a:rPr>
              <a:t>забракована».              </a:t>
            </a:r>
          </a:p>
          <a:p>
            <a:pPr>
              <a:defRPr/>
            </a:pPr>
            <a:r>
              <a:rPr lang="ru-RU" sz="2000" dirty="0">
                <a:latin typeface="+mn-lt"/>
                <a:cs typeface="+mn-cs"/>
              </a:rPr>
              <a:t>Это </a:t>
            </a:r>
            <a:r>
              <a:rPr lang="ru-RU" sz="2000" dirty="0">
                <a:latin typeface="+mn-lt"/>
                <a:cs typeface="+mn-cs"/>
              </a:rPr>
              <a:t>несовместные события, вероятность их суммы равна сумме вероятностей эти событий. Имеем: </a:t>
            </a:r>
            <a:endParaRPr lang="ru-RU" sz="2000" dirty="0">
              <a:latin typeface="+mn-lt"/>
              <a:cs typeface="+mn-cs"/>
            </a:endParaRPr>
          </a:p>
          <a:p>
            <a:pPr>
              <a:defRPr/>
            </a:pPr>
            <a:r>
              <a:rPr lang="ru-RU" sz="2000" dirty="0">
                <a:latin typeface="+mn-lt"/>
                <a:cs typeface="+mn-cs"/>
              </a:rPr>
              <a:t>Р(А+В)=Р(А)+Р(В)=</a:t>
            </a:r>
            <a:r>
              <a:rPr lang="ru-RU" sz="2000" dirty="0">
                <a:latin typeface="+mn-lt"/>
                <a:cs typeface="+mn-cs"/>
              </a:rPr>
              <a:t>0,02</a:t>
            </a:r>
            <a:r>
              <a:rPr lang="ru-RU" sz="2000" dirty="0">
                <a:latin typeface="+mn-lt"/>
                <a:cs typeface="+mn-cs"/>
                <a:sym typeface="Symbol"/>
              </a:rPr>
              <a:t>0,97</a:t>
            </a:r>
            <a:r>
              <a:rPr lang="ru-RU" sz="2000" dirty="0">
                <a:latin typeface="+mn-lt"/>
                <a:cs typeface="+mn-cs"/>
              </a:rPr>
              <a:t>+0,98</a:t>
            </a:r>
            <a:r>
              <a:rPr lang="ru-RU" sz="2000" dirty="0">
                <a:latin typeface="+mn-lt"/>
                <a:cs typeface="+mn-cs"/>
                <a:sym typeface="Symbol"/>
              </a:rPr>
              <a:t></a:t>
            </a:r>
            <a:r>
              <a:rPr lang="ru-RU" sz="2000" dirty="0">
                <a:latin typeface="+mn-lt"/>
                <a:cs typeface="+mn-cs"/>
              </a:rPr>
              <a:t>0,01=0,0184+0,098=0,0292.</a:t>
            </a:r>
            <a:endParaRPr lang="ru-RU" sz="2000" dirty="0">
              <a:latin typeface="+mn-lt"/>
              <a:cs typeface="+mn-cs"/>
            </a:endParaRPr>
          </a:p>
        </p:txBody>
      </p:sp>
      <p:sp>
        <p:nvSpPr>
          <p:cNvPr id="4" name="Rectangle 2"/>
          <p:cNvSpPr txBox="1">
            <a:spLocks noChangeArrowheads="1"/>
          </p:cNvSpPr>
          <p:nvPr/>
        </p:nvSpPr>
        <p:spPr bwMode="gray">
          <a:xfrm>
            <a:off x="0" y="42863"/>
            <a:ext cx="9144000" cy="255428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Автоматическая линия изготавливает батарейки. Вероятность того, что готовая батарейка неисправна, равна </a:t>
            </a:r>
            <a:r>
              <a:rPr lang="ru-RU" sz="2000" i="1" dirty="0"/>
              <a:t>0,02. </a:t>
            </a:r>
            <a:r>
              <a:rPr lang="ru-RU" sz="2000" i="1" dirty="0"/>
              <a:t>Перед упаковкой каждая батарейка проходит систему контроля. Вероятность того, что система забракует неисправную батарейку, равна </a:t>
            </a:r>
            <a:r>
              <a:rPr lang="ru-RU" sz="2000" i="1" dirty="0"/>
              <a:t>0,97. </a:t>
            </a:r>
            <a:r>
              <a:rPr lang="ru-RU" sz="2000" i="1" dirty="0"/>
              <a:t>Вероятность того, что система по ошибке забракует исправную батарейку, равна 0,01. Найдите вероятность того, что случайно выбранная из упаковки батарейка будет забракована.</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0,0292.</a:t>
            </a:r>
          </a:p>
        </p:txBody>
      </p:sp>
      <p:sp>
        <p:nvSpPr>
          <p:cNvPr id="7" name="Rectangle 2"/>
          <p:cNvSpPr txBox="1">
            <a:spLocks noChangeArrowheads="1"/>
          </p:cNvSpPr>
          <p:nvPr/>
        </p:nvSpPr>
        <p:spPr bwMode="auto">
          <a:xfrm>
            <a:off x="7905419" y="832659"/>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320211</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0" y="4343464"/>
            <a:ext cx="9144001" cy="2587375"/>
          </a:xfrm>
          <a:prstGeom prst="rect">
            <a:avLst/>
          </a:prstGeom>
          <a:blipFill rotWithShape="1">
            <a:blip r:embed="rId2" cstate="print"/>
            <a:stretch>
              <a:fillRect l="-599" t="-703"/>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8202613"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На рисунке изображён лабиринт. Паук заползает в лабиринт в точке «Вход». Развернуться и ползти назад паук не может, поэтому на каждом разветвлении паук выбирает один из путей, по которому ещё не полз. Считая, что выбор дальнейшего пути чисто случайный, определите, с какой вероятностью паук придёт к выходу </a:t>
            </a:r>
            <a:r>
              <a:rPr lang="en-US" sz="2000" i="1"/>
              <a:t>D.</a:t>
            </a:r>
            <a:r>
              <a:rPr lang="ru-RU" sz="2000" i="1"/>
              <a:t> </a:t>
            </a:r>
            <a:endParaRPr lang="ru-RU" sz="2000" i="1" dirty="0"/>
          </a:p>
        </p:txBody>
      </p:sp>
      <p:sp>
        <p:nvSpPr>
          <p:cNvPr id="5" name="Прямоугольник 4"/>
          <p:cNvSpPr/>
          <p:nvPr/>
        </p:nvSpPr>
        <p:spPr>
          <a:xfrm>
            <a:off x="5815013" y="6334125"/>
            <a:ext cx="3328987" cy="523875"/>
          </a:xfrm>
          <a:prstGeom prst="rect">
            <a:avLst/>
          </a:prstGeom>
        </p:spPr>
        <p:txBody>
          <a:bodyPr>
            <a:spAutoFit/>
          </a:bodyPr>
          <a:lstStyle/>
          <a:p>
            <a:pPr algn="ctr">
              <a:defRPr/>
            </a:pPr>
            <a:r>
              <a:rPr lang="ru-RU" sz="2800" i="1" dirty="0">
                <a:solidFill>
                  <a:srgbClr val="FF0000"/>
                </a:solidFill>
                <a:latin typeface="+mn-lt"/>
                <a:cs typeface="+mn-cs"/>
              </a:rPr>
              <a:t>Ответ: 0,0625.</a:t>
            </a:r>
          </a:p>
        </p:txBody>
      </p:sp>
      <p:sp>
        <p:nvSpPr>
          <p:cNvPr id="7" name="Rectangle 2"/>
          <p:cNvSpPr txBox="1">
            <a:spLocks noChangeArrowheads="1"/>
          </p:cNvSpPr>
          <p:nvPr/>
        </p:nvSpPr>
        <p:spPr bwMode="auto">
          <a:xfrm>
            <a:off x="7905419" y="677485"/>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320212</a:t>
            </a:r>
            <a:endParaRPr lang="ru-RU" sz="2400" dirty="0">
              <a:cs typeface="+mn-cs"/>
            </a:endParaRPr>
          </a:p>
        </p:txBody>
      </p:sp>
      <p:pic>
        <p:nvPicPr>
          <p:cNvPr id="78855" name="Рисунок 8" descr="L0.eps"/>
          <p:cNvPicPr>
            <a:picLocks noChangeAspect="1" noChangeArrowheads="1"/>
          </p:cNvPicPr>
          <p:nvPr/>
        </p:nvPicPr>
        <p:blipFill>
          <a:blip r:embed="rId3"/>
          <a:srcRect/>
          <a:stretch>
            <a:fillRect/>
          </a:stretch>
        </p:blipFill>
        <p:spPr bwMode="auto">
          <a:xfrm>
            <a:off x="349250" y="1981200"/>
            <a:ext cx="3070225" cy="2362200"/>
          </a:xfrm>
          <a:prstGeom prst="rect">
            <a:avLst/>
          </a:prstGeom>
          <a:noFill/>
          <a:ln w="9525">
            <a:noFill/>
            <a:miter lim="800000"/>
            <a:headEnd/>
            <a:tailEnd/>
          </a:ln>
        </p:spPr>
      </p:pic>
      <p:pic>
        <p:nvPicPr>
          <p:cNvPr id="10" name="Рисунок 9" descr="http://reshuege.ru/get_file?id=6982"/>
          <p:cNvPicPr>
            <a:picLocks noChangeAspect="1" noChangeArrowheads="1"/>
          </p:cNvPicPr>
          <p:nvPr/>
        </p:nvPicPr>
        <p:blipFill>
          <a:blip r:embed="rId4"/>
          <a:srcRect/>
          <a:stretch>
            <a:fillRect/>
          </a:stretch>
        </p:blipFill>
        <p:spPr bwMode="auto">
          <a:xfrm>
            <a:off x="5160963" y="1981200"/>
            <a:ext cx="2938462" cy="2362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9" presetClass="entr" presetSubtype="0" fill="hold" nodeType="clickEffect">
                                  <p:stCondLst>
                                    <p:cond delay="0"/>
                                  </p:stCondLst>
                                  <p:iterate type="lt">
                                    <p:tmPct val="0"/>
                                  </p:iterate>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2"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3" dur="1000"/>
                                        <p:tgtEl>
                                          <p:spTgt spid="6">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ppt_x</p:attrName>
                                        </p:attrNameLst>
                                      </p:cBhvr>
                                      <p:tavLst>
                                        <p:tav tm="0">
                                          <p:val>
                                            <p:strVal val="#ppt_x-.2"/>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0" y="1520751"/>
            <a:ext cx="9144001" cy="4328301"/>
          </a:xfrm>
          <a:prstGeom prst="rect">
            <a:avLst/>
          </a:prstGeom>
          <a:blipFill rotWithShape="1">
            <a:blip r:embed="rId2" cstate="print"/>
            <a:stretch>
              <a:fillRect l="-599" t="-421"/>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7905750" cy="132397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классе учится 21 человек. Среди них две подруги: Аня и Нина. Класс случайным образом делят на 7 групп, по 3 человека в каждой. Найти вероятность </a:t>
            </a:r>
            <a:r>
              <a:rPr lang="ru-RU" sz="2000" i="1" dirty="0"/>
              <a:t>того, </a:t>
            </a:r>
            <a:r>
              <a:rPr lang="ru-RU" sz="2000" i="1" dirty="0"/>
              <a:t>что Аня и Нина окажутся в одной группе.</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0,1.</a:t>
            </a:r>
          </a:p>
        </p:txBody>
      </p:sp>
      <p:sp>
        <p:nvSpPr>
          <p:cNvPr id="10" name="Rectangle 2"/>
          <p:cNvSpPr txBox="1">
            <a:spLocks noChangeArrowheads="1"/>
          </p:cNvSpPr>
          <p:nvPr/>
        </p:nvSpPr>
        <p:spPr bwMode="auto">
          <a:xfrm>
            <a:off x="7850038" y="475725"/>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500997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p:cTn id="13"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9" presetClass="entr" presetSubtype="0" fill="hold" nodeType="clickEffect">
                                  <p:stCondLst>
                                    <p:cond delay="0"/>
                                  </p:stCondLst>
                                  <p:iterate type="lt">
                                    <p:tmPct val="0"/>
                                  </p:iterate>
                                  <p:childTnLst>
                                    <p:set>
                                      <p:cBhvr>
                                        <p:cTn id="19" dur="1" fill="hold">
                                          <p:stCondLst>
                                            <p:cond delay="0"/>
                                          </p:stCondLst>
                                        </p:cTn>
                                        <p:tgtEl>
                                          <p:spTgt spid="6">
                                            <p:txEl>
                                              <p:pRg st="3" end="3"/>
                                            </p:txEl>
                                          </p:spTgt>
                                        </p:tgtEl>
                                        <p:attrNameLst>
                                          <p:attrName>style.visibility</p:attrName>
                                        </p:attrNameLst>
                                      </p:cBhvr>
                                      <p:to>
                                        <p:strVal val="visible"/>
                                      </p:to>
                                    </p:set>
                                    <p:anim calcmode="lin" valueType="num">
                                      <p:cBhvr>
                                        <p:cTn id="20"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1"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2" dur="1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ppt_x</p:attrName>
                                        </p:attrNameLst>
                                      </p:cBhvr>
                                      <p:tavLst>
                                        <p:tav tm="0">
                                          <p:val>
                                            <p:strVal val="#ppt_x-.2"/>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520825"/>
            <a:ext cx="9144000" cy="5324475"/>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Чтобы пятирублевые монеты оказались в разных карманах, Петя должен взять из кармана одну пятирублевую и две десятирублевые монеты. Это можно сделать тремя способами: 5, 10, 10; 10, 5, 10 или 10, 10, 5. Эти события несовместные, вероятность их суммы равна сумме вероятностей этих событий: </a:t>
            </a:r>
          </a:p>
          <a:p>
            <a:pPr>
              <a:defRPr/>
            </a:pPr>
            <a:r>
              <a:rPr lang="ru-RU" sz="2000" dirty="0">
                <a:cs typeface="+mn-cs"/>
              </a:rPr>
              <a:t/>
            </a:r>
            <a:br>
              <a:rPr lang="ru-RU" sz="2000" dirty="0">
                <a:cs typeface="+mn-cs"/>
              </a:rPr>
            </a:br>
            <a:r>
              <a:rPr lang="ru-RU" sz="2000" b="1" dirty="0">
                <a:latin typeface="+mn-lt"/>
                <a:cs typeface="+mn-cs"/>
              </a:rPr>
              <a:t>Другое рассуждение.</a:t>
            </a:r>
            <a:r>
              <a:rPr lang="ru-RU" sz="2000" dirty="0">
                <a:latin typeface="+mn-lt"/>
                <a:cs typeface="+mn-cs"/>
              </a:rPr>
              <a:t> </a:t>
            </a:r>
            <a:br>
              <a:rPr lang="ru-RU" sz="2000" dirty="0">
                <a:latin typeface="+mn-lt"/>
                <a:cs typeface="+mn-cs"/>
              </a:rPr>
            </a:br>
            <a:r>
              <a:rPr lang="ru-RU" sz="2000" dirty="0">
                <a:latin typeface="+mn-lt"/>
                <a:cs typeface="+mn-cs"/>
              </a:rPr>
              <a:t>Вероятность того, что Петя взял пятирублевую монету, затем десятирублевую, и затем еще одну десятирублевую (в указанном порядке) равна </a:t>
            </a:r>
          </a:p>
          <a:p>
            <a:pPr>
              <a:defRPr/>
            </a:pPr>
            <a:r>
              <a:rPr lang="ru-RU" sz="2000" dirty="0">
                <a:latin typeface="+mn-lt"/>
                <a:cs typeface="+mn-cs"/>
              </a:rPr>
              <a:t/>
            </a:r>
            <a:br>
              <a:rPr lang="ru-RU" sz="2000" dirty="0">
                <a:latin typeface="+mn-lt"/>
                <a:cs typeface="+mn-cs"/>
              </a:rPr>
            </a:br>
            <a:r>
              <a:rPr lang="ru-RU" sz="2000" dirty="0">
                <a:latin typeface="+mn-lt"/>
                <a:cs typeface="+mn-cs"/>
              </a:rPr>
              <a:t>Поскольку </a:t>
            </a:r>
            <a:r>
              <a:rPr lang="ru-RU" sz="2000" dirty="0">
                <a:latin typeface="+mn-lt"/>
                <a:cs typeface="+mn-cs"/>
              </a:rPr>
              <a:t>Петя мог достать пятирублевую монету не только первой, но и второй или третьей, вероятность достать набор из одной пятирублевой и двух десятирублевых монет в 3 раза больше. Тем самым, она равна 0,6. </a:t>
            </a:r>
          </a:p>
          <a:p>
            <a:pPr>
              <a:defRPr/>
            </a:pPr>
            <a:endParaRPr lang="ru-RU" sz="2000" dirty="0">
              <a:latin typeface="+mn-lt"/>
              <a:cs typeface="+mn-cs"/>
            </a:endParaRPr>
          </a:p>
        </p:txBody>
      </p:sp>
      <p:sp>
        <p:nvSpPr>
          <p:cNvPr id="4" name="Rectangle 2"/>
          <p:cNvSpPr txBox="1">
            <a:spLocks noChangeArrowheads="1"/>
          </p:cNvSpPr>
          <p:nvPr/>
        </p:nvSpPr>
        <p:spPr bwMode="gray">
          <a:xfrm>
            <a:off x="0" y="42863"/>
            <a:ext cx="8281988" cy="132397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кармане у Пети было 2 монеты по 5 рублей и 4 монеты по 10 рублей. Петя, не глядя, переложил какие-то 3 монеты в другой карман. Найдите вероятность того, что пятирублевые монеты лежат теперь в разных карманах.</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0,6.</a:t>
            </a:r>
          </a:p>
        </p:txBody>
      </p:sp>
      <p:sp>
        <p:nvSpPr>
          <p:cNvPr id="7" name="Rectangle 2"/>
          <p:cNvSpPr txBox="1">
            <a:spLocks noChangeArrowheads="1"/>
          </p:cNvSpPr>
          <p:nvPr/>
        </p:nvSpPr>
        <p:spPr bwMode="auto">
          <a:xfrm>
            <a:off x="7905419" y="475725"/>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500998</a:t>
            </a:r>
          </a:p>
        </p:txBody>
      </p:sp>
      <p:pic>
        <p:nvPicPr>
          <p:cNvPr id="8" name="Рисунок 7" descr="http://reshuege.ru/formula/4b/4bb214638cc51f43f6b11790fecb7f34.png"/>
          <p:cNvPicPr>
            <a:picLocks noChangeAspect="1" noChangeArrowheads="1"/>
          </p:cNvPicPr>
          <p:nvPr/>
        </p:nvPicPr>
        <p:blipFill>
          <a:blip r:embed="rId2"/>
          <a:srcRect/>
          <a:stretch>
            <a:fillRect/>
          </a:stretch>
        </p:blipFill>
        <p:spPr bwMode="auto">
          <a:xfrm>
            <a:off x="4732338" y="3155950"/>
            <a:ext cx="3965575" cy="501650"/>
          </a:xfrm>
          <a:prstGeom prst="rect">
            <a:avLst/>
          </a:prstGeom>
          <a:noFill/>
          <a:ln w="9525">
            <a:noFill/>
            <a:miter lim="800000"/>
            <a:headEnd/>
            <a:tailEnd/>
          </a:ln>
        </p:spPr>
      </p:pic>
      <p:pic>
        <p:nvPicPr>
          <p:cNvPr id="80904" name="Рисунок 8" descr="http://reshuege.ru/formula/b4/b451d67d5b1aa09f3f9b428355d06ca8.png"/>
          <p:cNvPicPr>
            <a:picLocks noChangeAspect="1" noChangeArrowheads="1"/>
          </p:cNvPicPr>
          <p:nvPr/>
        </p:nvPicPr>
        <p:blipFill>
          <a:blip r:embed="rId3"/>
          <a:srcRect/>
          <a:stretch>
            <a:fillRect/>
          </a:stretch>
        </p:blipFill>
        <p:spPr bwMode="auto">
          <a:xfrm>
            <a:off x="2273300" y="4618038"/>
            <a:ext cx="1357313" cy="5508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defRPr/>
            </a:pPr>
            <a:r>
              <a:rPr lang="ru-RU" sz="3200" dirty="0" smtClean="0">
                <a:solidFill>
                  <a:schemeClr val="accent6">
                    <a:lumMod val="60000"/>
                    <a:lumOff val="40000"/>
                  </a:schemeClr>
                </a:solidFill>
              </a:rPr>
              <a:t>Задания для самостоятельной работы</a:t>
            </a:r>
            <a:endParaRPr lang="ru-RU" sz="3200" dirty="0">
              <a:solidFill>
                <a:schemeClr val="accent6">
                  <a:lumMod val="60000"/>
                  <a:lumOff val="40000"/>
                </a:schemeClr>
              </a:solidFill>
            </a:endParaRPr>
          </a:p>
        </p:txBody>
      </p:sp>
      <p:sp>
        <p:nvSpPr>
          <p:cNvPr id="81922" name="Содержимое 2"/>
          <p:cNvSpPr>
            <a:spLocks noGrp="1"/>
          </p:cNvSpPr>
          <p:nvPr>
            <p:ph idx="1"/>
          </p:nvPr>
        </p:nvSpPr>
        <p:spPr/>
        <p:txBody>
          <a:bodyPr/>
          <a:lstStyle/>
          <a:p>
            <a:pPr marL="457200" indent="-457200">
              <a:buFontTx/>
              <a:buAutoNum type="arabicParenR"/>
            </a:pPr>
            <a:r>
              <a:rPr lang="ru-RU" sz="2000" smtClean="0"/>
              <a:t>Наугад записывают натуральное двузначное число. Найти вероятность выпадения нечетного числа, кратного 7. Результат округлить до десятитысячных.</a:t>
            </a:r>
          </a:p>
          <a:p>
            <a:pPr marL="457200" indent="-457200">
              <a:buFontTx/>
              <a:buAutoNum type="arabicParenR"/>
            </a:pPr>
            <a:r>
              <a:rPr lang="ru-RU" sz="2000" smtClean="0"/>
              <a:t>Бандит стреляет по банке. Вероятность того, что он попадет в нее с первого раза – две третьих; со второго и любого последующего раза – одна третья. Сколько минимально раз Бандит должен выстрелить, чтобы вероятность поражения цели была не меньше 0,92 ?  </a:t>
            </a:r>
          </a:p>
          <a:p>
            <a:pPr marL="457200" indent="-457200">
              <a:buFontTx/>
              <a:buAutoNum type="arabicParenR"/>
            </a:pPr>
            <a:r>
              <a:rPr lang="ru-RU" sz="2000" smtClean="0"/>
              <a:t>В классе 30 человек. Их делят на три равные группы для изучения физических свойств оксида водорода. Какова вероятность того, что друзья Глеб и Артем окажутся в одной группе? Результат округлить до тысячных.</a:t>
            </a:r>
          </a:p>
          <a:p>
            <a:pPr marL="457200" indent="-457200">
              <a:buFontTx/>
              <a:buNone/>
            </a:pPr>
            <a:endParaRPr lang="ru-RU" sz="200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кст">
  <a:themeElements>
    <a:clrScheme name="Текст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Другая 1">
      <a:majorFont>
        <a:latin typeface="Century Gothic"/>
        <a:ea typeface=""/>
        <a:cs typeface=""/>
      </a:majorFont>
      <a:minorFont>
        <a:latin typeface="Bookman Old Style"/>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Текст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Текст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Текст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Текст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Текст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Текст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Текст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Текст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Текст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Текст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Текст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Текст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Текст</Template>
  <TotalTime>3185</TotalTime>
  <Words>4587</Words>
  <Application>Microsoft Office PowerPoint</Application>
  <PresentationFormat>Экран (4:3)</PresentationFormat>
  <Paragraphs>433</Paragraphs>
  <Slides>68</Slides>
  <Notes>0</Notes>
  <HiddenSlides>0</HiddenSlides>
  <MMClips>0</MMClips>
  <ScaleCrop>false</ScaleCrop>
  <HeadingPairs>
    <vt:vector size="6" baseType="variant">
      <vt:variant>
        <vt:lpstr>Использованные шрифты</vt:lpstr>
      </vt:variant>
      <vt:variant>
        <vt:i4>5</vt:i4>
      </vt:variant>
      <vt:variant>
        <vt:lpstr>Шаблон оформления</vt:lpstr>
      </vt:variant>
      <vt:variant>
        <vt:i4>1</vt:i4>
      </vt:variant>
      <vt:variant>
        <vt:lpstr>Заголовки слайдов</vt:lpstr>
      </vt:variant>
      <vt:variant>
        <vt:i4>68</vt:i4>
      </vt:variant>
    </vt:vector>
  </HeadingPairs>
  <TitlesOfParts>
    <vt:vector size="74" baseType="lpstr">
      <vt:lpstr>Arial</vt:lpstr>
      <vt:lpstr>Century Gothic</vt:lpstr>
      <vt:lpstr>Bookman Old Style</vt:lpstr>
      <vt:lpstr>Calibri</vt:lpstr>
      <vt:lpstr>Symbol</vt:lpstr>
      <vt:lpstr>Текст</vt:lpstr>
      <vt:lpstr>Слайд 1</vt:lpstr>
      <vt:lpstr>Слайд 2</vt:lpstr>
      <vt:lpstr>Классическое определение вероятности </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lpstr>Слайд 46</vt:lpstr>
      <vt:lpstr>Слайд 47</vt:lpstr>
      <vt:lpstr>Слайд 48</vt:lpstr>
      <vt:lpstr>Слайд 49</vt:lpstr>
      <vt:lpstr>Слайд 50</vt:lpstr>
      <vt:lpstr>Слайд 51</vt:lpstr>
      <vt:lpstr>Слайд 52</vt:lpstr>
      <vt:lpstr>Слайд 53</vt:lpstr>
      <vt:lpstr>Слайд 54</vt:lpstr>
      <vt:lpstr>Слайд 55</vt:lpstr>
      <vt:lpstr>Слайд 56</vt:lpstr>
      <vt:lpstr>Слайд 57</vt:lpstr>
      <vt:lpstr>Слайд 58</vt:lpstr>
      <vt:lpstr>Слайд 59</vt:lpstr>
      <vt:lpstr>Слайд 60</vt:lpstr>
      <vt:lpstr>Слайд 61</vt:lpstr>
      <vt:lpstr>Слайд 62</vt:lpstr>
      <vt:lpstr>Слайд 63</vt:lpstr>
      <vt:lpstr>Слайд 64</vt:lpstr>
      <vt:lpstr>Слайд 65</vt:lpstr>
      <vt:lpstr>Слайд 66</vt:lpstr>
      <vt:lpstr>Слайд 67</vt:lpstr>
      <vt:lpstr>Задания для самостоятельной работы</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Администратор1</dc:creator>
  <cp:lastModifiedBy>Учитель</cp:lastModifiedBy>
  <cp:revision>306</cp:revision>
  <dcterms:created xsi:type="dcterms:W3CDTF">2011-04-26T15:03:27Z</dcterms:created>
  <dcterms:modified xsi:type="dcterms:W3CDTF">2021-02-17T04:26:11Z</dcterms:modified>
</cp:coreProperties>
</file>