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73" r:id="rId13"/>
    <p:sldId id="274" r:id="rId14"/>
    <p:sldId id="275" r:id="rId15"/>
    <p:sldId id="276" r:id="rId16"/>
    <p:sldId id="266" r:id="rId17"/>
    <p:sldId id="271" r:id="rId18"/>
    <p:sldId id="268" r:id="rId19"/>
    <p:sldId id="269" r:id="rId20"/>
    <p:sldId id="27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17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96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490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06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157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355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58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010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50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53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596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523E4-2A07-4A9C-B2E1-204EDA2EEF0F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61A5-727D-4A15-94B8-DCFFD7D5A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408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Геном человека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872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u="sng" dirty="0" smtClean="0"/>
              <a:t>ГЕНОМ</a:t>
            </a:r>
            <a:r>
              <a:rPr lang="ru-RU" sz="4000" dirty="0" smtClean="0"/>
              <a:t>, совокупность генов, характерных для гаплоидного набора хромосом данного вида организмов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9618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921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Схематические карты хромосом человека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4202" y="1362242"/>
            <a:ext cx="6649598" cy="5082625"/>
          </a:xfrm>
        </p:spPr>
        <p:txBody>
          <a:bodyPr>
            <a:normAutofit fontScale="92500" lnSpcReduction="20000"/>
          </a:bodyPr>
          <a:lstStyle/>
          <a:p>
            <a:endParaRPr lang="ru-RU" sz="600" dirty="0" smtClean="0"/>
          </a:p>
          <a:p>
            <a:endParaRPr lang="ru-RU" sz="600" dirty="0" smtClean="0"/>
          </a:p>
          <a:p>
            <a:r>
              <a:rPr lang="ru-RU" dirty="0" smtClean="0"/>
              <a:t>равноплечие, длинные</a:t>
            </a:r>
          </a:p>
          <a:p>
            <a:endParaRPr lang="ru-RU" sz="2000" dirty="0"/>
          </a:p>
          <a:p>
            <a:r>
              <a:rPr lang="ru-RU" dirty="0" err="1" smtClean="0"/>
              <a:t>разноплечие</a:t>
            </a:r>
            <a:r>
              <a:rPr lang="ru-RU" dirty="0" smtClean="0"/>
              <a:t>, длинные</a:t>
            </a:r>
          </a:p>
          <a:p>
            <a:endParaRPr lang="ru-RU" sz="1400" dirty="0" smtClean="0"/>
          </a:p>
          <a:p>
            <a:r>
              <a:rPr lang="ru-RU" dirty="0" err="1" smtClean="0"/>
              <a:t>разноплечие</a:t>
            </a:r>
            <a:r>
              <a:rPr lang="ru-RU" dirty="0" smtClean="0"/>
              <a:t>, средние</a:t>
            </a:r>
          </a:p>
          <a:p>
            <a:endParaRPr lang="ru-RU" sz="2600" dirty="0"/>
          </a:p>
          <a:p>
            <a:r>
              <a:rPr lang="ru-RU" dirty="0" smtClean="0"/>
              <a:t>с короткими плечами, средние</a:t>
            </a:r>
          </a:p>
          <a:p>
            <a:endParaRPr lang="ru-RU" sz="1100" dirty="0"/>
          </a:p>
          <a:p>
            <a:r>
              <a:rPr lang="ru-RU" dirty="0" err="1"/>
              <a:t>р</a:t>
            </a:r>
            <a:r>
              <a:rPr lang="ru-RU" dirty="0" err="1" smtClean="0"/>
              <a:t>азноплечие</a:t>
            </a:r>
            <a:r>
              <a:rPr lang="ru-RU" dirty="0" smtClean="0"/>
              <a:t>, короткие</a:t>
            </a:r>
          </a:p>
          <a:p>
            <a:endParaRPr lang="ru-RU" sz="1300" dirty="0" smtClean="0"/>
          </a:p>
          <a:p>
            <a:r>
              <a:rPr lang="ru-RU" dirty="0" smtClean="0"/>
              <a:t>равноплечие, короткие</a:t>
            </a:r>
          </a:p>
          <a:p>
            <a:endParaRPr lang="ru-RU" sz="1800" dirty="0"/>
          </a:p>
          <a:p>
            <a:r>
              <a:rPr lang="ru-RU" dirty="0" smtClean="0"/>
              <a:t>со спутниками, короткие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73493"/>
            <a:ext cx="4135878" cy="507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985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Международная программа «Геном человека»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Проект начался в 1990 году, под руководством Джеймса Уотсона под эгидой Национальной организации здравоохранения США. </a:t>
            </a:r>
          </a:p>
          <a:p>
            <a:endParaRPr lang="ru-RU" dirty="0"/>
          </a:p>
          <a:p>
            <a:r>
              <a:rPr lang="ru-RU" dirty="0" smtClean="0"/>
              <a:t>Цель – полная расшифровка генома человека (определение последовательности азотистых оснований в молекуле ДНК).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1579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Построить генетические карты хромосом.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Составить физические карты каждой хромосомы кариотипа человека.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Получить карту всего генома человека.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Осуществить полное </a:t>
            </a:r>
            <a:r>
              <a:rPr lang="ru-RU" dirty="0" err="1" smtClean="0"/>
              <a:t>секвенирование</a:t>
            </a:r>
            <a:r>
              <a:rPr lang="ru-RU" dirty="0" smtClean="0"/>
              <a:t> (установление </a:t>
            </a:r>
            <a:r>
              <a:rPr lang="ru-RU" dirty="0"/>
              <a:t>п</a:t>
            </a:r>
            <a:r>
              <a:rPr lang="ru-RU" dirty="0" smtClean="0"/>
              <a:t>оследовательности) ДНК клеток человека.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Нанести на карту все гены человека.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0185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25476"/>
            <a:ext cx="10515600" cy="736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Генетическая карта хромосом человека с нормальным кариотипом.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90177"/>
            <a:ext cx="4762500" cy="51149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47133" y="1205026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Карта хромосомы генетическая –графическое изображение хромосомы в виде прямой, на которой обозначен порядок расположения генов и указано расстояние между ними в.</a:t>
            </a:r>
          </a:p>
          <a:p>
            <a:r>
              <a:rPr lang="ru-RU" sz="2800" dirty="0" smtClean="0"/>
              <a:t>В качестве единицы для измерений генетических расстояний используется такое расстояние, на котором частота рекомбинантных гамет составляет один процент. Эта единица называется </a:t>
            </a:r>
            <a:r>
              <a:rPr lang="ru-RU" sz="2800" dirty="0" err="1" smtClean="0"/>
              <a:t>сантиморганом</a:t>
            </a:r>
            <a:r>
              <a:rPr lang="ru-RU" sz="2800" dirty="0" smtClean="0"/>
              <a:t> (</a:t>
            </a:r>
            <a:r>
              <a:rPr lang="ru-RU" sz="2800" dirty="0" err="1" smtClean="0"/>
              <a:t>сМ</a:t>
            </a:r>
            <a:r>
              <a:rPr lang="ru-RU" sz="2800" dirty="0" smtClean="0"/>
              <a:t>). </a:t>
            </a:r>
          </a:p>
          <a:p>
            <a:r>
              <a:rPr lang="ru-RU" sz="2800" dirty="0" smtClean="0"/>
              <a:t>1 млн. оснований=1 </a:t>
            </a:r>
            <a:r>
              <a:rPr lang="ru-RU" sz="2800" dirty="0" err="1" smtClean="0"/>
              <a:t>мегабазе</a:t>
            </a:r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11179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Физические карты целой хромосомы или ее сегмента строятся на основе прямого исследования генетического материала и дают представление о реальном расположении генов в ДНК, </a:t>
            </a:r>
            <a:r>
              <a:rPr lang="ru-RU" dirty="0" smtClean="0"/>
              <a:t>расстоянии </a:t>
            </a:r>
            <a:r>
              <a:rPr lang="ru-RU" dirty="0"/>
              <a:t>между </a:t>
            </a:r>
            <a:r>
              <a:rPr lang="ru-RU" dirty="0" smtClean="0"/>
              <a:t>ними. </a:t>
            </a:r>
            <a:r>
              <a:rPr lang="ru-RU" dirty="0"/>
              <a:t>Р</a:t>
            </a:r>
            <a:r>
              <a:rPr lang="ru-RU" dirty="0" smtClean="0"/>
              <a:t>асстояние на такой карте измеряется в числе пар нуклеотидов.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7029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Секвенсовые</a:t>
            </a:r>
            <a:r>
              <a:rPr lang="ru-RU" dirty="0" smtClean="0"/>
              <a:t> карты содержат данные о последовательности всех нуклеотидов в целой молекуле ДНК, а не в отдельных ее фрагментах.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38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Программы была завершена к 2000 г.</a:t>
            </a:r>
          </a:p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олный геном — в 2003 год.</a:t>
            </a:r>
          </a:p>
          <a:p>
            <a:pPr marL="0" indent="0">
              <a:buNone/>
            </a:pPr>
            <a:r>
              <a:rPr lang="ru-RU" dirty="0" smtClean="0"/>
              <a:t>Обнаружили и описали около 30-40 тыс. генов.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Средняя длина гена равна примерно 50 тыс. пар нуклеотидов.</a:t>
            </a:r>
          </a:p>
          <a:p>
            <a:pPr marL="0" indent="0">
              <a:buNone/>
            </a:pPr>
            <a:r>
              <a:rPr lang="ru-RU" dirty="0" smtClean="0"/>
              <a:t>На данный момент завершается этап </a:t>
            </a:r>
            <a:r>
              <a:rPr lang="ru-RU" dirty="0" err="1" smtClean="0"/>
              <a:t>секвенирования</a:t>
            </a:r>
            <a:r>
              <a:rPr lang="ru-RU" dirty="0" smtClean="0"/>
              <a:t> генома, т.е. определения порядка расположения нуклеотидов в нуклеиновых цепях человеческой ДНК. </a:t>
            </a:r>
          </a:p>
          <a:p>
            <a:pPr marL="0" indent="0">
              <a:buNone/>
            </a:pPr>
            <a:r>
              <a:rPr lang="ru-RU" dirty="0" smtClean="0"/>
              <a:t>Структура генома: 1% генов кодируют белки, 70 % - «молчащая ДНК», гены, кодирующие ДНК.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781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/>
              <a:t>Методы изучения генетики человека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230129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Евгеника – наука о наследственном здоровье человека и путях его улучшения.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30527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изучения генетики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927814" cy="4351338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ru-RU" sz="3600" b="1" u="sng" dirty="0" smtClean="0"/>
              <a:t>Близнецовый метод.</a:t>
            </a:r>
          </a:p>
          <a:p>
            <a:pPr marL="0" indent="0">
              <a:buNone/>
            </a:pPr>
            <a:r>
              <a:rPr lang="ru-RU" dirty="0" smtClean="0"/>
              <a:t>Основан на изучении фенотипа и генотипа близнецов для определения степени влияния среды на развитие признаков.</a:t>
            </a:r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Близнецы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Однояйцевые, монозиготные                 </a:t>
            </a:r>
            <a:r>
              <a:rPr lang="ru-RU" dirty="0" err="1" smtClean="0"/>
              <a:t>Разнояйцевые</a:t>
            </a:r>
            <a:r>
              <a:rPr lang="ru-RU" dirty="0" smtClean="0"/>
              <a:t>, гетерозиготные</a:t>
            </a:r>
          </a:p>
          <a:p>
            <a:pPr marL="0" indent="0">
              <a:buNone/>
            </a:pPr>
            <a:r>
              <a:rPr lang="ru-RU" dirty="0" smtClean="0"/>
              <a:t>(одинаковый генотип, всегда                   (сходство меньше, однополые или</a:t>
            </a:r>
          </a:p>
          <a:p>
            <a:pPr marL="0" indent="0">
              <a:buNone/>
            </a:pPr>
            <a:r>
              <a:rPr lang="ru-RU" dirty="0"/>
              <a:t>о</a:t>
            </a:r>
            <a:r>
              <a:rPr lang="ru-RU" dirty="0" smtClean="0"/>
              <a:t>днополые)					разнополые)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511846" y="4065224"/>
            <a:ext cx="3723701" cy="627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235547" y="4065224"/>
            <a:ext cx="3172858" cy="627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308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u="sng" dirty="0" smtClean="0"/>
              <a:t>2. Цитогенетический метод.</a:t>
            </a:r>
          </a:p>
          <a:p>
            <a:pPr marL="0" indent="0">
              <a:buNone/>
            </a:pPr>
            <a:r>
              <a:rPr lang="ru-RU" dirty="0" smtClean="0"/>
              <a:t>Заключается в микроскопическом исследовании структуры хромосом и их количества. При этом можно обнаружить только хромосомные и геномные мутации.</a:t>
            </a:r>
          </a:p>
          <a:p>
            <a:pPr marL="0" indent="0">
              <a:buNone/>
            </a:pPr>
            <a:r>
              <a:rPr lang="ru-RU" dirty="0" smtClean="0"/>
              <a:t>Пример: обнаружение </a:t>
            </a:r>
            <a:r>
              <a:rPr lang="ru-RU" dirty="0" err="1" smtClean="0"/>
              <a:t>трисомии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4991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600" b="1" u="sng" dirty="0" smtClean="0"/>
              <a:t>3. Биохимический метод.</a:t>
            </a:r>
          </a:p>
          <a:p>
            <a:pPr marL="0" indent="0">
              <a:buNone/>
            </a:pPr>
            <a:r>
              <a:rPr lang="ru-RU" dirty="0" smtClean="0"/>
              <a:t>Основан на изучении характера биохимических реакций и обмена веществ для установления присутствия аномального гена или уточнения диагноза.</a:t>
            </a:r>
          </a:p>
          <a:p>
            <a:pPr marL="0" indent="0">
              <a:buNone/>
            </a:pPr>
            <a:r>
              <a:rPr lang="ru-RU" dirty="0" smtClean="0"/>
              <a:t>Пример: сахарный диабет.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2406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b="1" u="sng" dirty="0" smtClean="0"/>
              <a:t>4. Популяционно-статистический метод.</a:t>
            </a:r>
          </a:p>
          <a:p>
            <a:pPr marL="0" indent="0">
              <a:buNone/>
            </a:pPr>
            <a:r>
              <a:rPr lang="ru-RU" dirty="0" smtClean="0"/>
              <a:t>Даёт возможность рассчитать в популяциях человека частоту встречаемости нормальных и патологических генов, определить соотношение </a:t>
            </a:r>
            <a:r>
              <a:rPr lang="ru-RU" dirty="0" err="1" smtClean="0"/>
              <a:t>гетерозигот</a:t>
            </a:r>
            <a:r>
              <a:rPr lang="ru-RU" dirty="0" smtClean="0"/>
              <a:t> и </a:t>
            </a:r>
            <a:r>
              <a:rPr lang="ru-RU" dirty="0" err="1" smtClean="0"/>
              <a:t>гомозигот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6339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изучения генетики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b="1" u="sng" smtClean="0"/>
              <a:t>5. Генеалогический </a:t>
            </a:r>
            <a:r>
              <a:rPr lang="ru-RU" sz="3600" b="1" u="sng" dirty="0" smtClean="0"/>
              <a:t>метод.</a:t>
            </a:r>
          </a:p>
          <a:p>
            <a:pPr marL="0" indent="0">
              <a:buNone/>
            </a:pPr>
            <a:r>
              <a:rPr lang="ru-RU" sz="3600" dirty="0" smtClean="0"/>
              <a:t>1865 г. – Френсис </a:t>
            </a:r>
            <a:r>
              <a:rPr lang="ru-RU" sz="3600" dirty="0" err="1" smtClean="0"/>
              <a:t>Гальтон</a:t>
            </a:r>
            <a:r>
              <a:rPr lang="ru-RU" sz="3600" dirty="0" smtClean="0"/>
              <a:t>.</a:t>
            </a:r>
          </a:p>
          <a:p>
            <a:pPr marL="0" indent="0">
              <a:buNone/>
            </a:pPr>
            <a:r>
              <a:rPr lang="ru-RU" sz="3600" dirty="0" smtClean="0"/>
              <a:t>Основан на составлении и анализе родословных. При этом определяется тип наследования, вероятность наследования в ряду поколений.</a:t>
            </a:r>
          </a:p>
          <a:p>
            <a:pPr marL="0" indent="0">
              <a:buNone/>
            </a:pPr>
            <a:r>
              <a:rPr lang="ru-RU" sz="3600" i="1" dirty="0" smtClean="0"/>
              <a:t>Стандартные символы стр. 331.</a:t>
            </a:r>
          </a:p>
          <a:p>
            <a:pPr marL="0" indent="0">
              <a:buNone/>
            </a:pPr>
            <a:r>
              <a:rPr lang="ru-RU" sz="3600" b="1" u="sng" dirty="0" smtClean="0"/>
              <a:t>Пробанд</a:t>
            </a:r>
            <a:r>
              <a:rPr lang="ru-RU" sz="3600" dirty="0" smtClean="0"/>
              <a:t> - лицо, с которого начинается составление родословной при генеалогическом анализе.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208267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6402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Алгоритм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64023"/>
            <a:ext cx="10515600" cy="60875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600" b="1" dirty="0" smtClean="0"/>
              <a:t>1. Определите </a:t>
            </a:r>
            <a:r>
              <a:rPr lang="ru-RU" sz="3600" b="1" dirty="0"/>
              <a:t>тип наследования признака — доминантный или рецессивный. Для этого выясните:</a:t>
            </a:r>
          </a:p>
          <a:p>
            <a:pPr marL="0" indent="0">
              <a:buNone/>
            </a:pPr>
            <a:r>
              <a:rPr lang="ru-RU" sz="3600" dirty="0" smtClean="0"/>
              <a:t>1</a:t>
            </a:r>
            <a:r>
              <a:rPr lang="ru-RU" sz="3600" dirty="0"/>
              <a:t>) часто ли встречается изучаемый признак (во всех поколениях или нет);</a:t>
            </a:r>
            <a:br>
              <a:rPr lang="ru-RU" sz="3600" dirty="0"/>
            </a:br>
            <a:r>
              <a:rPr lang="ru-RU" sz="3600" dirty="0"/>
              <a:t>2) многие ли члены родословной обладают признаком;</a:t>
            </a:r>
            <a:br>
              <a:rPr lang="ru-RU" sz="3600" dirty="0"/>
            </a:br>
            <a:r>
              <a:rPr lang="ru-RU" sz="3600" dirty="0"/>
              <a:t>3) имеют ли место случаи рождения детей, обладающих признаком, если у родителей этот признак не проявляется;</a:t>
            </a:r>
            <a:br>
              <a:rPr lang="ru-RU" sz="3600" dirty="0"/>
            </a:br>
            <a:r>
              <a:rPr lang="ru-RU" sz="3600" dirty="0"/>
              <a:t>4) имеют ли место случаи рождения детей без изучаемого признака, если оба родителя им обладают;</a:t>
            </a:r>
            <a:br>
              <a:rPr lang="ru-RU" sz="3600" dirty="0"/>
            </a:br>
            <a:r>
              <a:rPr lang="ru-RU" sz="3600" dirty="0"/>
              <a:t>5) какая часть потомства несет признак в семьях, если его обладателем является один из </a:t>
            </a:r>
            <a:r>
              <a:rPr lang="ru-RU" sz="3600" dirty="0" smtClean="0"/>
              <a:t>родителей.</a:t>
            </a:r>
          </a:p>
          <a:p>
            <a:pPr marL="0" indent="0">
              <a:buNone/>
            </a:pPr>
            <a:r>
              <a:rPr lang="ru-RU" sz="3600" b="1" dirty="0" smtClean="0"/>
              <a:t>2. Определите</a:t>
            </a:r>
            <a:r>
              <a:rPr lang="ru-RU" sz="3600" b="1" dirty="0"/>
              <a:t>, наследуется ли признак </a:t>
            </a:r>
            <a:r>
              <a:rPr lang="ru-RU" sz="3600" b="1" dirty="0" err="1"/>
              <a:t>сцепленно</a:t>
            </a:r>
            <a:r>
              <a:rPr lang="ru-RU" sz="3600" b="1" dirty="0"/>
              <a:t> с полом. Для этого выясните:</a:t>
            </a:r>
          </a:p>
          <a:p>
            <a:pPr marL="0" indent="0">
              <a:buNone/>
            </a:pPr>
            <a:r>
              <a:rPr lang="ru-RU" sz="3600" dirty="0" smtClean="0"/>
              <a:t>1</a:t>
            </a:r>
            <a:r>
              <a:rPr lang="ru-RU" sz="3600" dirty="0"/>
              <a:t>) как часто встречается признак у лиц обоих полов; если встречается редко, то лица какого пола несут его чаще;</a:t>
            </a:r>
            <a:br>
              <a:rPr lang="ru-RU" sz="3600" dirty="0"/>
            </a:br>
            <a:r>
              <a:rPr lang="ru-RU" sz="3600" dirty="0"/>
              <a:t>2) лица какого пола наследуют признак от отца и матери, несущих признак.</a:t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Исходя из результатов анализа, постарайтесь определить генотипы всех членов родословной.</a:t>
            </a:r>
            <a:br>
              <a:rPr lang="ru-RU" sz="3600" dirty="0"/>
            </a:br>
            <a:r>
              <a:rPr lang="ru-RU" sz="3600" dirty="0"/>
              <a:t>Для определения генотипов прежде всего выясните формулу расщепления потомков в одном поколении.</a:t>
            </a:r>
          </a:p>
          <a:p>
            <a:pPr marL="514350" indent="-514350">
              <a:buAutoNum type="arabicPeriod"/>
            </a:pPr>
            <a:endParaRPr lang="ru-RU" sz="3600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33940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12" y="1389329"/>
            <a:ext cx="11228788" cy="330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99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1545678" cy="679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601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53388"/>
            <a:ext cx="10515600" cy="5923575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Родословную </a:t>
            </a:r>
            <a:r>
              <a:rPr lang="ru-RU" dirty="0"/>
              <a:t>изображают так, чтобы каждое поколение находилось на своей горизонтали или радиусе (для обширных родословных). Поколения нумеруются римскими цифрами, а члены родословной — арабскими.</a:t>
            </a:r>
          </a:p>
          <a:p>
            <a:r>
              <a:rPr lang="ru-RU" dirty="0"/>
              <a:t>Составление родословной начинают от пробанда. Расположите символ пробанда (в зависимости от пола — квадратик или кружок, обозначенный стрелочкой) так, чтобы от него можно было рисовать родословную как вниз, так и вверх.</a:t>
            </a:r>
          </a:p>
          <a:p>
            <a:r>
              <a:rPr lang="ru-RU" dirty="0"/>
              <a:t>Сначала рядом с пробандом разместите символы его родных братьев и сестер в порядке рождения (слева направо), соединив их графическим коромыслом.</a:t>
            </a:r>
          </a:p>
          <a:p>
            <a:r>
              <a:rPr lang="ru-RU" dirty="0"/>
              <a:t>Выше линии пробанда укажите родителей, соединив их друг с другом линией брака.</a:t>
            </a:r>
          </a:p>
          <a:p>
            <a:r>
              <a:rPr lang="ru-RU" dirty="0"/>
              <a:t>На линии (или радиусе) родителей изобразите символы ближайших родственников и их супругов, соединив соответственно их степени родства.</a:t>
            </a:r>
          </a:p>
          <a:p>
            <a:r>
              <a:rPr lang="ru-RU" dirty="0"/>
              <a:t>На линии пробанда укажите его двоюродных и т.д. братьев и сестер, </a:t>
            </a:r>
            <a:r>
              <a:rPr lang="ru-RU" dirty="0" smtClean="0"/>
              <a:t>соединив </a:t>
            </a:r>
            <a:r>
              <a:rPr lang="ru-RU" dirty="0"/>
              <a:t>их соответствующим образом с линией родителей.</a:t>
            </a:r>
          </a:p>
          <a:p>
            <a:r>
              <a:rPr lang="ru-RU" dirty="0"/>
              <a:t>Выше линии родителей изобразите линию бабушек и дедушек.</a:t>
            </a:r>
          </a:p>
          <a:p>
            <a:r>
              <a:rPr lang="ru-RU" dirty="0"/>
              <a:t>Если у пробанда есть дети или племянники, расположите их на линии ниже линии пробанда.</a:t>
            </a:r>
          </a:p>
          <a:p>
            <a:r>
              <a:rPr lang="ru-RU" dirty="0"/>
              <a:t>После изображения родословной (или одновременно с ним) соответствующим образом покажите обладателей или гетерозиготных носителей признака (чаще всего гетерозиготные носители определяются уже после составления и анализа родословной).</a:t>
            </a:r>
          </a:p>
          <a:p>
            <a:r>
              <a:rPr lang="ru-RU" dirty="0"/>
              <a:t>Укажите (если это возможно) генотипы всех членов родословной.</a:t>
            </a:r>
          </a:p>
          <a:p>
            <a:r>
              <a:rPr lang="ru-RU" dirty="0"/>
              <a:t>Если в семье несколько наследственных заболеваний, не связанных между собой, составляйте родословную для каждой болезни по отдельности.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5596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774</Words>
  <Application>Microsoft Office PowerPoint</Application>
  <PresentationFormat>Широкоэкранный</PresentationFormat>
  <Paragraphs>81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Тема Office</vt:lpstr>
      <vt:lpstr>Геном человека</vt:lpstr>
      <vt:lpstr>Презентация PowerPoint</vt:lpstr>
      <vt:lpstr>Схематические карты хромосом человека</vt:lpstr>
      <vt:lpstr>Международная программа «Геном человека»</vt:lpstr>
      <vt:lpstr>Презентация PowerPoint</vt:lpstr>
      <vt:lpstr>Генетическая карта хромосом человека с нормальным кариотипом.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Методы изучения генетики человека</vt:lpstr>
      <vt:lpstr>Презентация PowerPoint</vt:lpstr>
      <vt:lpstr>Презентация PowerPoint</vt:lpstr>
      <vt:lpstr>Презентация PowerPoint</vt:lpstr>
      <vt:lpstr>Методы изучения генетики человека</vt:lpstr>
      <vt:lpstr>Алгоритм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Геном человека</dc:title>
  <dc:creator>Дина</dc:creator>
  <cp:lastModifiedBy>RePack by Diakov</cp:lastModifiedBy>
  <cp:revision>16</cp:revision>
  <dcterms:created xsi:type="dcterms:W3CDTF">2015-04-29T17:43:49Z</dcterms:created>
  <dcterms:modified xsi:type="dcterms:W3CDTF">2020-05-25T11:05:11Z</dcterms:modified>
</cp:coreProperties>
</file>