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9" r:id="rId3"/>
    <p:sldId id="260" r:id="rId4"/>
    <p:sldId id="280" r:id="rId5"/>
    <p:sldId id="281" r:id="rId6"/>
    <p:sldId id="283" r:id="rId7"/>
    <p:sldId id="282" r:id="rId8"/>
    <p:sldId id="293" r:id="rId9"/>
    <p:sldId id="289" r:id="rId10"/>
    <p:sldId id="290" r:id="rId11"/>
    <p:sldId id="267" r:id="rId12"/>
    <p:sldId id="294" r:id="rId13"/>
    <p:sldId id="271" r:id="rId14"/>
    <p:sldId id="295" r:id="rId15"/>
    <p:sldId id="292" r:id="rId16"/>
    <p:sldId id="291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68" autoAdjust="0"/>
    <p:restoredTop sz="94624" autoAdjust="0"/>
  </p:normalViewPr>
  <p:slideViewPr>
    <p:cSldViewPr>
      <p:cViewPr>
        <p:scale>
          <a:sx n="60" d="100"/>
          <a:sy n="60" d="100"/>
        </p:scale>
        <p:origin x="-3084" y="-15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2C48-5C53-46DF-AB8B-C7A6558E531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0894C-9AA2-4424-9B45-FC11376CD1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2C48-5C53-46DF-AB8B-C7A6558E531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0894C-9AA2-4424-9B45-FC11376CD1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2C48-5C53-46DF-AB8B-C7A6558E531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0894C-9AA2-4424-9B45-FC11376CD1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2C48-5C53-46DF-AB8B-C7A6558E531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0894C-9AA2-4424-9B45-FC11376CD1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2C48-5C53-46DF-AB8B-C7A6558E531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0894C-9AA2-4424-9B45-FC11376CD1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2C48-5C53-46DF-AB8B-C7A6558E531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0894C-9AA2-4424-9B45-FC11376CD1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2C48-5C53-46DF-AB8B-C7A6558E531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0894C-9AA2-4424-9B45-FC11376CD1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2C48-5C53-46DF-AB8B-C7A6558E531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0894C-9AA2-4424-9B45-FC11376CD1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2C48-5C53-46DF-AB8B-C7A6558E531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0894C-9AA2-4424-9B45-FC11376CD1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2C48-5C53-46DF-AB8B-C7A6558E531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0894C-9AA2-4424-9B45-FC11376CD1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912C48-5C53-46DF-AB8B-C7A6558E531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0894C-9AA2-4424-9B45-FC11376CD13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912C48-5C53-46DF-AB8B-C7A6558E5318}" type="datetimeFigureOut">
              <a:rPr lang="ru-RU" smtClean="0"/>
              <a:pPr/>
              <a:t>14.01.2022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0894C-9AA2-4424-9B45-FC11376CD13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792" y="2132856"/>
            <a:ext cx="232467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en-US" sz="9600" dirty="0" err="1" smtClean="0"/>
              <a:t>Th</a:t>
            </a:r>
            <a:r>
              <a:rPr lang="en-US" sz="9600" dirty="0" smtClean="0"/>
              <a:t> =</a:t>
            </a:r>
            <a:endParaRPr lang="ru-RU" sz="9600" dirty="0"/>
          </a:p>
        </p:txBody>
      </p:sp>
      <p:sp>
        <p:nvSpPr>
          <p:cNvPr id="3" name="Подзаголовок 2"/>
          <p:cNvSpPr txBox="1">
            <a:spLocks/>
          </p:cNvSpPr>
          <p:nvPr/>
        </p:nvSpPr>
        <p:spPr>
          <a:xfrm>
            <a:off x="5076056" y="2492896"/>
            <a:ext cx="1728192" cy="685800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kumimoji="0" lang="en-US" sz="9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[</a:t>
            </a:r>
            <a:r>
              <a:rPr lang="el-GR" sz="9600" dirty="0"/>
              <a:t>θ</a:t>
            </a:r>
            <a:r>
              <a:rPr kumimoji="0" lang="en-US" sz="96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]</a:t>
            </a:r>
            <a:endParaRPr kumimoji="0" lang="ru-RU" sz="96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899248"/>
            <a:ext cx="5112569" cy="4501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391275"/>
            <a:ext cx="91440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67544" y="1124744"/>
            <a:ext cx="82027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/>
              <a:t>Порядковые числительные</a:t>
            </a:r>
            <a:endParaRPr lang="ru-RU" sz="5400" dirty="0"/>
          </a:p>
        </p:txBody>
      </p:sp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0" y="404664"/>
            <a:ext cx="772358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b="1" dirty="0" smtClean="0">
                <a:solidFill>
                  <a:schemeClr val="tx2">
                    <a:lumMod val="75000"/>
                  </a:schemeClr>
                </a:solidFill>
                <a:latin typeface="Britannic Bold" pitchFamily="34" charset="0"/>
              </a:rPr>
              <a:t>ORDINAL NUMERALS</a:t>
            </a:r>
            <a:endParaRPr lang="ru-RU" sz="6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71691"/>
            <a:ext cx="1702582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</a:rPr>
              <a:t>1</a:t>
            </a:r>
            <a:r>
              <a:rPr lang="en-US" sz="3600" b="1" dirty="0" smtClean="0"/>
              <a:t>-One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2</a:t>
            </a:r>
            <a:r>
              <a:rPr lang="en-US" sz="3600" b="1" dirty="0" smtClean="0"/>
              <a:t>-Two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3</a:t>
            </a:r>
            <a:r>
              <a:rPr lang="en-US" sz="3600" b="1" dirty="0" smtClean="0"/>
              <a:t>-Three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4</a:t>
            </a:r>
            <a:r>
              <a:rPr lang="en-US" sz="3600" b="1" dirty="0" smtClean="0"/>
              <a:t>-Four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5</a:t>
            </a:r>
            <a:r>
              <a:rPr lang="en-US" sz="3600" b="1" dirty="0" smtClean="0"/>
              <a:t>-Five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6</a:t>
            </a:r>
            <a:r>
              <a:rPr lang="en-US" sz="3600" b="1" dirty="0" smtClean="0"/>
              <a:t>-Six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7</a:t>
            </a:r>
            <a:r>
              <a:rPr lang="en-US" sz="3600" b="1" dirty="0" smtClean="0"/>
              <a:t>-Seven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8</a:t>
            </a:r>
            <a:r>
              <a:rPr lang="en-US" sz="3600" b="1" dirty="0" smtClean="0"/>
              <a:t>-Eight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9</a:t>
            </a:r>
            <a:r>
              <a:rPr lang="en-US" sz="3600" b="1" dirty="0" smtClean="0"/>
              <a:t>-Nine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10</a:t>
            </a:r>
            <a:r>
              <a:rPr lang="en-US" sz="3600" b="1" dirty="0" smtClean="0"/>
              <a:t>-Ten</a:t>
            </a:r>
          </a:p>
          <a:p>
            <a:endParaRPr lang="ru-RU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635896" y="671691"/>
            <a:ext cx="288032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</a:rPr>
              <a:t>11</a:t>
            </a:r>
            <a:r>
              <a:rPr lang="en-US" sz="3600" b="1" dirty="0" smtClean="0"/>
              <a:t>-Eleven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12</a:t>
            </a:r>
            <a:r>
              <a:rPr lang="en-US" sz="3600" b="1" dirty="0" smtClean="0"/>
              <a:t>-Twelve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13</a:t>
            </a:r>
            <a:r>
              <a:rPr lang="en-US" sz="3600" b="1" dirty="0" smtClean="0"/>
              <a:t>-Thirteen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14</a:t>
            </a:r>
            <a:r>
              <a:rPr lang="en-US" sz="3600" b="1" dirty="0" smtClean="0"/>
              <a:t>-Fourteen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15</a:t>
            </a:r>
            <a:r>
              <a:rPr lang="en-US" sz="3600" b="1" dirty="0" smtClean="0"/>
              <a:t>-Fifteen       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16</a:t>
            </a:r>
            <a:r>
              <a:rPr lang="en-US" sz="3600" b="1" dirty="0" smtClean="0"/>
              <a:t>-Sixteen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17</a:t>
            </a:r>
            <a:r>
              <a:rPr lang="en-US" sz="3600" b="1" dirty="0" smtClean="0"/>
              <a:t>-Seventeen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18</a:t>
            </a:r>
            <a:r>
              <a:rPr lang="en-US" sz="3600" b="1" dirty="0" smtClean="0"/>
              <a:t>-Eighteen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19</a:t>
            </a:r>
            <a:r>
              <a:rPr lang="en-US" sz="3600" b="1" dirty="0" smtClean="0"/>
              <a:t>-Nineteen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20</a:t>
            </a:r>
            <a:r>
              <a:rPr lang="en-US" sz="3600" b="1" dirty="0" smtClean="0"/>
              <a:t>-Twenty</a:t>
            </a:r>
          </a:p>
          <a:p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47664" y="671691"/>
            <a:ext cx="2135906" cy="61863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– first </a:t>
            </a:r>
          </a:p>
          <a:p>
            <a:r>
              <a:rPr lang="en-US" sz="3600" b="1" dirty="0" smtClean="0"/>
              <a:t>– second </a:t>
            </a:r>
          </a:p>
          <a:p>
            <a:r>
              <a:rPr lang="en-US" sz="3600" b="1" dirty="0" smtClean="0"/>
              <a:t>– third </a:t>
            </a:r>
          </a:p>
          <a:p>
            <a:r>
              <a:rPr lang="en-US" sz="3600" b="1" dirty="0" smtClean="0"/>
              <a:t>– four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fif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six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seven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eigh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nin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ten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300192" y="671691"/>
            <a:ext cx="3024336" cy="61863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– eleven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twelf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 </a:t>
            </a:r>
          </a:p>
          <a:p>
            <a:r>
              <a:rPr lang="en-US" sz="3600" b="1" dirty="0" smtClean="0"/>
              <a:t>– thirteen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fourteen</a:t>
            </a:r>
            <a:r>
              <a:rPr lang="en-US" sz="3600" b="1" u="sng" dirty="0" smtClean="0">
                <a:solidFill>
                  <a:srgbClr val="C00000"/>
                </a:solidFill>
              </a:rPr>
              <a:t>th </a:t>
            </a:r>
          </a:p>
          <a:p>
            <a:r>
              <a:rPr lang="en-US" sz="3600" b="1" dirty="0" smtClean="0"/>
              <a:t>– fifteen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 </a:t>
            </a:r>
          </a:p>
          <a:p>
            <a:r>
              <a:rPr lang="en-US" sz="3600" b="1" dirty="0" smtClean="0"/>
              <a:t>– sixteen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seventeen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eighteen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nineteen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twentie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endParaRPr lang="ru-RU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331640" y="0"/>
            <a:ext cx="60374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Cardinal – ordinal numerals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71691"/>
            <a:ext cx="1702582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</a:rPr>
              <a:t>1</a:t>
            </a:r>
            <a:r>
              <a:rPr lang="en-US" sz="3600" b="1" dirty="0" smtClean="0"/>
              <a:t>-One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2</a:t>
            </a:r>
            <a:r>
              <a:rPr lang="en-US" sz="3600" b="1" dirty="0" smtClean="0"/>
              <a:t>-Two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3</a:t>
            </a:r>
            <a:r>
              <a:rPr lang="en-US" sz="3600" b="1" dirty="0" smtClean="0"/>
              <a:t>-Three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4</a:t>
            </a:r>
            <a:r>
              <a:rPr lang="en-US" sz="3600" b="1" dirty="0" smtClean="0"/>
              <a:t>-Four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5</a:t>
            </a:r>
            <a:r>
              <a:rPr lang="en-US" sz="3600" b="1" dirty="0" smtClean="0"/>
              <a:t>-Five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6</a:t>
            </a:r>
            <a:r>
              <a:rPr lang="en-US" sz="3600" b="1" dirty="0" smtClean="0"/>
              <a:t>-Six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7</a:t>
            </a:r>
            <a:r>
              <a:rPr lang="en-US" sz="3600" b="1" dirty="0" smtClean="0"/>
              <a:t>-Seven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8</a:t>
            </a:r>
            <a:r>
              <a:rPr lang="en-US" sz="3600" b="1" dirty="0" smtClean="0"/>
              <a:t>-Eight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9</a:t>
            </a:r>
            <a:r>
              <a:rPr lang="en-US" sz="3600" b="1" dirty="0" smtClean="0"/>
              <a:t>-Nine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10</a:t>
            </a:r>
            <a:r>
              <a:rPr lang="en-US" sz="3600" b="1" dirty="0" smtClean="0"/>
              <a:t>-Ten</a:t>
            </a:r>
          </a:p>
          <a:p>
            <a:endParaRPr lang="ru-RU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635896" y="671691"/>
            <a:ext cx="288032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</a:rPr>
              <a:t>11</a:t>
            </a:r>
            <a:r>
              <a:rPr lang="en-US" sz="3600" b="1" dirty="0" smtClean="0"/>
              <a:t>-Eleven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12</a:t>
            </a:r>
            <a:r>
              <a:rPr lang="en-US" sz="3600" b="1" dirty="0" smtClean="0"/>
              <a:t>-Twelve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13</a:t>
            </a:r>
            <a:r>
              <a:rPr lang="en-US" sz="3600" b="1" dirty="0" smtClean="0"/>
              <a:t>-Thirteen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14</a:t>
            </a:r>
            <a:r>
              <a:rPr lang="en-US" sz="3600" b="1" dirty="0" smtClean="0"/>
              <a:t>-Fourteen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15</a:t>
            </a:r>
            <a:r>
              <a:rPr lang="en-US" sz="3600" b="1" dirty="0" smtClean="0"/>
              <a:t>-Fifteen       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16</a:t>
            </a:r>
            <a:r>
              <a:rPr lang="en-US" sz="3600" b="1" dirty="0" smtClean="0"/>
              <a:t>-Sixteen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17</a:t>
            </a:r>
            <a:r>
              <a:rPr lang="en-US" sz="3600" b="1" dirty="0" smtClean="0"/>
              <a:t>-Seventeen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18</a:t>
            </a:r>
            <a:r>
              <a:rPr lang="en-US" sz="3600" b="1" dirty="0" smtClean="0"/>
              <a:t>-Eighteen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19</a:t>
            </a:r>
            <a:r>
              <a:rPr lang="en-US" sz="3600" b="1" dirty="0" smtClean="0"/>
              <a:t>-Nineteen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20</a:t>
            </a:r>
            <a:r>
              <a:rPr lang="en-US" sz="3600" b="1" dirty="0" smtClean="0"/>
              <a:t>-Twenty</a:t>
            </a:r>
          </a:p>
          <a:p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47664" y="671691"/>
            <a:ext cx="2135906" cy="61863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– </a:t>
            </a:r>
            <a:r>
              <a:rPr lang="en-US" sz="3600" b="1" dirty="0" smtClean="0">
                <a:solidFill>
                  <a:srgbClr val="FF0000"/>
                </a:solidFill>
              </a:rPr>
              <a:t>first </a:t>
            </a:r>
          </a:p>
          <a:p>
            <a:r>
              <a:rPr lang="en-US" sz="3600" b="1" dirty="0" smtClean="0"/>
              <a:t>– </a:t>
            </a:r>
            <a:r>
              <a:rPr lang="en-US" sz="3600" b="1" dirty="0" smtClean="0">
                <a:solidFill>
                  <a:srgbClr val="FF0000"/>
                </a:solidFill>
              </a:rPr>
              <a:t>second </a:t>
            </a:r>
          </a:p>
          <a:p>
            <a:r>
              <a:rPr lang="en-US" sz="3600" b="1" dirty="0" smtClean="0"/>
              <a:t>– </a:t>
            </a:r>
            <a:r>
              <a:rPr lang="en-US" sz="3600" b="1" dirty="0" smtClean="0">
                <a:solidFill>
                  <a:srgbClr val="FF0000"/>
                </a:solidFill>
              </a:rPr>
              <a:t>third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four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fif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six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seven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eigh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nin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ten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300192" y="671691"/>
            <a:ext cx="3024336" cy="61863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– eleven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twelf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 </a:t>
            </a:r>
          </a:p>
          <a:p>
            <a:r>
              <a:rPr lang="en-US" sz="3600" b="1" dirty="0" smtClean="0"/>
              <a:t>– thirteen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fourteen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fifteen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 </a:t>
            </a:r>
          </a:p>
          <a:p>
            <a:r>
              <a:rPr lang="en-US" sz="3600" b="1" dirty="0" smtClean="0"/>
              <a:t>– sixteen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seventeen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eighteen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nineteen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twentie</a:t>
            </a:r>
            <a:r>
              <a:rPr lang="en-US" sz="3600" b="1" dirty="0" smtClean="0">
                <a:solidFill>
                  <a:srgbClr val="00B05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endParaRPr lang="ru-RU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331640" y="0"/>
            <a:ext cx="60374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Cardinal – ordinal numerals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71691"/>
            <a:ext cx="1702582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</a:rPr>
              <a:t>1</a:t>
            </a:r>
            <a:r>
              <a:rPr lang="en-US" sz="3600" b="1" dirty="0" smtClean="0"/>
              <a:t>-One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2</a:t>
            </a:r>
            <a:r>
              <a:rPr lang="en-US" sz="3600" b="1" dirty="0" smtClean="0"/>
              <a:t>-Two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3</a:t>
            </a:r>
            <a:r>
              <a:rPr lang="en-US" sz="3600" b="1" dirty="0" smtClean="0"/>
              <a:t>-Three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4</a:t>
            </a:r>
            <a:r>
              <a:rPr lang="en-US" sz="3600" b="1" dirty="0" smtClean="0"/>
              <a:t>-Four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5</a:t>
            </a:r>
            <a:r>
              <a:rPr lang="en-US" sz="3600" b="1" dirty="0" smtClean="0"/>
              <a:t>-Five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6</a:t>
            </a:r>
            <a:r>
              <a:rPr lang="en-US" sz="3600" b="1" dirty="0" smtClean="0"/>
              <a:t>-Six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7</a:t>
            </a:r>
            <a:r>
              <a:rPr lang="en-US" sz="3600" b="1" dirty="0" smtClean="0"/>
              <a:t>-Seven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8</a:t>
            </a:r>
            <a:r>
              <a:rPr lang="en-US" sz="3600" b="1" dirty="0" smtClean="0"/>
              <a:t>-Eight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9</a:t>
            </a:r>
            <a:r>
              <a:rPr lang="en-US" sz="3600" b="1" dirty="0" smtClean="0"/>
              <a:t>-Nine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10</a:t>
            </a:r>
            <a:r>
              <a:rPr lang="en-US" sz="3600" b="1" dirty="0" smtClean="0"/>
              <a:t>-Ten</a:t>
            </a:r>
          </a:p>
          <a:p>
            <a:endParaRPr lang="ru-RU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635896" y="671691"/>
            <a:ext cx="288032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</a:rPr>
              <a:t>11</a:t>
            </a:r>
            <a:r>
              <a:rPr lang="en-US" sz="3600" b="1" dirty="0" smtClean="0"/>
              <a:t>-Eleven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12</a:t>
            </a:r>
            <a:r>
              <a:rPr lang="en-US" sz="3600" b="1" dirty="0" smtClean="0"/>
              <a:t>-Twelve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13</a:t>
            </a:r>
            <a:r>
              <a:rPr lang="en-US" sz="3600" b="1" dirty="0" smtClean="0"/>
              <a:t>-Thirteen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14</a:t>
            </a:r>
            <a:r>
              <a:rPr lang="en-US" sz="3600" b="1" dirty="0" smtClean="0"/>
              <a:t>-Fourteen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15</a:t>
            </a:r>
            <a:r>
              <a:rPr lang="en-US" sz="3600" b="1" dirty="0" smtClean="0"/>
              <a:t>-Fifteen       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16</a:t>
            </a:r>
            <a:r>
              <a:rPr lang="en-US" sz="3600" b="1" dirty="0" smtClean="0"/>
              <a:t>-Sixteen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17</a:t>
            </a:r>
            <a:r>
              <a:rPr lang="en-US" sz="3600" b="1" dirty="0" smtClean="0"/>
              <a:t>-Seventeen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18</a:t>
            </a:r>
            <a:r>
              <a:rPr lang="en-US" sz="3600" b="1" dirty="0" smtClean="0"/>
              <a:t>-Eighteen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19</a:t>
            </a:r>
            <a:r>
              <a:rPr lang="en-US" sz="3600" b="1" dirty="0" smtClean="0"/>
              <a:t>-Nineteen</a:t>
            </a:r>
          </a:p>
          <a:p>
            <a:r>
              <a:rPr lang="en-US" sz="3600" b="1" dirty="0" smtClean="0">
                <a:solidFill>
                  <a:srgbClr val="0070C0"/>
                </a:solidFill>
              </a:rPr>
              <a:t>20</a:t>
            </a:r>
            <a:r>
              <a:rPr lang="en-US" sz="3600" b="1" dirty="0" smtClean="0"/>
              <a:t>-Twenty</a:t>
            </a:r>
          </a:p>
          <a:p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547664" y="671691"/>
            <a:ext cx="2135906" cy="61863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– </a:t>
            </a:r>
            <a:r>
              <a:rPr lang="en-US" sz="3600" b="1" u="sng" dirty="0" smtClean="0">
                <a:solidFill>
                  <a:srgbClr val="FF0000"/>
                </a:solidFill>
              </a:rPr>
              <a:t>first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US" sz="3600" b="1" dirty="0" smtClean="0"/>
              <a:t>– </a:t>
            </a:r>
            <a:r>
              <a:rPr lang="en-US" sz="3600" b="1" u="sng" dirty="0" smtClean="0">
                <a:solidFill>
                  <a:srgbClr val="FF0000"/>
                </a:solidFill>
              </a:rPr>
              <a:t>second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US" sz="3600" b="1" dirty="0" smtClean="0"/>
              <a:t>– </a:t>
            </a:r>
            <a:r>
              <a:rPr lang="en-US" sz="3600" b="1" u="sng" dirty="0" smtClean="0">
                <a:solidFill>
                  <a:srgbClr val="FF0000"/>
                </a:solidFill>
              </a:rPr>
              <a:t>third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four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</a:t>
            </a:r>
            <a:r>
              <a:rPr lang="en-US" sz="3600" b="1" u="sng" dirty="0" smtClean="0">
                <a:solidFill>
                  <a:srgbClr val="FF0000"/>
                </a:solidFill>
              </a:rPr>
              <a:t>fif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six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seven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</a:t>
            </a:r>
            <a:r>
              <a:rPr lang="en-US" sz="3600" b="1" u="sng" dirty="0" smtClean="0">
                <a:solidFill>
                  <a:srgbClr val="FF0000"/>
                </a:solidFill>
              </a:rPr>
              <a:t>eigh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</a:t>
            </a:r>
            <a:r>
              <a:rPr lang="en-US" sz="3600" b="1" u="sng" dirty="0" smtClean="0">
                <a:solidFill>
                  <a:srgbClr val="FF0000"/>
                </a:solidFill>
              </a:rPr>
              <a:t>nin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ten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endParaRPr lang="ru-RU" sz="3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300192" y="671691"/>
            <a:ext cx="3024336" cy="618630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– eleven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</a:t>
            </a:r>
            <a:r>
              <a:rPr lang="en-US" sz="3600" b="1" u="sng" dirty="0" smtClean="0">
                <a:solidFill>
                  <a:srgbClr val="FF0000"/>
                </a:solidFill>
              </a:rPr>
              <a:t>twelf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 </a:t>
            </a:r>
          </a:p>
          <a:p>
            <a:r>
              <a:rPr lang="en-US" sz="3600" b="1" dirty="0" smtClean="0"/>
              <a:t>– thirteen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fourteen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fifteen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 </a:t>
            </a:r>
          </a:p>
          <a:p>
            <a:r>
              <a:rPr lang="en-US" sz="3600" b="1" dirty="0" smtClean="0"/>
              <a:t>– sixteen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seventeen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eighteen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nineteen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r>
              <a:rPr lang="en-US" sz="3600" b="1" dirty="0" smtClean="0"/>
              <a:t>– </a:t>
            </a:r>
            <a:r>
              <a:rPr lang="en-US" sz="3600" b="1" u="sng" dirty="0" smtClean="0">
                <a:solidFill>
                  <a:srgbClr val="FF0000"/>
                </a:solidFill>
              </a:rPr>
              <a:t>twentie</a:t>
            </a:r>
            <a:r>
              <a:rPr lang="en-US" sz="3600" b="1" u="sng" dirty="0" smtClean="0">
                <a:solidFill>
                  <a:srgbClr val="C00000"/>
                </a:solidFill>
              </a:rPr>
              <a:t>th</a:t>
            </a:r>
            <a:r>
              <a:rPr lang="en-US" sz="3600" b="1" dirty="0" smtClean="0"/>
              <a:t> </a:t>
            </a:r>
          </a:p>
          <a:p>
            <a:endParaRPr lang="ru-RU" sz="36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331640" y="0"/>
            <a:ext cx="60374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</a:rPr>
              <a:t>Cardinal – ordinal numerals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620688"/>
            <a:ext cx="68407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20 – twent</a:t>
            </a:r>
            <a:r>
              <a:rPr lang="en-GB" sz="4000" b="1" dirty="0" smtClean="0">
                <a:solidFill>
                  <a:srgbClr val="FF0000"/>
                </a:solidFill>
              </a:rPr>
              <a:t>y</a:t>
            </a:r>
            <a:r>
              <a:rPr lang="en-GB" sz="4000" b="1" dirty="0" smtClean="0"/>
              <a:t> – the twent</a:t>
            </a:r>
            <a:r>
              <a:rPr lang="en-GB" sz="4000" b="1" dirty="0" smtClean="0">
                <a:solidFill>
                  <a:srgbClr val="FF0000"/>
                </a:solidFill>
              </a:rPr>
              <a:t>ie</a:t>
            </a:r>
            <a:r>
              <a:rPr lang="en-GB" sz="4000" b="1" dirty="0" smtClean="0"/>
              <a:t>th</a:t>
            </a:r>
          </a:p>
          <a:p>
            <a:r>
              <a:rPr lang="en-GB" sz="4000" b="1" dirty="0" smtClean="0"/>
              <a:t>30 – thirt</a:t>
            </a:r>
            <a:r>
              <a:rPr lang="en-GB" sz="4000" b="1" dirty="0" smtClean="0">
                <a:solidFill>
                  <a:srgbClr val="FF0000"/>
                </a:solidFill>
              </a:rPr>
              <a:t>y</a:t>
            </a:r>
            <a:r>
              <a:rPr lang="en-GB" sz="4000" b="1" dirty="0" smtClean="0"/>
              <a:t> – the thirt</a:t>
            </a:r>
            <a:r>
              <a:rPr lang="en-GB" sz="4000" b="1" dirty="0" smtClean="0">
                <a:solidFill>
                  <a:srgbClr val="FF0000"/>
                </a:solidFill>
              </a:rPr>
              <a:t>ie</a:t>
            </a:r>
            <a:r>
              <a:rPr lang="en-GB" sz="4000" b="1" dirty="0" smtClean="0"/>
              <a:t>th</a:t>
            </a:r>
          </a:p>
          <a:p>
            <a:r>
              <a:rPr lang="en-GB" sz="4000" b="1" dirty="0" smtClean="0"/>
              <a:t>40 – fort</a:t>
            </a:r>
            <a:r>
              <a:rPr lang="en-GB" sz="4000" b="1" dirty="0" smtClean="0">
                <a:solidFill>
                  <a:srgbClr val="FF0000"/>
                </a:solidFill>
              </a:rPr>
              <a:t>y</a:t>
            </a:r>
            <a:r>
              <a:rPr lang="en-GB" sz="4000" b="1" dirty="0" smtClean="0"/>
              <a:t> – the fort</a:t>
            </a:r>
            <a:r>
              <a:rPr lang="en-GB" sz="4000" b="1" dirty="0" smtClean="0">
                <a:solidFill>
                  <a:srgbClr val="FF0000"/>
                </a:solidFill>
              </a:rPr>
              <a:t>ie</a:t>
            </a:r>
            <a:r>
              <a:rPr lang="en-GB" sz="4000" b="1" dirty="0" smtClean="0"/>
              <a:t>th</a:t>
            </a:r>
          </a:p>
          <a:p>
            <a:r>
              <a:rPr lang="en-GB" sz="4000" b="1" dirty="0" smtClean="0"/>
              <a:t>50 – fift</a:t>
            </a:r>
            <a:r>
              <a:rPr lang="en-GB" sz="4000" b="1" dirty="0" smtClean="0">
                <a:solidFill>
                  <a:srgbClr val="FF0000"/>
                </a:solidFill>
              </a:rPr>
              <a:t>y</a:t>
            </a:r>
            <a:r>
              <a:rPr lang="en-GB" sz="4000" b="1" dirty="0" smtClean="0"/>
              <a:t> – the fift</a:t>
            </a:r>
            <a:r>
              <a:rPr lang="en-GB" sz="4000" b="1" dirty="0" smtClean="0">
                <a:solidFill>
                  <a:srgbClr val="FF0000"/>
                </a:solidFill>
              </a:rPr>
              <a:t>ie</a:t>
            </a:r>
            <a:r>
              <a:rPr lang="en-GB" sz="4000" b="1" dirty="0" smtClean="0"/>
              <a:t>th</a:t>
            </a:r>
            <a:endParaRPr lang="en-GB" sz="4000" b="1" dirty="0" smtClean="0">
              <a:solidFill>
                <a:srgbClr val="00B050"/>
              </a:solidFill>
            </a:endParaRPr>
          </a:p>
          <a:p>
            <a:r>
              <a:rPr lang="en-GB" sz="4000" b="1" dirty="0" smtClean="0"/>
              <a:t>60 – sixt</a:t>
            </a:r>
            <a:r>
              <a:rPr lang="en-GB" sz="4000" b="1" dirty="0" smtClean="0">
                <a:solidFill>
                  <a:srgbClr val="FF0000"/>
                </a:solidFill>
              </a:rPr>
              <a:t>y</a:t>
            </a:r>
            <a:r>
              <a:rPr lang="en-GB" sz="4000" b="1" dirty="0" smtClean="0"/>
              <a:t> – the sixt</a:t>
            </a:r>
            <a:r>
              <a:rPr lang="en-GB" sz="4000" b="1" dirty="0" smtClean="0">
                <a:solidFill>
                  <a:srgbClr val="FF0000"/>
                </a:solidFill>
              </a:rPr>
              <a:t>ie</a:t>
            </a:r>
            <a:r>
              <a:rPr lang="en-GB" sz="4000" b="1" dirty="0" smtClean="0"/>
              <a:t>th</a:t>
            </a:r>
            <a:r>
              <a:rPr lang="en-GB" sz="4000" b="1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GB" sz="4000" b="1" dirty="0" smtClean="0"/>
              <a:t>70 – sevent</a:t>
            </a:r>
            <a:r>
              <a:rPr lang="en-GB" sz="4000" b="1" dirty="0" smtClean="0">
                <a:solidFill>
                  <a:srgbClr val="FF0000"/>
                </a:solidFill>
              </a:rPr>
              <a:t>y</a:t>
            </a:r>
            <a:r>
              <a:rPr lang="en-GB" sz="4000" b="1" dirty="0" smtClean="0"/>
              <a:t> – the sevent</a:t>
            </a:r>
            <a:r>
              <a:rPr lang="en-GB" sz="4000" b="1" dirty="0" smtClean="0">
                <a:solidFill>
                  <a:srgbClr val="FF0000"/>
                </a:solidFill>
              </a:rPr>
              <a:t>ie</a:t>
            </a:r>
            <a:r>
              <a:rPr lang="en-GB" sz="4000" b="1" dirty="0" smtClean="0"/>
              <a:t>th</a:t>
            </a:r>
          </a:p>
          <a:p>
            <a:r>
              <a:rPr lang="en-GB" sz="4000" b="1" dirty="0" smtClean="0"/>
              <a:t>80 – eight</a:t>
            </a:r>
            <a:r>
              <a:rPr lang="en-GB" sz="4000" b="1" dirty="0" smtClean="0">
                <a:solidFill>
                  <a:srgbClr val="FF0000"/>
                </a:solidFill>
              </a:rPr>
              <a:t>y</a:t>
            </a:r>
            <a:r>
              <a:rPr lang="en-GB" sz="4000" b="1" dirty="0" smtClean="0"/>
              <a:t> – the</a:t>
            </a:r>
            <a:r>
              <a:rPr lang="en-GB" sz="4000" b="1" dirty="0" smtClean="0">
                <a:solidFill>
                  <a:srgbClr val="FF0000"/>
                </a:solidFill>
              </a:rPr>
              <a:t> </a:t>
            </a:r>
            <a:r>
              <a:rPr lang="en-GB" sz="4000" b="1" dirty="0" smtClean="0"/>
              <a:t>eight</a:t>
            </a:r>
            <a:r>
              <a:rPr lang="en-GB" sz="4000" b="1" dirty="0" smtClean="0">
                <a:solidFill>
                  <a:srgbClr val="FF0000"/>
                </a:solidFill>
              </a:rPr>
              <a:t>ie</a:t>
            </a:r>
            <a:r>
              <a:rPr lang="en-GB" sz="4000" b="1" dirty="0" smtClean="0"/>
              <a:t>th</a:t>
            </a:r>
          </a:p>
          <a:p>
            <a:r>
              <a:rPr lang="en-GB" sz="4000" b="1" dirty="0" smtClean="0"/>
              <a:t>90 – ninet</a:t>
            </a:r>
            <a:r>
              <a:rPr lang="en-GB" sz="4000" b="1" dirty="0" smtClean="0">
                <a:solidFill>
                  <a:srgbClr val="FF0000"/>
                </a:solidFill>
              </a:rPr>
              <a:t>y</a:t>
            </a:r>
            <a:r>
              <a:rPr lang="en-GB" sz="4000" b="1" dirty="0" smtClean="0"/>
              <a:t> – the ninet</a:t>
            </a:r>
            <a:r>
              <a:rPr lang="en-GB" sz="4000" b="1" dirty="0" smtClean="0">
                <a:solidFill>
                  <a:srgbClr val="FF0000"/>
                </a:solidFill>
              </a:rPr>
              <a:t>ie</a:t>
            </a:r>
            <a:r>
              <a:rPr lang="en-GB" sz="4000" b="1" dirty="0" smtClean="0"/>
              <a:t>th</a:t>
            </a:r>
          </a:p>
          <a:p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779912" y="0"/>
            <a:ext cx="1553631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Mind!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7-конечная звезда 3"/>
          <p:cNvSpPr/>
          <p:nvPr/>
        </p:nvSpPr>
        <p:spPr>
          <a:xfrm>
            <a:off x="0" y="5129212"/>
            <a:ext cx="1800225" cy="1728788"/>
          </a:xfrm>
          <a:prstGeom prst="star7">
            <a:avLst>
              <a:gd name="adj" fmla="val 34601"/>
              <a:gd name="hf" fmla="val 102572"/>
              <a:gd name="vf" fmla="val 105210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y</a:t>
            </a:r>
            <a:endParaRPr lang="ru-RU" sz="4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7-конечная звезда 4"/>
          <p:cNvSpPr/>
          <p:nvPr/>
        </p:nvSpPr>
        <p:spPr>
          <a:xfrm>
            <a:off x="6948264" y="5129212"/>
            <a:ext cx="1800225" cy="1728788"/>
          </a:xfrm>
          <a:prstGeom prst="star7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sz="40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ie</a:t>
            </a:r>
            <a:endParaRPr lang="ru-RU" sz="40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31840" y="5661248"/>
            <a:ext cx="2448272" cy="5847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меняется на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1680" y="0"/>
            <a:ext cx="58993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>
                <a:solidFill>
                  <a:srgbClr val="00B050"/>
                </a:solidFill>
                <a:latin typeface="Aharoni" pitchFamily="2" charset="-79"/>
                <a:cs typeface="Aharoni" pitchFamily="2" charset="-79"/>
              </a:rPr>
              <a:t>Ordinal numerals</a:t>
            </a:r>
            <a:endParaRPr lang="ru-RU" sz="5400" dirty="0">
              <a:solidFill>
                <a:srgbClr val="00B050"/>
              </a:solidFill>
              <a:cs typeface="Aharoni" pitchFamily="2" charset="-79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1124744"/>
            <a:ext cx="71022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/>
              <a:t>Four + </a:t>
            </a:r>
            <a:r>
              <a:rPr lang="en-US" sz="6000" b="1" dirty="0" err="1" smtClean="0">
                <a:solidFill>
                  <a:srgbClr val="00B050"/>
                </a:solidFill>
              </a:rPr>
              <a:t>th</a:t>
            </a:r>
            <a:r>
              <a:rPr lang="en-US" sz="6000" dirty="0" smtClean="0"/>
              <a:t> =  </a:t>
            </a:r>
            <a:r>
              <a:rPr lang="en-US" sz="6000" dirty="0" smtClean="0">
                <a:solidFill>
                  <a:srgbClr val="FF0000"/>
                </a:solidFill>
              </a:rPr>
              <a:t>the</a:t>
            </a:r>
            <a:r>
              <a:rPr lang="en-US" sz="6000" dirty="0" smtClean="0"/>
              <a:t> fourth</a:t>
            </a:r>
            <a:endParaRPr lang="ru-RU" sz="6000" dirty="0"/>
          </a:p>
        </p:txBody>
      </p:sp>
      <p:sp>
        <p:nvSpPr>
          <p:cNvPr id="4" name="TextBox 3"/>
          <p:cNvSpPr txBox="1"/>
          <p:nvPr/>
        </p:nvSpPr>
        <p:spPr>
          <a:xfrm>
            <a:off x="539552" y="4077072"/>
            <a:ext cx="342914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on</a:t>
            </a:r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 – the </a:t>
            </a:r>
            <a:r>
              <a:rPr lang="en-GB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first</a:t>
            </a:r>
          </a:p>
          <a:p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two – the </a:t>
            </a:r>
            <a:r>
              <a:rPr lang="en-GB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second</a:t>
            </a:r>
          </a:p>
          <a:p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three – the </a:t>
            </a:r>
            <a:r>
              <a:rPr lang="en-GB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third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51278" y="3573016"/>
            <a:ext cx="4673074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five – the fi</a:t>
            </a:r>
            <a:r>
              <a:rPr lang="en-GB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fth</a:t>
            </a:r>
          </a:p>
          <a:p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eight – the eigh</a:t>
            </a:r>
            <a:r>
              <a:rPr lang="en-GB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</a:p>
          <a:p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nine – the nin</a:t>
            </a:r>
            <a:r>
              <a:rPr lang="en-GB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</a:p>
          <a:p>
            <a:r>
              <a:rPr lang="en-GB" sz="3600" b="1" dirty="0" smtClean="0">
                <a:latin typeface="Times New Roman" pitchFamily="18" charset="0"/>
                <a:cs typeface="Times New Roman" pitchFamily="18" charset="0"/>
              </a:rPr>
              <a:t>twelve – the twel</a:t>
            </a:r>
            <a:r>
              <a:rPr lang="en-GB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fth</a:t>
            </a:r>
          </a:p>
          <a:p>
            <a:r>
              <a:rPr lang="en-US" sz="3600" b="1" dirty="0" smtClean="0">
                <a:latin typeface="Times New Roman" pitchFamily="18" charset="0"/>
                <a:cs typeface="Times New Roman" pitchFamily="18" charset="0"/>
              </a:rPr>
              <a:t>twenty – the twentie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 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59632" y="3140968"/>
            <a:ext cx="1553630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Mind!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379577"/>
            <a:ext cx="904415" cy="54784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3500" b="1" dirty="0" smtClean="0">
                <a:solidFill>
                  <a:srgbClr val="0070C0"/>
                </a:solidFill>
              </a:rPr>
              <a:t>1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st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2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nd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3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rd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4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5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6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7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8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9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10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83768" y="1379577"/>
            <a:ext cx="936104" cy="547842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0070C0"/>
                </a:solidFill>
              </a:rPr>
              <a:t>11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12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13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14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15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  <a:r>
              <a:rPr lang="en-US" sz="3500" b="1" dirty="0" smtClean="0"/>
              <a:t>       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16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17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18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19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20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99592" y="1379577"/>
            <a:ext cx="1656184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/>
              <a:t>first </a:t>
            </a:r>
          </a:p>
          <a:p>
            <a:r>
              <a:rPr lang="en-US" sz="3500" b="1" dirty="0" smtClean="0"/>
              <a:t>second </a:t>
            </a:r>
          </a:p>
          <a:p>
            <a:r>
              <a:rPr lang="en-US" sz="3500" b="1" dirty="0" smtClean="0"/>
              <a:t>third </a:t>
            </a:r>
          </a:p>
          <a:p>
            <a:r>
              <a:rPr lang="en-US" sz="3500" b="1" dirty="0" smtClean="0"/>
              <a:t>fourth </a:t>
            </a:r>
          </a:p>
          <a:p>
            <a:r>
              <a:rPr lang="en-US" sz="3500" b="1" dirty="0" smtClean="0"/>
              <a:t>fifth </a:t>
            </a:r>
          </a:p>
          <a:p>
            <a:r>
              <a:rPr lang="en-US" sz="3500" b="1" dirty="0" smtClean="0"/>
              <a:t>sixth </a:t>
            </a:r>
          </a:p>
          <a:p>
            <a:r>
              <a:rPr lang="en-US" sz="3500" b="1" dirty="0" smtClean="0"/>
              <a:t>seventh </a:t>
            </a:r>
          </a:p>
          <a:p>
            <a:r>
              <a:rPr lang="en-US" sz="3500" b="1" dirty="0" smtClean="0"/>
              <a:t>eighth </a:t>
            </a:r>
          </a:p>
          <a:p>
            <a:r>
              <a:rPr lang="en-US" sz="3500" b="1" dirty="0" smtClean="0"/>
              <a:t>ninth </a:t>
            </a:r>
          </a:p>
          <a:p>
            <a:r>
              <a:rPr lang="en-US" sz="3500" b="1" dirty="0" smtClean="0"/>
              <a:t>tenth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419872" y="1379577"/>
            <a:ext cx="2592288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 smtClean="0"/>
              <a:t>eleventh </a:t>
            </a:r>
          </a:p>
          <a:p>
            <a:r>
              <a:rPr lang="en-US" sz="3500" b="1" dirty="0" smtClean="0"/>
              <a:t>twelfth  </a:t>
            </a:r>
          </a:p>
          <a:p>
            <a:r>
              <a:rPr lang="en-US" sz="3500" b="1" dirty="0" smtClean="0"/>
              <a:t>thirteenth </a:t>
            </a:r>
          </a:p>
          <a:p>
            <a:r>
              <a:rPr lang="en-US" sz="3500" b="1" dirty="0" smtClean="0"/>
              <a:t>fourteenth </a:t>
            </a:r>
          </a:p>
          <a:p>
            <a:r>
              <a:rPr lang="en-US" sz="3500" b="1" dirty="0" smtClean="0"/>
              <a:t>fifteenth  </a:t>
            </a:r>
          </a:p>
          <a:p>
            <a:r>
              <a:rPr lang="en-US" sz="3500" b="1" dirty="0" smtClean="0"/>
              <a:t>sixteenth </a:t>
            </a:r>
          </a:p>
          <a:p>
            <a:r>
              <a:rPr lang="en-US" sz="3500" b="1" dirty="0" smtClean="0"/>
              <a:t>seventeenth </a:t>
            </a:r>
          </a:p>
          <a:p>
            <a:r>
              <a:rPr lang="en-US" sz="3500" b="1" dirty="0" smtClean="0"/>
              <a:t>eighteenth </a:t>
            </a:r>
          </a:p>
          <a:p>
            <a:r>
              <a:rPr lang="en-US" sz="3500" b="1" dirty="0" smtClean="0"/>
              <a:t>nineteenth </a:t>
            </a:r>
          </a:p>
          <a:p>
            <a:r>
              <a:rPr lang="en-US" sz="3500" b="1" dirty="0" smtClean="0"/>
              <a:t>twentieth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483768" y="0"/>
            <a:ext cx="514634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 smtClean="0">
                <a:solidFill>
                  <a:srgbClr val="FF0000"/>
                </a:solidFill>
              </a:rPr>
              <a:t>Ordinal numerals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68144" y="2420888"/>
            <a:ext cx="936104" cy="39703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500" b="1" dirty="0" smtClean="0">
                <a:solidFill>
                  <a:srgbClr val="0070C0"/>
                </a:solidFill>
              </a:rPr>
              <a:t>30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40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50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60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70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  <a:r>
              <a:rPr lang="en-US" sz="3500" b="1" dirty="0" smtClean="0"/>
              <a:t>       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80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</a:p>
          <a:p>
            <a:r>
              <a:rPr lang="en-US" sz="3500" b="1" dirty="0" smtClean="0">
                <a:solidFill>
                  <a:srgbClr val="0070C0"/>
                </a:solidFill>
              </a:rPr>
              <a:t>90</a:t>
            </a:r>
            <a:r>
              <a:rPr lang="en-US" sz="3500" b="1" baseline="30000" dirty="0" smtClean="0">
                <a:solidFill>
                  <a:srgbClr val="0070C0"/>
                </a:solidFill>
              </a:rPr>
              <a:t>th</a:t>
            </a:r>
            <a:endParaRPr lang="en-US" sz="3500" b="1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6804248" y="2348880"/>
            <a:ext cx="23397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thirtieth </a:t>
            </a:r>
          </a:p>
          <a:p>
            <a:r>
              <a:rPr lang="en-US" sz="3600" b="1" dirty="0" smtClean="0"/>
              <a:t>fortieth </a:t>
            </a:r>
          </a:p>
          <a:p>
            <a:r>
              <a:rPr lang="en-US" sz="3600" b="1" dirty="0" smtClean="0"/>
              <a:t>fiftieth  </a:t>
            </a:r>
          </a:p>
          <a:p>
            <a:r>
              <a:rPr lang="en-US" sz="3600" b="1" dirty="0" smtClean="0"/>
              <a:t>sixtieth </a:t>
            </a:r>
          </a:p>
          <a:p>
            <a:r>
              <a:rPr lang="en-US" sz="3600" b="1" dirty="0" smtClean="0"/>
              <a:t>seventieth </a:t>
            </a:r>
          </a:p>
          <a:p>
            <a:r>
              <a:rPr lang="en-US" sz="3600" b="1" dirty="0" smtClean="0"/>
              <a:t>eightieth </a:t>
            </a:r>
          </a:p>
          <a:p>
            <a:r>
              <a:rPr lang="en-US" sz="3600" b="1" dirty="0" smtClean="0"/>
              <a:t>ninetieth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9144000" cy="7078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rgbClr val="FFFF00"/>
                </a:solidFill>
              </a:rPr>
              <a:t>Stand in order of height</a:t>
            </a:r>
            <a:endParaRPr lang="ru-RU" sz="4000" b="1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1556792"/>
            <a:ext cx="26564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dirty="0" smtClean="0"/>
              <a:t>I am </a:t>
            </a:r>
            <a:r>
              <a:rPr lang="en-US" sz="5400" dirty="0" smtClean="0">
                <a:solidFill>
                  <a:srgbClr val="FF0000"/>
                </a:solidFill>
              </a:rPr>
              <a:t>the</a:t>
            </a:r>
            <a:r>
              <a:rPr lang="en-US" sz="5400" dirty="0" smtClean="0"/>
              <a:t> </a:t>
            </a:r>
            <a:endParaRPr lang="ru-RU" sz="5400" dirty="0"/>
          </a:p>
        </p:txBody>
      </p:sp>
      <p:cxnSp>
        <p:nvCxnSpPr>
          <p:cNvPr id="9" name="Прямая со стрелкой 8"/>
          <p:cNvCxnSpPr/>
          <p:nvPr/>
        </p:nvCxnSpPr>
        <p:spPr>
          <a:xfrm flipV="1">
            <a:off x="2699792" y="1268761"/>
            <a:ext cx="864096" cy="7920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2699792" y="1916832"/>
            <a:ext cx="864096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2699792" y="2060848"/>
            <a:ext cx="792088" cy="3609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2771800" y="2132856"/>
            <a:ext cx="792088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2699792" y="2060848"/>
            <a:ext cx="864096" cy="15841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4323318"/>
            <a:ext cx="864096" cy="253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3714540"/>
            <a:ext cx="1152128" cy="3143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3319321"/>
            <a:ext cx="1152128" cy="3538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3491880" y="836712"/>
            <a:ext cx="1661609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first</a:t>
            </a:r>
          </a:p>
          <a:p>
            <a:r>
              <a:rPr lang="en-US" sz="4000" dirty="0" smtClean="0"/>
              <a:t>second</a:t>
            </a:r>
          </a:p>
          <a:p>
            <a:r>
              <a:rPr lang="en-US" sz="4000" dirty="0" smtClean="0"/>
              <a:t>third</a:t>
            </a:r>
          </a:p>
          <a:p>
            <a:r>
              <a:rPr lang="en-US" sz="4000" dirty="0" smtClean="0"/>
              <a:t>fourth</a:t>
            </a:r>
          </a:p>
          <a:p>
            <a:r>
              <a:rPr lang="en-US" sz="4000" dirty="0" smtClean="0"/>
              <a:t>fifth</a:t>
            </a:r>
            <a:endParaRPr lang="ru-RU" sz="4000" dirty="0"/>
          </a:p>
        </p:txBody>
      </p:sp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3017273"/>
            <a:ext cx="1224136" cy="3840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15808" y="2411834"/>
            <a:ext cx="1728192" cy="4446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Стрелка вверх 14"/>
          <p:cNvSpPr/>
          <p:nvPr/>
        </p:nvSpPr>
        <p:spPr>
          <a:xfrm>
            <a:off x="467544" y="5085184"/>
            <a:ext cx="504056" cy="1584176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2411834"/>
            <a:ext cx="1728192" cy="4446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FF00"/>
                </a:solidFill>
              </a:rPr>
              <a:t>Stand in order of the first letter of your name</a:t>
            </a:r>
            <a:endParaRPr lang="ru-RU" sz="3600" b="1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1052736"/>
            <a:ext cx="219964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/>
              <a:t>I am </a:t>
            </a:r>
            <a:r>
              <a:rPr lang="en-US" sz="4400" dirty="0" smtClean="0">
                <a:solidFill>
                  <a:srgbClr val="FF0000"/>
                </a:solidFill>
              </a:rPr>
              <a:t>the</a:t>
            </a:r>
            <a:r>
              <a:rPr lang="en-US" sz="4400" dirty="0" smtClean="0"/>
              <a:t> </a:t>
            </a:r>
            <a:endParaRPr lang="ru-RU" sz="4400" dirty="0"/>
          </a:p>
        </p:txBody>
      </p:sp>
      <p:cxnSp>
        <p:nvCxnSpPr>
          <p:cNvPr id="9" name="Прямая со стрелкой 8"/>
          <p:cNvCxnSpPr>
            <a:stCxn id="6" idx="3"/>
            <a:endCxn id="21" idx="1"/>
          </p:cNvCxnSpPr>
          <p:nvPr/>
        </p:nvCxnSpPr>
        <p:spPr>
          <a:xfrm flipV="1">
            <a:off x="2523169" y="974631"/>
            <a:ext cx="896703" cy="4628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6" idx="3"/>
            <a:endCxn id="28" idx="1"/>
          </p:cNvCxnSpPr>
          <p:nvPr/>
        </p:nvCxnSpPr>
        <p:spPr>
          <a:xfrm>
            <a:off x="2523169" y="1437457"/>
            <a:ext cx="824695" cy="412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6" idx="3"/>
            <a:endCxn id="32" idx="1"/>
          </p:cNvCxnSpPr>
          <p:nvPr/>
        </p:nvCxnSpPr>
        <p:spPr>
          <a:xfrm>
            <a:off x="2523169" y="1437457"/>
            <a:ext cx="896703" cy="6893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>
            <a:stCxn id="6" idx="3"/>
            <a:endCxn id="36" idx="1"/>
          </p:cNvCxnSpPr>
          <p:nvPr/>
        </p:nvCxnSpPr>
        <p:spPr>
          <a:xfrm flipV="1">
            <a:off x="2523169" y="1118647"/>
            <a:ext cx="2696903" cy="31881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6" idx="3"/>
            <a:endCxn id="37" idx="1"/>
          </p:cNvCxnSpPr>
          <p:nvPr/>
        </p:nvCxnSpPr>
        <p:spPr>
          <a:xfrm>
            <a:off x="2523169" y="1437457"/>
            <a:ext cx="2552887" cy="6172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017273"/>
            <a:ext cx="1224136" cy="3840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3714540"/>
            <a:ext cx="1152128" cy="3143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51920" y="3319321"/>
            <a:ext cx="1152128" cy="3538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3419872" y="620688"/>
            <a:ext cx="9956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first</a:t>
            </a:r>
          </a:p>
        </p:txBody>
      </p:sp>
      <p:pic>
        <p:nvPicPr>
          <p:cNvPr id="3789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4323318"/>
            <a:ext cx="864096" cy="2534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323528" y="2564904"/>
            <a:ext cx="9364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A</a:t>
            </a:r>
            <a:r>
              <a:rPr lang="en-US" sz="3600" dirty="0" smtClean="0"/>
              <a:t>nn</a:t>
            </a:r>
            <a:endParaRPr lang="ru-RU" sz="3600" dirty="0"/>
          </a:p>
        </p:txBody>
      </p:sp>
      <p:sp>
        <p:nvSpPr>
          <p:cNvPr id="24" name="TextBox 23"/>
          <p:cNvSpPr txBox="1"/>
          <p:nvPr/>
        </p:nvSpPr>
        <p:spPr>
          <a:xfrm>
            <a:off x="2195736" y="3717032"/>
            <a:ext cx="7537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B</a:t>
            </a:r>
            <a:r>
              <a:rPr lang="en-US" sz="3600" dirty="0" smtClean="0"/>
              <a:t>ill</a:t>
            </a:r>
            <a:endParaRPr lang="ru-RU" sz="3600" dirty="0"/>
          </a:p>
        </p:txBody>
      </p:sp>
      <p:sp>
        <p:nvSpPr>
          <p:cNvPr id="25" name="TextBox 24"/>
          <p:cNvSpPr txBox="1"/>
          <p:nvPr/>
        </p:nvSpPr>
        <p:spPr>
          <a:xfrm>
            <a:off x="3995936" y="2996952"/>
            <a:ext cx="11419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C</a:t>
            </a:r>
            <a:r>
              <a:rPr lang="en-US" sz="3600" dirty="0" smtClean="0"/>
              <a:t>lare</a:t>
            </a:r>
            <a:endParaRPr lang="ru-RU" sz="3600" dirty="0"/>
          </a:p>
        </p:txBody>
      </p:sp>
      <p:sp>
        <p:nvSpPr>
          <p:cNvPr id="28" name="TextBox 27"/>
          <p:cNvSpPr txBox="1"/>
          <p:nvPr/>
        </p:nvSpPr>
        <p:spPr>
          <a:xfrm>
            <a:off x="3347864" y="1124744"/>
            <a:ext cx="16616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second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419872" y="1772816"/>
            <a:ext cx="11843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third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220072" y="764704"/>
            <a:ext cx="14915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fourth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076056" y="1700808"/>
            <a:ext cx="105670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fifth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580112" y="3212976"/>
            <a:ext cx="13724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D</a:t>
            </a:r>
            <a:r>
              <a:rPr lang="en-US" sz="3600" dirty="0" smtClean="0"/>
              <a:t>aniel</a:t>
            </a:r>
            <a:endParaRPr lang="ru-RU" sz="3600" dirty="0"/>
          </a:p>
        </p:txBody>
      </p:sp>
      <p:sp>
        <p:nvSpPr>
          <p:cNvPr id="43" name="TextBox 42"/>
          <p:cNvSpPr txBox="1"/>
          <p:nvPr/>
        </p:nvSpPr>
        <p:spPr>
          <a:xfrm>
            <a:off x="7164288" y="1916832"/>
            <a:ext cx="1588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solidFill>
                  <a:srgbClr val="FF0000"/>
                </a:solidFill>
              </a:rPr>
              <a:t>E</a:t>
            </a:r>
            <a:r>
              <a:rPr lang="en-US" sz="3600" dirty="0" smtClean="0"/>
              <a:t>dward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75856" y="404664"/>
            <a:ext cx="222689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Fill in the gaps: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1268760"/>
            <a:ext cx="9144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December is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______________month of the year.</a:t>
            </a: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February is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_______________month of the year.</a:t>
            </a: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January is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________________month of the year.</a:t>
            </a: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March is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_________________ month of the year.</a:t>
            </a: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June is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___________________month of the year.</a:t>
            </a: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July is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___________________ month of the year.</a:t>
            </a: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September is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______________month of the year.</a:t>
            </a: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October is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________________ month of the year.</a:t>
            </a: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April is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___________________month of the year.</a:t>
            </a: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November is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_______________month of the year.</a:t>
            </a: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May is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____________________month of the year.</a:t>
            </a:r>
          </a:p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August is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__________________ month of the year.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75856" y="1196752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twelfth</a:t>
            </a:r>
            <a:endParaRPr lang="ru-RU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3275856" y="335699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seventh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47864" y="2060848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first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47864" y="2492896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third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347864" y="2924944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sixth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75856" y="1628800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second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47864" y="3789040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ninth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31840" y="5085184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eleventh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03848" y="4581128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fourth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47864" y="4149080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tenth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75856" y="5877272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eighth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347864" y="5517232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fifth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1196752"/>
            <a:ext cx="374441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800" b="1" dirty="0" smtClean="0">
                <a:latin typeface="Times New Roman" pitchFamily="18" charset="0"/>
                <a:cs typeface="Times New Roman" pitchFamily="18" charset="0"/>
              </a:rPr>
              <a:t>71</a:t>
            </a:r>
            <a:r>
              <a:rPr lang="en-US" sz="88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endParaRPr lang="en-GB" sz="8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8800" b="1" dirty="0" smtClean="0">
                <a:latin typeface="Times New Roman" pitchFamily="18" charset="0"/>
                <a:cs typeface="Times New Roman" pitchFamily="18" charset="0"/>
              </a:rPr>
              <a:t>33 - </a:t>
            </a:r>
            <a:endParaRPr lang="en-GB" sz="8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GB" sz="8800" b="1" dirty="0" smtClean="0">
                <a:latin typeface="Times New Roman" pitchFamily="18" charset="0"/>
                <a:cs typeface="Times New Roman" pitchFamily="18" charset="0"/>
              </a:rPr>
              <a:t>24 - </a:t>
            </a:r>
            <a:endParaRPr lang="ru-RU" sz="8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995936" y="404664"/>
            <a:ext cx="1553631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en-GB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Mind!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340768"/>
            <a:ext cx="8742970" cy="44935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Двузначные числительные (35, 56, …)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при образовании порядкового числительного </a:t>
            </a:r>
          </a:p>
          <a:p>
            <a:pPr algn="ctr"/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изменяют форму последнего слова:</a:t>
            </a:r>
            <a:endParaRPr lang="en-GB" sz="3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54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71 –</a:t>
            </a:r>
            <a:r>
              <a:rPr lang="en-GB" sz="5400" b="1" dirty="0" smtClean="0">
                <a:latin typeface="Times New Roman" pitchFamily="18" charset="0"/>
                <a:cs typeface="Times New Roman" pitchFamily="18" charset="0"/>
              </a:rPr>
              <a:t>seventy-</a:t>
            </a:r>
            <a:r>
              <a:rPr lang="en-GB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first</a:t>
            </a:r>
          </a:p>
          <a:p>
            <a:pPr algn="ctr"/>
            <a:r>
              <a:rPr lang="en-GB" sz="5400" b="1" dirty="0" smtClean="0">
                <a:latin typeface="Times New Roman" pitchFamily="18" charset="0"/>
                <a:cs typeface="Times New Roman" pitchFamily="18" charset="0"/>
              </a:rPr>
              <a:t>33 </a:t>
            </a:r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GB" sz="5400" b="1" dirty="0" smtClean="0">
                <a:latin typeface="Times New Roman" pitchFamily="18" charset="0"/>
                <a:cs typeface="Times New Roman" pitchFamily="18" charset="0"/>
              </a:rPr>
              <a:t>thirty-</a:t>
            </a:r>
            <a:r>
              <a:rPr lang="en-GB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third</a:t>
            </a:r>
          </a:p>
          <a:p>
            <a:pPr algn="ctr"/>
            <a:r>
              <a:rPr lang="en-GB" sz="5400" b="1" dirty="0" smtClean="0">
                <a:latin typeface="Times New Roman" pitchFamily="18" charset="0"/>
                <a:cs typeface="Times New Roman" pitchFamily="18" charset="0"/>
              </a:rPr>
              <a:t>     24 –twenty-four</a:t>
            </a:r>
            <a:r>
              <a:rPr lang="en-GB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988840"/>
            <a:ext cx="40461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4400" dirty="0" smtClean="0"/>
              <a:t>Write numbers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987824" y="548680"/>
            <a:ext cx="171553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600" b="1" dirty="0" smtClean="0">
                <a:solidFill>
                  <a:srgbClr val="FF0000"/>
                </a:solidFill>
              </a:rPr>
              <a:t>Plan</a:t>
            </a:r>
            <a:endParaRPr lang="ru-RU" sz="66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43608" y="2780928"/>
            <a:ext cx="669356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en-US" sz="4400" dirty="0" smtClean="0"/>
              <a:t>2.Change your sits clockwise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43608" y="3573016"/>
            <a:ext cx="48629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en-US" sz="4400" dirty="0" smtClean="0"/>
              <a:t>3. Check and correct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71600" y="4293096"/>
            <a:ext cx="58583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en-US" sz="4400" dirty="0" smtClean="0"/>
              <a:t>4. Change your sits again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3608" y="5085184"/>
            <a:ext cx="46278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/>
            <a:r>
              <a:rPr lang="en-US" sz="4400" dirty="0" smtClean="0"/>
              <a:t>5. Check altogether</a:t>
            </a:r>
            <a:endParaRPr lang="ru-RU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5736" y="0"/>
            <a:ext cx="48333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 smtClean="0">
                <a:solidFill>
                  <a:srgbClr val="FF0000"/>
                </a:solidFill>
              </a:rPr>
              <a:t>Check yourself</a:t>
            </a:r>
            <a:endParaRPr lang="ru-RU" sz="60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520" y="1700809"/>
            <a:ext cx="55015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23</a:t>
            </a:r>
          </a:p>
          <a:p>
            <a:r>
              <a:rPr lang="en-US" sz="2800" dirty="0" smtClean="0"/>
              <a:t>12</a:t>
            </a:r>
          </a:p>
          <a:p>
            <a:r>
              <a:rPr lang="en-US" sz="2800" dirty="0" smtClean="0"/>
              <a:t>44</a:t>
            </a:r>
          </a:p>
          <a:p>
            <a:r>
              <a:rPr lang="en-US" sz="2800" dirty="0" smtClean="0"/>
              <a:t>71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7584" y="1700808"/>
            <a:ext cx="2015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twenty-third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827584" y="2132856"/>
            <a:ext cx="1236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twelfth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827584" y="2492896"/>
            <a:ext cx="19071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forty-fourth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827584" y="2924944"/>
            <a:ext cx="19836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seventy-first</a:t>
            </a:r>
            <a:endParaRPr lang="ru-RU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323528" y="4437112"/>
            <a:ext cx="55015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48</a:t>
            </a:r>
          </a:p>
          <a:p>
            <a:r>
              <a:rPr lang="en-US" sz="2800" dirty="0" smtClean="0"/>
              <a:t>52</a:t>
            </a:r>
          </a:p>
          <a:p>
            <a:r>
              <a:rPr lang="en-US" sz="2800" dirty="0" smtClean="0"/>
              <a:t>86</a:t>
            </a:r>
          </a:p>
          <a:p>
            <a:r>
              <a:rPr lang="en-US" sz="2800" dirty="0" smtClean="0"/>
              <a:t>25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9592" y="4437112"/>
            <a:ext cx="19162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forty-eighth</a:t>
            </a:r>
            <a:endParaRPr lang="ru-RU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899592" y="4869160"/>
            <a:ext cx="19129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fifty-second</a:t>
            </a:r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899592" y="5301208"/>
            <a:ext cx="18799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eighty-sixth</a:t>
            </a:r>
            <a:endParaRPr lang="ru-RU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899592" y="5733256"/>
            <a:ext cx="1923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twenty-fifth</a:t>
            </a:r>
            <a:endParaRPr lang="ru-RU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4932040" y="1628800"/>
            <a:ext cx="55015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31</a:t>
            </a:r>
          </a:p>
          <a:p>
            <a:r>
              <a:rPr lang="en-US" sz="2800" dirty="0" smtClean="0"/>
              <a:t>59</a:t>
            </a:r>
          </a:p>
          <a:p>
            <a:r>
              <a:rPr lang="en-US" sz="2800" dirty="0" smtClean="0"/>
              <a:t>73</a:t>
            </a:r>
          </a:p>
          <a:p>
            <a:r>
              <a:rPr lang="en-US" sz="2800" dirty="0" smtClean="0"/>
              <a:t>97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508104" y="1628800"/>
            <a:ext cx="1660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thirty-first</a:t>
            </a:r>
            <a:endParaRPr lang="ru-RU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5436096" y="2060848"/>
            <a:ext cx="16432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fifty-ninth</a:t>
            </a:r>
            <a:endParaRPr lang="ru-RU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5436096" y="2492896"/>
            <a:ext cx="21989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seventy-third</a:t>
            </a:r>
            <a:endParaRPr lang="ru-RU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5436096" y="2924944"/>
            <a:ext cx="24440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ninety-seventh</a:t>
            </a:r>
            <a:endParaRPr lang="ru-RU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4932040" y="4365104"/>
            <a:ext cx="55015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64</a:t>
            </a:r>
          </a:p>
          <a:p>
            <a:r>
              <a:rPr lang="en-US" sz="2800" dirty="0" smtClean="0"/>
              <a:t>22</a:t>
            </a:r>
          </a:p>
          <a:p>
            <a:r>
              <a:rPr lang="en-US" sz="2800" dirty="0" smtClean="0"/>
              <a:t>39</a:t>
            </a:r>
          </a:p>
          <a:p>
            <a:r>
              <a:rPr lang="en-US" sz="2800" dirty="0" smtClean="0"/>
              <a:t>91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508104" y="4365104"/>
            <a:ext cx="18708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sixty-fourth</a:t>
            </a:r>
            <a:endParaRPr lang="ru-RU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5508104" y="4797152"/>
            <a:ext cx="24322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twenty-second</a:t>
            </a:r>
            <a:endParaRPr lang="ru-RU" sz="2800" dirty="0"/>
          </a:p>
        </p:txBody>
      </p:sp>
      <p:sp>
        <p:nvSpPr>
          <p:cNvPr id="21" name="TextBox 20"/>
          <p:cNvSpPr txBox="1"/>
          <p:nvPr/>
        </p:nvSpPr>
        <p:spPr>
          <a:xfrm>
            <a:off x="5508104" y="5229200"/>
            <a:ext cx="18596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thirty-ninth</a:t>
            </a:r>
            <a:endParaRPr lang="ru-RU" sz="2800" dirty="0"/>
          </a:p>
        </p:txBody>
      </p:sp>
      <p:sp>
        <p:nvSpPr>
          <p:cNvPr id="22" name="TextBox 21"/>
          <p:cNvSpPr txBox="1"/>
          <p:nvPr/>
        </p:nvSpPr>
        <p:spPr>
          <a:xfrm>
            <a:off x="5508104" y="5661248"/>
            <a:ext cx="17803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ninety-first</a:t>
            </a:r>
            <a:endParaRPr lang="ru-RU" sz="2800" dirty="0"/>
          </a:p>
        </p:txBody>
      </p:sp>
      <p:sp>
        <p:nvSpPr>
          <p:cNvPr id="23" name="TextBox 22"/>
          <p:cNvSpPr txBox="1"/>
          <p:nvPr/>
        </p:nvSpPr>
        <p:spPr>
          <a:xfrm>
            <a:off x="395536" y="1196752"/>
            <a:ext cx="180020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</a:rPr>
              <a:t>1 variant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95536" y="3933056"/>
            <a:ext cx="180020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</a:rPr>
              <a:t>2 variant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04048" y="1124744"/>
            <a:ext cx="180020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</a:rPr>
              <a:t>3 variant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4048" y="3861048"/>
            <a:ext cx="180020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</a:rPr>
              <a:t>4 variant</a:t>
            </a:r>
            <a:endParaRPr lang="ru-RU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0" grpId="0"/>
      <p:bldP spid="11" grpId="0"/>
      <p:bldP spid="12" grpId="0"/>
      <p:bldP spid="14" grpId="0"/>
      <p:bldP spid="15" grpId="0"/>
      <p:bldP spid="16" grpId="0"/>
      <p:bldP spid="17" grpId="0"/>
      <p:bldP spid="19" grpId="0"/>
      <p:bldP spid="20" grpId="0"/>
      <p:bldP spid="21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484784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latin typeface="Times New Roman" pitchFamily="18" charset="0"/>
                <a:cs typeface="Times New Roman" pitchFamily="18" charset="0"/>
              </a:rPr>
              <a:t>My birthday is on the ... of ... .</a:t>
            </a:r>
          </a:p>
          <a:p>
            <a:endParaRPr lang="en-GB" sz="4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6" name="Picture 4" descr="http://gif-kartinki.ru/den-rozhdenija/den-rozhdenija_56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2629623"/>
            <a:ext cx="3600400" cy="4228377"/>
          </a:xfrm>
          <a:prstGeom prst="rect">
            <a:avLst/>
          </a:prstGeom>
          <a:noFill/>
        </p:spPr>
      </p:pic>
      <p:pic>
        <p:nvPicPr>
          <p:cNvPr id="8" name="Picture 4" descr="http://www.joeyperrysma.com/birthday/images/index/birthday-gift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3226001"/>
            <a:ext cx="6048672" cy="3631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Пользователь\Рабочий стол\выложить в инет\Новое изображение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67544" y="476672"/>
            <a:ext cx="1518365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Hometask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67944" y="8367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267744" y="1124744"/>
            <a:ext cx="6004464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2. Write about the birthdays of your family: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1700808"/>
            <a:ext cx="7553222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1) My mother’s birthday is on the ... of ... .</a:t>
            </a:r>
          </a:p>
          <a:p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2) My father’s birthday is on the ... of ... .</a:t>
            </a:r>
          </a:p>
          <a:p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3) My sister’s birthday is on the ... of ... .</a:t>
            </a:r>
          </a:p>
          <a:p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4) My brother’s birthday is on the ... of ... .</a:t>
            </a:r>
          </a:p>
          <a:p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5) My aunt’s birthday is on the ... of ... .</a:t>
            </a:r>
          </a:p>
          <a:p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6) My uncle’s birthday is on the ... of ... .</a:t>
            </a:r>
          </a:p>
          <a:p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7) My cousin’s birthday is on the ... of ... .</a:t>
            </a:r>
          </a:p>
          <a:p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8) My grandfather’s birthday is on the ... of ... .</a:t>
            </a:r>
          </a:p>
          <a:p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9) My grandmother’s birthday is on the ... of ... .</a:t>
            </a:r>
          </a:p>
          <a:p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10) My nephew’s birthday is on the ... of ... .</a:t>
            </a:r>
          </a:p>
          <a:p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11) My niece’s birthday is on the ... of ... 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67744" y="476672"/>
            <a:ext cx="3647152" cy="46166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1. Learn ordinal numbers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1367</TotalTime>
  <Words>776</Words>
  <Application>Microsoft Office PowerPoint</Application>
  <PresentationFormat>Экран (4:3)</PresentationFormat>
  <Paragraphs>318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Evi</dc:creator>
  <cp:lastModifiedBy>Учитель</cp:lastModifiedBy>
  <cp:revision>63</cp:revision>
  <dcterms:created xsi:type="dcterms:W3CDTF">2016-01-19T21:19:22Z</dcterms:created>
  <dcterms:modified xsi:type="dcterms:W3CDTF">2022-01-14T11:36:38Z</dcterms:modified>
</cp:coreProperties>
</file>