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7" r:id="rId6"/>
    <p:sldId id="269" r:id="rId7"/>
    <p:sldId id="270" r:id="rId8"/>
    <p:sldId id="260" r:id="rId9"/>
    <p:sldId id="262" r:id="rId10"/>
    <p:sldId id="293" r:id="rId11"/>
    <p:sldId id="291" r:id="rId12"/>
    <p:sldId id="296" r:id="rId13"/>
    <p:sldId id="294" r:id="rId14"/>
    <p:sldId id="297" r:id="rId15"/>
    <p:sldId id="263" r:id="rId16"/>
    <p:sldId id="271" r:id="rId17"/>
    <p:sldId id="272" r:id="rId18"/>
    <p:sldId id="298" r:id="rId19"/>
    <p:sldId id="295" r:id="rId20"/>
    <p:sldId id="265" r:id="rId21"/>
    <p:sldId id="266" r:id="rId22"/>
    <p:sldId id="287" r:id="rId23"/>
    <p:sldId id="288" r:id="rId24"/>
    <p:sldId id="290" r:id="rId25"/>
    <p:sldId id="264" r:id="rId26"/>
    <p:sldId id="282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868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94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649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34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516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366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221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015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343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662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145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6674D-01AE-4C2F-B5D2-33E89C15E7CB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53E7A-42F1-4942-8718-1537C72F2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475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jpeg"/><Relationship Id="rId7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jpeg"/><Relationship Id="rId7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file:///E:\content\javagifs\63167010337406-1.gif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Сцепленное наследование признаков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856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3600" dirty="0" smtClean="0"/>
              <a:t>Сцепленное наследование – это наследование признаков, расположенных в одной хромосоме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221164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371600"/>
          </a:xfrm>
        </p:spPr>
        <p:txBody>
          <a:bodyPr/>
          <a:lstStyle/>
          <a:p>
            <a:r>
              <a:rPr lang="ru-RU" altLang="ru-RU" smtClean="0"/>
              <a:t>Мушка дрозофила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6553200" y="1981200"/>
            <a:ext cx="3657600" cy="3886200"/>
          </a:xfrm>
        </p:spPr>
        <p:txBody>
          <a:bodyPr/>
          <a:lstStyle/>
          <a:p>
            <a:r>
              <a:rPr lang="ru-RU" altLang="ru-RU" smtClean="0"/>
              <a:t>Дрозофила имеет 4 пары хромосом</a:t>
            </a:r>
          </a:p>
        </p:txBody>
      </p:sp>
      <p:pic>
        <p:nvPicPr>
          <p:cNvPr id="8196" name="Picture 2" descr="http://lib.znate.ru/pars_docs/refs/17/16516/16516_html_m605d23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524000"/>
            <a:ext cx="7581900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72200" y="2209801"/>
            <a:ext cx="3810000" cy="3540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000066"/>
                </a:solidFill>
                <a:latin typeface="Times New Roman" pitchFamily="18" charset="0"/>
              </a:rPr>
              <a:t>Причины выбора:</a:t>
            </a:r>
            <a:r>
              <a:rPr lang="ru-RU" sz="2800" dirty="0">
                <a:solidFill>
                  <a:srgbClr val="000066"/>
                </a:solidFill>
                <a:latin typeface="Arial" charset="0"/>
              </a:rPr>
              <a:t> 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800" dirty="0">
                <a:solidFill>
                  <a:srgbClr val="000066"/>
                </a:solidFill>
                <a:latin typeface="Times New Roman" pitchFamily="18" charset="0"/>
              </a:rPr>
              <a:t>Быстрое размножение (3 поколения в месяц)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800" dirty="0">
                <a:solidFill>
                  <a:srgbClr val="000066"/>
                </a:solidFill>
                <a:latin typeface="Times New Roman" pitchFamily="18" charset="0"/>
              </a:rPr>
              <a:t>Малое количество хромосом (4 пары)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800" dirty="0">
                <a:solidFill>
                  <a:srgbClr val="000066"/>
                </a:solidFill>
                <a:latin typeface="Times New Roman" pitchFamily="18" charset="0"/>
              </a:rPr>
              <a:t>Хорошо заметные внешние различия</a:t>
            </a:r>
          </a:p>
        </p:txBody>
      </p:sp>
    </p:spTree>
    <p:extLst>
      <p:ext uri="{BB962C8B-B14F-4D97-AF65-F5344CB8AC3E}">
        <p14:creationId xmlns:p14="http://schemas.microsoft.com/office/powerpoint/2010/main" val="394453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Закон Томаса Морга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077" y="0"/>
            <a:ext cx="9263846" cy="694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953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745" y="694063"/>
            <a:ext cx="10515600" cy="551595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 </a:t>
            </a:r>
          </a:p>
        </p:txBody>
      </p:sp>
      <p:pic>
        <p:nvPicPr>
          <p:cNvPr id="4" name="Picture 23" descr="сканирование0003f"/>
          <p:cNvPicPr>
            <a:picLocks noChangeAspect="1" noChangeArrowheads="1"/>
          </p:cNvPicPr>
          <p:nvPr/>
        </p:nvPicPr>
        <p:blipFill>
          <a:blip r:embed="rId2" cstate="print">
            <a:lum bright="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69" t="2917" r="42238" b="33176"/>
          <a:stretch>
            <a:fillRect/>
          </a:stretch>
        </p:blipFill>
        <p:spPr bwMode="auto">
          <a:xfrm>
            <a:off x="2088751" y="1069308"/>
            <a:ext cx="6524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WordArt 22"/>
          <p:cNvSpPr>
            <a:spLocks noChangeArrowheads="1" noChangeShapeType="1" noTextEdit="1"/>
          </p:cNvSpPr>
          <p:nvPr/>
        </p:nvSpPr>
        <p:spPr bwMode="auto">
          <a:xfrm>
            <a:off x="1164116" y="1171461"/>
            <a:ext cx="345196" cy="304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032012" y="1859342"/>
            <a:ext cx="387798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800" i="1" dirty="0" smtClean="0">
                <a:cs typeface="Times New Roman" panose="02020603050405020304" pitchFamily="18" charset="0"/>
              </a:rPr>
              <a:t> </a:t>
            </a:r>
            <a:r>
              <a:rPr lang="ru-RU" altLang="ru-RU" i="1" dirty="0" smtClean="0">
                <a:cs typeface="Times New Roman" panose="02020603050405020304" pitchFamily="18" charset="0"/>
              </a:rPr>
              <a:t>ААВВ		 аавв 		</a:t>
            </a:r>
          </a:p>
          <a:p>
            <a:r>
              <a:rPr lang="ru-RU" altLang="ru-RU" i="1" dirty="0" smtClean="0">
                <a:cs typeface="Times New Roman" panose="02020603050405020304" pitchFamily="18" charset="0"/>
              </a:rPr>
              <a:t>Сер.норм.                  Черн.ред.</a:t>
            </a:r>
          </a:p>
          <a:p>
            <a:r>
              <a:rPr lang="ru-RU" altLang="ru-RU" i="1" dirty="0" smtClean="0">
                <a:cs typeface="Times New Roman" panose="02020603050405020304" pitchFamily="18" charset="0"/>
              </a:rPr>
              <a:t>              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621934" y="1291595"/>
            <a:ext cx="410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♀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541927" y="1230041"/>
            <a:ext cx="484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♂ </a:t>
            </a:r>
            <a:endParaRPr lang="ru-RU" sz="2400" dirty="0"/>
          </a:p>
        </p:txBody>
      </p:sp>
      <p:pic>
        <p:nvPicPr>
          <p:cNvPr id="9" name="Picture 24" descr="t"/>
          <p:cNvPicPr>
            <a:picLocks noChangeAspect="1" noChangeArrowheads="1"/>
          </p:cNvPicPr>
          <p:nvPr/>
        </p:nvPicPr>
        <p:blipFill>
          <a:blip r:embed="rId3" cstate="print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91" t="17175" r="28447" b="33235"/>
          <a:stretch>
            <a:fillRect/>
          </a:stretch>
        </p:blipFill>
        <p:spPr bwMode="auto">
          <a:xfrm>
            <a:off x="4008021" y="1097434"/>
            <a:ext cx="759632" cy="75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WordArt 25"/>
          <p:cNvSpPr>
            <a:spLocks noChangeArrowheads="1" noChangeShapeType="1" noTextEdit="1"/>
          </p:cNvSpPr>
          <p:nvPr/>
        </p:nvSpPr>
        <p:spPr bwMode="auto">
          <a:xfrm>
            <a:off x="2925082" y="1317098"/>
            <a:ext cx="376238" cy="2555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11" name="WordArt 26"/>
          <p:cNvSpPr>
            <a:spLocks noChangeArrowheads="1" noChangeShapeType="1" noTextEdit="1"/>
          </p:cNvSpPr>
          <p:nvPr/>
        </p:nvSpPr>
        <p:spPr bwMode="auto">
          <a:xfrm>
            <a:off x="1108114" y="2706472"/>
            <a:ext cx="401198" cy="29011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ru-RU" sz="3600" b="1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48"/>
          <p:cNvSpPr>
            <a:spLocks noChangeArrowheads="1"/>
          </p:cNvSpPr>
          <p:nvPr/>
        </p:nvSpPr>
        <p:spPr bwMode="auto">
          <a:xfrm>
            <a:off x="2076681" y="2688327"/>
            <a:ext cx="754654" cy="473514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i="1" dirty="0" smtClean="0">
                <a:cs typeface="Times New Roman" panose="02020603050405020304" pitchFamily="18" charset="0"/>
              </a:rPr>
              <a:t>АВ</a:t>
            </a:r>
            <a:endParaRPr lang="ru-RU" altLang="ru-RU" dirty="0"/>
          </a:p>
        </p:txBody>
      </p:sp>
      <p:sp>
        <p:nvSpPr>
          <p:cNvPr id="13" name="Oval 48"/>
          <p:cNvSpPr>
            <a:spLocks noChangeArrowheads="1"/>
          </p:cNvSpPr>
          <p:nvPr/>
        </p:nvSpPr>
        <p:spPr bwMode="auto">
          <a:xfrm>
            <a:off x="3945275" y="2657269"/>
            <a:ext cx="754654" cy="473514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dirty="0" err="1" smtClean="0"/>
              <a:t>ав</a:t>
            </a:r>
            <a:endParaRPr lang="ru-RU" altLang="ru-RU" dirty="0"/>
          </a:p>
        </p:txBody>
      </p:sp>
      <p:sp>
        <p:nvSpPr>
          <p:cNvPr id="14" name="WordArt 27"/>
          <p:cNvSpPr>
            <a:spLocks noChangeArrowheads="1" noChangeShapeType="1" noTextEdit="1"/>
          </p:cNvSpPr>
          <p:nvPr/>
        </p:nvSpPr>
        <p:spPr bwMode="auto">
          <a:xfrm>
            <a:off x="1108114" y="4004625"/>
            <a:ext cx="388345" cy="4443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ru-RU" sz="3600" b="1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WordArt 28"/>
          <p:cNvSpPr>
            <a:spLocks noChangeArrowheads="1" noChangeShapeType="1" noTextEdit="1"/>
          </p:cNvSpPr>
          <p:nvPr/>
        </p:nvSpPr>
        <p:spPr bwMode="auto">
          <a:xfrm>
            <a:off x="1545734" y="4448972"/>
            <a:ext cx="152400" cy="1143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pic>
        <p:nvPicPr>
          <p:cNvPr id="16" name="Picture 23" descr="сканирование0003f"/>
          <p:cNvPicPr>
            <a:picLocks noChangeAspect="1" noChangeArrowheads="1"/>
          </p:cNvPicPr>
          <p:nvPr/>
        </p:nvPicPr>
        <p:blipFill>
          <a:blip r:embed="rId2" cstate="print">
            <a:lum bright="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69" t="2917" r="42238" b="33176"/>
          <a:stretch>
            <a:fillRect/>
          </a:stretch>
        </p:blipFill>
        <p:spPr bwMode="auto">
          <a:xfrm>
            <a:off x="2975088" y="3807698"/>
            <a:ext cx="6524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2831335" y="4658908"/>
            <a:ext cx="18685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i="1" dirty="0" err="1" smtClean="0">
                <a:cs typeface="Times New Roman" panose="02020603050405020304" pitchFamily="18" charset="0"/>
              </a:rPr>
              <a:t>АаВв</a:t>
            </a:r>
            <a:endParaRPr lang="ru-RU" altLang="ru-RU" i="1" dirty="0" smtClean="0">
              <a:cs typeface="Times New Roman" panose="02020603050405020304" pitchFamily="18" charset="0"/>
            </a:endParaRPr>
          </a:p>
          <a:p>
            <a:r>
              <a:rPr lang="ru-RU" altLang="ru-RU" i="1" dirty="0" smtClean="0">
                <a:cs typeface="Times New Roman" panose="02020603050405020304" pitchFamily="18" charset="0"/>
              </a:rPr>
              <a:t>Сер.норм. </a:t>
            </a:r>
            <a:endParaRPr lang="ru-RU" dirty="0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37552" y="292072"/>
            <a:ext cx="82296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dirty="0">
                <a:solidFill>
                  <a:srgbClr val="FF3300"/>
                </a:solidFill>
              </a:rPr>
              <a:t>Эксперимент  Т.  Моргана</a:t>
            </a:r>
            <a:r>
              <a:rPr lang="ru-RU" altLang="ru-RU" sz="4000" dirty="0"/>
              <a:t> </a:t>
            </a:r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>
            <a:off x="7233543" y="1638014"/>
            <a:ext cx="4038600" cy="4572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200" i="1" dirty="0"/>
              <a:t>               </a:t>
            </a:r>
            <a:r>
              <a:rPr lang="ru-RU" altLang="ru-RU" sz="1800" b="1" i="1" u="sng" dirty="0">
                <a:solidFill>
                  <a:schemeClr val="hlink"/>
                </a:solidFill>
              </a:rPr>
              <a:t>Объект исследования:</a:t>
            </a:r>
            <a:r>
              <a:rPr lang="ru-RU" altLang="ru-RU" sz="1800" i="1" u="sng" dirty="0"/>
              <a:t> </a:t>
            </a:r>
            <a:r>
              <a:rPr lang="ru-RU" altLang="ru-RU" sz="1800" i="1" dirty="0"/>
              <a:t>  </a:t>
            </a:r>
          </a:p>
          <a:p>
            <a:pPr eaLnBrk="1" hangingPunct="1"/>
            <a:endParaRPr lang="ru-RU" altLang="ru-RU" sz="800" i="1" u="sng" dirty="0"/>
          </a:p>
          <a:p>
            <a:pPr eaLnBrk="1" hangingPunct="1"/>
            <a:r>
              <a:rPr lang="ru-RU" altLang="ru-RU" sz="1800" i="1" dirty="0"/>
              <a:t>      </a:t>
            </a:r>
            <a:r>
              <a:rPr lang="ru-RU" altLang="ru-RU" sz="1800" b="1" i="1" dirty="0"/>
              <a:t>плодовая мушка дрозофила  </a:t>
            </a:r>
          </a:p>
          <a:p>
            <a:pPr eaLnBrk="1" hangingPunct="1"/>
            <a:r>
              <a:rPr lang="ru-RU" altLang="ru-RU" sz="1800" i="1" dirty="0"/>
              <a:t>  диплоидный набор = 8 хромосом</a:t>
            </a:r>
          </a:p>
          <a:p>
            <a:pPr eaLnBrk="1" hangingPunct="1"/>
            <a:endParaRPr lang="ru-RU" altLang="ru-RU" sz="1800" i="1" dirty="0"/>
          </a:p>
          <a:p>
            <a:pPr eaLnBrk="1" hangingPunct="1"/>
            <a:r>
              <a:rPr lang="ru-RU" altLang="ru-RU" sz="1800" i="1" dirty="0"/>
              <a:t>   </a:t>
            </a:r>
            <a:r>
              <a:rPr lang="ru-RU" altLang="ru-RU" sz="1800" b="1" i="1" dirty="0">
                <a:solidFill>
                  <a:schemeClr val="hlink"/>
                </a:solidFill>
              </a:rPr>
              <a:t>А – серое тело      </a:t>
            </a:r>
          </a:p>
          <a:p>
            <a:pPr eaLnBrk="1" hangingPunct="1"/>
            <a:r>
              <a:rPr lang="ru-RU" altLang="ru-RU" sz="1800" b="1" i="1" dirty="0">
                <a:solidFill>
                  <a:schemeClr val="hlink"/>
                </a:solidFill>
              </a:rPr>
              <a:t>   а – тёмное тело</a:t>
            </a:r>
          </a:p>
          <a:p>
            <a:pPr eaLnBrk="1" hangingPunct="1"/>
            <a:r>
              <a:rPr lang="ru-RU" altLang="ru-RU" sz="1800" b="1" i="1" dirty="0">
                <a:solidFill>
                  <a:schemeClr val="hlink"/>
                </a:solidFill>
              </a:rPr>
              <a:t>   В – нормальные крылья </a:t>
            </a:r>
          </a:p>
          <a:p>
            <a:pPr eaLnBrk="1" hangingPunct="1"/>
            <a:r>
              <a:rPr lang="ru-RU" altLang="ru-RU" sz="1800" b="1" i="1" dirty="0">
                <a:solidFill>
                  <a:schemeClr val="hlink"/>
                </a:solidFill>
              </a:rPr>
              <a:t>   в – рудиментарные  крылья</a:t>
            </a:r>
          </a:p>
          <a:p>
            <a:pPr eaLnBrk="1" hangingPunct="1"/>
            <a:endParaRPr lang="ru-RU" altLang="ru-RU" sz="1200" b="1" dirty="0">
              <a:solidFill>
                <a:schemeClr val="hlink"/>
              </a:solidFill>
            </a:endParaRPr>
          </a:p>
          <a:p>
            <a:pPr eaLnBrk="1" hangingPunct="1"/>
            <a:endParaRPr lang="ru-RU" altLang="ru-RU" sz="1200" dirty="0"/>
          </a:p>
          <a:p>
            <a:pPr eaLnBrk="1" hangingPunct="1"/>
            <a:r>
              <a:rPr lang="ru-RU" altLang="ru-RU" b="1" u="sng" dirty="0">
                <a:solidFill>
                  <a:srgbClr val="FF0000"/>
                </a:solidFill>
              </a:rPr>
              <a:t>Вывод:</a:t>
            </a:r>
            <a:r>
              <a:rPr lang="ru-RU" altLang="ru-RU" sz="1200" dirty="0">
                <a:solidFill>
                  <a:srgbClr val="FF0000"/>
                </a:solidFill>
              </a:rPr>
              <a:t> </a:t>
            </a:r>
            <a:r>
              <a:rPr lang="ru-RU" altLang="ru-RU" sz="1200" dirty="0"/>
              <a:t>  </a:t>
            </a:r>
          </a:p>
          <a:p>
            <a:pPr eaLnBrk="1" hangingPunct="1"/>
            <a:endParaRPr lang="ru-RU" altLang="ru-RU" sz="1200" dirty="0"/>
          </a:p>
          <a:p>
            <a:pPr eaLnBrk="1" hangingPunct="1"/>
            <a:r>
              <a:rPr lang="ru-RU" altLang="ru-RU" sz="1800" b="1" dirty="0"/>
              <a:t>Гены  признаков   А и В </a:t>
            </a:r>
          </a:p>
          <a:p>
            <a:pPr eaLnBrk="1" hangingPunct="1"/>
            <a:r>
              <a:rPr lang="ru-RU" altLang="ru-RU" sz="1800" b="1" dirty="0"/>
              <a:t>находятся в одной хромосоме</a:t>
            </a:r>
          </a:p>
        </p:txBody>
      </p:sp>
    </p:spTree>
    <p:extLst>
      <p:ext uri="{BB962C8B-B14F-4D97-AF65-F5344CB8AC3E}">
        <p14:creationId xmlns:p14="http://schemas.microsoft.com/office/powerpoint/2010/main" val="328572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00" decel="100000" fill="hold"/>
                                        <p:tgtEl>
                                          <p:spTgt spid="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00" decel="100000" fill="hold"/>
                                        <p:tgtEl>
                                          <p:spTgt spid="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900" decel="100000" fill="hold"/>
                                        <p:tgtEl>
                                          <p:spTgt spid="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сцепленные признаки записываются на «палочках», например генотип самки из нашей задачи следует записать вот так:</a:t>
            </a:r>
          </a:p>
        </p:txBody>
      </p:sp>
      <p:pic>
        <p:nvPicPr>
          <p:cNvPr id="9224" name="Picture 8" descr="сцепленное наследов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767" y="2791800"/>
            <a:ext cx="780859" cy="109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76829" y="4024823"/>
            <a:ext cx="102824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палочки означают гомологичные хромосомы, в которых локализованы гены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буквы по одну сторону от палочек обозначают сцепленные друг с другом гены.</a:t>
            </a:r>
          </a:p>
          <a:p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То есть запись говорит:</a:t>
            </a:r>
            <a:endParaRPr lang="ru-RU" sz="24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76828" y="5665569"/>
            <a:ext cx="91036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гены </a:t>
            </a:r>
            <a:r>
              <a:rPr lang="ru-RU" sz="2400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АВ сцеплены друг с другом; </a:t>
            </a:r>
          </a:p>
          <a:p>
            <a:r>
              <a:rPr lang="ru-RU" sz="2400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гены</a:t>
            </a:r>
            <a:r>
              <a:rPr lang="ru-RU" sz="2400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ru-RU" sz="2400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ab</a:t>
            </a:r>
            <a:r>
              <a:rPr lang="ru-RU" sz="2400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так же сцеплены друг с другом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7880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положение генов в генотипе </a:t>
            </a:r>
            <a:endParaRPr lang="ru-RU" dirty="0" smtClean="0"/>
          </a:p>
          <a:p>
            <a:r>
              <a:rPr lang="ru-RU" b="1" i="1" dirty="0" smtClean="0"/>
              <a:t>1</a:t>
            </a:r>
            <a:r>
              <a:rPr lang="ru-RU" b="1" i="1" dirty="0"/>
              <a:t>)</a:t>
            </a:r>
            <a:r>
              <a:rPr lang="ru-RU" dirty="0"/>
              <a:t> называется</a:t>
            </a:r>
            <a:r>
              <a:rPr lang="ru-RU" b="1" dirty="0"/>
              <a:t> </a:t>
            </a:r>
            <a:r>
              <a:rPr lang="ru-RU" b="1" dirty="0" err="1"/>
              <a:t>цис</a:t>
            </a:r>
            <a:r>
              <a:rPr lang="ru-RU" b="1" dirty="0"/>
              <a:t>-положением:</a:t>
            </a:r>
            <a:r>
              <a:rPr lang="ru-RU" dirty="0"/>
              <a:t> AB \\ </a:t>
            </a:r>
            <a:r>
              <a:rPr lang="ru-RU" dirty="0" err="1"/>
              <a:t>ab</a:t>
            </a:r>
            <a:r>
              <a:rPr lang="ru-RU" dirty="0"/>
              <a:t> (доминантные признаки на одной хромосоме, рецессивные на другой)</a:t>
            </a:r>
          </a:p>
          <a:p>
            <a:r>
              <a:rPr lang="ru-RU" dirty="0"/>
              <a:t>положение </a:t>
            </a:r>
            <a:r>
              <a:rPr lang="ru-RU" b="1" i="1" dirty="0"/>
              <a:t>2)</a:t>
            </a:r>
            <a:r>
              <a:rPr lang="ru-RU" dirty="0"/>
              <a:t> называется </a:t>
            </a:r>
            <a:r>
              <a:rPr lang="ru-RU" b="1" dirty="0"/>
              <a:t>транс-положением: </a:t>
            </a:r>
            <a:r>
              <a:rPr lang="ru-RU" dirty="0" err="1"/>
              <a:t>Ab</a:t>
            </a:r>
            <a:r>
              <a:rPr lang="ru-RU" dirty="0"/>
              <a:t> \\ </a:t>
            </a:r>
            <a:r>
              <a:rPr lang="ru-RU" dirty="0" err="1"/>
              <a:t>aB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 err="1" smtClean="0"/>
              <a:t>АаВв</a:t>
            </a:r>
            <a:endParaRPr lang="ru-RU" dirty="0"/>
          </a:p>
          <a:p>
            <a:endParaRPr lang="ru-RU" dirty="0"/>
          </a:p>
        </p:txBody>
      </p:sp>
      <p:pic>
        <p:nvPicPr>
          <p:cNvPr id="11266" name="Picture 2" descr="сцепленное наследов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5125"/>
            <a:ext cx="3770381" cy="12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630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Oval 47"/>
          <p:cNvSpPr>
            <a:spLocks noChangeArrowheads="1"/>
          </p:cNvSpPr>
          <p:nvPr/>
        </p:nvSpPr>
        <p:spPr bwMode="auto">
          <a:xfrm>
            <a:off x="2878598" y="2984510"/>
            <a:ext cx="669465" cy="3810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600" dirty="0" err="1" smtClean="0"/>
              <a:t>ав</a:t>
            </a:r>
            <a:endParaRPr lang="ru-RU" altLang="ru-RU" sz="1600" dirty="0" smtClean="0"/>
          </a:p>
          <a:p>
            <a:pPr eaLnBrk="1" hangingPunct="1"/>
            <a:endParaRPr lang="ru-RU" altLang="ru-RU" sz="1600" dirty="0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81687" y="358376"/>
            <a:ext cx="82296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dirty="0">
                <a:solidFill>
                  <a:srgbClr val="FF3300"/>
                </a:solidFill>
              </a:rPr>
              <a:t>Эксперимент  Т.  </a:t>
            </a:r>
            <a:r>
              <a:rPr lang="ru-RU" altLang="ru-RU" sz="4000" b="1" dirty="0" smtClean="0">
                <a:solidFill>
                  <a:srgbClr val="FF3300"/>
                </a:solidFill>
              </a:rPr>
              <a:t>Моргана</a:t>
            </a:r>
            <a:br>
              <a:rPr lang="ru-RU" altLang="ru-RU" sz="4000" b="1" dirty="0" smtClean="0">
                <a:solidFill>
                  <a:srgbClr val="FF3300"/>
                </a:solidFill>
              </a:rPr>
            </a:br>
            <a:r>
              <a:rPr lang="ru-RU" altLang="ru-RU" sz="4000" b="1" dirty="0" smtClean="0">
                <a:solidFill>
                  <a:srgbClr val="FF3300"/>
                </a:solidFill>
              </a:rPr>
              <a:t>1 вариант скрещивания</a:t>
            </a:r>
            <a:r>
              <a:rPr lang="ru-RU" altLang="ru-RU" sz="4000" dirty="0" smtClean="0"/>
              <a:t> </a:t>
            </a:r>
            <a:endParaRPr lang="ru-RU" altLang="ru-RU" sz="4000" dirty="0"/>
          </a:p>
        </p:txBody>
      </p:sp>
      <p:sp>
        <p:nvSpPr>
          <p:cNvPr id="42005" name="Rectangle 21"/>
          <p:cNvSpPr>
            <a:spLocks noChangeArrowheads="1"/>
          </p:cNvSpPr>
          <p:nvPr/>
        </p:nvSpPr>
        <p:spPr bwMode="auto">
          <a:xfrm>
            <a:off x="6324600" y="1752600"/>
            <a:ext cx="4038600" cy="4572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200" i="1" dirty="0"/>
              <a:t>               </a:t>
            </a:r>
            <a:r>
              <a:rPr lang="ru-RU" altLang="ru-RU" sz="1800" b="1" i="1" u="sng" dirty="0">
                <a:solidFill>
                  <a:schemeClr val="hlink"/>
                </a:solidFill>
              </a:rPr>
              <a:t>Объект исследования:</a:t>
            </a:r>
            <a:r>
              <a:rPr lang="ru-RU" altLang="ru-RU" sz="1800" i="1" u="sng" dirty="0"/>
              <a:t> </a:t>
            </a:r>
            <a:r>
              <a:rPr lang="ru-RU" altLang="ru-RU" sz="1800" i="1" dirty="0"/>
              <a:t>  </a:t>
            </a:r>
          </a:p>
          <a:p>
            <a:pPr eaLnBrk="1" hangingPunct="1"/>
            <a:endParaRPr lang="ru-RU" altLang="ru-RU" sz="800" i="1" u="sng" dirty="0"/>
          </a:p>
          <a:p>
            <a:pPr eaLnBrk="1" hangingPunct="1"/>
            <a:r>
              <a:rPr lang="ru-RU" altLang="ru-RU" sz="1800" i="1" dirty="0"/>
              <a:t>      </a:t>
            </a:r>
            <a:r>
              <a:rPr lang="ru-RU" altLang="ru-RU" sz="1800" b="1" i="1" dirty="0">
                <a:solidFill>
                  <a:schemeClr val="bg2"/>
                </a:solidFill>
              </a:rPr>
              <a:t>плодовая мушка дрозофила</a:t>
            </a:r>
            <a:r>
              <a:rPr lang="ru-RU" altLang="ru-RU" sz="1800" b="1" i="1" dirty="0"/>
              <a:t>  </a:t>
            </a:r>
          </a:p>
          <a:p>
            <a:pPr eaLnBrk="1" hangingPunct="1"/>
            <a:r>
              <a:rPr lang="ru-RU" altLang="ru-RU" sz="1800" i="1" dirty="0"/>
              <a:t>  диплоидный набор = 8 хромосом</a:t>
            </a:r>
          </a:p>
          <a:p>
            <a:pPr eaLnBrk="1" hangingPunct="1"/>
            <a:endParaRPr lang="ru-RU" altLang="ru-RU" sz="1800" i="1" dirty="0"/>
          </a:p>
          <a:p>
            <a:pPr eaLnBrk="1" hangingPunct="1"/>
            <a:r>
              <a:rPr lang="ru-RU" altLang="ru-RU" sz="1800" i="1" dirty="0"/>
              <a:t>   </a:t>
            </a:r>
            <a:r>
              <a:rPr lang="ru-RU" altLang="ru-RU" sz="1800" b="1" i="1" dirty="0">
                <a:solidFill>
                  <a:schemeClr val="hlink"/>
                </a:solidFill>
              </a:rPr>
              <a:t>А – серое тело      </a:t>
            </a:r>
          </a:p>
          <a:p>
            <a:pPr eaLnBrk="1" hangingPunct="1"/>
            <a:r>
              <a:rPr lang="ru-RU" altLang="ru-RU" sz="1800" b="1" i="1" dirty="0">
                <a:solidFill>
                  <a:schemeClr val="hlink"/>
                </a:solidFill>
              </a:rPr>
              <a:t>   а – тёмное тело</a:t>
            </a:r>
          </a:p>
          <a:p>
            <a:pPr eaLnBrk="1" hangingPunct="1"/>
            <a:r>
              <a:rPr lang="ru-RU" altLang="ru-RU" sz="1800" b="1" i="1" dirty="0">
                <a:solidFill>
                  <a:schemeClr val="hlink"/>
                </a:solidFill>
              </a:rPr>
              <a:t>   В – нормальные крылья </a:t>
            </a:r>
          </a:p>
          <a:p>
            <a:pPr eaLnBrk="1" hangingPunct="1"/>
            <a:r>
              <a:rPr lang="ru-RU" altLang="ru-RU" sz="1800" b="1" i="1" dirty="0">
                <a:solidFill>
                  <a:schemeClr val="hlink"/>
                </a:solidFill>
              </a:rPr>
              <a:t>   в – рудиментарные  крылья</a:t>
            </a:r>
          </a:p>
          <a:p>
            <a:pPr eaLnBrk="1" hangingPunct="1"/>
            <a:endParaRPr lang="ru-RU" altLang="ru-RU" sz="1200" b="1" dirty="0">
              <a:solidFill>
                <a:schemeClr val="hlink"/>
              </a:solidFill>
            </a:endParaRPr>
          </a:p>
          <a:p>
            <a:pPr eaLnBrk="1" hangingPunct="1"/>
            <a:endParaRPr lang="ru-RU" altLang="ru-RU" sz="1200" dirty="0"/>
          </a:p>
          <a:p>
            <a:pPr eaLnBrk="1" hangingPunct="1"/>
            <a:r>
              <a:rPr lang="ru-RU" altLang="ru-RU" b="1" u="sng" dirty="0">
                <a:solidFill>
                  <a:srgbClr val="FF0000"/>
                </a:solidFill>
              </a:rPr>
              <a:t>Вывод:</a:t>
            </a:r>
            <a:r>
              <a:rPr lang="ru-RU" altLang="ru-RU" sz="1200" dirty="0">
                <a:solidFill>
                  <a:srgbClr val="FF0000"/>
                </a:solidFill>
              </a:rPr>
              <a:t> </a:t>
            </a:r>
            <a:r>
              <a:rPr lang="ru-RU" altLang="ru-RU" sz="1200" dirty="0"/>
              <a:t>  </a:t>
            </a:r>
          </a:p>
          <a:p>
            <a:pPr eaLnBrk="1" hangingPunct="1"/>
            <a:endParaRPr lang="ru-RU" altLang="ru-RU" sz="1200" dirty="0"/>
          </a:p>
          <a:p>
            <a:pPr eaLnBrk="1" hangingPunct="1"/>
            <a:r>
              <a:rPr lang="ru-RU" altLang="ru-RU" sz="1800" b="1" dirty="0" smtClean="0"/>
              <a:t>Если гены  </a:t>
            </a:r>
            <a:r>
              <a:rPr lang="ru-RU" altLang="ru-RU" sz="1800" b="1" dirty="0"/>
              <a:t>признаков   А и В </a:t>
            </a:r>
          </a:p>
          <a:p>
            <a:pPr eaLnBrk="1" hangingPunct="1"/>
            <a:r>
              <a:rPr lang="ru-RU" altLang="ru-RU" sz="1800" b="1" dirty="0"/>
              <a:t>находятся в одной </a:t>
            </a:r>
            <a:r>
              <a:rPr lang="ru-RU" altLang="ru-RU" sz="1800" b="1" dirty="0" smtClean="0"/>
              <a:t>хромосоме, то они будут наследоваться совместно, или </a:t>
            </a:r>
            <a:r>
              <a:rPr lang="ru-RU" altLang="ru-RU" sz="1800" b="1" dirty="0" err="1" smtClean="0"/>
              <a:t>сцепленно</a:t>
            </a:r>
            <a:r>
              <a:rPr lang="ru-RU" altLang="ru-RU" sz="1800" b="1" dirty="0" smtClean="0"/>
              <a:t> друг с другом</a:t>
            </a:r>
            <a:endParaRPr lang="ru-RU" altLang="ru-RU" sz="1800" b="1" dirty="0"/>
          </a:p>
        </p:txBody>
      </p:sp>
      <p:sp>
        <p:nvSpPr>
          <p:cNvPr id="9222" name="WordArt 22"/>
          <p:cNvSpPr>
            <a:spLocks noChangeArrowheads="1" noChangeShapeType="1" noTextEdit="1"/>
          </p:cNvSpPr>
          <p:nvPr/>
        </p:nvSpPr>
        <p:spPr bwMode="auto">
          <a:xfrm>
            <a:off x="2133600" y="1905000"/>
            <a:ext cx="228600" cy="228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pic>
        <p:nvPicPr>
          <p:cNvPr id="9223" name="Picture 23" descr="сканирование0003f"/>
          <p:cNvPicPr>
            <a:picLocks noChangeAspect="1" noChangeArrowheads="1"/>
          </p:cNvPicPr>
          <p:nvPr/>
        </p:nvPicPr>
        <p:blipFill>
          <a:blip r:embed="rId2" cstate="print">
            <a:lum bright="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69" t="2917" r="42238" b="33176"/>
          <a:stretch>
            <a:fillRect/>
          </a:stretch>
        </p:blipFill>
        <p:spPr bwMode="auto">
          <a:xfrm>
            <a:off x="4751365" y="1599668"/>
            <a:ext cx="6524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24" descr="t"/>
          <p:cNvPicPr>
            <a:picLocks noChangeAspect="1" noChangeArrowheads="1"/>
          </p:cNvPicPr>
          <p:nvPr/>
        </p:nvPicPr>
        <p:blipFill>
          <a:blip r:embed="rId3" cstate="print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91" t="17175" r="28447" b="33235"/>
          <a:stretch>
            <a:fillRect/>
          </a:stretch>
        </p:blipFill>
        <p:spPr bwMode="auto">
          <a:xfrm>
            <a:off x="2897728" y="1705661"/>
            <a:ext cx="6096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5" name="WordArt 25"/>
          <p:cNvSpPr>
            <a:spLocks noChangeArrowheads="1" noChangeShapeType="1" noTextEdit="1"/>
          </p:cNvSpPr>
          <p:nvPr/>
        </p:nvSpPr>
        <p:spPr bwMode="auto">
          <a:xfrm>
            <a:off x="3810000" y="1905000"/>
            <a:ext cx="376238" cy="2555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9226" name="WordArt 26"/>
          <p:cNvSpPr>
            <a:spLocks noChangeArrowheads="1" noChangeShapeType="1" noTextEdit="1"/>
          </p:cNvSpPr>
          <p:nvPr/>
        </p:nvSpPr>
        <p:spPr bwMode="auto">
          <a:xfrm>
            <a:off x="2133600" y="2895600"/>
            <a:ext cx="228600" cy="152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ru-RU" sz="3600" b="1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7" name="WordArt 27"/>
          <p:cNvSpPr>
            <a:spLocks noChangeArrowheads="1" noChangeShapeType="1" noTextEdit="1"/>
          </p:cNvSpPr>
          <p:nvPr/>
        </p:nvSpPr>
        <p:spPr bwMode="auto">
          <a:xfrm>
            <a:off x="2057400" y="3962400"/>
            <a:ext cx="228600" cy="228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ru-RU" sz="3600" b="1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8" name="WordArt 28"/>
          <p:cNvSpPr>
            <a:spLocks noChangeArrowheads="1" noChangeShapeType="1" noTextEdit="1"/>
          </p:cNvSpPr>
          <p:nvPr/>
        </p:nvSpPr>
        <p:spPr bwMode="auto">
          <a:xfrm>
            <a:off x="2362200" y="4191000"/>
            <a:ext cx="152400" cy="1143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pic>
        <p:nvPicPr>
          <p:cNvPr id="9229" name="Picture 29" descr="сканирование0003f"/>
          <p:cNvPicPr>
            <a:picLocks noChangeAspect="1" noChangeArrowheads="1"/>
          </p:cNvPicPr>
          <p:nvPr/>
        </p:nvPicPr>
        <p:blipFill>
          <a:blip r:embed="rId2" cstate="print">
            <a:lum bright="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69" t="2917" r="42238" b="33176"/>
          <a:stretch>
            <a:fillRect/>
          </a:stretch>
        </p:blipFill>
        <p:spPr bwMode="auto">
          <a:xfrm>
            <a:off x="3048001" y="3657600"/>
            <a:ext cx="6524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0" name="Picture 30" descr="t"/>
          <p:cNvPicPr>
            <a:picLocks noChangeAspect="1" noChangeArrowheads="1"/>
          </p:cNvPicPr>
          <p:nvPr/>
        </p:nvPicPr>
        <p:blipFill>
          <a:blip r:embed="rId3" cstate="print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91" t="17175" r="28447" b="33235"/>
          <a:stretch>
            <a:fillRect/>
          </a:stretch>
        </p:blipFill>
        <p:spPr bwMode="auto">
          <a:xfrm>
            <a:off x="4724400" y="3733801"/>
            <a:ext cx="6096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1" name="Oval 39"/>
          <p:cNvSpPr>
            <a:spLocks noChangeArrowheads="1"/>
          </p:cNvSpPr>
          <p:nvPr/>
        </p:nvSpPr>
        <p:spPr bwMode="auto">
          <a:xfrm>
            <a:off x="4858621" y="2935766"/>
            <a:ext cx="659819" cy="407762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600" dirty="0" err="1" smtClean="0"/>
              <a:t>ав</a:t>
            </a:r>
            <a:endParaRPr lang="ru-RU" altLang="ru-RU" sz="1600" dirty="0"/>
          </a:p>
        </p:txBody>
      </p:sp>
      <p:sp>
        <p:nvSpPr>
          <p:cNvPr id="9232" name="Rectangle 43"/>
          <p:cNvSpPr>
            <a:spLocks noChangeArrowheads="1"/>
          </p:cNvSpPr>
          <p:nvPr/>
        </p:nvSpPr>
        <p:spPr bwMode="auto">
          <a:xfrm>
            <a:off x="2590801" y="2360891"/>
            <a:ext cx="40847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800" i="1" dirty="0">
                <a:cs typeface="Times New Roman" panose="02020603050405020304" pitchFamily="18" charset="0"/>
              </a:rPr>
              <a:t>            </a:t>
            </a:r>
            <a:r>
              <a:rPr lang="ru-RU" altLang="ru-RU" sz="1800" i="1" dirty="0" smtClean="0">
                <a:cs typeface="Times New Roman" panose="02020603050405020304" pitchFamily="18" charset="0"/>
              </a:rPr>
              <a:t>аавв                 </a:t>
            </a:r>
            <a:r>
              <a:rPr lang="ru-RU" altLang="ru-RU" sz="1800" i="1" dirty="0" smtClean="0"/>
              <a:t>  </a:t>
            </a:r>
            <a:r>
              <a:rPr lang="ru-RU" altLang="ru-RU" sz="1800" i="1" dirty="0" err="1" smtClean="0"/>
              <a:t>А</a:t>
            </a:r>
            <a:r>
              <a:rPr lang="ru-RU" altLang="ru-RU" sz="1800" i="1" dirty="0" err="1" smtClean="0">
                <a:cs typeface="Times New Roman" panose="02020603050405020304" pitchFamily="18" charset="0"/>
              </a:rPr>
              <a:t>аВв</a:t>
            </a:r>
            <a:r>
              <a:rPr lang="ru-RU" altLang="ru-RU" sz="1800" i="1" dirty="0" smtClean="0">
                <a:cs typeface="Times New Roman" panose="02020603050405020304" pitchFamily="18" charset="0"/>
              </a:rPr>
              <a:t>                    </a:t>
            </a:r>
            <a:endParaRPr lang="ru-RU" altLang="ru-RU" sz="1800" dirty="0"/>
          </a:p>
        </p:txBody>
      </p:sp>
      <p:sp>
        <p:nvSpPr>
          <p:cNvPr id="9234" name="Rectangle 46"/>
          <p:cNvSpPr>
            <a:spLocks noChangeArrowheads="1"/>
          </p:cNvSpPr>
          <p:nvPr/>
        </p:nvSpPr>
        <p:spPr bwMode="auto">
          <a:xfrm>
            <a:off x="2667000" y="4493311"/>
            <a:ext cx="267413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1381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1381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1381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1381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1381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81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81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81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81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200" i="1" dirty="0">
                <a:cs typeface="Times New Roman" panose="02020603050405020304" pitchFamily="18" charset="0"/>
              </a:rPr>
              <a:t>        </a:t>
            </a:r>
            <a:r>
              <a:rPr lang="ru-RU" altLang="ru-RU" sz="1800" i="1" dirty="0" err="1">
                <a:cs typeface="Times New Roman" panose="02020603050405020304" pitchFamily="18" charset="0"/>
              </a:rPr>
              <a:t>АаВв</a:t>
            </a:r>
            <a:r>
              <a:rPr lang="ru-RU" altLang="ru-RU" sz="1800" i="1" dirty="0">
                <a:cs typeface="Times New Roman" panose="02020603050405020304" pitchFamily="18" charset="0"/>
              </a:rPr>
              <a:t>                 аавв</a:t>
            </a:r>
            <a:endParaRPr lang="ru-RU" altLang="ru-RU" sz="1800" dirty="0"/>
          </a:p>
          <a:p>
            <a:pPr eaLnBrk="1" hangingPunct="1"/>
            <a:r>
              <a:rPr lang="ru-RU" altLang="ru-RU" sz="1200" i="1" dirty="0">
                <a:cs typeface="Times New Roman" panose="02020603050405020304" pitchFamily="18" charset="0"/>
              </a:rPr>
              <a:t>          </a:t>
            </a:r>
            <a:r>
              <a:rPr lang="ru-RU" altLang="ru-RU" sz="1800" b="1" i="1" dirty="0">
                <a:cs typeface="Times New Roman" panose="02020603050405020304" pitchFamily="18" charset="0"/>
              </a:rPr>
              <a:t>1    </a:t>
            </a:r>
            <a:r>
              <a:rPr lang="ru-RU" altLang="ru-RU" sz="1800" b="1" i="1" dirty="0"/>
              <a:t> </a:t>
            </a:r>
            <a:r>
              <a:rPr lang="ru-RU" altLang="ru-RU" sz="1800" b="1" i="1" dirty="0">
                <a:cs typeface="Times New Roman" panose="02020603050405020304" pitchFamily="18" charset="0"/>
              </a:rPr>
              <a:t>      :      </a:t>
            </a:r>
            <a:r>
              <a:rPr lang="ru-RU" altLang="ru-RU" sz="1800" b="1" i="1" dirty="0"/>
              <a:t>   </a:t>
            </a:r>
            <a:r>
              <a:rPr lang="ru-RU" altLang="ru-RU" sz="1800" b="1" i="1" dirty="0">
                <a:cs typeface="Times New Roman" panose="02020603050405020304" pitchFamily="18" charset="0"/>
              </a:rPr>
              <a:t>  </a:t>
            </a:r>
            <a:r>
              <a:rPr lang="ru-RU" altLang="ru-RU" sz="1800" b="1" i="1" dirty="0"/>
              <a:t>1</a:t>
            </a:r>
            <a:endParaRPr lang="ru-RU" altLang="ru-RU" sz="1800" dirty="0"/>
          </a:p>
        </p:txBody>
      </p:sp>
      <p:sp>
        <p:nvSpPr>
          <p:cNvPr id="23" name="TextBox 22"/>
          <p:cNvSpPr txBox="1"/>
          <p:nvPr/>
        </p:nvSpPr>
        <p:spPr>
          <a:xfrm>
            <a:off x="2559594" y="1818886"/>
            <a:ext cx="410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♀</a:t>
            </a:r>
            <a:endParaRPr lang="ru-RU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4296293" y="1889833"/>
            <a:ext cx="484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♂ 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32201" y="5139642"/>
            <a:ext cx="1217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i="1" dirty="0" smtClean="0">
                <a:cs typeface="Times New Roman" panose="02020603050405020304" pitchFamily="18" charset="0"/>
              </a:rPr>
              <a:t>Сер.норм.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56631" y="2594080"/>
            <a:ext cx="1072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err="1" smtClean="0">
                <a:cs typeface="Times New Roman" panose="02020603050405020304" pitchFamily="18" charset="0"/>
              </a:rPr>
              <a:t>Чёрн.ред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33896" y="2606583"/>
            <a:ext cx="1164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i="1" dirty="0" smtClean="0">
                <a:cs typeface="Times New Roman" panose="02020603050405020304" pitchFamily="18" charset="0"/>
              </a:rPr>
              <a:t>Сер.норм.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74582" y="5177525"/>
            <a:ext cx="11304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i="1" dirty="0" smtClean="0">
                <a:cs typeface="Times New Roman" panose="02020603050405020304" pitchFamily="18" charset="0"/>
              </a:rPr>
              <a:t>Черн.ред.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140272" y="5794872"/>
            <a:ext cx="37757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Расщепления признаков на 4 группы как при </a:t>
            </a:r>
            <a:r>
              <a:rPr lang="ru-RU" dirty="0" err="1" smtClean="0"/>
              <a:t>дигибридном</a:t>
            </a:r>
            <a:r>
              <a:rPr lang="ru-RU" dirty="0" smtClean="0"/>
              <a:t> скрещивании не наблюдалось</a:t>
            </a:r>
            <a:endParaRPr lang="ru-RU" dirty="0"/>
          </a:p>
        </p:txBody>
      </p:sp>
      <p:sp>
        <p:nvSpPr>
          <p:cNvPr id="9219" name="Oval 48"/>
          <p:cNvSpPr>
            <a:spLocks noChangeArrowheads="1"/>
          </p:cNvSpPr>
          <p:nvPr/>
        </p:nvSpPr>
        <p:spPr bwMode="auto">
          <a:xfrm>
            <a:off x="4073053" y="2917823"/>
            <a:ext cx="707982" cy="420691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800" i="1" dirty="0" smtClean="0">
                <a:cs typeface="Times New Roman" panose="02020603050405020304" pitchFamily="18" charset="0"/>
              </a:rPr>
              <a:t>АВ</a:t>
            </a:r>
            <a:endParaRPr lang="ru-RU" altLang="ru-RU" sz="1800" dirty="0"/>
          </a:p>
        </p:txBody>
      </p:sp>
    </p:spTree>
    <p:extLst>
      <p:ext uri="{BB962C8B-B14F-4D97-AF65-F5344CB8AC3E}">
        <p14:creationId xmlns:p14="http://schemas.microsoft.com/office/powerpoint/2010/main" val="3851228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0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0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420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20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0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420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0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0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420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0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20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0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0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0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0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0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20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20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0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0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20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200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00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00" decel="100000" fill="hold"/>
                                        <p:tgtEl>
                                          <p:spTgt spid="4200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200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200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00" decel="100000" fill="hold"/>
                                        <p:tgtEl>
                                          <p:spTgt spid="4200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200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00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900" decel="100000" fill="hold"/>
                                        <p:tgtEl>
                                          <p:spTgt spid="4200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0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65" name="Picture 41" descr="сканирование0003f"/>
          <p:cNvPicPr>
            <a:picLocks noChangeAspect="1" noChangeArrowheads="1"/>
          </p:cNvPicPr>
          <p:nvPr/>
        </p:nvPicPr>
        <p:blipFill>
          <a:blip r:embed="rId2">
            <a:lum bright="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69" t="2917" r="42238" b="33176"/>
          <a:stretch>
            <a:fillRect/>
          </a:stretch>
        </p:blipFill>
        <p:spPr bwMode="auto">
          <a:xfrm>
            <a:off x="3581401" y="4419600"/>
            <a:ext cx="1128713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72" name="Oval 48"/>
          <p:cNvSpPr>
            <a:spLocks noChangeArrowheads="1"/>
          </p:cNvSpPr>
          <p:nvPr/>
        </p:nvSpPr>
        <p:spPr bwMode="auto">
          <a:xfrm>
            <a:off x="6172200" y="4038600"/>
            <a:ext cx="1447800" cy="22098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7844" name="Oval 20"/>
          <p:cNvSpPr>
            <a:spLocks noChangeArrowheads="1"/>
          </p:cNvSpPr>
          <p:nvPr/>
        </p:nvSpPr>
        <p:spPr bwMode="auto">
          <a:xfrm>
            <a:off x="4724400" y="4038600"/>
            <a:ext cx="1447800" cy="22098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7868" name="Oval 44"/>
          <p:cNvSpPr>
            <a:spLocks noChangeArrowheads="1"/>
          </p:cNvSpPr>
          <p:nvPr/>
        </p:nvSpPr>
        <p:spPr bwMode="auto">
          <a:xfrm>
            <a:off x="5334000" y="3581400"/>
            <a:ext cx="457200" cy="4572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7869" name="Oval 45"/>
          <p:cNvSpPr>
            <a:spLocks noChangeArrowheads="1"/>
          </p:cNvSpPr>
          <p:nvPr/>
        </p:nvSpPr>
        <p:spPr bwMode="auto">
          <a:xfrm>
            <a:off x="4724400" y="3581400"/>
            <a:ext cx="457200" cy="457200"/>
          </a:xfrm>
          <a:prstGeom prst="ellipse">
            <a:avLst/>
          </a:prstGeom>
          <a:solidFill>
            <a:srgbClr val="FFFF66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7870" name="Oval 46"/>
          <p:cNvSpPr>
            <a:spLocks noChangeArrowheads="1"/>
          </p:cNvSpPr>
          <p:nvPr/>
        </p:nvSpPr>
        <p:spPr bwMode="auto">
          <a:xfrm>
            <a:off x="3962400" y="3581400"/>
            <a:ext cx="457200" cy="457200"/>
          </a:xfrm>
          <a:prstGeom prst="ellipse">
            <a:avLst/>
          </a:prstGeom>
          <a:solidFill>
            <a:srgbClr val="FFFF66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7871" name="Oval 47"/>
          <p:cNvSpPr>
            <a:spLocks noChangeArrowheads="1"/>
          </p:cNvSpPr>
          <p:nvPr/>
        </p:nvSpPr>
        <p:spPr bwMode="auto">
          <a:xfrm>
            <a:off x="3276600" y="3581400"/>
            <a:ext cx="457200" cy="4572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77829" name="Picture 5" descr="сканирование0003f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69" t="2917" r="42238" b="33176"/>
          <a:stretch>
            <a:fillRect/>
          </a:stretch>
        </p:blipFill>
        <p:spPr>
          <a:xfrm>
            <a:off x="3581401" y="1752600"/>
            <a:ext cx="1128713" cy="1219200"/>
          </a:xfrm>
          <a:noFill/>
        </p:spPr>
      </p:pic>
      <p:pic>
        <p:nvPicPr>
          <p:cNvPr id="77830" name="Picture 6" descr="t"/>
          <p:cNvPicPr>
            <a:picLocks noChangeAspect="1" noChangeArrowheads="1"/>
          </p:cNvPicPr>
          <p:nvPr/>
        </p:nvPicPr>
        <p:blipFill>
          <a:blip r:embed="rId3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62" t="17110" r="28456" b="33176"/>
          <a:stretch>
            <a:fillRect/>
          </a:stretch>
        </p:blipFill>
        <p:spPr bwMode="auto">
          <a:xfrm>
            <a:off x="7848600" y="19812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1" name="WordArt 7"/>
          <p:cNvSpPr>
            <a:spLocks noChangeArrowheads="1" noChangeShapeType="1" noTextEdit="1"/>
          </p:cNvSpPr>
          <p:nvPr/>
        </p:nvSpPr>
        <p:spPr bwMode="auto">
          <a:xfrm>
            <a:off x="2286000" y="2209800"/>
            <a:ext cx="381000" cy="381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77832" name="WordArt 8"/>
          <p:cNvSpPr>
            <a:spLocks noChangeArrowheads="1" noChangeShapeType="1" noTextEdit="1"/>
          </p:cNvSpPr>
          <p:nvPr/>
        </p:nvSpPr>
        <p:spPr bwMode="auto">
          <a:xfrm>
            <a:off x="5943600" y="2286000"/>
            <a:ext cx="609600" cy="381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pic>
        <p:nvPicPr>
          <p:cNvPr id="77835" name="Picture 11" descr="сканирование0003v"/>
          <p:cNvPicPr>
            <a:picLocks noChangeAspect="1" noChangeArrowheads="1"/>
          </p:cNvPicPr>
          <p:nvPr/>
        </p:nvPicPr>
        <p:blipFill>
          <a:blip r:embed="rId4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495800"/>
            <a:ext cx="914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6" name="Picture 12" descr="d"/>
          <p:cNvPicPr>
            <a:picLocks noChangeAspect="1" noChangeArrowheads="1"/>
          </p:cNvPicPr>
          <p:nvPr/>
        </p:nvPicPr>
        <p:blipFill>
          <a:blip r:embed="rId5">
            <a:lum bright="-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1" y="4572000"/>
            <a:ext cx="885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43" name="WordArt 19"/>
          <p:cNvSpPr>
            <a:spLocks noChangeArrowheads="1" noChangeShapeType="1" noTextEdit="1"/>
          </p:cNvSpPr>
          <p:nvPr/>
        </p:nvSpPr>
        <p:spPr bwMode="auto">
          <a:xfrm>
            <a:off x="2438400" y="5029200"/>
            <a:ext cx="304800" cy="381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ru-RU" sz="3600" b="1" kern="1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842" name="WordArt 18"/>
          <p:cNvSpPr>
            <a:spLocks noChangeArrowheads="1" noChangeShapeType="1" noTextEdit="1"/>
          </p:cNvSpPr>
          <p:nvPr/>
        </p:nvSpPr>
        <p:spPr bwMode="auto">
          <a:xfrm>
            <a:off x="2743200" y="5410200"/>
            <a:ext cx="228600" cy="228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77854" name="WordArt 30"/>
          <p:cNvSpPr>
            <a:spLocks noChangeArrowheads="1" noChangeShapeType="1" noTextEdit="1"/>
          </p:cNvSpPr>
          <p:nvPr/>
        </p:nvSpPr>
        <p:spPr bwMode="auto">
          <a:xfrm>
            <a:off x="2362200" y="3657600"/>
            <a:ext cx="457200" cy="304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ru-RU" sz="3600" b="1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858" name="Oval 34"/>
          <p:cNvSpPr>
            <a:spLocks noChangeArrowheads="1"/>
          </p:cNvSpPr>
          <p:nvPr/>
        </p:nvSpPr>
        <p:spPr bwMode="auto">
          <a:xfrm>
            <a:off x="8001000" y="3581400"/>
            <a:ext cx="457200" cy="4572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7859" name="Rectangle 35"/>
          <p:cNvSpPr>
            <a:spLocks noChangeArrowheads="1"/>
          </p:cNvSpPr>
          <p:nvPr/>
        </p:nvSpPr>
        <p:spPr bwMode="auto">
          <a:xfrm>
            <a:off x="3733800" y="2895600"/>
            <a:ext cx="51387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i="1" dirty="0" err="1">
                <a:cs typeface="Times New Roman" panose="02020603050405020304" pitchFamily="18" charset="0"/>
              </a:rPr>
              <a:t>АаВа</a:t>
            </a:r>
            <a:r>
              <a:rPr lang="ru-RU" altLang="ru-RU" i="1" dirty="0">
                <a:cs typeface="Times New Roman" panose="02020603050405020304" pitchFamily="18" charset="0"/>
              </a:rPr>
              <a:t>                                             </a:t>
            </a:r>
            <a:r>
              <a:rPr lang="ru-RU" altLang="ru-RU" i="1" dirty="0"/>
              <a:t>  </a:t>
            </a:r>
            <a:r>
              <a:rPr lang="ru-RU" altLang="ru-RU" i="1" dirty="0">
                <a:cs typeface="Times New Roman" panose="02020603050405020304" pitchFamily="18" charset="0"/>
              </a:rPr>
              <a:t>    аавв</a:t>
            </a:r>
            <a:r>
              <a:rPr lang="ru-RU" altLang="ru-RU" sz="1200" i="1" dirty="0">
                <a:cs typeface="Times New Roman" panose="02020603050405020304" pitchFamily="18" charset="0"/>
              </a:rPr>
              <a:t>    </a:t>
            </a:r>
            <a:endParaRPr lang="ru-RU" altLang="ru-RU" sz="1800" dirty="0"/>
          </a:p>
        </p:txBody>
      </p:sp>
      <p:sp>
        <p:nvSpPr>
          <p:cNvPr id="77861" name="Rectangle 37"/>
          <p:cNvSpPr>
            <a:spLocks noChangeArrowheads="1"/>
          </p:cNvSpPr>
          <p:nvPr/>
        </p:nvSpPr>
        <p:spPr bwMode="auto">
          <a:xfrm>
            <a:off x="3200401" y="3581401"/>
            <a:ext cx="57499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200" i="1" dirty="0">
                <a:cs typeface="Times New Roman" panose="02020603050405020304" pitchFamily="18" charset="0"/>
              </a:rPr>
              <a:t> </a:t>
            </a:r>
            <a:r>
              <a:rPr lang="ru-RU" altLang="ru-RU" i="1" dirty="0">
                <a:cs typeface="Times New Roman" panose="02020603050405020304" pitchFamily="18" charset="0"/>
              </a:rPr>
              <a:t>АВ     </a:t>
            </a:r>
            <a:r>
              <a:rPr lang="ru-RU" altLang="ru-RU" i="1" dirty="0" err="1">
                <a:cs typeface="Times New Roman" panose="02020603050405020304" pitchFamily="18" charset="0"/>
              </a:rPr>
              <a:t>Ав</a:t>
            </a:r>
            <a:r>
              <a:rPr lang="ru-RU" altLang="ru-RU" i="1" dirty="0">
                <a:cs typeface="Times New Roman" panose="02020603050405020304" pitchFamily="18" charset="0"/>
              </a:rPr>
              <a:t>       аВ     </a:t>
            </a:r>
            <a:r>
              <a:rPr lang="ru-RU" altLang="ru-RU" i="1" dirty="0" err="1">
                <a:cs typeface="Times New Roman" panose="02020603050405020304" pitchFamily="18" charset="0"/>
              </a:rPr>
              <a:t>ав</a:t>
            </a:r>
            <a:r>
              <a:rPr lang="ru-RU" altLang="ru-RU" i="1" dirty="0">
                <a:cs typeface="Times New Roman" panose="02020603050405020304" pitchFamily="18" charset="0"/>
              </a:rPr>
              <a:t>                                  </a:t>
            </a:r>
            <a:r>
              <a:rPr lang="ru-RU" altLang="ru-RU" i="1" dirty="0" err="1">
                <a:cs typeface="Times New Roman" panose="02020603050405020304" pitchFamily="18" charset="0"/>
              </a:rPr>
              <a:t>ав</a:t>
            </a:r>
            <a:r>
              <a:rPr lang="ru-RU" altLang="ru-RU" i="1" dirty="0">
                <a:cs typeface="Times New Roman" panose="02020603050405020304" pitchFamily="18" charset="0"/>
              </a:rPr>
              <a:t>       </a:t>
            </a:r>
            <a:endParaRPr lang="ru-RU" altLang="ru-RU" dirty="0"/>
          </a:p>
        </p:txBody>
      </p:sp>
      <p:sp>
        <p:nvSpPr>
          <p:cNvPr id="15381" name="Rectangle 38"/>
          <p:cNvSpPr>
            <a:spLocks noChangeArrowheads="1"/>
          </p:cNvSpPr>
          <p:nvPr/>
        </p:nvSpPr>
        <p:spPr bwMode="auto">
          <a:xfrm>
            <a:off x="2971800" y="2193692"/>
            <a:ext cx="518091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 i="1" dirty="0">
                <a:cs typeface="Times New Roman" panose="02020603050405020304" pitchFamily="18" charset="0"/>
              </a:rPr>
              <a:t>  </a:t>
            </a:r>
            <a:r>
              <a:rPr lang="ru-RU" b="1" dirty="0" smtClean="0"/>
              <a:t>♀</a:t>
            </a:r>
          </a:p>
          <a:p>
            <a:pPr eaLnBrk="1" hangingPunct="1"/>
            <a:r>
              <a:rPr lang="ru-RU" altLang="ru-RU" sz="1200" i="1" dirty="0" smtClean="0">
                <a:cs typeface="Times New Roman" panose="02020603050405020304" pitchFamily="18" charset="0"/>
              </a:rPr>
              <a:t>     </a:t>
            </a:r>
            <a:endParaRPr lang="ru-RU" altLang="ru-RU" sz="1100" dirty="0"/>
          </a:p>
          <a:p>
            <a:endParaRPr lang="ru-RU" altLang="ru-RU" sz="1800" dirty="0"/>
          </a:p>
        </p:txBody>
      </p:sp>
      <p:sp>
        <p:nvSpPr>
          <p:cNvPr id="77864" name="Rectangle 40"/>
          <p:cNvSpPr>
            <a:spLocks noChangeArrowheads="1"/>
          </p:cNvSpPr>
          <p:nvPr/>
        </p:nvSpPr>
        <p:spPr bwMode="auto">
          <a:xfrm>
            <a:off x="3733800" y="5562601"/>
            <a:ext cx="5181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tabLst>
                <a:tab pos="6762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6762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6762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6762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6762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62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62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62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62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200" i="1" dirty="0">
                <a:cs typeface="Times New Roman" panose="02020603050405020304" pitchFamily="18" charset="0"/>
              </a:rPr>
              <a:t> </a:t>
            </a:r>
            <a:r>
              <a:rPr lang="ru-RU" altLang="ru-RU" i="1" dirty="0" err="1">
                <a:cs typeface="Times New Roman" panose="02020603050405020304" pitchFamily="18" charset="0"/>
              </a:rPr>
              <a:t>АаВв</a:t>
            </a:r>
            <a:r>
              <a:rPr lang="ru-RU" altLang="ru-RU" i="1" dirty="0">
                <a:cs typeface="Times New Roman" panose="02020603050405020304" pitchFamily="18" charset="0"/>
              </a:rPr>
              <a:t>         Аавв             </a:t>
            </a:r>
            <a:r>
              <a:rPr lang="ru-RU" altLang="ru-RU" i="1" dirty="0" err="1">
                <a:cs typeface="Times New Roman" panose="02020603050405020304" pitchFamily="18" charset="0"/>
              </a:rPr>
              <a:t>ааВв</a:t>
            </a:r>
            <a:r>
              <a:rPr lang="ru-RU" altLang="ru-RU" i="1" dirty="0">
                <a:cs typeface="Times New Roman" panose="02020603050405020304" pitchFamily="18" charset="0"/>
              </a:rPr>
              <a:t>             аавв</a:t>
            </a:r>
            <a:endParaRPr lang="ru-RU" altLang="ru-RU" dirty="0"/>
          </a:p>
          <a:p>
            <a:r>
              <a:rPr lang="ru-RU" altLang="ru-RU" i="1" dirty="0"/>
              <a:t> </a:t>
            </a:r>
            <a:r>
              <a:rPr lang="ru-RU" altLang="ru-RU" i="1" dirty="0">
                <a:cs typeface="Times New Roman" panose="02020603050405020304" pitchFamily="18" charset="0"/>
              </a:rPr>
              <a:t>42%             8%               8%              42%</a:t>
            </a:r>
            <a:r>
              <a:rPr lang="ru-RU" altLang="ru-RU" sz="1200" i="1" dirty="0">
                <a:cs typeface="Times New Roman" panose="02020603050405020304" pitchFamily="18" charset="0"/>
              </a:rPr>
              <a:t>           </a:t>
            </a:r>
            <a:r>
              <a:rPr lang="ru-RU" altLang="ru-RU" sz="1200" b="1" i="1" dirty="0">
                <a:cs typeface="Times New Roman" panose="02020603050405020304" pitchFamily="18" charset="0"/>
              </a:rPr>
              <a:t>        </a:t>
            </a:r>
            <a:endParaRPr lang="ru-RU" altLang="ru-RU" sz="1800" dirty="0"/>
          </a:p>
        </p:txBody>
      </p:sp>
      <p:pic>
        <p:nvPicPr>
          <p:cNvPr id="77866" name="Picture 42" descr="t"/>
          <p:cNvPicPr>
            <a:picLocks noChangeAspect="1" noChangeArrowheads="1"/>
          </p:cNvPicPr>
          <p:nvPr/>
        </p:nvPicPr>
        <p:blipFill>
          <a:blip r:embed="rId3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62" t="17110" r="28456" b="33176"/>
          <a:stretch>
            <a:fillRect/>
          </a:stretch>
        </p:blipFill>
        <p:spPr bwMode="auto">
          <a:xfrm>
            <a:off x="7848600" y="45720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73" name="Line 49"/>
          <p:cNvSpPr>
            <a:spLocks noChangeShapeType="1"/>
          </p:cNvSpPr>
          <p:nvPr/>
        </p:nvSpPr>
        <p:spPr bwMode="auto">
          <a:xfrm>
            <a:off x="3505200" y="40386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7874" name="Line 50"/>
          <p:cNvSpPr>
            <a:spLocks noChangeShapeType="1"/>
          </p:cNvSpPr>
          <p:nvPr/>
        </p:nvSpPr>
        <p:spPr bwMode="auto">
          <a:xfrm flipH="1">
            <a:off x="4191000" y="4038600"/>
            <a:ext cx="38100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7875" name="Line 51"/>
          <p:cNvSpPr>
            <a:spLocks noChangeShapeType="1"/>
          </p:cNvSpPr>
          <p:nvPr/>
        </p:nvSpPr>
        <p:spPr bwMode="auto">
          <a:xfrm>
            <a:off x="4191000" y="4038600"/>
            <a:ext cx="1219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7876" name="Line 52"/>
          <p:cNvSpPr>
            <a:spLocks noChangeShapeType="1"/>
          </p:cNvSpPr>
          <p:nvPr/>
        </p:nvSpPr>
        <p:spPr bwMode="auto">
          <a:xfrm flipH="1">
            <a:off x="5638800" y="4038600"/>
            <a:ext cx="24384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7877" name="Line 53"/>
          <p:cNvSpPr>
            <a:spLocks noChangeShapeType="1"/>
          </p:cNvSpPr>
          <p:nvPr/>
        </p:nvSpPr>
        <p:spPr bwMode="auto">
          <a:xfrm>
            <a:off x="4876800" y="4038600"/>
            <a:ext cx="1905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7878" name="Line 54"/>
          <p:cNvSpPr>
            <a:spLocks noChangeShapeType="1"/>
          </p:cNvSpPr>
          <p:nvPr/>
        </p:nvSpPr>
        <p:spPr bwMode="auto">
          <a:xfrm flipH="1">
            <a:off x="6934200" y="4114800"/>
            <a:ext cx="1219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7879" name="Line 55"/>
          <p:cNvSpPr>
            <a:spLocks noChangeShapeType="1"/>
          </p:cNvSpPr>
          <p:nvPr/>
        </p:nvSpPr>
        <p:spPr bwMode="auto">
          <a:xfrm>
            <a:off x="5715000" y="3962400"/>
            <a:ext cx="24384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7880" name="Line 56"/>
          <p:cNvSpPr>
            <a:spLocks noChangeShapeType="1"/>
          </p:cNvSpPr>
          <p:nvPr/>
        </p:nvSpPr>
        <p:spPr bwMode="auto">
          <a:xfrm>
            <a:off x="8229600" y="4114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7881" name="Rectangle 57"/>
          <p:cNvSpPr>
            <a:spLocks noGrp="1" noChangeArrowheads="1"/>
          </p:cNvSpPr>
          <p:nvPr>
            <p:ph type="title"/>
          </p:nvPr>
        </p:nvSpPr>
        <p:spPr>
          <a:xfrm>
            <a:off x="817563" y="886706"/>
            <a:ext cx="10515600" cy="781050"/>
          </a:xfrm>
        </p:spPr>
        <p:txBody>
          <a:bodyPr/>
          <a:lstStyle/>
          <a:p>
            <a:pPr algn="ctr" eaLnBrk="1" hangingPunct="1"/>
            <a:r>
              <a:rPr lang="ru-RU" altLang="ru-RU" sz="4000" b="1" dirty="0">
                <a:solidFill>
                  <a:schemeClr val="hlink"/>
                </a:solidFill>
              </a:rPr>
              <a:t>Нарушение сцепленного наследования</a:t>
            </a:r>
          </a:p>
        </p:txBody>
      </p:sp>
      <p:sp>
        <p:nvSpPr>
          <p:cNvPr id="15393" name="Text Box 58"/>
          <p:cNvSpPr txBox="1">
            <a:spLocks noChangeArrowheads="1"/>
          </p:cNvSpPr>
          <p:nvPr/>
        </p:nvSpPr>
        <p:spPr bwMode="auto">
          <a:xfrm>
            <a:off x="5089525" y="5116514"/>
            <a:ext cx="18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76399" y="122813"/>
            <a:ext cx="81616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dirty="0" smtClean="0">
                <a:solidFill>
                  <a:srgbClr val="FF3300"/>
                </a:solidFill>
              </a:rPr>
              <a:t>Эксперимент  Т.  Моргана</a:t>
            </a:r>
            <a:br>
              <a:rPr lang="ru-RU" altLang="ru-RU" sz="2800" b="1" dirty="0" smtClean="0">
                <a:solidFill>
                  <a:srgbClr val="FF3300"/>
                </a:solidFill>
              </a:rPr>
            </a:br>
            <a:r>
              <a:rPr lang="ru-RU" altLang="ru-RU" sz="2800" b="1" dirty="0" smtClean="0">
                <a:solidFill>
                  <a:srgbClr val="FF3300"/>
                </a:solidFill>
              </a:rPr>
              <a:t>2 вариант скрещивания</a:t>
            </a:r>
            <a:r>
              <a:rPr lang="ru-RU" altLang="ru-RU" sz="2800" dirty="0" smtClean="0"/>
              <a:t>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275034" y="2263301"/>
            <a:ext cx="3978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♂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32749" y="3181906"/>
            <a:ext cx="1164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i="1" dirty="0" smtClean="0">
                <a:cs typeface="Times New Roman" panose="02020603050405020304" pitchFamily="18" charset="0"/>
              </a:rPr>
              <a:t>Сер.норм.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664381" y="3168134"/>
            <a:ext cx="11304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i="1" dirty="0" smtClean="0">
                <a:cs typeface="Times New Roman" panose="02020603050405020304" pitchFamily="18" charset="0"/>
              </a:rPr>
              <a:t>Черн.ред.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859617" y="6250505"/>
            <a:ext cx="11304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i="1" dirty="0" smtClean="0">
                <a:cs typeface="Times New Roman" panose="02020603050405020304" pitchFamily="18" charset="0"/>
              </a:rPr>
              <a:t>Черн.ред.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79792" y="6264276"/>
            <a:ext cx="1164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i="1" dirty="0" smtClean="0">
                <a:cs typeface="Times New Roman" panose="02020603050405020304" pitchFamily="18" charset="0"/>
              </a:rPr>
              <a:t>Сер.норм.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888290" y="6264276"/>
            <a:ext cx="10005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i="1" dirty="0" err="1" smtClean="0">
                <a:cs typeface="Times New Roman" panose="02020603050405020304" pitchFamily="18" charset="0"/>
              </a:rPr>
              <a:t>Сер.ред</a:t>
            </a:r>
            <a:r>
              <a:rPr lang="ru-RU" altLang="ru-RU" i="1" dirty="0" smtClean="0"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278494" y="6262174"/>
            <a:ext cx="12939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i="1" dirty="0" err="1" smtClean="0">
                <a:cs typeface="Times New Roman" panose="02020603050405020304" pitchFamily="18" charset="0"/>
              </a:rPr>
              <a:t>Черн.норм</a:t>
            </a:r>
            <a:r>
              <a:rPr lang="ru-RU" altLang="ru-RU" i="1" dirty="0" smtClean="0"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014702" y="3657600"/>
            <a:ext cx="13184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Произошла рекомбинация генов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798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78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7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7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7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78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8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78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78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78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7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7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7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7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7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7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7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7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7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7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7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7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7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7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78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78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7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7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 nodeType="clickPar">
                      <p:stCondLst>
                        <p:cond delay="indefinite"/>
                      </p:stCondLst>
                      <p:childTnLst>
                        <p:par>
                          <p:cTn id="1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778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778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778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778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778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778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 nodeType="clickPar">
                      <p:stCondLst>
                        <p:cond delay="indefinite"/>
                      </p:stCondLst>
                      <p:childTnLst>
                        <p:par>
                          <p:cTn id="1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77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77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72" grpId="0" animBg="1"/>
      <p:bldP spid="77844" grpId="0" animBg="1"/>
      <p:bldP spid="77868" grpId="0" animBg="1"/>
      <p:bldP spid="77869" grpId="0" animBg="1"/>
      <p:bldP spid="77870" grpId="0" animBg="1"/>
      <p:bldP spid="77871" grpId="0" animBg="1"/>
      <p:bldP spid="77831" grpId="0" animBg="1"/>
      <p:bldP spid="77832" grpId="0" animBg="1"/>
      <p:bldP spid="77843" grpId="0" animBg="1"/>
      <p:bldP spid="77842" grpId="0" animBg="1"/>
      <p:bldP spid="77854" grpId="0" animBg="1"/>
      <p:bldP spid="77858" grpId="0" animBg="1"/>
      <p:bldP spid="77859" grpId="0"/>
      <p:bldP spid="77873" grpId="0" animBg="1"/>
      <p:bldP spid="77874" grpId="0" animBg="1"/>
      <p:bldP spid="77875" grpId="0" animBg="1"/>
      <p:bldP spid="77876" grpId="0" animBg="1"/>
      <p:bldP spid="77877" grpId="0" animBg="1"/>
      <p:bldP spid="77878" grpId="0" animBg="1"/>
      <p:bldP spid="77879" grpId="0" animBg="1"/>
      <p:bldP spid="77880" grpId="0" animBg="1"/>
      <p:bldP spid="7788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6677" y="1775050"/>
            <a:ext cx="10515600" cy="43040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♀                        ♂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 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F1 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4345773" y="1841024"/>
            <a:ext cx="649995" cy="661013"/>
            <a:chOff x="1564396" y="1872867"/>
            <a:chExt cx="649995" cy="661013"/>
          </a:xfrm>
        </p:grpSpPr>
        <p:pic>
          <p:nvPicPr>
            <p:cNvPr id="4" name="Picture 2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20" t="45331" r="60405" b="22283"/>
            <a:stretch/>
          </p:blipFill>
          <p:spPr bwMode="auto">
            <a:xfrm>
              <a:off x="1564396" y="2145115"/>
              <a:ext cx="627961" cy="3887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20" t="57246" r="59967" b="20075"/>
            <a:stretch/>
          </p:blipFill>
          <p:spPr bwMode="auto">
            <a:xfrm>
              <a:off x="1564396" y="1872867"/>
              <a:ext cx="649995" cy="272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/>
          <p:cNvSpPr txBox="1"/>
          <p:nvPr/>
        </p:nvSpPr>
        <p:spPr>
          <a:xfrm>
            <a:off x="4136335" y="2497259"/>
            <a:ext cx="110168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Чер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ред.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66083" y="1841024"/>
            <a:ext cx="352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×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11645" y="2526396"/>
            <a:ext cx="122876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Сер. норм.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1554660" y="3395156"/>
            <a:ext cx="669465" cy="381000"/>
            <a:chOff x="1554660" y="3395156"/>
            <a:chExt cx="669465" cy="381000"/>
          </a:xfrm>
        </p:grpSpPr>
        <p:sp>
          <p:nvSpPr>
            <p:cNvPr id="12" name="Oval 47"/>
            <p:cNvSpPr>
              <a:spLocks noChangeArrowheads="1"/>
            </p:cNvSpPr>
            <p:nvPr/>
          </p:nvSpPr>
          <p:spPr bwMode="auto">
            <a:xfrm>
              <a:off x="1554660" y="3395156"/>
              <a:ext cx="669465" cy="3810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АВ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cxnSp>
          <p:nvCxnSpPr>
            <p:cNvPr id="13" name="Прямая соединительная линия 12"/>
            <p:cNvCxnSpPr/>
            <p:nvPr/>
          </p:nvCxnSpPr>
          <p:spPr>
            <a:xfrm>
              <a:off x="1711734" y="3728356"/>
              <a:ext cx="35565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5773" y="3347771"/>
            <a:ext cx="682811" cy="579327"/>
          </a:xfrm>
          <a:prstGeom prst="rect">
            <a:avLst/>
          </a:prstGeom>
        </p:spPr>
      </p:pic>
      <p:pic>
        <p:nvPicPr>
          <p:cNvPr id="18" name="Picture 8" descr="сцепленное наследова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92" y="4472743"/>
            <a:ext cx="606999" cy="85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3854" y="5345687"/>
            <a:ext cx="1329043" cy="499915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1635517" y="1825625"/>
            <a:ext cx="629033" cy="759664"/>
            <a:chOff x="1635517" y="1825625"/>
            <a:chExt cx="629033" cy="759664"/>
          </a:xfrm>
        </p:grpSpPr>
        <p:pic>
          <p:nvPicPr>
            <p:cNvPr id="10" name="Picture 8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5421"/>
            <a:stretch/>
          </p:blipFill>
          <p:spPr bwMode="auto">
            <a:xfrm>
              <a:off x="1657551" y="1825625"/>
              <a:ext cx="606999" cy="4658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8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60810"/>
            <a:stretch/>
          </p:blipFill>
          <p:spPr bwMode="auto">
            <a:xfrm>
              <a:off x="1635517" y="2250766"/>
              <a:ext cx="606999" cy="3345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515347" y="189064"/>
            <a:ext cx="43014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Дано:</a:t>
            </a:r>
          </a:p>
          <a:p>
            <a:r>
              <a:rPr lang="ru-RU" dirty="0" smtClean="0"/>
              <a:t>А- сер</a:t>
            </a:r>
          </a:p>
          <a:p>
            <a:r>
              <a:rPr lang="ru-RU" dirty="0" smtClean="0"/>
              <a:t>а – </a:t>
            </a:r>
            <a:r>
              <a:rPr lang="ru-RU" dirty="0" err="1" smtClean="0"/>
              <a:t>черн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– норм.</a:t>
            </a:r>
          </a:p>
          <a:p>
            <a:r>
              <a:rPr lang="ru-RU" dirty="0" smtClean="0"/>
              <a:t>в – ред.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/>
          <a:srcRect b="48416"/>
          <a:stretch/>
        </p:blipFill>
        <p:spPr>
          <a:xfrm>
            <a:off x="6063487" y="1065301"/>
            <a:ext cx="5607494" cy="4659709"/>
          </a:xfrm>
          <a:prstGeom prst="rect">
            <a:avLst/>
          </a:prstGeom>
        </p:spPr>
      </p:pic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1781687" y="358376"/>
            <a:ext cx="5775884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dirty="0">
                <a:solidFill>
                  <a:srgbClr val="FF3300"/>
                </a:solidFill>
              </a:rPr>
              <a:t>Эксперимент  Т.  </a:t>
            </a:r>
            <a:r>
              <a:rPr lang="ru-RU" altLang="ru-RU" sz="4000" b="1" dirty="0" smtClean="0">
                <a:solidFill>
                  <a:srgbClr val="FF3300"/>
                </a:solidFill>
              </a:rPr>
              <a:t>Моргана</a:t>
            </a:r>
            <a:br>
              <a:rPr lang="ru-RU" altLang="ru-RU" sz="4000" b="1" dirty="0" smtClean="0">
                <a:solidFill>
                  <a:srgbClr val="FF3300"/>
                </a:solidFill>
              </a:rPr>
            </a:br>
            <a:r>
              <a:rPr lang="ru-RU" altLang="ru-RU" sz="4000" b="1" dirty="0" smtClean="0">
                <a:solidFill>
                  <a:srgbClr val="FF3300"/>
                </a:solidFill>
              </a:rPr>
              <a:t>1 вариант скрещивания</a:t>
            </a:r>
            <a:r>
              <a:rPr lang="ru-RU" altLang="ru-RU" sz="4000" dirty="0" smtClean="0"/>
              <a:t> </a:t>
            </a:r>
            <a:endParaRPr lang="ru-RU" altLang="ru-RU" sz="4000" dirty="0"/>
          </a:p>
        </p:txBody>
      </p:sp>
    </p:spTree>
    <p:extLst>
      <p:ext uri="{BB962C8B-B14F-4D97-AF65-F5344CB8AC3E}">
        <p14:creationId xmlns:p14="http://schemas.microsoft.com/office/powerpoint/2010/main" val="371604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72867"/>
            <a:ext cx="10515600" cy="43040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♀                        ♂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 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1564396" y="1872867"/>
            <a:ext cx="649995" cy="661013"/>
            <a:chOff x="1564396" y="1872867"/>
            <a:chExt cx="649995" cy="661013"/>
          </a:xfrm>
        </p:grpSpPr>
        <p:pic>
          <p:nvPicPr>
            <p:cNvPr id="4" name="Picture 2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20" t="45331" r="60405" b="22283"/>
            <a:stretch/>
          </p:blipFill>
          <p:spPr bwMode="auto">
            <a:xfrm>
              <a:off x="1564396" y="2145115"/>
              <a:ext cx="627961" cy="3887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20" t="57246" r="59967" b="20075"/>
            <a:stretch/>
          </p:blipFill>
          <p:spPr bwMode="auto">
            <a:xfrm>
              <a:off x="1564396" y="1872867"/>
              <a:ext cx="649995" cy="272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/>
          <p:cNvSpPr txBox="1"/>
          <p:nvPr/>
        </p:nvSpPr>
        <p:spPr>
          <a:xfrm>
            <a:off x="1564397" y="2533880"/>
            <a:ext cx="110168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dirty="0" err="1" smtClean="0"/>
              <a:t>Чер</a:t>
            </a:r>
            <a:r>
              <a:rPr lang="ru-RU" dirty="0" smtClean="0"/>
              <a:t>. ред.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666083" y="1841024"/>
            <a:ext cx="352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×</a:t>
            </a:r>
            <a:endParaRPr lang="ru-RU" sz="2800" dirty="0"/>
          </a:p>
        </p:txBody>
      </p:sp>
      <p:pic>
        <p:nvPicPr>
          <p:cNvPr id="10" name="Picture 8" descr="сцепленное наследова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274" y="1825625"/>
            <a:ext cx="606999" cy="85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794930" y="2533880"/>
            <a:ext cx="122876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Сер. норм.</a:t>
            </a:r>
            <a:endParaRPr lang="ru-RU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1554660" y="3395156"/>
            <a:ext cx="669465" cy="381000"/>
            <a:chOff x="1554660" y="3395156"/>
            <a:chExt cx="669465" cy="381000"/>
          </a:xfrm>
        </p:grpSpPr>
        <p:sp>
          <p:nvSpPr>
            <p:cNvPr id="12" name="Oval 47"/>
            <p:cNvSpPr>
              <a:spLocks noChangeArrowheads="1"/>
            </p:cNvSpPr>
            <p:nvPr/>
          </p:nvSpPr>
          <p:spPr bwMode="auto">
            <a:xfrm>
              <a:off x="1554660" y="3395156"/>
              <a:ext cx="669465" cy="3810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600" dirty="0" err="1" smtClean="0"/>
                <a:t>ав</a:t>
              </a:r>
              <a:endParaRPr lang="ru-RU" altLang="ru-RU" sz="1600" dirty="0" smtClean="0"/>
            </a:p>
            <a:p>
              <a:pPr eaLnBrk="1" hangingPunct="1"/>
              <a:endParaRPr lang="ru-RU" altLang="ru-RU" sz="1600" dirty="0"/>
            </a:p>
          </p:txBody>
        </p:sp>
        <p:cxnSp>
          <p:nvCxnSpPr>
            <p:cNvPr id="13" name="Прямая соединительная линия 12"/>
            <p:cNvCxnSpPr/>
            <p:nvPr/>
          </p:nvCxnSpPr>
          <p:spPr>
            <a:xfrm>
              <a:off x="1711734" y="3728356"/>
              <a:ext cx="35565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6383" y="3395156"/>
            <a:ext cx="649749" cy="48455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5773" y="3347771"/>
            <a:ext cx="682811" cy="579327"/>
          </a:xfrm>
          <a:prstGeom prst="rect">
            <a:avLst/>
          </a:prstGeom>
        </p:spPr>
      </p:pic>
      <p:pic>
        <p:nvPicPr>
          <p:cNvPr id="18" name="Picture 8" descr="сцепленное наследова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92" y="4472743"/>
            <a:ext cx="606999" cy="85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/>
        </p:nvGrpSpPr>
        <p:grpSpPr>
          <a:xfrm>
            <a:off x="3951413" y="4472743"/>
            <a:ext cx="649995" cy="661013"/>
            <a:chOff x="1564396" y="1872867"/>
            <a:chExt cx="649995" cy="661013"/>
          </a:xfrm>
        </p:grpSpPr>
        <p:pic>
          <p:nvPicPr>
            <p:cNvPr id="20" name="Picture 2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20" t="45331" r="60405" b="22283"/>
            <a:stretch/>
          </p:blipFill>
          <p:spPr bwMode="auto">
            <a:xfrm>
              <a:off x="1564396" y="2145115"/>
              <a:ext cx="627961" cy="3887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20" t="57246" r="59967" b="20075"/>
            <a:stretch/>
          </p:blipFill>
          <p:spPr bwMode="auto">
            <a:xfrm>
              <a:off x="1564396" y="1872867"/>
              <a:ext cx="649995" cy="272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2" name="Рисунок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7817" y="5290636"/>
            <a:ext cx="1176630" cy="49991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3854" y="5345687"/>
            <a:ext cx="1329043" cy="49991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607392" y="5839474"/>
            <a:ext cx="782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50 %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4084248" y="5786581"/>
            <a:ext cx="782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50 %</a:t>
            </a:r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5638620" y="4608867"/>
            <a:ext cx="5791833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6695" indent="313690"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потомстве оказалось только 2 фенотипические группы, расщепления признаков как при </a:t>
            </a:r>
            <a:r>
              <a:rPr lang="ru-RU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дигибридном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скрещивании не наблюдалось. Оказалось, что окраска тела и форма крыльев у дрозофилы наследуются совместно, значит гены этих признаков располагаются в одной паре гомологичных хромосом.</a:t>
            </a:r>
            <a:endParaRPr lang="ru-RU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8"/>
          <a:srcRect t="46249"/>
          <a:stretch/>
        </p:blipFill>
        <p:spPr>
          <a:xfrm>
            <a:off x="6311505" y="730670"/>
            <a:ext cx="4372359" cy="3786029"/>
          </a:xfrm>
          <a:prstGeom prst="rect">
            <a:avLst/>
          </a:prstGeom>
        </p:spPr>
      </p:pic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668983" y="492670"/>
            <a:ext cx="82296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dirty="0">
                <a:solidFill>
                  <a:srgbClr val="FF3300"/>
                </a:solidFill>
              </a:rPr>
              <a:t>Эксперимент  Т.  </a:t>
            </a:r>
            <a:r>
              <a:rPr lang="ru-RU" altLang="ru-RU" sz="4000" b="1" dirty="0" smtClean="0">
                <a:solidFill>
                  <a:srgbClr val="FF3300"/>
                </a:solidFill>
              </a:rPr>
              <a:t>Моргана</a:t>
            </a:r>
            <a:br>
              <a:rPr lang="ru-RU" altLang="ru-RU" sz="4000" b="1" dirty="0" smtClean="0">
                <a:solidFill>
                  <a:srgbClr val="FF3300"/>
                </a:solidFill>
              </a:rPr>
            </a:br>
            <a:r>
              <a:rPr lang="ru-RU" altLang="ru-RU" sz="4000" b="1" dirty="0" smtClean="0">
                <a:solidFill>
                  <a:srgbClr val="FF3300"/>
                </a:solidFill>
              </a:rPr>
              <a:t>1 вариант скрещивания</a:t>
            </a:r>
            <a:r>
              <a:rPr lang="ru-RU" altLang="ru-RU" sz="4000" dirty="0" smtClean="0"/>
              <a:t> </a:t>
            </a:r>
            <a:endParaRPr lang="ru-RU" altLang="ru-RU" sz="4000" dirty="0"/>
          </a:p>
        </p:txBody>
      </p:sp>
    </p:spTree>
    <p:extLst>
      <p:ext uri="{BB962C8B-B14F-4D97-AF65-F5344CB8AC3E}">
        <p14:creationId xmlns:p14="http://schemas.microsoft.com/office/powerpoint/2010/main" val="2821427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8247" y="2019026"/>
            <a:ext cx="8928794" cy="303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4186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72867"/>
            <a:ext cx="10515600" cy="43040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♀                        ♂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 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F1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аВ     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4037183" y="1806765"/>
            <a:ext cx="649995" cy="661013"/>
            <a:chOff x="1564396" y="1872867"/>
            <a:chExt cx="649995" cy="661013"/>
          </a:xfrm>
        </p:grpSpPr>
        <p:pic>
          <p:nvPicPr>
            <p:cNvPr id="4" name="Picture 2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20" t="45331" r="60405" b="22283"/>
            <a:stretch/>
          </p:blipFill>
          <p:spPr bwMode="auto">
            <a:xfrm>
              <a:off x="1564396" y="2145115"/>
              <a:ext cx="627961" cy="3887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20" t="57246" r="59967" b="20075"/>
            <a:stretch/>
          </p:blipFill>
          <p:spPr bwMode="auto">
            <a:xfrm>
              <a:off x="1564396" y="1872867"/>
              <a:ext cx="649995" cy="272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/>
          <p:cNvSpPr txBox="1"/>
          <p:nvPr/>
        </p:nvSpPr>
        <p:spPr>
          <a:xfrm>
            <a:off x="3811337" y="2491561"/>
            <a:ext cx="110168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Чер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ред.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66083" y="1841024"/>
            <a:ext cx="352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×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8" descr="сцепленное наследова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7" y="1817469"/>
            <a:ext cx="606999" cy="85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341178" y="2510297"/>
            <a:ext cx="122876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Сер. норм.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1547950" y="3181266"/>
            <a:ext cx="669465" cy="381000"/>
            <a:chOff x="1554660" y="3395156"/>
            <a:chExt cx="669465" cy="381000"/>
          </a:xfrm>
        </p:grpSpPr>
        <p:sp>
          <p:nvSpPr>
            <p:cNvPr id="12" name="Oval 47"/>
            <p:cNvSpPr>
              <a:spLocks noChangeArrowheads="1"/>
            </p:cNvSpPr>
            <p:nvPr/>
          </p:nvSpPr>
          <p:spPr bwMode="auto">
            <a:xfrm>
              <a:off x="1554660" y="3395156"/>
              <a:ext cx="669465" cy="3810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16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ав</a:t>
              </a:r>
              <a:endParaRPr kumimoji="0" lang="ru-RU" alt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cxnSp>
          <p:nvCxnSpPr>
            <p:cNvPr id="13" name="Прямая соединительная линия 12"/>
            <p:cNvCxnSpPr/>
            <p:nvPr/>
          </p:nvCxnSpPr>
          <p:spPr>
            <a:xfrm>
              <a:off x="1711734" y="3728356"/>
              <a:ext cx="35565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4511" y="3151877"/>
            <a:ext cx="649749" cy="48455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0774" y="3104492"/>
            <a:ext cx="682811" cy="579327"/>
          </a:xfrm>
          <a:prstGeom prst="rect">
            <a:avLst/>
          </a:prstGeom>
        </p:spPr>
      </p:pic>
      <p:pic>
        <p:nvPicPr>
          <p:cNvPr id="18" name="Picture 8" descr="сцепленное наследова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92" y="4472743"/>
            <a:ext cx="606999" cy="85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/>
        </p:nvGrpSpPr>
        <p:grpSpPr>
          <a:xfrm>
            <a:off x="2842352" y="4518529"/>
            <a:ext cx="649995" cy="661013"/>
            <a:chOff x="1564396" y="1872867"/>
            <a:chExt cx="649995" cy="661013"/>
          </a:xfrm>
        </p:grpSpPr>
        <p:pic>
          <p:nvPicPr>
            <p:cNvPr id="20" name="Picture 2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20" t="45331" r="60405" b="22283"/>
            <a:stretch/>
          </p:blipFill>
          <p:spPr bwMode="auto">
            <a:xfrm>
              <a:off x="1564396" y="2145115"/>
              <a:ext cx="627961" cy="3887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сцепленное наследование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20" t="57246" r="59967" b="20075"/>
            <a:stretch/>
          </p:blipFill>
          <p:spPr bwMode="auto">
            <a:xfrm>
              <a:off x="1564396" y="1872867"/>
              <a:ext cx="649995" cy="272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2" name="Рисунок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8028" y="5335418"/>
            <a:ext cx="1176630" cy="49991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3854" y="5345687"/>
            <a:ext cx="1329043" cy="49991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76260" y="6059277"/>
            <a:ext cx="864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41,5 %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2829386" y="6047695"/>
            <a:ext cx="864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41,5 %</a:t>
            </a:r>
            <a:endParaRPr lang="ru-RU" dirty="0"/>
          </a:p>
        </p:txBody>
      </p:sp>
      <p:sp>
        <p:nvSpPr>
          <p:cNvPr id="25" name="Oval 48"/>
          <p:cNvSpPr>
            <a:spLocks noChangeArrowheads="1"/>
          </p:cNvSpPr>
          <p:nvPr/>
        </p:nvSpPr>
        <p:spPr bwMode="auto">
          <a:xfrm>
            <a:off x="1530014" y="3847667"/>
            <a:ext cx="707982" cy="420691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800" i="1" dirty="0">
                <a:cs typeface="Times New Roman" panose="02020603050405020304" pitchFamily="18" charset="0"/>
              </a:rPr>
              <a:t>а</a:t>
            </a:r>
            <a:r>
              <a:rPr lang="ru-RU" altLang="ru-RU" sz="1800" i="1" dirty="0" smtClean="0">
                <a:cs typeface="Times New Roman" panose="02020603050405020304" pitchFamily="18" charset="0"/>
              </a:rPr>
              <a:t>В</a:t>
            </a:r>
            <a:endParaRPr lang="ru-RU" altLang="ru-RU" sz="1800" dirty="0"/>
          </a:p>
        </p:txBody>
      </p:sp>
      <p:sp>
        <p:nvSpPr>
          <p:cNvPr id="26" name="Oval 48"/>
          <p:cNvSpPr>
            <a:spLocks noChangeArrowheads="1"/>
          </p:cNvSpPr>
          <p:nvPr/>
        </p:nvSpPr>
        <p:spPr bwMode="auto">
          <a:xfrm>
            <a:off x="2488361" y="3821808"/>
            <a:ext cx="707982" cy="420691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800" i="1" dirty="0" err="1" smtClean="0">
                <a:cs typeface="Times New Roman" panose="02020603050405020304" pitchFamily="18" charset="0"/>
              </a:rPr>
              <a:t>Ав</a:t>
            </a:r>
            <a:endParaRPr lang="ru-RU" altLang="ru-RU" sz="1800" dirty="0"/>
          </a:p>
        </p:txBody>
      </p:sp>
      <p:cxnSp>
        <p:nvCxnSpPr>
          <p:cNvPr id="14" name="Прямая соединительная линия 13"/>
          <p:cNvCxnSpPr>
            <a:stCxn id="25" idx="3"/>
            <a:endCxn id="25" idx="5"/>
          </p:cNvCxnSpPr>
          <p:nvPr/>
        </p:nvCxnSpPr>
        <p:spPr>
          <a:xfrm>
            <a:off x="1633696" y="4206749"/>
            <a:ext cx="50061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2592043" y="4170168"/>
            <a:ext cx="50061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2" descr="сцепленное наследова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20" t="45331" r="60405" b="22283"/>
          <a:stretch/>
        </p:blipFill>
        <p:spPr bwMode="auto">
          <a:xfrm>
            <a:off x="3865682" y="4790777"/>
            <a:ext cx="627961" cy="38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сцепленное наследова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6" t="55202" r="59967" b="20075"/>
          <a:stretch/>
        </p:blipFill>
        <p:spPr bwMode="auto">
          <a:xfrm>
            <a:off x="5228123" y="4569049"/>
            <a:ext cx="361261" cy="29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Прямоугольник 32"/>
          <p:cNvSpPr/>
          <p:nvPr/>
        </p:nvSpPr>
        <p:spPr>
          <a:xfrm>
            <a:off x="4913023" y="4444610"/>
            <a:ext cx="444352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Picture 2" descr="сцепленное наследова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20" t="45331" r="60405" b="22283"/>
          <a:stretch/>
        </p:blipFill>
        <p:spPr bwMode="auto">
          <a:xfrm>
            <a:off x="4889012" y="4790777"/>
            <a:ext cx="627961" cy="38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3722460" y="5370405"/>
            <a:ext cx="1279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Чер</a:t>
            </a:r>
            <a:r>
              <a:rPr lang="ru-RU" dirty="0" smtClean="0"/>
              <a:t>. норм.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4877375" y="5335418"/>
            <a:ext cx="1279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Сер. ред.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3899920" y="6024140"/>
            <a:ext cx="864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8,5 %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5001656" y="5998494"/>
            <a:ext cx="864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8,5 %</a:t>
            </a:r>
            <a:endParaRPr lang="ru-RU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6218428" y="3699079"/>
            <a:ext cx="57131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этом случае сцепление генов нарушилось. Аллели разных генов, расположенные в гомологичных хромосомах, разделились, и появились новые сочетания генов, т.е. произошла рекомбинация генов. Появление рекомбинантных генов объясняется тем, что в мейозе между гомологичными хромосомами происходит кроссинговер. </a:t>
            </a:r>
            <a:r>
              <a:rPr lang="ru-RU" sz="1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Дигетерозигота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образует 4 типа гамет в неравном соотношении: </a:t>
            </a:r>
            <a:r>
              <a:rPr lang="ru-RU" sz="16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большую часть составляют гаметы с группой сцепления, меньшую – рекомбинантные гаметы (</a:t>
            </a:r>
            <a:r>
              <a:rPr lang="ru-RU" sz="16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кроссоверные</a:t>
            </a:r>
            <a:r>
              <a:rPr lang="ru-RU" sz="16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Это явление наблюдается не всегда, поэтому количество </a:t>
            </a:r>
            <a:r>
              <a:rPr lang="ru-RU" sz="1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кроссоверных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особей значительно меньше, чем основных.</a:t>
            </a:r>
            <a:endParaRPr lang="ru-RU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1267961" y="4176899"/>
            <a:ext cx="2383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кроссоверные</a:t>
            </a:r>
            <a:r>
              <a:rPr lang="ru-RU" dirty="0" smtClean="0"/>
              <a:t> гаметы</a:t>
            </a:r>
            <a:endParaRPr lang="ru-RU" dirty="0"/>
          </a:p>
        </p:txBody>
      </p:sp>
      <p:sp>
        <p:nvSpPr>
          <p:cNvPr id="45" name="TextBox 44"/>
          <p:cNvSpPr txBox="1"/>
          <p:nvPr/>
        </p:nvSpPr>
        <p:spPr>
          <a:xfrm>
            <a:off x="1267960" y="3514413"/>
            <a:ext cx="2597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некроссоверные</a:t>
            </a:r>
            <a:r>
              <a:rPr lang="ru-RU" dirty="0" smtClean="0"/>
              <a:t> гаметы</a:t>
            </a:r>
            <a:endParaRPr lang="ru-RU" dirty="0"/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81157" y="142838"/>
            <a:ext cx="6682393" cy="3304595"/>
          </a:xfrm>
          <a:prstGeom prst="rect">
            <a:avLst/>
          </a:prstGeom>
        </p:spPr>
      </p:pic>
      <p:sp>
        <p:nvSpPr>
          <p:cNvPr id="42" name="Rectangle 2"/>
          <p:cNvSpPr>
            <a:spLocks noGrp="1" noChangeArrowheads="1"/>
          </p:cNvSpPr>
          <p:nvPr>
            <p:ph type="title"/>
          </p:nvPr>
        </p:nvSpPr>
        <p:spPr>
          <a:xfrm>
            <a:off x="64862" y="372755"/>
            <a:ext cx="5163261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dirty="0">
                <a:solidFill>
                  <a:srgbClr val="FF3300"/>
                </a:solidFill>
              </a:rPr>
              <a:t>Эксперимент  Т.  </a:t>
            </a:r>
            <a:r>
              <a:rPr lang="ru-RU" altLang="ru-RU" sz="4000" b="1" dirty="0" smtClean="0">
                <a:solidFill>
                  <a:srgbClr val="FF3300"/>
                </a:solidFill>
              </a:rPr>
              <a:t>Моргана</a:t>
            </a:r>
            <a:br>
              <a:rPr lang="ru-RU" altLang="ru-RU" sz="4000" b="1" dirty="0" smtClean="0">
                <a:solidFill>
                  <a:srgbClr val="FF3300"/>
                </a:solidFill>
              </a:rPr>
            </a:br>
            <a:r>
              <a:rPr lang="ru-RU" altLang="ru-RU" sz="4000" b="1" dirty="0" smtClean="0">
                <a:solidFill>
                  <a:srgbClr val="FF3300"/>
                </a:solidFill>
              </a:rPr>
              <a:t>2 </a:t>
            </a:r>
            <a:r>
              <a:rPr lang="ru-RU" altLang="ru-RU" sz="4000" b="1" dirty="0" smtClean="0">
                <a:solidFill>
                  <a:srgbClr val="FF3300"/>
                </a:solidFill>
              </a:rPr>
              <a:t>вариант скрещивания</a:t>
            </a:r>
            <a:r>
              <a:rPr lang="ru-RU" altLang="ru-RU" sz="4000" dirty="0" smtClean="0"/>
              <a:t> </a:t>
            </a:r>
            <a:endParaRPr lang="ru-RU" altLang="ru-RU" sz="4000" dirty="0"/>
          </a:p>
        </p:txBody>
      </p:sp>
    </p:spTree>
    <p:extLst>
      <p:ext uri="{BB962C8B-B14F-4D97-AF65-F5344CB8AC3E}">
        <p14:creationId xmlns:p14="http://schemas.microsoft.com/office/powerpoint/2010/main" val="1154690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500" y="2037580"/>
            <a:ext cx="10307351" cy="2655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9719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48400" y="1447800"/>
            <a:ext cx="4038600" cy="23622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ru-RU" altLang="ru-RU" sz="2000" b="1" i="1"/>
              <a:t>     </a:t>
            </a:r>
            <a:r>
              <a:rPr lang="ru-RU" altLang="ru-RU" sz="2400" b="1" i="1" u="sng">
                <a:solidFill>
                  <a:srgbClr val="FF3300"/>
                </a:solidFill>
              </a:rPr>
              <a:t>Кроссинговер</a:t>
            </a:r>
            <a:r>
              <a:rPr lang="ru-RU" altLang="ru-RU" sz="2400" b="1" i="1">
                <a:solidFill>
                  <a:srgbClr val="FF3300"/>
                </a:solidFill>
              </a:rPr>
              <a:t> </a:t>
            </a:r>
            <a:r>
              <a:rPr lang="ru-RU" altLang="ru-RU" sz="2400" b="1" i="1"/>
              <a:t> </a:t>
            </a:r>
            <a:r>
              <a:rPr lang="ru-RU" altLang="ru-RU" sz="2400" i="1"/>
              <a:t>–  </a:t>
            </a:r>
            <a:r>
              <a:rPr lang="ru-RU" altLang="ru-RU" sz="2400" i="1">
                <a:solidFill>
                  <a:schemeClr val="bg2"/>
                </a:solidFill>
              </a:rPr>
              <a:t>обмен участками меж-ду гомологичными хро-мосомами в момент их конъюгации</a:t>
            </a:r>
            <a:endParaRPr lang="ru-RU" altLang="ru-RU" sz="2400">
              <a:solidFill>
                <a:schemeClr val="bg2"/>
              </a:solidFill>
            </a:endParaRPr>
          </a:p>
        </p:txBody>
      </p:sp>
      <p:pic>
        <p:nvPicPr>
          <p:cNvPr id="79876" name="Picture 4" descr="сканирование0002"/>
          <p:cNvPicPr>
            <a:picLocks noChangeAspect="1" noChangeArrowheads="1"/>
          </p:cNvPicPr>
          <p:nvPr/>
        </p:nvPicPr>
        <p:blipFill>
          <a:blip r:embed="rId2">
            <a:lum bright="-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838200"/>
            <a:ext cx="4191000" cy="3352800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877" name="Line 5"/>
          <p:cNvSpPr>
            <a:spLocks noChangeShapeType="1"/>
          </p:cNvSpPr>
          <p:nvPr/>
        </p:nvSpPr>
        <p:spPr bwMode="auto">
          <a:xfrm>
            <a:off x="6019800" y="4953000"/>
            <a:ext cx="10668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9879" name="Oval 7"/>
          <p:cNvSpPr>
            <a:spLocks noChangeArrowheads="1"/>
          </p:cNvSpPr>
          <p:nvPr/>
        </p:nvSpPr>
        <p:spPr bwMode="auto">
          <a:xfrm>
            <a:off x="8534400" y="4648200"/>
            <a:ext cx="685800" cy="6858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9880" name="Oval 8"/>
          <p:cNvSpPr>
            <a:spLocks noChangeArrowheads="1"/>
          </p:cNvSpPr>
          <p:nvPr/>
        </p:nvSpPr>
        <p:spPr bwMode="auto">
          <a:xfrm>
            <a:off x="4953000" y="4648200"/>
            <a:ext cx="685800" cy="6858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9881" name="Oval 9"/>
          <p:cNvSpPr>
            <a:spLocks noChangeArrowheads="1"/>
          </p:cNvSpPr>
          <p:nvPr/>
        </p:nvSpPr>
        <p:spPr bwMode="auto">
          <a:xfrm>
            <a:off x="3962400" y="4648200"/>
            <a:ext cx="685800" cy="6858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9878" name="Oval 6"/>
          <p:cNvSpPr>
            <a:spLocks noChangeArrowheads="1"/>
          </p:cNvSpPr>
          <p:nvPr/>
        </p:nvSpPr>
        <p:spPr bwMode="auto">
          <a:xfrm>
            <a:off x="7315200" y="4648200"/>
            <a:ext cx="685800" cy="6858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79882" name="Rectangle 10"/>
          <p:cNvSpPr>
            <a:spLocks noChangeArrowheads="1"/>
          </p:cNvSpPr>
          <p:nvPr/>
        </p:nvSpPr>
        <p:spPr bwMode="auto">
          <a:xfrm>
            <a:off x="2590800" y="2346326"/>
            <a:ext cx="3505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>
                <a:cs typeface="Times New Roman" panose="02020603050405020304" pitchFamily="18" charset="0"/>
              </a:rPr>
              <a:t>А </a:t>
            </a:r>
            <a:r>
              <a:rPr lang="ru-RU" altLang="ru-RU" b="1"/>
              <a:t> </a:t>
            </a:r>
            <a:r>
              <a:rPr lang="ru-RU" altLang="ru-RU" b="1">
                <a:cs typeface="Times New Roman" panose="02020603050405020304" pitchFamily="18" charset="0"/>
              </a:rPr>
              <a:t>а           </a:t>
            </a:r>
            <a:r>
              <a:rPr lang="ru-RU" altLang="ru-RU" b="1"/>
              <a:t> </a:t>
            </a:r>
            <a:r>
              <a:rPr lang="ru-RU" altLang="ru-RU" b="1">
                <a:cs typeface="Times New Roman" panose="02020603050405020304" pitchFamily="18" charset="0"/>
              </a:rPr>
              <a:t>А а           </a:t>
            </a:r>
            <a:r>
              <a:rPr lang="ru-RU" altLang="ru-RU" b="1"/>
              <a:t> </a:t>
            </a:r>
            <a:r>
              <a:rPr lang="ru-RU" altLang="ru-RU" b="1">
                <a:cs typeface="Times New Roman" panose="02020603050405020304" pitchFamily="18" charset="0"/>
              </a:rPr>
              <a:t>А а</a:t>
            </a:r>
            <a:r>
              <a:rPr lang="ru-RU" altLang="ru-RU" sz="1400" b="1">
                <a:cs typeface="Times New Roman" panose="02020603050405020304" pitchFamily="18" charset="0"/>
              </a:rPr>
              <a:t>               </a:t>
            </a:r>
            <a:endParaRPr lang="ru-RU" altLang="ru-RU" sz="1800"/>
          </a:p>
        </p:txBody>
      </p:sp>
      <p:sp>
        <p:nvSpPr>
          <p:cNvPr id="19466" name="Rectangle 11"/>
          <p:cNvSpPr>
            <a:spLocks noChangeArrowheads="1"/>
          </p:cNvSpPr>
          <p:nvPr/>
        </p:nvSpPr>
        <p:spPr bwMode="auto">
          <a:xfrm>
            <a:off x="1524001" y="31760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/>
          </a:p>
        </p:txBody>
      </p:sp>
      <p:sp>
        <p:nvSpPr>
          <p:cNvPr id="79884" name="Rectangle 12"/>
          <p:cNvSpPr>
            <a:spLocks noChangeArrowheads="1"/>
          </p:cNvSpPr>
          <p:nvPr/>
        </p:nvSpPr>
        <p:spPr bwMode="auto">
          <a:xfrm>
            <a:off x="2133601" y="4720601"/>
            <a:ext cx="723467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198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198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198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198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198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8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8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8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8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ru-RU" sz="2800" b="1" dirty="0">
                <a:solidFill>
                  <a:schemeClr val="bg2"/>
                </a:solidFill>
                <a:cs typeface="Times New Roman" panose="02020603050405020304" pitchFamily="18" charset="0"/>
              </a:rPr>
              <a:t>                  </a:t>
            </a:r>
            <a:r>
              <a:rPr lang="ru-RU" altLang="ru-RU" sz="2800" b="1" dirty="0">
                <a:cs typeface="Times New Roman" panose="02020603050405020304" pitchFamily="18" charset="0"/>
              </a:rPr>
              <a:t>АВ</a:t>
            </a:r>
            <a:r>
              <a:rPr lang="ru-RU" altLang="ru-RU" sz="2800" b="1" dirty="0">
                <a:solidFill>
                  <a:schemeClr val="bg2"/>
                </a:solidFill>
                <a:cs typeface="Times New Roman" panose="02020603050405020304" pitchFamily="18" charset="0"/>
              </a:rPr>
              <a:t>      </a:t>
            </a:r>
            <a:r>
              <a:rPr lang="ru-RU" altLang="ru-RU" sz="2800" b="1" dirty="0" err="1">
                <a:cs typeface="Times New Roman" panose="02020603050405020304" pitchFamily="18" charset="0"/>
              </a:rPr>
              <a:t>ав</a:t>
            </a:r>
            <a:r>
              <a:rPr lang="ru-RU" altLang="ru-RU" sz="2800" b="1" dirty="0">
                <a:cs typeface="Times New Roman" panose="02020603050405020304" pitchFamily="18" charset="0"/>
              </a:rPr>
              <a:t>                    </a:t>
            </a:r>
            <a:r>
              <a:rPr lang="ru-RU" altLang="ru-RU" sz="2800" b="1" dirty="0" err="1">
                <a:cs typeface="Times New Roman" panose="02020603050405020304" pitchFamily="18" charset="0"/>
              </a:rPr>
              <a:t>Ав</a:t>
            </a:r>
            <a:r>
              <a:rPr lang="ru-RU" altLang="ru-RU" sz="2800" b="1" dirty="0">
                <a:cs typeface="Times New Roman" panose="02020603050405020304" pitchFamily="18" charset="0"/>
              </a:rPr>
              <a:t>       </a:t>
            </a:r>
            <a:r>
              <a:rPr lang="en-US" altLang="ru-RU" sz="2800" b="1" dirty="0"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cs typeface="Times New Roman" panose="02020603050405020304" pitchFamily="18" charset="0"/>
              </a:rPr>
              <a:t>аВ</a:t>
            </a:r>
            <a:endParaRPr lang="ru-RU" altLang="ru-RU" sz="2800" dirty="0"/>
          </a:p>
          <a:p>
            <a:r>
              <a:rPr lang="ru-RU" altLang="ru-RU" sz="900" b="1" dirty="0">
                <a:cs typeface="Times New Roman" panose="02020603050405020304" pitchFamily="18" charset="0"/>
              </a:rPr>
              <a:t>                                                                                                                   </a:t>
            </a:r>
            <a:r>
              <a:rPr lang="ru-RU" altLang="ru-RU" sz="1200" b="1" dirty="0">
                <a:cs typeface="Times New Roman" panose="02020603050405020304" pitchFamily="18" charset="0"/>
              </a:rPr>
              <a:t> </a:t>
            </a:r>
            <a:r>
              <a:rPr lang="ru-RU" altLang="ru-RU" sz="1600" b="1" dirty="0">
                <a:cs typeface="Times New Roman" panose="02020603050405020304" pitchFamily="18" charset="0"/>
              </a:rPr>
              <a:t>кроссинговер                     </a:t>
            </a:r>
            <a:endParaRPr lang="ru-RU" altLang="ru-RU" sz="1600" dirty="0"/>
          </a:p>
          <a:p>
            <a:endParaRPr lang="ru-RU" altLang="ru-RU" sz="1600" dirty="0"/>
          </a:p>
        </p:txBody>
      </p:sp>
      <p:sp>
        <p:nvSpPr>
          <p:cNvPr id="79885" name="Rectangle 13"/>
          <p:cNvSpPr>
            <a:spLocks noChangeArrowheads="1"/>
          </p:cNvSpPr>
          <p:nvPr/>
        </p:nvSpPr>
        <p:spPr bwMode="auto">
          <a:xfrm>
            <a:off x="2590801" y="3200401"/>
            <a:ext cx="30718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>
                <a:latin typeface="Times New Roman" panose="02020603050405020304" pitchFamily="18" charset="0"/>
              </a:rPr>
              <a:t>в   В             в В             в В</a:t>
            </a:r>
          </a:p>
        </p:txBody>
      </p:sp>
      <p:sp>
        <p:nvSpPr>
          <p:cNvPr id="79886" name="Rectangle 14"/>
          <p:cNvSpPr>
            <a:spLocks noChangeArrowheads="1"/>
          </p:cNvSpPr>
          <p:nvPr/>
        </p:nvSpPr>
        <p:spPr bwMode="auto">
          <a:xfrm>
            <a:off x="1981200" y="4648200"/>
            <a:ext cx="1905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200" b="1" i="1">
                <a:solidFill>
                  <a:schemeClr val="hlink"/>
                </a:solidFill>
                <a:latin typeface="Times New Roman" panose="02020603050405020304" pitchFamily="18" charset="0"/>
              </a:rPr>
              <a:t>Гаметы:</a:t>
            </a:r>
          </a:p>
        </p:txBody>
      </p:sp>
      <p:sp>
        <p:nvSpPr>
          <p:cNvPr id="19470" name="TextBox 13"/>
          <p:cNvSpPr txBox="1">
            <a:spLocks noChangeArrowheads="1"/>
          </p:cNvSpPr>
          <p:nvPr/>
        </p:nvSpPr>
        <p:spPr bwMode="auto">
          <a:xfrm>
            <a:off x="1981200" y="5715001"/>
            <a:ext cx="7924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/>
              <a:t>Чем дальше расположены гены на хромосоме, тем больше вероятность их «отрыва» при кроссинговере.</a:t>
            </a: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5157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98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98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9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9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9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98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98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98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 animBg="1"/>
      <p:bldP spid="79879" grpId="0" animBg="1"/>
      <p:bldP spid="79880" grpId="0" animBg="1"/>
      <p:bldP spid="79881" grpId="0" animBg="1"/>
      <p:bldP spid="79878" grpId="0" animBg="1"/>
      <p:bldP spid="79882" grpId="0"/>
      <p:bldP spid="79885" grpId="0"/>
      <p:bldP spid="798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Гаметы, при образовании которых, произошел кроссинговер (в данной задаче это </a:t>
            </a:r>
            <a:r>
              <a:rPr lang="ru-RU" sz="3200" dirty="0" err="1" smtClean="0"/>
              <a:t>Ab</a:t>
            </a:r>
            <a:r>
              <a:rPr lang="ru-RU" sz="3200" dirty="0" smtClean="0"/>
              <a:t> и</a:t>
            </a:r>
            <a:r>
              <a:rPr lang="ru-RU" sz="3200" dirty="0"/>
              <a:t> </a:t>
            </a:r>
            <a:r>
              <a:rPr lang="ru-RU" sz="3200" dirty="0" err="1"/>
              <a:t>aB</a:t>
            </a:r>
            <a:r>
              <a:rPr lang="ru-RU" sz="3200" dirty="0"/>
              <a:t>) называются </a:t>
            </a:r>
            <a:r>
              <a:rPr lang="ru-RU" sz="3200" b="1" i="1" dirty="0" err="1"/>
              <a:t>кроссоверными</a:t>
            </a:r>
            <a:r>
              <a:rPr lang="ru-RU" sz="3200" dirty="0"/>
              <a:t>. </a:t>
            </a:r>
            <a:endParaRPr lang="ru-RU" sz="3200" dirty="0" smtClean="0"/>
          </a:p>
          <a:p>
            <a:r>
              <a:rPr lang="ru-RU" sz="3200" dirty="0" smtClean="0"/>
              <a:t>Статистически </a:t>
            </a:r>
            <a:r>
              <a:rPr lang="ru-RU" sz="3200" dirty="0"/>
              <a:t>процент </a:t>
            </a:r>
            <a:r>
              <a:rPr lang="ru-RU" sz="3200" dirty="0" err="1"/>
              <a:t>кроссоверных</a:t>
            </a:r>
            <a:r>
              <a:rPr lang="ru-RU" sz="3200" dirty="0"/>
              <a:t> гамет меньше </a:t>
            </a:r>
            <a:r>
              <a:rPr lang="ru-RU" sz="3200" dirty="0" err="1"/>
              <a:t>некроссоверных</a:t>
            </a:r>
            <a:r>
              <a:rPr lang="ru-RU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14327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8199" y="385590"/>
            <a:ext cx="1026680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Чем дальше друг от друга находятся гены в хромосоме, тем больше вероятность того, что сцепленные гены, будут «разлучены» при рекомбинации, происходящей во время кроссинговера.</a:t>
            </a:r>
          </a:p>
          <a:p>
            <a:pPr algn="just"/>
            <a:r>
              <a:rPr lang="ru-RU" sz="2400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И соответственно, чем ближе друг к другу расположены гены в хромосоме, тем вероятность их разъединения.</a:t>
            </a:r>
            <a:endParaRPr lang="ru-RU" sz="2400" b="0" i="1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5135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8805" y="76313"/>
            <a:ext cx="9590986" cy="655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6337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6775" y="661012"/>
            <a:ext cx="10906699" cy="5162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6695" indent="313690"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Хромосомная теория наследственности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 – единица наследственной информации. Ген локализован в хромосоме.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Каждая хромосома содержит множество генов. Гены в хромосомах располагаются линейно.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Гены, расположенные в одной хромосоме, наследуются совместно,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сцепленно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Сцепление генов может нарушаться в процессе мейоза в результате кроссинговера, что увеличивает число комбинаций генов в гаметах.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процессе мейоза гомологичные хромосомы, а следовательно, и аллельные гены попадают в разные гаметы.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Негомологичные хромосомы расходятся произвольно, независимо друг от друга и образуют разные комбинации в гаметах.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0845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b="1" i="1">
                <a:solidFill>
                  <a:srgbClr val="9900CC"/>
                </a:solidFill>
                <a:latin typeface="Monotype Corsiva" panose="03010101010201010101" pitchFamily="66" charset="0"/>
              </a:rPr>
              <a:t>Генетические карты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3352800" cy="4525963"/>
          </a:xfrm>
        </p:spPr>
        <p:txBody>
          <a:bodyPr>
            <a:normAutofit lnSpcReduction="10000"/>
          </a:bodyPr>
          <a:lstStyle/>
          <a:p>
            <a:pPr marL="533400" indent="-533400"/>
            <a:r>
              <a:rPr lang="ru-RU" altLang="ru-RU" sz="2000">
                <a:solidFill>
                  <a:srgbClr val="D60093"/>
                </a:solidFill>
                <a:latin typeface="Times New Roman" panose="02020603050405020304" pitchFamily="18" charset="0"/>
              </a:rPr>
              <a:t>Генетическая карта</a:t>
            </a:r>
            <a:r>
              <a:rPr lang="ru-RU" altLang="ru-RU" sz="2000">
                <a:latin typeface="Times New Roman" panose="02020603050405020304" pitchFamily="18" charset="0"/>
              </a:rPr>
              <a:t> 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– схема относительного расположения генов, находящихся в одной хромосоме.</a:t>
            </a:r>
          </a:p>
          <a:p>
            <a:pPr marL="533400" indent="-533400">
              <a:buNone/>
            </a:pP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Показывает: </a:t>
            </a:r>
          </a:p>
          <a:p>
            <a:pPr marL="533400" indent="-533400">
              <a:buFontTx/>
              <a:buAutoNum type="arabicPeriod"/>
            </a:pP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Последовательность расположения генов в хромосоме</a:t>
            </a:r>
          </a:p>
          <a:p>
            <a:pPr marL="533400" indent="-533400">
              <a:buFontTx/>
              <a:buAutoNum type="arabicPeriod"/>
            </a:pP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Расстояние между генами</a:t>
            </a:r>
          </a:p>
          <a:p>
            <a:pPr marL="533400" indent="-533400"/>
            <a:endParaRPr lang="ru-RU" altLang="ru-RU" sz="2000">
              <a:latin typeface="Times New Roman" panose="02020603050405020304" pitchFamily="18" charset="0"/>
            </a:endParaRPr>
          </a:p>
          <a:p>
            <a:pPr marL="533400" indent="-533400"/>
            <a:r>
              <a:rPr lang="ru-RU" altLang="ru-RU" sz="2000">
                <a:solidFill>
                  <a:srgbClr val="D60093"/>
                </a:solidFill>
                <a:latin typeface="Times New Roman" panose="02020603050405020304" pitchFamily="18" charset="0"/>
              </a:rPr>
              <a:t>Геном 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– совокупность всех генов гаплоидного набора хромосом.</a:t>
            </a:r>
          </a:p>
        </p:txBody>
      </p:sp>
      <p:sp>
        <p:nvSpPr>
          <p:cNvPr id="1331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altLang="ru-RU" smtClean="0"/>
          </a:p>
        </p:txBody>
      </p:sp>
      <p:pic>
        <p:nvPicPr>
          <p:cNvPr id="13317" name="Picture 4" descr="томат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1" y="1600200"/>
            <a:ext cx="2320925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5" descr="томат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3"/>
          <a:stretch>
            <a:fillRect/>
          </a:stretch>
        </p:blipFill>
        <p:spPr bwMode="auto">
          <a:xfrm>
            <a:off x="7772400" y="1600200"/>
            <a:ext cx="243205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830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1020762"/>
          </a:xfrm>
        </p:spPr>
        <p:txBody>
          <a:bodyPr/>
          <a:lstStyle/>
          <a:p>
            <a:pPr eaLnBrk="1" hangingPunct="1"/>
            <a:r>
              <a:rPr lang="ru-RU" altLang="ru-RU" sz="3600" b="1" i="1">
                <a:solidFill>
                  <a:srgbClr val="9900CC"/>
                </a:solidFill>
                <a:latin typeface="Monotype Corsiva" panose="03010101010201010101" pitchFamily="66" charset="0"/>
              </a:rPr>
              <a:t>Принцип построения генетической карты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295400"/>
            <a:ext cx="8229600" cy="50292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000" b="1" i="1">
                <a:solidFill>
                  <a:srgbClr val="D60093"/>
                </a:solidFill>
                <a:latin typeface="Times New Roman" panose="02020603050405020304" pitchFamily="18" charset="0"/>
              </a:rPr>
              <a:t>Метод триангуляции</a:t>
            </a:r>
            <a:r>
              <a:rPr lang="ru-RU" altLang="ru-RU" sz="2000" b="1" i="1">
                <a:solidFill>
                  <a:srgbClr val="000066"/>
                </a:solidFill>
                <a:latin typeface="Times New Roman" panose="02020603050405020304" pitchFamily="18" charset="0"/>
              </a:rPr>
              <a:t> - 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определение взаимного расположения (последовательности) локусов трёх и более генов</a:t>
            </a:r>
            <a:r>
              <a:rPr lang="ru-RU" altLang="ru-RU" sz="2000"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     Построение генетической карты для генов </a:t>
            </a: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A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B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C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, частоты рекомбинаций между которыми составляют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 A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 – </a:t>
            </a: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B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 = 6 %, </a:t>
            </a: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     B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 – </a:t>
            </a: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C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 = 14 %, </a:t>
            </a: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A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 – </a:t>
            </a: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C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 = 8 %. </a:t>
            </a:r>
          </a:p>
          <a:p>
            <a:pPr eaLnBrk="1" hangingPunct="1">
              <a:lnSpc>
                <a:spcPct val="90000"/>
              </a:lnSpc>
            </a:pPr>
            <a:endParaRPr lang="ru-RU" altLang="ru-RU" sz="200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ru-RU" altLang="ru-RU" sz="2000"/>
          </a:p>
        </p:txBody>
      </p:sp>
      <p:pic>
        <p:nvPicPr>
          <p:cNvPr id="14340" name="Picture 4" descr="110202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225" y="1925198"/>
            <a:ext cx="554355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482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Составление схем кроссинговера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При составлении схем кроссинговера следует помнить, что основное количество гамет будут составлять </a:t>
            </a:r>
            <a:r>
              <a:rPr lang="ru-RU" dirty="0" err="1"/>
              <a:t>некроссоверные</a:t>
            </a:r>
            <a:r>
              <a:rPr lang="ru-RU" dirty="0"/>
              <a:t>, а </a:t>
            </a:r>
            <a:r>
              <a:rPr lang="ru-RU" dirty="0" err="1"/>
              <a:t>кроссоверные</a:t>
            </a:r>
            <a:r>
              <a:rPr lang="ru-RU" dirty="0"/>
              <a:t> гаметы будут встречаться в небольших количествах. </a:t>
            </a:r>
          </a:p>
        </p:txBody>
      </p:sp>
    </p:spTree>
    <p:extLst>
      <p:ext uri="{BB962C8B-B14F-4D97-AF65-F5344CB8AC3E}">
        <p14:creationId xmlns:p14="http://schemas.microsoft.com/office/powerpoint/2010/main" val="13879487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95829" y="830606"/>
            <a:ext cx="10845322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Задача 6-9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Написать возможные варианты кроссинговера между генами в группе сцепления   АВС-</a:t>
            </a:r>
            <a:r>
              <a:rPr kumimoji="0" lang="ru-RU" alt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авс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5" name="AutoShape 2" descr="ABC-abc"/>
          <p:cNvSpPr>
            <a:spLocks noChangeAspect="1" noChangeArrowheads="1"/>
          </p:cNvSpPr>
          <p:nvPr/>
        </p:nvSpPr>
        <p:spPr bwMode="auto">
          <a:xfrm>
            <a:off x="8669854" y="3587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95829" y="1857719"/>
            <a:ext cx="5050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1) Одиночный кроссинговер между генами А и В:</a:t>
            </a:r>
          </a:p>
        </p:txBody>
      </p:sp>
      <p:pic>
        <p:nvPicPr>
          <p:cNvPr id="2056" name="Picture 8" descr="&amp;Scy;&amp;khcy;&amp;iecy;&amp;mcy;&amp;acy; &amp;kcy;&amp;rcy;&amp;ocy;&amp;scy;&amp;scy;&amp;icy;&amp;ncy;&amp;gcy;&amp;ocy;&amp;vcy;&amp;iecy;&amp;rcy;&amp;acy;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41" y="2311456"/>
            <a:ext cx="3747352" cy="94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95829" y="3340706"/>
            <a:ext cx="49880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2)Одиночный кроссинговер между генами В и С:</a:t>
            </a:r>
          </a:p>
        </p:txBody>
      </p:sp>
      <p:pic>
        <p:nvPicPr>
          <p:cNvPr id="2058" name="Picture 10" descr="&amp;Scy;&amp;khcy;&amp;iecy;&amp;mcy;&amp;acy; &amp;kcy;&amp;rcy;&amp;ocy;&amp;scy;&amp;scy;&amp;icy;&amp;ncy;&amp;gcy;&amp;ocy;&amp;vcy;&amp;iecy;&amp;rcy;&amp;acy;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40" y="3981915"/>
            <a:ext cx="3932505" cy="99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36636" y="5245321"/>
            <a:ext cx="4768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3) Двойной кроссинговер между генами А и С:</a:t>
            </a:r>
          </a:p>
        </p:txBody>
      </p:sp>
      <p:pic>
        <p:nvPicPr>
          <p:cNvPr id="2060" name="Picture 12" descr="&amp;Scy;&amp;khcy;&amp;iecy;&amp;mcy;&amp;acy; &amp;kcy;&amp;rcy;&amp;ocy;&amp;scy;&amp;scy;&amp;icy;&amp;ncy;&amp;gcy;&amp;ocy;&amp;vcy;&amp;iecy;&amp;rcy;&amp;acy;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696959"/>
            <a:ext cx="3747353" cy="94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8793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176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Для определения типа наследования необходимо выяснить количество особей, получающихся при анализирующем скрещивании.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Соотношение фенотипических классов в F1, близкое к 1:1:1:1, позволяет с большой вероятностью предположить наличие независимого наследования, а присутствие в потомстве двух фенотипов в пропорции, близкой к 1:1, указывает на сцепленное наследование. Наличие небольшого количества </a:t>
            </a:r>
            <a:r>
              <a:rPr lang="ru-RU" dirty="0" err="1"/>
              <a:t>рекомбинантов</a:t>
            </a:r>
            <a:r>
              <a:rPr lang="ru-RU" dirty="0"/>
              <a:t> является результатом кроссинговера.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Количество таких организмов пропорционально вероятности кроссинговера между сцепленными генами и, следовательно, расстоянию между ними в хромосоме. Это расстояние измеряется в </a:t>
            </a:r>
            <a:r>
              <a:rPr lang="ru-RU" dirty="0" err="1"/>
              <a:t>морганидах</a:t>
            </a:r>
            <a:r>
              <a:rPr lang="ru-RU" dirty="0"/>
              <a:t> (М) и может быть определено по формуле:</a:t>
            </a:r>
          </a:p>
          <a:p>
            <a:pPr marL="0" indent="0">
              <a:buNone/>
            </a:pPr>
            <a:r>
              <a:rPr lang="ru-RU" dirty="0"/>
              <a:t>x = 	</a:t>
            </a:r>
            <a:r>
              <a:rPr lang="ru-RU" u="sng" dirty="0"/>
              <a:t>a + c </a:t>
            </a:r>
            <a:r>
              <a:rPr lang="ru-RU" dirty="0"/>
              <a:t>	 · 100,       (2)</a:t>
            </a:r>
          </a:p>
          <a:p>
            <a:pPr marL="0" indent="0">
              <a:buNone/>
            </a:pPr>
            <a:r>
              <a:rPr lang="ru-RU" dirty="0" smtClean="0"/>
              <a:t>                    n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где x – расстояние между генами (в </a:t>
            </a:r>
            <a:r>
              <a:rPr lang="ru-RU" dirty="0" err="1"/>
              <a:t>морганидах</a:t>
            </a:r>
            <a:r>
              <a:rPr lang="ru-RU" dirty="0"/>
              <a:t>),</a:t>
            </a:r>
          </a:p>
          <a:p>
            <a:pPr marL="0" indent="0">
              <a:buNone/>
            </a:pPr>
            <a:r>
              <a:rPr lang="ru-RU" dirty="0"/>
              <a:t>а и с – количество </a:t>
            </a:r>
            <a:r>
              <a:rPr lang="ru-RU" dirty="0" err="1"/>
              <a:t>кроссоверных</a:t>
            </a:r>
            <a:r>
              <a:rPr lang="ru-RU" dirty="0"/>
              <a:t> особей,</a:t>
            </a:r>
          </a:p>
          <a:p>
            <a:pPr marL="0" indent="0">
              <a:buNone/>
            </a:pPr>
            <a:r>
              <a:rPr lang="ru-RU" dirty="0"/>
              <a:t>n – общее число особей.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Таким образом, одна </a:t>
            </a:r>
            <a:r>
              <a:rPr lang="ru-RU" dirty="0" err="1"/>
              <a:t>морганида</a:t>
            </a:r>
            <a:r>
              <a:rPr lang="ru-RU" dirty="0"/>
              <a:t> равна 1% кроссинговера.</a:t>
            </a:r>
          </a:p>
          <a:p>
            <a:pPr marL="0" indent="0">
              <a:buNone/>
            </a:pPr>
            <a:r>
              <a:rPr lang="ru-RU" dirty="0"/>
              <a:t>Если число </a:t>
            </a:r>
            <a:r>
              <a:rPr lang="ru-RU" dirty="0" err="1"/>
              <a:t>кроссоверных</a:t>
            </a:r>
            <a:r>
              <a:rPr lang="ru-RU" dirty="0"/>
              <a:t> особей дано в процентах, то расстояние между генами равно сумме процентного состава. </a:t>
            </a:r>
          </a:p>
        </p:txBody>
      </p:sp>
    </p:spTree>
    <p:extLst>
      <p:ext uri="{BB962C8B-B14F-4D97-AF65-F5344CB8AC3E}">
        <p14:creationId xmlns:p14="http://schemas.microsoft.com/office/powerpoint/2010/main" val="21365645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8683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3600" b="1" i="1">
                <a:solidFill>
                  <a:srgbClr val="9900CC"/>
                </a:solidFill>
                <a:latin typeface="Monotype Corsiva" panose="03010101010201010101" pitchFamily="66" charset="0"/>
              </a:rPr>
              <a:t>Частота кроссинговера и </a:t>
            </a:r>
            <a:br>
              <a:rPr lang="ru-RU" altLang="ru-RU" sz="3600" b="1" i="1">
                <a:solidFill>
                  <a:srgbClr val="9900CC"/>
                </a:solidFill>
                <a:latin typeface="Monotype Corsiva" panose="03010101010201010101" pitchFamily="66" charset="0"/>
              </a:rPr>
            </a:br>
            <a:r>
              <a:rPr lang="ru-RU" altLang="ru-RU" sz="3600" b="1" i="1">
                <a:solidFill>
                  <a:srgbClr val="9900CC"/>
                </a:solidFill>
                <a:latin typeface="Monotype Corsiva" panose="03010101010201010101" pitchFamily="66" charset="0"/>
              </a:rPr>
              <a:t>расстояние между генами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447800"/>
            <a:ext cx="8229600" cy="5029200"/>
          </a:xfrm>
        </p:spPr>
        <p:txBody>
          <a:bodyPr/>
          <a:lstStyle/>
          <a:p>
            <a:pPr eaLnBrk="1" hangingPunct="1"/>
            <a:r>
              <a:rPr lang="ru-RU" altLang="ru-RU" sz="2400" b="1" i="1">
                <a:solidFill>
                  <a:srgbClr val="D60093"/>
                </a:solidFill>
                <a:latin typeface="Times New Roman" panose="02020603050405020304" pitchFamily="18" charset="0"/>
              </a:rPr>
              <a:t>Частота рекомбинаций</a:t>
            </a:r>
            <a:r>
              <a:rPr lang="ru-RU" altLang="ru-RU" sz="2400">
                <a:solidFill>
                  <a:srgbClr val="000066"/>
                </a:solidFill>
                <a:latin typeface="Times New Roman" panose="02020603050405020304" pitchFamily="18" charset="0"/>
              </a:rPr>
              <a:t> определяется по формуле , </a:t>
            </a:r>
          </a:p>
          <a:p>
            <a:pPr algn="ctr" eaLnBrk="1" hangingPunct="1">
              <a:buFontTx/>
              <a:buNone/>
            </a:pPr>
            <a:r>
              <a:rPr lang="ru-RU" altLang="ru-RU" sz="2400" i="1">
                <a:solidFill>
                  <a:srgbClr val="000066"/>
                </a:solidFill>
                <a:latin typeface="Times New Roman" panose="02020603050405020304" pitchFamily="18" charset="0"/>
              </a:rPr>
              <a:t>                       </a:t>
            </a: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где N – количество рекомбинантов, </a:t>
            </a:r>
          </a:p>
          <a:p>
            <a:pPr algn="ctr" eaLnBrk="1" hangingPunct="1">
              <a:buFontTx/>
              <a:buNone/>
            </a:pP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                   </a:t>
            </a:r>
            <a:r>
              <a:rPr lang="en-US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N</a:t>
            </a:r>
            <a:r>
              <a:rPr lang="ru-RU" altLang="ru-RU" sz="2000" i="1" baseline="-25000">
                <a:solidFill>
                  <a:srgbClr val="000066"/>
                </a:solidFill>
                <a:latin typeface="Times New Roman" panose="02020603050405020304" pitchFamily="18" charset="0"/>
              </a:rPr>
              <a:t>0</a:t>
            </a:r>
            <a:r>
              <a:rPr lang="ru-RU" altLang="ru-RU" sz="2000" i="1">
                <a:solidFill>
                  <a:srgbClr val="000066"/>
                </a:solidFill>
                <a:latin typeface="Times New Roman" panose="02020603050405020304" pitchFamily="18" charset="0"/>
              </a:rPr>
              <a:t> – общее количество потомков</a:t>
            </a:r>
            <a:r>
              <a:rPr lang="ru-RU" altLang="ru-RU" sz="2000">
                <a:solidFill>
                  <a:srgbClr val="000066"/>
                </a:solidFill>
                <a:latin typeface="Times New Roman" panose="02020603050405020304" pitchFamily="18" charset="0"/>
              </a:rPr>
              <a:t>. </a:t>
            </a:r>
          </a:p>
          <a:p>
            <a:pPr algn="ctr" eaLnBrk="1" hangingPunct="1">
              <a:buFontTx/>
              <a:buNone/>
            </a:pPr>
            <a:r>
              <a:rPr lang="ru-RU" altLang="ru-RU" sz="2400" b="1" i="1">
                <a:solidFill>
                  <a:srgbClr val="D60093"/>
                </a:solidFill>
                <a:latin typeface="Times New Roman" panose="02020603050405020304" pitchFamily="18" charset="0"/>
              </a:rPr>
              <a:t>Морганида</a:t>
            </a:r>
            <a:r>
              <a:rPr lang="ru-RU" altLang="ru-RU" sz="2400" b="1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>
                <a:solidFill>
                  <a:srgbClr val="000066"/>
                </a:solidFill>
                <a:latin typeface="Times New Roman" panose="02020603050405020304" pitchFamily="18" charset="0"/>
              </a:rPr>
              <a:t>– единица расстояния между сцепленными генами, равная 1% кроссинговера.</a:t>
            </a:r>
          </a:p>
          <a:p>
            <a:pPr eaLnBrk="1" hangingPunct="1"/>
            <a:endParaRPr lang="ru-RU" altLang="ru-RU" sz="240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ru-RU" altLang="ru-RU" sz="2400">
                <a:solidFill>
                  <a:srgbClr val="000066"/>
                </a:solidFill>
                <a:latin typeface="Times New Roman" panose="02020603050405020304" pitchFamily="18" charset="0"/>
              </a:rPr>
              <a:t>Частота рекомбинаций генов показывает относительное расположение сцепленных генов в хромосоме: чем дальше друг от друга находятся гены, тем выше частота рекомбинации. Это обстоятельство используется при составлении </a:t>
            </a:r>
            <a:r>
              <a:rPr lang="ru-RU" altLang="ru-RU" sz="2400" b="1" i="1">
                <a:solidFill>
                  <a:srgbClr val="000066"/>
                </a:solidFill>
                <a:latin typeface="Times New Roman" panose="02020603050405020304" pitchFamily="18" charset="0"/>
              </a:rPr>
              <a:t>генетических карт</a:t>
            </a:r>
            <a:r>
              <a:rPr lang="ru-RU" altLang="ru-RU" sz="2400">
                <a:solidFill>
                  <a:srgbClr val="000066"/>
                </a:solidFill>
                <a:latin typeface="Times New Roman" panose="02020603050405020304" pitchFamily="18" charset="0"/>
              </a:rPr>
              <a:t>. </a:t>
            </a:r>
          </a:p>
          <a:p>
            <a:pPr eaLnBrk="1" hangingPunct="1"/>
            <a:endParaRPr lang="ru-RU" altLang="ru-RU" sz="240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ru-RU" altLang="ru-RU" sz="240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292" name="Picture 5" descr="E:\content\javagifs\63167010337406-1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0"/>
            <a:ext cx="1524000" cy="8001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307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/>
              <a:t>№ </a:t>
            </a:r>
            <a:r>
              <a:rPr lang="ru-RU" smtClean="0"/>
              <a:t>1</a:t>
            </a:r>
            <a:br>
              <a:rPr lang="ru-RU" smtClean="0"/>
            </a:br>
            <a:r>
              <a:rPr lang="ru-RU" smtClean="0"/>
              <a:t>Напишите </a:t>
            </a:r>
            <a:r>
              <a:rPr lang="ru-RU" dirty="0"/>
              <a:t>типы гамет, которые образуют организмы со следующими генотипами: 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2185588"/>
              </p:ext>
            </p:extLst>
          </p:nvPr>
        </p:nvGraphicFramePr>
        <p:xfrm>
          <a:off x="838200" y="3041174"/>
          <a:ext cx="10515600" cy="246888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sz="2400" dirty="0"/>
                        <a:t>а)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А</a:t>
                      </a:r>
                      <a:r>
                        <a:rPr lang="en-US" sz="2400" dirty="0"/>
                        <a:t>B</a:t>
                      </a:r>
                      <a:br>
                        <a:rPr lang="en-US" sz="2400" dirty="0"/>
                      </a:br>
                      <a:r>
                        <a:rPr lang="en-US" sz="2400" dirty="0"/>
                        <a:t>ab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CD</a:t>
                      </a:r>
                      <a:br>
                        <a:rPr lang="en-US" sz="2400"/>
                      </a:br>
                      <a:r>
                        <a:rPr lang="en-US" sz="2400"/>
                        <a:t>cd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 EF</a:t>
                      </a:r>
                      <a:br>
                        <a:rPr lang="en-US" sz="2400"/>
                      </a:br>
                      <a:r>
                        <a:rPr lang="en-US" sz="2400"/>
                        <a:t> ef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;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2400"/>
                        <a:t>б)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А</a:t>
                      </a:r>
                      <a:r>
                        <a:rPr lang="en-US" sz="2400" dirty="0"/>
                        <a:t>B</a:t>
                      </a:r>
                      <a:r>
                        <a:rPr lang="ru-RU" sz="2400" dirty="0"/>
                        <a:t>С</a:t>
                      </a:r>
                      <a:br>
                        <a:rPr lang="ru-RU" sz="2400" dirty="0"/>
                      </a:br>
                      <a:r>
                        <a:rPr lang="en-US" sz="2400" dirty="0"/>
                        <a:t>ab</a:t>
                      </a:r>
                      <a:r>
                        <a:rPr lang="ru-RU" sz="2400" dirty="0"/>
                        <a:t>с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 D</a:t>
                      </a:r>
                      <a:br>
                        <a:rPr lang="en-US" sz="2400"/>
                      </a:br>
                      <a:r>
                        <a:rPr lang="en-US" sz="2400"/>
                        <a:t> 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EF</a:t>
                      </a:r>
                      <a:br>
                        <a:rPr lang="en-US" sz="2400"/>
                      </a:br>
                      <a:r>
                        <a:rPr lang="en-US" sz="2400"/>
                        <a:t>ef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;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2400"/>
                        <a:t>в)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2400" dirty="0"/>
                        <a:t>А</a:t>
                      </a:r>
                      <a:r>
                        <a:rPr lang="en-US" sz="2400" dirty="0"/>
                        <a:t>B</a:t>
                      </a:r>
                      <a:r>
                        <a:rPr lang="ru-RU" sz="2400" dirty="0"/>
                        <a:t>С</a:t>
                      </a:r>
                      <a:r>
                        <a:rPr lang="en-US" sz="2400" dirty="0"/>
                        <a:t>DEF</a:t>
                      </a:r>
                      <a:br>
                        <a:rPr lang="en-US" sz="2400" dirty="0"/>
                      </a:br>
                      <a:r>
                        <a:rPr lang="en-US" sz="2400" dirty="0"/>
                        <a:t>ab</a:t>
                      </a:r>
                      <a:r>
                        <a:rPr lang="ru-RU" sz="2400" dirty="0"/>
                        <a:t>с</a:t>
                      </a:r>
                      <a:r>
                        <a:rPr lang="en-US" sz="2400" dirty="0" err="1"/>
                        <a:t>def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>
                      <a:noFill/>
                    </a:lnL>
                    <a:lnT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2" name="Группа 11"/>
          <p:cNvGrpSpPr/>
          <p:nvPr/>
        </p:nvGrpSpPr>
        <p:grpSpPr>
          <a:xfrm>
            <a:off x="2996588" y="3407885"/>
            <a:ext cx="418641" cy="108333"/>
            <a:chOff x="2952520" y="3305060"/>
            <a:chExt cx="418641" cy="108333"/>
          </a:xfrm>
        </p:grpSpPr>
        <p:cxnSp>
          <p:nvCxnSpPr>
            <p:cNvPr id="9" name="Прямая соединительная линия 8"/>
            <p:cNvCxnSpPr/>
            <p:nvPr/>
          </p:nvCxnSpPr>
          <p:spPr>
            <a:xfrm flipV="1">
              <a:off x="2952520" y="3305060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flipV="1">
              <a:off x="2952520" y="3402376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Группа 12"/>
          <p:cNvGrpSpPr/>
          <p:nvPr/>
        </p:nvGrpSpPr>
        <p:grpSpPr>
          <a:xfrm>
            <a:off x="5076940" y="3391360"/>
            <a:ext cx="418641" cy="108333"/>
            <a:chOff x="2952520" y="3305060"/>
            <a:chExt cx="418641" cy="108333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V="1">
              <a:off x="2952520" y="3305060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 flipV="1">
              <a:off x="2952520" y="3402376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Группа 15"/>
          <p:cNvGrpSpPr/>
          <p:nvPr/>
        </p:nvGrpSpPr>
        <p:grpSpPr>
          <a:xfrm>
            <a:off x="7247263" y="3391360"/>
            <a:ext cx="418641" cy="108333"/>
            <a:chOff x="2952520" y="3305060"/>
            <a:chExt cx="418641" cy="108333"/>
          </a:xfrm>
        </p:grpSpPr>
        <p:cxnSp>
          <p:nvCxnSpPr>
            <p:cNvPr id="17" name="Прямая соединительная линия 16"/>
            <p:cNvCxnSpPr/>
            <p:nvPr/>
          </p:nvCxnSpPr>
          <p:spPr>
            <a:xfrm flipV="1">
              <a:off x="2952520" y="3305060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 flipV="1">
              <a:off x="2952520" y="3402376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Группа 18"/>
          <p:cNvGrpSpPr/>
          <p:nvPr/>
        </p:nvGrpSpPr>
        <p:grpSpPr>
          <a:xfrm>
            <a:off x="3084722" y="4230477"/>
            <a:ext cx="418641" cy="108333"/>
            <a:chOff x="2952520" y="3305060"/>
            <a:chExt cx="418641" cy="108333"/>
          </a:xfrm>
        </p:grpSpPr>
        <p:cxnSp>
          <p:nvCxnSpPr>
            <p:cNvPr id="20" name="Прямая соединительная линия 19"/>
            <p:cNvCxnSpPr/>
            <p:nvPr/>
          </p:nvCxnSpPr>
          <p:spPr>
            <a:xfrm flipV="1">
              <a:off x="2952520" y="3305060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flipV="1">
              <a:off x="2952520" y="3402376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Группа 21"/>
          <p:cNvGrpSpPr/>
          <p:nvPr/>
        </p:nvGrpSpPr>
        <p:grpSpPr>
          <a:xfrm>
            <a:off x="5076939" y="4219460"/>
            <a:ext cx="418641" cy="108333"/>
            <a:chOff x="2952520" y="3305060"/>
            <a:chExt cx="418641" cy="108333"/>
          </a:xfrm>
        </p:grpSpPr>
        <p:cxnSp>
          <p:nvCxnSpPr>
            <p:cNvPr id="23" name="Прямая соединительная линия 22"/>
            <p:cNvCxnSpPr/>
            <p:nvPr/>
          </p:nvCxnSpPr>
          <p:spPr>
            <a:xfrm flipV="1">
              <a:off x="2952520" y="3305060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flipV="1">
              <a:off x="2952520" y="3402376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Группа 24"/>
          <p:cNvGrpSpPr/>
          <p:nvPr/>
        </p:nvGrpSpPr>
        <p:grpSpPr>
          <a:xfrm>
            <a:off x="7149947" y="4230477"/>
            <a:ext cx="418641" cy="108333"/>
            <a:chOff x="2952520" y="3305060"/>
            <a:chExt cx="418641" cy="108333"/>
          </a:xfrm>
        </p:grpSpPr>
        <p:cxnSp>
          <p:nvCxnSpPr>
            <p:cNvPr id="26" name="Прямая соединительная линия 25"/>
            <p:cNvCxnSpPr/>
            <p:nvPr/>
          </p:nvCxnSpPr>
          <p:spPr>
            <a:xfrm flipV="1">
              <a:off x="2952520" y="3305060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 flipV="1">
              <a:off x="2952520" y="3402376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Группа 27"/>
          <p:cNvGrpSpPr/>
          <p:nvPr/>
        </p:nvGrpSpPr>
        <p:grpSpPr>
          <a:xfrm>
            <a:off x="2996588" y="5053070"/>
            <a:ext cx="947451" cy="83030"/>
            <a:chOff x="2952520" y="3305060"/>
            <a:chExt cx="418641" cy="108333"/>
          </a:xfrm>
        </p:grpSpPr>
        <p:cxnSp>
          <p:nvCxnSpPr>
            <p:cNvPr id="29" name="Прямая соединительная линия 28"/>
            <p:cNvCxnSpPr/>
            <p:nvPr/>
          </p:nvCxnSpPr>
          <p:spPr>
            <a:xfrm flipV="1">
              <a:off x="2952520" y="3305060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 flipV="1">
              <a:off x="2952520" y="3402376"/>
              <a:ext cx="418641" cy="110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605649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1077</Words>
  <Application>Microsoft Office PowerPoint</Application>
  <PresentationFormat>Широкоэкранный</PresentationFormat>
  <Paragraphs>244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Monotype Corsiva</vt:lpstr>
      <vt:lpstr>Times New Roman</vt:lpstr>
      <vt:lpstr>Wingdings</vt:lpstr>
      <vt:lpstr>Тема Office</vt:lpstr>
      <vt:lpstr>Сцепленное наследование признаков</vt:lpstr>
      <vt:lpstr>Презентация PowerPoint</vt:lpstr>
      <vt:lpstr>Мушка дрозофила</vt:lpstr>
      <vt:lpstr>Презентация PowerPoint</vt:lpstr>
      <vt:lpstr>Эксперимент  Т.  Моргана </vt:lpstr>
      <vt:lpstr>Презентация PowerPoint</vt:lpstr>
      <vt:lpstr>Презентация PowerPoint</vt:lpstr>
      <vt:lpstr>Эксперимент  Т.  Моргана 1 вариант скрещивания </vt:lpstr>
      <vt:lpstr>Нарушение сцепленного наследования</vt:lpstr>
      <vt:lpstr>Эксперимент  Т.  Моргана 1 вариант скрещивания </vt:lpstr>
      <vt:lpstr>Эксперимент  Т.  Моргана 1 вариант скрещивания </vt:lpstr>
      <vt:lpstr>Презентация PowerPoint</vt:lpstr>
      <vt:lpstr>Эксперимент  Т.  Моргана 2 вариант скрещивания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Генетические карты</vt:lpstr>
      <vt:lpstr>Принцип построения генетической карты</vt:lpstr>
      <vt:lpstr>Составление схем кроссинговера </vt:lpstr>
      <vt:lpstr>Презентация PowerPoint</vt:lpstr>
      <vt:lpstr>Презентация PowerPoint</vt:lpstr>
      <vt:lpstr>Частота кроссинговера и  расстояние между генами</vt:lpstr>
      <vt:lpstr>№ 1 Напишите типы гамет, которые образуют организмы со следующими генотипами: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Сцепленное наследование признаков</dc:title>
  <dc:creator>Дина</dc:creator>
  <cp:lastModifiedBy>RePack by Diakov</cp:lastModifiedBy>
  <cp:revision>35</cp:revision>
  <dcterms:created xsi:type="dcterms:W3CDTF">2015-03-10T17:48:51Z</dcterms:created>
  <dcterms:modified xsi:type="dcterms:W3CDTF">2020-04-14T10:24:35Z</dcterms:modified>
</cp:coreProperties>
</file>