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3"/>
  </p:notesMasterIdLst>
  <p:sldIdLst>
    <p:sldId id="256" r:id="rId2"/>
    <p:sldId id="277" r:id="rId3"/>
    <p:sldId id="301" r:id="rId4"/>
    <p:sldId id="302" r:id="rId5"/>
    <p:sldId id="303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20" r:id="rId14"/>
    <p:sldId id="321" r:id="rId15"/>
    <p:sldId id="322" r:id="rId16"/>
    <p:sldId id="323" r:id="rId17"/>
    <p:sldId id="314" r:id="rId18"/>
    <p:sldId id="316" r:id="rId19"/>
    <p:sldId id="317" r:id="rId20"/>
    <p:sldId id="318" r:id="rId21"/>
    <p:sldId id="324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4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Relationship Id="rId9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44.wmf"/><Relationship Id="rId7" Type="http://schemas.openxmlformats.org/officeDocument/2006/relationships/image" Target="../media/image30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image" Target="../media/image57.wmf"/><Relationship Id="rId7" Type="http://schemas.openxmlformats.org/officeDocument/2006/relationships/image" Target="../media/image61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6" Type="http://schemas.openxmlformats.org/officeDocument/2006/relationships/image" Target="../media/image60.wmf"/><Relationship Id="rId5" Type="http://schemas.openxmlformats.org/officeDocument/2006/relationships/image" Target="../media/image59.wmf"/><Relationship Id="rId4" Type="http://schemas.openxmlformats.org/officeDocument/2006/relationships/image" Target="../media/image58.wmf"/><Relationship Id="rId9" Type="http://schemas.openxmlformats.org/officeDocument/2006/relationships/image" Target="../media/image6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99A1F7A-7DA9-4E53-8F9C-A25BBA7DA780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245BB83-7519-46C8-8295-00F209BD96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Выполняется у доски.</a:t>
            </a:r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EFC899E-4546-43CA-ACAF-EEFBFE5D9A7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Учащиеся комментируют решение с места.</a:t>
            </a:r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019447-2067-4F4A-B9FF-DF8B9A48B5D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Учащиеся работают самостоятельно (по вариантам) с последующей проверкой на слайде №10.</a:t>
            </a:r>
          </a:p>
        </p:txBody>
      </p:sp>
      <p:sp>
        <p:nvSpPr>
          <p:cNvPr id="245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8839606-554E-4636-9254-B86FDE583FA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u-RU" smtClean="0"/>
              <a:t>Дополнительное задание. Работа в парах с последующей взаимопроверкой.</a:t>
            </a:r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AF52AD4-B5FC-4B8F-A2B8-91818ECCA00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93E91-33EC-4221-886C-B843D704F9A3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85B27-30D5-4ECB-8B03-EC0B837B17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E94B5-73C8-488A-B5FB-79066DA1867E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F1673-843E-47DD-8223-411B2D86A1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6F204-81BB-4308-8EAE-30E30F838350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FB6B3-B42D-4E7C-8096-94E09D45B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4F252-E2A3-421A-8F03-3A2F3ADEB207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B4B2B-8CDD-4BFB-8D3C-1969878913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D75FB-CF10-466C-8B82-AE2375ECD8ED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FFCB6-A637-479F-B9A1-DC4AF2B201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1EDCE-BDD0-43FB-91F2-5915392EB9A7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27E2A-9D15-4874-8F30-6112B2990E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4FC46-8130-43E1-9E2C-229E55B51B1F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7EE5A-E678-4D96-9E28-778D21916C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45A6E-FD9B-4831-B807-6257A7C16A90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34A83-6627-44A2-B70D-064850E0E6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FB983-7990-4877-8C50-7EBE81B1D46D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A7002-49FC-4E67-A035-6711254017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91F3B-CD1C-4CAA-A25F-DE5409E36270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3CAA5-1415-4CAE-946B-1F92139F2D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43052-DC68-45EE-9FB1-586F9DB271EA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21200-D7E3-473C-9EDC-48BBD165E4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92806-9E12-4D64-A54C-4BACE99EEF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B3C55-6CA2-46DD-B907-8B4F38ED61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0013" y="24765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370013" y="16764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332413" y="16764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D885F-6872-427E-9625-A1BCBF9CA7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3048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60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3F24B-8E9B-4A93-A7B0-4673C9BAC7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96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B294C6-49D9-4BF4-9AE8-0B656B91023C}" type="datetimeFigureOut">
              <a:rPr lang="ru-RU"/>
              <a:pPr>
                <a:defRPr/>
              </a:pPr>
              <a:t>20.11.2020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0ADDF7-81C6-4485-BBDD-752596E16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4" r:id="rId2"/>
    <p:sldLayoutId id="2147483793" r:id="rId3"/>
    <p:sldLayoutId id="2147483792" r:id="rId4"/>
    <p:sldLayoutId id="2147483791" r:id="rId5"/>
    <p:sldLayoutId id="2147483790" r:id="rId6"/>
    <p:sldLayoutId id="2147483789" r:id="rId7"/>
    <p:sldLayoutId id="2147483788" r:id="rId8"/>
    <p:sldLayoutId id="2147483787" r:id="rId9"/>
    <p:sldLayoutId id="2147483786" r:id="rId10"/>
    <p:sldLayoutId id="2147483785" r:id="rId11"/>
    <p:sldLayoutId id="2147483796" r:id="rId12"/>
    <p:sldLayoutId id="2147483797" r:id="rId13"/>
    <p:sldLayoutId id="2147483798" r:id="rId14"/>
    <p:sldLayoutId id="2147483799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8.bin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oleObject" Target="../embeddings/oleObject22.bin"/><Relationship Id="rId18" Type="http://schemas.openxmlformats.org/officeDocument/2006/relationships/oleObject" Target="../embeddings/oleObject27.bin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oleObject" Target="../embeddings/oleObject21.bin"/><Relationship Id="rId1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5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38.png"/><Relationship Id="rId11" Type="http://schemas.openxmlformats.org/officeDocument/2006/relationships/oleObject" Target="../embeddings/oleObject20.bin"/><Relationship Id="rId5" Type="http://schemas.openxmlformats.org/officeDocument/2006/relationships/image" Target="../media/image37.png"/><Relationship Id="rId15" Type="http://schemas.openxmlformats.org/officeDocument/2006/relationships/oleObject" Target="../embeddings/oleObject24.bin"/><Relationship Id="rId10" Type="http://schemas.openxmlformats.org/officeDocument/2006/relationships/oleObject" Target="../embeddings/oleObject19.bin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oleObject" Target="../embeddings/oleObject23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oleObject" Target="../embeddings/oleObject34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5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51.png"/><Relationship Id="rId5" Type="http://schemas.openxmlformats.org/officeDocument/2006/relationships/oleObject" Target="../embeddings/oleObject30.bin"/><Relationship Id="rId10" Type="http://schemas.openxmlformats.org/officeDocument/2006/relationships/image" Target="../media/image50.png"/><Relationship Id="rId4" Type="http://schemas.openxmlformats.org/officeDocument/2006/relationships/oleObject" Target="../embeddings/oleObject29.bin"/><Relationship Id="rId9" Type="http://schemas.openxmlformats.org/officeDocument/2006/relationships/image" Target="../media/image49.png"/><Relationship Id="rId14" Type="http://schemas.openxmlformats.org/officeDocument/2006/relationships/oleObject" Target="../embeddings/oleObject3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0.bin"/><Relationship Id="rId11" Type="http://schemas.openxmlformats.org/officeDocument/2006/relationships/oleObject" Target="../embeddings/oleObject45.bin"/><Relationship Id="rId5" Type="http://schemas.openxmlformats.org/officeDocument/2006/relationships/oleObject" Target="../embeddings/oleObject39.bin"/><Relationship Id="rId10" Type="http://schemas.openxmlformats.org/officeDocument/2006/relationships/oleObject" Target="../embeddings/oleObject44.bin"/><Relationship Id="rId4" Type="http://schemas.openxmlformats.org/officeDocument/2006/relationships/oleObject" Target="../embeddings/oleObject38.bin"/><Relationship Id="rId9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49.bin"/><Relationship Id="rId5" Type="http://schemas.openxmlformats.org/officeDocument/2006/relationships/oleObject" Target="../embeddings/oleObject48.bin"/><Relationship Id="rId4" Type="http://schemas.openxmlformats.org/officeDocument/2006/relationships/oleObject" Target="../embeddings/oleObject47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ctrTitle"/>
          </p:nvPr>
        </p:nvSpPr>
        <p:spPr>
          <a:xfrm>
            <a:off x="642938" y="1714500"/>
            <a:ext cx="7772400" cy="1470025"/>
          </a:xfrm>
        </p:spPr>
        <p:txBody>
          <a:bodyPr/>
          <a:lstStyle/>
          <a:p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«Степень с рациональным показателем»</a:t>
            </a:r>
          </a:p>
        </p:txBody>
      </p:sp>
      <p:sp>
        <p:nvSpPr>
          <p:cNvPr id="18434" name="AutoShape 2" descr="Картинки по запросу математика картинки на прозрачном фо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Задание 1. Вычислите.</a:t>
            </a:r>
          </a:p>
        </p:txBody>
      </p:sp>
      <p:pic>
        <p:nvPicPr>
          <p:cNvPr id="19458" name="Picture 2" descr="C:\Users\VJACZEK\Desktop\2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214688" y="1428750"/>
            <a:ext cx="2522537" cy="4933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Задание 2. Вычислите.</a:t>
            </a:r>
          </a:p>
        </p:txBody>
      </p:sp>
      <p:pic>
        <p:nvPicPr>
          <p:cNvPr id="21506" name="Picture 2" descr="C:\Users\VJACZEK\Desktop\4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286000" y="2143125"/>
            <a:ext cx="4572000" cy="3181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Задание 3. </a:t>
            </a:r>
          </a:p>
        </p:txBody>
      </p:sp>
      <p:pic>
        <p:nvPicPr>
          <p:cNvPr id="23554" name="Picture 2" descr="C:\Users\VJACZEK\Desktop\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500063" y="1571625"/>
            <a:ext cx="8062912" cy="46434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40425"/>
          </a:xfrm>
        </p:spPr>
        <p:txBody>
          <a:bodyPr>
            <a:normAutofit/>
          </a:bodyPr>
          <a:lstStyle/>
          <a:p>
            <a:pPr algn="l"/>
            <a:r>
              <a:rPr lang="ru-RU" sz="3600" b="1" i="1" smtClean="0">
                <a:latin typeface="Times New Roman" pitchFamily="18" charset="0"/>
                <a:cs typeface="Times New Roman" pitchFamily="18" charset="0"/>
              </a:rPr>
              <a:t>                Ответы к заданию 3.</a:t>
            </a:r>
            <a:br>
              <a:rPr lang="ru-RU" sz="36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Вариант 1.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Ответ: 0,3.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Вариант 2.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Ответ: 3.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Вариант 3.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Ответ: 1,3.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Вариант 4.</a:t>
            </a:r>
            <a:br>
              <a:rPr lang="ru-RU" sz="2900" b="1" i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900" b="1" i="1" smtClean="0">
                <a:latin typeface="Times New Roman" pitchFamily="18" charset="0"/>
                <a:cs typeface="Times New Roman" pitchFamily="18" charset="0"/>
              </a:rPr>
              <a:t>Ответ: 2,7.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b="1" i="1" smtClean="0">
                <a:latin typeface="Times New Roman" pitchFamily="18" charset="0"/>
                <a:cs typeface="Times New Roman" pitchFamily="18" charset="0"/>
              </a:rPr>
              <a:t>Задание 4. </a:t>
            </a:r>
          </a:p>
        </p:txBody>
      </p:sp>
      <p:pic>
        <p:nvPicPr>
          <p:cNvPr id="26626" name="Picture 2" descr="C:\Users\VJACZEK\Desktop\5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00125" y="1639888"/>
            <a:ext cx="7235825" cy="4789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684213" y="908050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ru-RU" sz="3600" b="1" i="1">
                <a:solidFill>
                  <a:srgbClr val="06060A"/>
                </a:solidFill>
                <a:latin typeface="Monotype Corsiva" pitchFamily="66" charset="0"/>
              </a:rPr>
              <a:t> Упростите выражения  и  вычислите  их  значения,  применяя  свойства  степени:</a:t>
            </a:r>
            <a:endParaRPr lang="ru-RU" sz="3600" b="1" i="1">
              <a:solidFill>
                <a:srgbClr val="06060A"/>
              </a:solidFill>
            </a:endParaRPr>
          </a:p>
        </p:txBody>
      </p:sp>
      <p:graphicFrame>
        <p:nvGraphicFramePr>
          <p:cNvPr id="62471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3563938" y="2205038"/>
          <a:ext cx="1954212" cy="1368425"/>
        </p:xfrm>
        <a:graphic>
          <a:graphicData uri="http://schemas.openxmlformats.org/presentationml/2006/ole">
            <p:oleObj spid="_x0000_s1026" name="Формула" r:id="rId3" imgW="622080" imgH="419040" progId="Equation.3">
              <p:embed/>
            </p:oleObj>
          </a:graphicData>
        </a:graphic>
      </p:graphicFrame>
      <p:graphicFrame>
        <p:nvGraphicFramePr>
          <p:cNvPr id="62478" name="Object 3"/>
          <p:cNvGraphicFramePr>
            <a:graphicFrameLocks noChangeAspect="1"/>
          </p:cNvGraphicFramePr>
          <p:nvPr>
            <p:ph sz="quarter" idx="4"/>
          </p:nvPr>
        </p:nvGraphicFramePr>
        <p:xfrm>
          <a:off x="3635375" y="3644900"/>
          <a:ext cx="2841625" cy="1112838"/>
        </p:xfrm>
        <a:graphic>
          <a:graphicData uri="http://schemas.openxmlformats.org/presentationml/2006/ole">
            <p:oleObj spid="_x0000_s1027" name="Формула" r:id="rId4" imgW="876240" imgH="330120" progId="Equation.3">
              <p:embed/>
            </p:oleObj>
          </a:graphicData>
        </a:graphic>
      </p:graphicFrame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3059113" y="2565400"/>
            <a:ext cx="454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chemeClr val="folHlink"/>
                </a:solidFill>
                <a:latin typeface="Monotype Corsiva" pitchFamily="66" charset="0"/>
              </a:rPr>
              <a:t>1.</a:t>
            </a:r>
          </a:p>
        </p:txBody>
      </p:sp>
      <p:sp>
        <p:nvSpPr>
          <p:cNvPr id="62473" name="AutoShape 9"/>
          <p:cNvSpPr>
            <a:spLocks noChangeArrowheads="1"/>
          </p:cNvSpPr>
          <p:nvPr/>
        </p:nvSpPr>
        <p:spPr bwMode="auto">
          <a:xfrm>
            <a:off x="5508625" y="2276475"/>
            <a:ext cx="1214438" cy="1214438"/>
          </a:xfrm>
          <a:prstGeom prst="diamond">
            <a:avLst/>
          </a:prstGeom>
          <a:solidFill>
            <a:srgbClr val="ABF7C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ru-RU" b="1" i="1">
              <a:latin typeface="Monotype Corsiva" pitchFamily="66" charset="0"/>
            </a:endParaRP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3059113" y="4005263"/>
            <a:ext cx="454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chemeClr val="folHlink"/>
                </a:solidFill>
                <a:latin typeface="Monotype Corsiva" pitchFamily="66" charset="0"/>
              </a:rPr>
              <a:t>2.</a:t>
            </a:r>
          </a:p>
        </p:txBody>
      </p:sp>
      <p:graphicFrame>
        <p:nvGraphicFramePr>
          <p:cNvPr id="62480" name="Object 4"/>
          <p:cNvGraphicFramePr>
            <a:graphicFrameLocks noChangeAspect="1"/>
          </p:cNvGraphicFramePr>
          <p:nvPr/>
        </p:nvGraphicFramePr>
        <p:xfrm>
          <a:off x="5867400" y="2276475"/>
          <a:ext cx="431800" cy="1114425"/>
        </p:xfrm>
        <a:graphic>
          <a:graphicData uri="http://schemas.openxmlformats.org/presentationml/2006/ole">
            <p:oleObj spid="_x0000_s1028" name="Формула" r:id="rId5" imgW="152280" imgH="393480" progId="Equation.3">
              <p:embed/>
            </p:oleObj>
          </a:graphicData>
        </a:graphic>
      </p:graphicFrame>
      <p:sp>
        <p:nvSpPr>
          <p:cNvPr id="62482" name="AutoShape 18"/>
          <p:cNvSpPr>
            <a:spLocks noChangeArrowheads="1"/>
          </p:cNvSpPr>
          <p:nvPr/>
        </p:nvSpPr>
        <p:spPr bwMode="auto">
          <a:xfrm>
            <a:off x="6443663" y="3716338"/>
            <a:ext cx="1214437" cy="1214437"/>
          </a:xfrm>
          <a:prstGeom prst="diamond">
            <a:avLst/>
          </a:prstGeom>
          <a:solidFill>
            <a:srgbClr val="FAEAF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ru-RU" b="1" i="1">
              <a:latin typeface="Monotype Corsiva" pitchFamily="66" charset="0"/>
            </a:endParaRPr>
          </a:p>
        </p:txBody>
      </p:sp>
      <p:sp>
        <p:nvSpPr>
          <p:cNvPr id="62483" name="Text Box 19"/>
          <p:cNvSpPr txBox="1">
            <a:spLocks noChangeArrowheads="1"/>
          </p:cNvSpPr>
          <p:nvPr/>
        </p:nvSpPr>
        <p:spPr bwMode="auto">
          <a:xfrm>
            <a:off x="6588125" y="4005263"/>
            <a:ext cx="8953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>
                <a:solidFill>
                  <a:srgbClr val="06060A"/>
                </a:solidFill>
                <a:latin typeface="Times New Roman" pitchFamily="18" charset="0"/>
              </a:rPr>
              <a:t>12,5</a:t>
            </a:r>
          </a:p>
        </p:txBody>
      </p:sp>
      <p:sp>
        <p:nvSpPr>
          <p:cNvPr id="62484" name="Text Box 20"/>
          <p:cNvSpPr txBox="1">
            <a:spLocks noChangeArrowheads="1"/>
          </p:cNvSpPr>
          <p:nvPr/>
        </p:nvSpPr>
        <p:spPr bwMode="auto">
          <a:xfrm>
            <a:off x="3059113" y="5445125"/>
            <a:ext cx="454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chemeClr val="folHlink"/>
                </a:solidFill>
                <a:latin typeface="Monotype Corsiva" pitchFamily="66" charset="0"/>
              </a:rPr>
              <a:t>3.</a:t>
            </a:r>
          </a:p>
        </p:txBody>
      </p:sp>
      <p:graphicFrame>
        <p:nvGraphicFramePr>
          <p:cNvPr id="62485" name="Object 5"/>
          <p:cNvGraphicFramePr>
            <a:graphicFrameLocks noChangeAspect="1"/>
          </p:cNvGraphicFramePr>
          <p:nvPr>
            <p:ph sz="quarter" idx="3"/>
          </p:nvPr>
        </p:nvGraphicFramePr>
        <p:xfrm>
          <a:off x="3635375" y="4954588"/>
          <a:ext cx="3313113" cy="1439862"/>
        </p:xfrm>
        <a:graphic>
          <a:graphicData uri="http://schemas.openxmlformats.org/presentationml/2006/ole">
            <p:oleObj spid="_x0000_s1029" name="Формула" r:id="rId6" imgW="965160" imgH="419040" progId="Equation.3">
              <p:embed/>
            </p:oleObj>
          </a:graphicData>
        </a:graphic>
      </p:graphicFrame>
      <p:sp>
        <p:nvSpPr>
          <p:cNvPr id="62487" name="AutoShape 23"/>
          <p:cNvSpPr>
            <a:spLocks noChangeArrowheads="1"/>
          </p:cNvSpPr>
          <p:nvPr/>
        </p:nvSpPr>
        <p:spPr bwMode="auto">
          <a:xfrm>
            <a:off x="6948488" y="5157788"/>
            <a:ext cx="1214437" cy="1214437"/>
          </a:xfrm>
          <a:prstGeom prst="diamond">
            <a:avLst/>
          </a:prstGeom>
          <a:solidFill>
            <a:srgbClr val="CDEDD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ru-RU" b="1" i="1">
              <a:latin typeface="Monotype Corsiva" pitchFamily="66" charset="0"/>
            </a:endParaRPr>
          </a:p>
        </p:txBody>
      </p:sp>
      <p:sp>
        <p:nvSpPr>
          <p:cNvPr id="62488" name="Text Box 24"/>
          <p:cNvSpPr txBox="1">
            <a:spLocks noChangeArrowheads="1"/>
          </p:cNvSpPr>
          <p:nvPr/>
        </p:nvSpPr>
        <p:spPr bwMode="auto">
          <a:xfrm>
            <a:off x="7380288" y="5445125"/>
            <a:ext cx="387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>
                <a:solidFill>
                  <a:srgbClr val="06060A"/>
                </a:solidFill>
                <a:latin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62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62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62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2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62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70" grpId="0"/>
      <p:bldP spid="62477" grpId="0"/>
      <p:bldP spid="62482" grpId="0" animBg="1"/>
      <p:bldP spid="62483" grpId="0"/>
      <p:bldP spid="62484" grpId="0"/>
      <p:bldP spid="62487" grpId="0" animBg="1"/>
      <p:bldP spid="624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857250" y="571500"/>
            <a:ext cx="4030663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ru-RU" sz="3200" b="1" i="1" dirty="0">
                <a:solidFill>
                  <a:srgbClr val="06060A"/>
                </a:solidFill>
                <a:latin typeface="Monotype Corsiva" pitchFamily="66" charset="0"/>
              </a:rPr>
              <a:t> </a:t>
            </a:r>
            <a:r>
              <a:rPr lang="ru-RU" sz="3600" b="1" i="1" dirty="0">
                <a:solidFill>
                  <a:srgbClr val="06060A"/>
                </a:solidFill>
                <a:latin typeface="Monotype Corsiva" pitchFamily="66" charset="0"/>
              </a:rPr>
              <a:t>Применяя  свойства  степеней сравните  выражения:</a:t>
            </a:r>
          </a:p>
        </p:txBody>
      </p:sp>
      <p:graphicFrame>
        <p:nvGraphicFramePr>
          <p:cNvPr id="73736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4953000" y="2079625"/>
          <a:ext cx="3201988" cy="1735138"/>
        </p:xfrm>
        <a:graphic>
          <a:graphicData uri="http://schemas.openxmlformats.org/presentationml/2006/ole">
            <p:oleObj spid="_x0000_s2050" name="Формула" r:id="rId3" imgW="901440" imgH="469800" progId="Equation.3">
              <p:embed/>
            </p:oleObj>
          </a:graphicData>
        </a:graphic>
      </p:graphicFrame>
      <p:graphicFrame>
        <p:nvGraphicFramePr>
          <p:cNvPr id="73739" name="Object 3"/>
          <p:cNvGraphicFramePr>
            <a:graphicFrameLocks noChangeAspect="1"/>
          </p:cNvGraphicFramePr>
          <p:nvPr>
            <p:ph sz="quarter" idx="3"/>
          </p:nvPr>
        </p:nvGraphicFramePr>
        <p:xfrm>
          <a:off x="5029200" y="4040188"/>
          <a:ext cx="2058988" cy="779462"/>
        </p:xfrm>
        <a:graphic>
          <a:graphicData uri="http://schemas.openxmlformats.org/presentationml/2006/ole">
            <p:oleObj spid="_x0000_s2051" name="Формула" r:id="rId4" imgW="558720" imgH="203040" progId="Equation.3">
              <p:embed/>
            </p:oleObj>
          </a:graphicData>
        </a:graphic>
      </p:graphicFrame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211638" y="2924175"/>
            <a:ext cx="454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rgbClr val="0625AA"/>
                </a:solidFill>
                <a:latin typeface="Monotype Corsiva" pitchFamily="66" charset="0"/>
              </a:rPr>
              <a:t>1.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400425" y="36163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kumimoji="1" lang="ru-RU" b="1" i="1">
              <a:latin typeface="Monotype Corsiva" pitchFamily="66" charset="0"/>
            </a:endParaRP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4211638" y="4365625"/>
            <a:ext cx="454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rgbClr val="0625AA"/>
                </a:solidFill>
                <a:latin typeface="Monotype Corsiva" pitchFamily="66" charset="0"/>
              </a:rPr>
              <a:t>2.</a:t>
            </a:r>
          </a:p>
        </p:txBody>
      </p:sp>
      <p:graphicFrame>
        <p:nvGraphicFramePr>
          <p:cNvPr id="73741" name="Object 4"/>
          <p:cNvGraphicFramePr>
            <a:graphicFrameLocks noChangeAspect="1"/>
          </p:cNvGraphicFramePr>
          <p:nvPr>
            <p:ph sz="quarter" idx="4"/>
          </p:nvPr>
        </p:nvGraphicFramePr>
        <p:xfrm>
          <a:off x="4968875" y="5476875"/>
          <a:ext cx="2519363" cy="649288"/>
        </p:xfrm>
        <a:graphic>
          <a:graphicData uri="http://schemas.openxmlformats.org/presentationml/2006/ole">
            <p:oleObj spid="_x0000_s2052" name="Формула" r:id="rId5" imgW="711000" imgH="203040" progId="Equation.3">
              <p:embed/>
            </p:oleObj>
          </a:graphicData>
        </a:graphic>
      </p:graphicFrame>
      <p:sp>
        <p:nvSpPr>
          <p:cNvPr id="73743" name="Text Box 15"/>
          <p:cNvSpPr txBox="1">
            <a:spLocks noChangeArrowheads="1"/>
          </p:cNvSpPr>
          <p:nvPr/>
        </p:nvSpPr>
        <p:spPr bwMode="auto">
          <a:xfrm>
            <a:off x="4211638" y="5661025"/>
            <a:ext cx="454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rgbClr val="0625AA"/>
                </a:solidFill>
                <a:latin typeface="Monotype Corsiva" pitchFamily="66" charset="0"/>
              </a:rPr>
              <a:t>3.</a:t>
            </a:r>
          </a:p>
        </p:txBody>
      </p:sp>
      <p:sp>
        <p:nvSpPr>
          <p:cNvPr id="73745" name="Rectangle 17"/>
          <p:cNvSpPr>
            <a:spLocks noChangeArrowheads="1"/>
          </p:cNvSpPr>
          <p:nvPr/>
        </p:nvSpPr>
        <p:spPr bwMode="auto">
          <a:xfrm>
            <a:off x="5651500" y="4292600"/>
            <a:ext cx="720725" cy="360363"/>
          </a:xfrm>
          <a:prstGeom prst="rect">
            <a:avLst/>
          </a:prstGeom>
          <a:solidFill>
            <a:srgbClr val="CDEDD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en-US" sz="3600" b="1" i="1">
                <a:solidFill>
                  <a:srgbClr val="06060A"/>
                </a:solidFill>
                <a:latin typeface="Monotype Corsiva" pitchFamily="66" charset="0"/>
              </a:rPr>
              <a:t>&gt;</a:t>
            </a:r>
          </a:p>
        </p:txBody>
      </p:sp>
      <p:sp>
        <p:nvSpPr>
          <p:cNvPr id="73749" name="Rectangle 21"/>
          <p:cNvSpPr>
            <a:spLocks noChangeArrowheads="1"/>
          </p:cNvSpPr>
          <p:nvPr/>
        </p:nvSpPr>
        <p:spPr bwMode="auto">
          <a:xfrm>
            <a:off x="6011863" y="2852738"/>
            <a:ext cx="792162" cy="360362"/>
          </a:xfrm>
          <a:prstGeom prst="rect">
            <a:avLst/>
          </a:prstGeom>
          <a:solidFill>
            <a:srgbClr val="CDEDD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en-US" sz="3600" b="1" i="1">
                <a:solidFill>
                  <a:srgbClr val="06060A"/>
                </a:solidFill>
                <a:latin typeface="Monotype Corsiva" pitchFamily="66" charset="0"/>
              </a:rPr>
              <a:t>&lt;</a:t>
            </a:r>
          </a:p>
        </p:txBody>
      </p:sp>
      <p:sp>
        <p:nvSpPr>
          <p:cNvPr id="73753" name="Rectangle 25"/>
          <p:cNvSpPr>
            <a:spLocks noChangeArrowheads="1"/>
          </p:cNvSpPr>
          <p:nvPr/>
        </p:nvSpPr>
        <p:spPr bwMode="auto">
          <a:xfrm>
            <a:off x="5795963" y="5661025"/>
            <a:ext cx="720725" cy="360363"/>
          </a:xfrm>
          <a:prstGeom prst="rect">
            <a:avLst/>
          </a:prstGeom>
          <a:solidFill>
            <a:srgbClr val="CDEDD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en-US" sz="3600" b="1" i="1">
                <a:solidFill>
                  <a:srgbClr val="06060A"/>
                </a:solidFill>
                <a:latin typeface="Monotype Corsiva" pitchFamily="66" charset="0"/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5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3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3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3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3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73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3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  <p:bldP spid="73734" grpId="0"/>
      <p:bldP spid="73738" grpId="0"/>
      <p:bldP spid="73743" grpId="0"/>
      <p:bldP spid="73745" grpId="0" animBg="1"/>
      <p:bldP spid="73749" grpId="0" animBg="1"/>
      <p:bldP spid="737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611188" y="336550"/>
            <a:ext cx="7772400" cy="931863"/>
          </a:xfrm>
        </p:spPr>
        <p:txBody>
          <a:bodyPr/>
          <a:lstStyle/>
          <a:p>
            <a:pPr>
              <a:buFontTx/>
              <a:buChar char="•"/>
            </a:pPr>
            <a:r>
              <a:rPr lang="ru-RU" sz="4000" b="1" i="1" smtClean="0">
                <a:solidFill>
                  <a:srgbClr val="06060A"/>
                </a:solidFill>
                <a:latin typeface="Monotype Corsiva" pitchFamily="66" charset="0"/>
              </a:rPr>
              <a:t> Сократите  дробь:</a:t>
            </a:r>
          </a:p>
        </p:txBody>
      </p:sp>
      <p:graphicFrame>
        <p:nvGraphicFramePr>
          <p:cNvPr id="68615" name="Object 2"/>
          <p:cNvGraphicFramePr>
            <a:graphicFrameLocks noChangeAspect="1"/>
          </p:cNvGraphicFramePr>
          <p:nvPr>
            <p:ph sz="quarter" idx="2"/>
          </p:nvPr>
        </p:nvGraphicFramePr>
        <p:xfrm>
          <a:off x="1187450" y="1196975"/>
          <a:ext cx="2160588" cy="1296988"/>
        </p:xfrm>
        <a:graphic>
          <a:graphicData uri="http://schemas.openxmlformats.org/presentationml/2006/ole">
            <p:oleObj spid="_x0000_s3074" name="Формула" r:id="rId3" imgW="698400" imgH="419040" progId="Equation.3">
              <p:embed/>
            </p:oleObj>
          </a:graphicData>
        </a:graphic>
      </p:graphicFrame>
      <p:graphicFrame>
        <p:nvGraphicFramePr>
          <p:cNvPr id="68619" name="Object 3"/>
          <p:cNvGraphicFramePr>
            <a:graphicFrameLocks noChangeAspect="1"/>
          </p:cNvGraphicFramePr>
          <p:nvPr>
            <p:ph sz="quarter" idx="4"/>
          </p:nvPr>
        </p:nvGraphicFramePr>
        <p:xfrm>
          <a:off x="1042988" y="2420938"/>
          <a:ext cx="2211387" cy="2254250"/>
        </p:xfrm>
        <a:graphic>
          <a:graphicData uri="http://schemas.openxmlformats.org/presentationml/2006/ole">
            <p:oleObj spid="_x0000_s3075" name="Формула" r:id="rId4" imgW="634680" imgH="622080" progId="Equation.3">
              <p:embed/>
            </p:oleObj>
          </a:graphicData>
        </a:graphic>
      </p:graphicFrame>
      <p:graphicFrame>
        <p:nvGraphicFramePr>
          <p:cNvPr id="68621" name="Object 4"/>
          <p:cNvGraphicFramePr>
            <a:graphicFrameLocks noChangeAspect="1"/>
          </p:cNvGraphicFramePr>
          <p:nvPr/>
        </p:nvGraphicFramePr>
        <p:xfrm>
          <a:off x="900113" y="4652963"/>
          <a:ext cx="3565525" cy="1377950"/>
        </p:xfrm>
        <a:graphic>
          <a:graphicData uri="http://schemas.openxmlformats.org/presentationml/2006/ole">
            <p:oleObj spid="_x0000_s3076" name="Формула" r:id="rId5" imgW="1117440" imgH="431640" progId="Equation.3">
              <p:embed/>
            </p:oleObj>
          </a:graphicData>
        </a:graphic>
      </p:graphicFrame>
      <p:sp>
        <p:nvSpPr>
          <p:cNvPr id="3081" name="Text Box 16"/>
          <p:cNvSpPr txBox="1">
            <a:spLocks noChangeArrowheads="1"/>
          </p:cNvSpPr>
          <p:nvPr/>
        </p:nvSpPr>
        <p:spPr bwMode="auto">
          <a:xfrm>
            <a:off x="4264025" y="16002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kumimoji="1" lang="ru-RU" b="1" i="1">
              <a:latin typeface="Monotype Corsiva" pitchFamily="66" charset="0"/>
            </a:endParaRPr>
          </a:p>
        </p:txBody>
      </p:sp>
      <p:graphicFrame>
        <p:nvGraphicFramePr>
          <p:cNvPr id="68625" name="Object 5"/>
          <p:cNvGraphicFramePr>
            <a:graphicFrameLocks noChangeAspect="1"/>
          </p:cNvGraphicFramePr>
          <p:nvPr/>
        </p:nvGraphicFramePr>
        <p:xfrm>
          <a:off x="3708400" y="1268413"/>
          <a:ext cx="825500" cy="1295400"/>
        </p:xfrm>
        <a:graphic>
          <a:graphicData uri="http://schemas.openxmlformats.org/presentationml/2006/ole">
            <p:oleObj spid="_x0000_s3077" name="Формула" r:id="rId6" imgW="266400" imgH="419040" progId="Equation.3">
              <p:embed/>
            </p:oleObj>
          </a:graphicData>
        </a:graphic>
      </p:graphicFrame>
      <p:sp>
        <p:nvSpPr>
          <p:cNvPr id="3082" name="Text Box 18"/>
          <p:cNvSpPr txBox="1">
            <a:spLocks noChangeArrowheads="1"/>
          </p:cNvSpPr>
          <p:nvPr/>
        </p:nvSpPr>
        <p:spPr bwMode="auto">
          <a:xfrm>
            <a:off x="323850" y="3213100"/>
            <a:ext cx="454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rgbClr val="BB0319"/>
                </a:solidFill>
                <a:latin typeface="Monotype Corsiva" pitchFamily="66" charset="0"/>
              </a:rPr>
              <a:t>2.</a:t>
            </a:r>
          </a:p>
        </p:txBody>
      </p:sp>
      <p:graphicFrame>
        <p:nvGraphicFramePr>
          <p:cNvPr id="68628" name="Object 6"/>
          <p:cNvGraphicFramePr>
            <a:graphicFrameLocks noChangeAspect="1"/>
          </p:cNvGraphicFramePr>
          <p:nvPr/>
        </p:nvGraphicFramePr>
        <p:xfrm>
          <a:off x="3492500" y="3068638"/>
          <a:ext cx="1223963" cy="979487"/>
        </p:xfrm>
        <a:graphic>
          <a:graphicData uri="http://schemas.openxmlformats.org/presentationml/2006/ole">
            <p:oleObj spid="_x0000_s3078" name="Формула" r:id="rId7" imgW="317160" imgH="253800" progId="Equation.3">
              <p:embed/>
            </p:oleObj>
          </a:graphicData>
        </a:graphic>
      </p:graphicFrame>
      <p:sp>
        <p:nvSpPr>
          <p:cNvPr id="3083" name="Text Box 21"/>
          <p:cNvSpPr txBox="1">
            <a:spLocks noChangeArrowheads="1"/>
          </p:cNvSpPr>
          <p:nvPr/>
        </p:nvSpPr>
        <p:spPr bwMode="auto">
          <a:xfrm>
            <a:off x="323850" y="4941888"/>
            <a:ext cx="454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rgbClr val="BB0319"/>
                </a:solidFill>
                <a:latin typeface="Monotype Corsiva" pitchFamily="66" charset="0"/>
              </a:rPr>
              <a:t>3.</a:t>
            </a:r>
          </a:p>
        </p:txBody>
      </p:sp>
      <p:graphicFrame>
        <p:nvGraphicFramePr>
          <p:cNvPr id="68631" name="Object 7"/>
          <p:cNvGraphicFramePr>
            <a:graphicFrameLocks noChangeAspect="1"/>
          </p:cNvGraphicFramePr>
          <p:nvPr/>
        </p:nvGraphicFramePr>
        <p:xfrm>
          <a:off x="4572000" y="4581525"/>
          <a:ext cx="2160588" cy="1654175"/>
        </p:xfrm>
        <a:graphic>
          <a:graphicData uri="http://schemas.openxmlformats.org/presentationml/2006/ole">
            <p:oleObj spid="_x0000_s3079" name="Формула" r:id="rId8" imgW="596880" imgH="457200" progId="Equation.3">
              <p:embed/>
            </p:oleObj>
          </a:graphicData>
        </a:graphic>
      </p:graphicFrame>
      <p:sp>
        <p:nvSpPr>
          <p:cNvPr id="3084" name="Text Box 18"/>
          <p:cNvSpPr txBox="1">
            <a:spLocks noChangeArrowheads="1"/>
          </p:cNvSpPr>
          <p:nvPr/>
        </p:nvSpPr>
        <p:spPr bwMode="auto">
          <a:xfrm>
            <a:off x="285750" y="1214438"/>
            <a:ext cx="454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ru-RU" sz="3200" b="1" i="1">
                <a:solidFill>
                  <a:srgbClr val="BB0319"/>
                </a:solidFill>
                <a:latin typeface="Monotype Corsiva" pitchFamily="66" charset="0"/>
              </a:rPr>
              <a:t>1.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8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8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8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6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8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ru-RU" sz="4000" b="1" i="1" smtClean="0">
                <a:latin typeface="Monotype Corsiva" pitchFamily="66" charset="0"/>
              </a:rPr>
              <a:t> </a:t>
            </a:r>
            <a:r>
              <a:rPr lang="ru-RU" sz="4000" b="1" i="1" smtClean="0">
                <a:solidFill>
                  <a:schemeClr val="bg2"/>
                </a:solidFill>
                <a:latin typeface="Monotype Corsiva" pitchFamily="66" charset="0"/>
              </a:rPr>
              <a:t>Упростите  выражение:</a:t>
            </a:r>
          </a:p>
        </p:txBody>
      </p:sp>
      <p:graphicFrame>
        <p:nvGraphicFramePr>
          <p:cNvPr id="83977" name="Object 2"/>
          <p:cNvGraphicFramePr>
            <a:graphicFrameLocks noChangeAspect="1"/>
          </p:cNvGraphicFramePr>
          <p:nvPr>
            <p:ph sz="half" idx="1"/>
          </p:nvPr>
        </p:nvGraphicFramePr>
        <p:xfrm>
          <a:off x="250825" y="1458913"/>
          <a:ext cx="6626225" cy="1690687"/>
        </p:xfrm>
        <a:graphic>
          <a:graphicData uri="http://schemas.openxmlformats.org/presentationml/2006/ole">
            <p:oleObj spid="_x0000_s4098" name="Формула" r:id="rId3" imgW="1892160" imgH="482400" progId="Equation.3">
              <p:embed/>
            </p:oleObj>
          </a:graphicData>
        </a:graphic>
      </p:graphicFrame>
      <p:sp>
        <p:nvSpPr>
          <p:cNvPr id="83984" name="Text Box 16"/>
          <p:cNvSpPr txBox="1">
            <a:spLocks noChangeArrowheads="1"/>
          </p:cNvSpPr>
          <p:nvPr/>
        </p:nvSpPr>
        <p:spPr bwMode="auto">
          <a:xfrm>
            <a:off x="1763713" y="3716338"/>
            <a:ext cx="1008062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ru-RU" sz="7200" b="1" i="1">
                <a:solidFill>
                  <a:srgbClr val="0625AA"/>
                </a:solidFill>
                <a:latin typeface="Monotype Corsiva" pitchFamily="66" charset="0"/>
              </a:rPr>
              <a:t>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  <p:bldP spid="839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139" name="Group 99"/>
          <p:cNvGraphicFramePr>
            <a:graphicFrameLocks noGrp="1"/>
          </p:cNvGraphicFramePr>
          <p:nvPr>
            <p:ph type="tbl" idx="1"/>
          </p:nvPr>
        </p:nvGraphicFramePr>
        <p:xfrm>
          <a:off x="0" y="908050"/>
          <a:ext cx="9144000" cy="5949950"/>
        </p:xfrm>
        <a:graphic>
          <a:graphicData uri="http://schemas.openxmlformats.org/drawingml/2006/table">
            <a:tbl>
              <a:tblPr/>
              <a:tblGrid>
                <a:gridCol w="4572000"/>
                <a:gridCol w="4572000"/>
              </a:tblGrid>
              <a:tr h="760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3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32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onotype Corsiva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000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onotype Corsiva" pitchFamily="66" charset="0"/>
                        </a:rPr>
                        <a:t>№1  Вычислите: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A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1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175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Monotype Corsiva" pitchFamily="66" charset="0"/>
                        </a:rPr>
                        <a:t>№2 Упростите  выражение: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AEA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52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46" name="Rectangle 79"/>
          <p:cNvSpPr>
            <a:spLocks noChangeArrowheads="1"/>
          </p:cNvSpPr>
          <p:nvPr/>
        </p:nvSpPr>
        <p:spPr bwMode="auto">
          <a:xfrm>
            <a:off x="0" y="3162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87118" name="Object 2"/>
          <p:cNvGraphicFramePr>
            <a:graphicFrameLocks noChangeAspect="1"/>
          </p:cNvGraphicFramePr>
          <p:nvPr/>
        </p:nvGraphicFramePr>
        <p:xfrm>
          <a:off x="971550" y="2276475"/>
          <a:ext cx="2305050" cy="1636713"/>
        </p:xfrm>
        <a:graphic>
          <a:graphicData uri="http://schemas.openxmlformats.org/presentationml/2006/ole">
            <p:oleObj spid="_x0000_s5122" name="Формула" r:id="rId3" imgW="736560" imgH="520560" progId="Equation.3">
              <p:embed/>
            </p:oleObj>
          </a:graphicData>
        </a:graphic>
      </p:graphicFrame>
      <p:sp>
        <p:nvSpPr>
          <p:cNvPr id="5147" name="Rectangle 81"/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87120" name="Object 3"/>
          <p:cNvGraphicFramePr>
            <a:graphicFrameLocks noChangeAspect="1"/>
          </p:cNvGraphicFramePr>
          <p:nvPr/>
        </p:nvGraphicFramePr>
        <p:xfrm>
          <a:off x="5292725" y="2420938"/>
          <a:ext cx="2663825" cy="1316037"/>
        </p:xfrm>
        <a:graphic>
          <a:graphicData uri="http://schemas.openxmlformats.org/presentationml/2006/ole">
            <p:oleObj spid="_x0000_s5123" name="Формула" r:id="rId4" imgW="850531" imgH="418918" progId="Equation.3">
              <p:embed/>
            </p:oleObj>
          </a:graphicData>
        </a:graphic>
      </p:graphicFrame>
      <p:sp>
        <p:nvSpPr>
          <p:cNvPr id="5148" name="Rectangle 83"/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5149" name="Rectangle 85"/>
          <p:cNvSpPr>
            <a:spLocks noChangeArrowheads="1"/>
          </p:cNvSpPr>
          <p:nvPr/>
        </p:nvSpPr>
        <p:spPr bwMode="auto">
          <a:xfrm>
            <a:off x="0" y="30686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87124" name="Object 4"/>
          <p:cNvGraphicFramePr>
            <a:graphicFrameLocks noChangeAspect="1"/>
          </p:cNvGraphicFramePr>
          <p:nvPr/>
        </p:nvGraphicFramePr>
        <p:xfrm>
          <a:off x="0" y="4521200"/>
          <a:ext cx="4535488" cy="2336800"/>
        </p:xfrm>
        <a:graphic>
          <a:graphicData uri="http://schemas.openxmlformats.org/presentationml/2006/ole">
            <p:oleObj spid="_x0000_s5124" name="Формула" r:id="rId5" imgW="1536700" imgH="787400" progId="Equation.3">
              <p:embed/>
            </p:oleObj>
          </a:graphicData>
        </a:graphic>
      </p:graphicFrame>
      <p:sp>
        <p:nvSpPr>
          <p:cNvPr id="5150" name="Rectangle 88"/>
          <p:cNvSpPr>
            <a:spLocks noChangeArrowheads="1"/>
          </p:cNvSpPr>
          <p:nvPr/>
        </p:nvSpPr>
        <p:spPr bwMode="auto">
          <a:xfrm>
            <a:off x="0" y="299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87127" name="Object 5"/>
          <p:cNvGraphicFramePr>
            <a:graphicFrameLocks noChangeAspect="1"/>
          </p:cNvGraphicFramePr>
          <p:nvPr/>
        </p:nvGraphicFramePr>
        <p:xfrm>
          <a:off x="4787900" y="4579938"/>
          <a:ext cx="4356100" cy="2203450"/>
        </p:xfrm>
        <a:graphic>
          <a:graphicData uri="http://schemas.openxmlformats.org/presentationml/2006/ole">
            <p:oleObj spid="_x0000_s5125" name="Формула" r:id="rId6" imgW="1562100" imgH="787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7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7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7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7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7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7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7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7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7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7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7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7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7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3716338"/>
            <a:ext cx="7305675" cy="3141662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ru-RU" sz="2000" smtClean="0"/>
              <a:t>D</a:t>
            </a:r>
            <a:r>
              <a:rPr lang="ru-RU" altLang="ru-RU" sz="2000" smtClean="0"/>
              <a:t> (</a:t>
            </a:r>
            <a:r>
              <a:rPr lang="en-US" altLang="ru-RU" sz="2000" smtClean="0"/>
              <a:t>f</a:t>
            </a:r>
            <a:r>
              <a:rPr lang="ru-RU" altLang="ru-RU" sz="2000" smtClean="0"/>
              <a:t>) = </a:t>
            </a:r>
            <a:r>
              <a:rPr lang="en-US" altLang="ru-RU" sz="2000" smtClean="0"/>
              <a:t>R</a:t>
            </a:r>
            <a:r>
              <a:rPr lang="ru-RU" altLang="ru-RU" sz="2000" smtClean="0"/>
              <a:t>. </a:t>
            </a:r>
          </a:p>
          <a:p>
            <a:pPr marL="609600" indent="-609600">
              <a:buFontTx/>
              <a:buAutoNum type="arabicPeriod"/>
            </a:pPr>
            <a:r>
              <a:rPr lang="en-US" altLang="ru-RU" sz="2000" smtClean="0"/>
              <a:t>E (f) = R +</a:t>
            </a:r>
            <a:r>
              <a:rPr lang="ru-RU" altLang="ru-RU" sz="2000" smtClean="0"/>
              <a:t>. </a:t>
            </a:r>
          </a:p>
          <a:p>
            <a:pPr marL="609600" indent="-609600">
              <a:buFontTx/>
              <a:buNone/>
            </a:pPr>
            <a:r>
              <a:rPr lang="ru-RU" altLang="ru-RU" sz="2000" smtClean="0"/>
              <a:t>3. При а</a:t>
            </a:r>
            <a:r>
              <a:rPr lang="en-US" altLang="ru-RU" sz="2000" smtClean="0">
                <a:ea typeface="MS Mincho" pitchFamily="49" charset="-128"/>
              </a:rPr>
              <a:t>&gt;</a:t>
            </a:r>
            <a:r>
              <a:rPr lang="ru-RU" altLang="ru-RU" sz="2000" smtClean="0"/>
              <a:t>1 функция возрастает на множестве </a:t>
            </a:r>
            <a:r>
              <a:rPr lang="en-US" altLang="ru-RU" sz="2000" smtClean="0"/>
              <a:t>R</a:t>
            </a:r>
            <a:r>
              <a:rPr lang="ru-RU" altLang="ru-RU" sz="2000" smtClean="0"/>
              <a:t>,</a:t>
            </a:r>
          </a:p>
          <a:p>
            <a:pPr marL="609600" indent="-609600">
              <a:buFontTx/>
              <a:buNone/>
            </a:pPr>
            <a:r>
              <a:rPr lang="ru-RU" altLang="ru-RU" sz="2000" smtClean="0"/>
              <a:t>    при 0</a:t>
            </a:r>
            <a:r>
              <a:rPr lang="en-US" altLang="ru-RU" sz="2000" smtClean="0">
                <a:cs typeface="Times New Roman" pitchFamily="18" charset="0"/>
              </a:rPr>
              <a:t>&lt;a</a:t>
            </a:r>
            <a:r>
              <a:rPr lang="en-US" altLang="ru-RU" sz="2000" smtClean="0">
                <a:latin typeface="Times New Roman" pitchFamily="18" charset="0"/>
                <a:cs typeface="Times New Roman" pitchFamily="18" charset="0"/>
              </a:rPr>
              <a:t>&lt;</a:t>
            </a:r>
            <a:r>
              <a:rPr lang="en-US" altLang="ru-RU" sz="2000" smtClean="0">
                <a:cs typeface="Times New Roman" pitchFamily="18" charset="0"/>
              </a:rPr>
              <a:t>1 </a:t>
            </a:r>
            <a:r>
              <a:rPr lang="ru-RU" altLang="ru-RU" sz="2000" smtClean="0"/>
              <a:t>функция</a:t>
            </a:r>
            <a:r>
              <a:rPr lang="ru-RU" altLang="ru-RU" sz="2000" smtClean="0">
                <a:cs typeface="Times New Roman" pitchFamily="18" charset="0"/>
              </a:rPr>
              <a:t> </a:t>
            </a:r>
            <a:r>
              <a:rPr lang="ru-RU" altLang="ru-RU" sz="2000" smtClean="0"/>
              <a:t>убывает на множестве </a:t>
            </a:r>
            <a:r>
              <a:rPr lang="en-US" altLang="ru-RU" sz="2000" smtClean="0">
                <a:cs typeface="Times New Roman" pitchFamily="18" charset="0"/>
              </a:rPr>
              <a:t>R</a:t>
            </a:r>
            <a:r>
              <a:rPr lang="ru-RU" altLang="ru-RU" sz="2000" smtClean="0">
                <a:cs typeface="Times New Roman" pitchFamily="18" charset="0"/>
              </a:rPr>
              <a:t>.</a:t>
            </a:r>
          </a:p>
          <a:p>
            <a:pPr marL="609600" indent="-609600"/>
            <a:endParaRPr lang="ru-RU" altLang="ru-RU" sz="2000" smtClean="0"/>
          </a:p>
        </p:txBody>
      </p:sp>
      <p:pic>
        <p:nvPicPr>
          <p:cNvPr id="38914" name="Picture 8" descr="020205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333375"/>
            <a:ext cx="3346450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7" descr="020205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333375"/>
            <a:ext cx="338455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370013" y="247650"/>
            <a:ext cx="7772400" cy="444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b="1" i="1" smtClean="0"/>
              <a:t>Свойства показательной функции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40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68" name="Rectangle 120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График показательной функции</a:t>
            </a:r>
          </a:p>
        </p:txBody>
      </p:sp>
      <p:pic>
        <p:nvPicPr>
          <p:cNvPr id="104569" name="Picture 121" descr="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7950" y="1773238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70" name="Picture 122" descr="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975" y="1690688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71" name="Picture 123" descr="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80975" y="1700213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55" name="Group 124"/>
          <p:cNvGrpSpPr>
            <a:grpSpLocks/>
          </p:cNvGrpSpPr>
          <p:nvPr/>
        </p:nvGrpSpPr>
        <p:grpSpPr bwMode="auto">
          <a:xfrm>
            <a:off x="-114300" y="1828800"/>
            <a:ext cx="4762500" cy="4762500"/>
            <a:chOff x="-72" y="1152"/>
            <a:chExt cx="3000" cy="3000"/>
          </a:xfrm>
        </p:grpSpPr>
        <p:pic>
          <p:nvPicPr>
            <p:cNvPr id="10272" name="Picture 125" descr="ОСИ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72" y="1152"/>
              <a:ext cx="3000" cy="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73" name="Oval 126"/>
            <p:cNvSpPr>
              <a:spLocks noChangeArrowheads="1"/>
            </p:cNvSpPr>
            <p:nvPr/>
          </p:nvSpPr>
          <p:spPr bwMode="auto">
            <a:xfrm flipV="1">
              <a:off x="1400" y="3415"/>
              <a:ext cx="69" cy="6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</a:endParaRPr>
            </a:p>
          </p:txBody>
        </p:sp>
      </p:grpSp>
      <p:pic>
        <p:nvPicPr>
          <p:cNvPr id="104575" name="Picture 127" descr="2^x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9925" y="1771650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76" name="Picture 128" descr="3^x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1038" y="1747838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577" name="Picture 129" descr="4^x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89450" y="1733550"/>
            <a:ext cx="47625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259" name="Group 130"/>
          <p:cNvGrpSpPr>
            <a:grpSpLocks/>
          </p:cNvGrpSpPr>
          <p:nvPr/>
        </p:nvGrpSpPr>
        <p:grpSpPr bwMode="auto">
          <a:xfrm>
            <a:off x="4381500" y="1916113"/>
            <a:ext cx="4762500" cy="4762500"/>
            <a:chOff x="2814" y="1153"/>
            <a:chExt cx="3000" cy="3000"/>
          </a:xfrm>
        </p:grpSpPr>
        <p:sp>
          <p:nvSpPr>
            <p:cNvPr id="10270" name="Oval 131"/>
            <p:cNvSpPr>
              <a:spLocks noChangeArrowheads="1"/>
            </p:cNvSpPr>
            <p:nvPr/>
          </p:nvSpPr>
          <p:spPr bwMode="auto">
            <a:xfrm flipV="1">
              <a:off x="4288" y="3414"/>
              <a:ext cx="69" cy="67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Calibri" pitchFamily="34" charset="0"/>
              </a:endParaRPr>
            </a:p>
          </p:txBody>
        </p:sp>
        <p:pic>
          <p:nvPicPr>
            <p:cNvPr id="10271" name="Picture 132" descr="ОСИ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814" y="1153"/>
              <a:ext cx="3000" cy="3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60" name="Text Box 133"/>
          <p:cNvSpPr txBox="1">
            <a:spLocks noChangeArrowheads="1"/>
          </p:cNvSpPr>
          <p:nvPr/>
        </p:nvSpPr>
        <p:spPr bwMode="auto">
          <a:xfrm>
            <a:off x="231775" y="1431925"/>
            <a:ext cx="6683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ru-RU">
              <a:latin typeface="Calibri" pitchFamily="34" charset="0"/>
            </a:endParaRPr>
          </a:p>
        </p:txBody>
      </p:sp>
      <p:sp>
        <p:nvSpPr>
          <p:cNvPr id="10261" name="Rectangle 134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83" name="Object 2"/>
          <p:cNvGraphicFramePr>
            <a:graphicFrameLocks noChangeAspect="1"/>
          </p:cNvGraphicFramePr>
          <p:nvPr/>
        </p:nvGraphicFramePr>
        <p:xfrm>
          <a:off x="8459788" y="1628775"/>
          <a:ext cx="460375" cy="250825"/>
        </p:xfrm>
        <a:graphic>
          <a:graphicData uri="http://schemas.openxmlformats.org/presentationml/2006/ole">
            <p:oleObj spid="_x0000_s10242" name="Equation" r:id="rId10" imgW="419040" imgH="228600" progId="">
              <p:embed/>
            </p:oleObj>
          </a:graphicData>
        </a:graphic>
      </p:graphicFrame>
      <p:sp>
        <p:nvSpPr>
          <p:cNvPr id="10262" name="Rectangle 1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85" name="Object 3"/>
          <p:cNvGraphicFramePr>
            <a:graphicFrameLocks noChangeAspect="1"/>
          </p:cNvGraphicFramePr>
          <p:nvPr/>
        </p:nvGraphicFramePr>
        <p:xfrm>
          <a:off x="7740650" y="1628775"/>
          <a:ext cx="449263" cy="250825"/>
        </p:xfrm>
        <a:graphic>
          <a:graphicData uri="http://schemas.openxmlformats.org/presentationml/2006/ole">
            <p:oleObj spid="_x0000_s10243" name="Equation" r:id="rId11" imgW="406224" imgH="228501" progId="">
              <p:embed/>
            </p:oleObj>
          </a:graphicData>
        </a:graphic>
      </p:graphicFrame>
      <p:sp>
        <p:nvSpPr>
          <p:cNvPr id="10263" name="Rectangle 138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87" name="Object 4"/>
          <p:cNvGraphicFramePr>
            <a:graphicFrameLocks noChangeAspect="1"/>
          </p:cNvGraphicFramePr>
          <p:nvPr/>
        </p:nvGraphicFramePr>
        <p:xfrm>
          <a:off x="7207250" y="1628775"/>
          <a:ext cx="460375" cy="250825"/>
        </p:xfrm>
        <a:graphic>
          <a:graphicData uri="http://schemas.openxmlformats.org/presentationml/2006/ole">
            <p:oleObj spid="_x0000_s10244" name="Equation" r:id="rId12" imgW="419100" imgH="228600" progId="">
              <p:embed/>
            </p:oleObj>
          </a:graphicData>
        </a:graphic>
      </p:graphicFrame>
      <p:sp>
        <p:nvSpPr>
          <p:cNvPr id="10264" name="Rectangle 140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89" name="Object 5"/>
          <p:cNvGraphicFramePr>
            <a:graphicFrameLocks noChangeAspect="1"/>
          </p:cNvGraphicFramePr>
          <p:nvPr/>
        </p:nvGraphicFramePr>
        <p:xfrm>
          <a:off x="1476375" y="1341438"/>
          <a:ext cx="644525" cy="517525"/>
        </p:xfrm>
        <a:graphic>
          <a:graphicData uri="http://schemas.openxmlformats.org/presentationml/2006/ole">
            <p:oleObj spid="_x0000_s10245" name="Equation" r:id="rId13" imgW="583947" imgH="469696" progId="">
              <p:embed/>
            </p:oleObj>
          </a:graphicData>
        </a:graphic>
      </p:graphicFrame>
      <p:sp>
        <p:nvSpPr>
          <p:cNvPr id="10265" name="Rectangle 142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91" name="Object 6"/>
          <p:cNvGraphicFramePr>
            <a:graphicFrameLocks noChangeAspect="1"/>
          </p:cNvGraphicFramePr>
          <p:nvPr/>
        </p:nvGraphicFramePr>
        <p:xfrm>
          <a:off x="827088" y="1341438"/>
          <a:ext cx="644525" cy="517525"/>
        </p:xfrm>
        <a:graphic>
          <a:graphicData uri="http://schemas.openxmlformats.org/presentationml/2006/ole">
            <p:oleObj spid="_x0000_s10246" name="Equation" r:id="rId14" imgW="583947" imgH="469696" progId="">
              <p:embed/>
            </p:oleObj>
          </a:graphicData>
        </a:graphic>
      </p:graphicFrame>
      <p:sp>
        <p:nvSpPr>
          <p:cNvPr id="10266" name="Rectangle 144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93" name="Object 7"/>
          <p:cNvGraphicFramePr>
            <a:graphicFrameLocks noChangeAspect="1"/>
          </p:cNvGraphicFramePr>
          <p:nvPr/>
        </p:nvGraphicFramePr>
        <p:xfrm>
          <a:off x="0" y="1412875"/>
          <a:ext cx="644525" cy="517525"/>
        </p:xfrm>
        <a:graphic>
          <a:graphicData uri="http://schemas.openxmlformats.org/presentationml/2006/ole">
            <p:oleObj spid="_x0000_s10247" name="Equation" r:id="rId15" imgW="583947" imgH="469696" progId="">
              <p:embed/>
            </p:oleObj>
          </a:graphicData>
        </a:graphic>
      </p:graphicFrame>
      <p:sp>
        <p:nvSpPr>
          <p:cNvPr id="10267" name="Rectangle 146"/>
          <p:cNvSpPr>
            <a:spLocks noChangeArrowheads="1"/>
          </p:cNvSpPr>
          <p:nvPr/>
        </p:nvSpPr>
        <p:spPr bwMode="auto">
          <a:xfrm>
            <a:off x="0" y="3305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268" name="Rectangle 147"/>
          <p:cNvSpPr>
            <a:spLocks noChangeArrowheads="1"/>
          </p:cNvSpPr>
          <p:nvPr/>
        </p:nvSpPr>
        <p:spPr bwMode="auto">
          <a:xfrm>
            <a:off x="0" y="3252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96" name="Object 8"/>
          <p:cNvGraphicFramePr>
            <a:graphicFrameLocks noChangeAspect="1"/>
          </p:cNvGraphicFramePr>
          <p:nvPr/>
        </p:nvGraphicFramePr>
        <p:xfrm>
          <a:off x="5580063" y="2997200"/>
          <a:ext cx="873125" cy="352425"/>
        </p:xfrm>
        <a:graphic>
          <a:graphicData uri="http://schemas.openxmlformats.org/presentationml/2006/ole">
            <p:oleObj spid="_x0000_s10248" name="Equation" r:id="rId16" imgW="329914" imgH="177646" progId="">
              <p:embed/>
            </p:oleObj>
          </a:graphicData>
        </a:graphic>
      </p:graphicFrame>
      <p:graphicFrame>
        <p:nvGraphicFramePr>
          <p:cNvPr id="104597" name="Object 9"/>
          <p:cNvGraphicFramePr>
            <a:graphicFrameLocks noChangeAspect="1"/>
          </p:cNvGraphicFramePr>
          <p:nvPr/>
        </p:nvGraphicFramePr>
        <p:xfrm>
          <a:off x="2484438" y="2997200"/>
          <a:ext cx="1082675" cy="352425"/>
        </p:xfrm>
        <a:graphic>
          <a:graphicData uri="http://schemas.openxmlformats.org/presentationml/2006/ole">
            <p:oleObj spid="_x0000_s10249" name="Equation" r:id="rId17" imgW="545760" imgH="177480" progId="">
              <p:embed/>
            </p:oleObj>
          </a:graphicData>
        </a:graphic>
      </p:graphicFrame>
      <p:sp>
        <p:nvSpPr>
          <p:cNvPr id="10269" name="Rectangle 150"/>
          <p:cNvSpPr>
            <a:spLocks noChangeArrowheads="1"/>
          </p:cNvSpPr>
          <p:nvPr/>
        </p:nvSpPr>
        <p:spPr bwMode="auto">
          <a:xfrm>
            <a:off x="0" y="3284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4599" name="Object 10"/>
          <p:cNvGraphicFramePr>
            <a:graphicFrameLocks noChangeAspect="1"/>
          </p:cNvGraphicFramePr>
          <p:nvPr/>
        </p:nvGraphicFramePr>
        <p:xfrm>
          <a:off x="3348038" y="1700213"/>
          <a:ext cx="2303462" cy="457200"/>
        </p:xfrm>
        <a:graphic>
          <a:graphicData uri="http://schemas.openxmlformats.org/presentationml/2006/ole">
            <p:oleObj spid="_x0000_s10250" name="Equation" r:id="rId18" imgW="1130300" imgH="22860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04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10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0"/>
                                        <p:tgtEl>
                                          <p:spTgt spid="104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0"/>
                                        <p:tgtEl>
                                          <p:spTgt spid="10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0"/>
                                        <p:tgtEl>
                                          <p:spTgt spid="10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0"/>
                                        <p:tgtEl>
                                          <p:spTgt spid="10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10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104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0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56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5653" name="Object 2"/>
          <p:cNvGraphicFramePr>
            <a:graphicFrameLocks noChangeAspect="1"/>
          </p:cNvGraphicFramePr>
          <p:nvPr/>
        </p:nvGraphicFramePr>
        <p:xfrm>
          <a:off x="1547813" y="3573463"/>
          <a:ext cx="1598612" cy="508000"/>
        </p:xfrm>
        <a:graphic>
          <a:graphicData uri="http://schemas.openxmlformats.org/presentationml/2006/ole">
            <p:oleObj spid="_x0000_s11266" name="Equation" r:id="rId3" imgW="799920" imgH="253800" progId="">
              <p:embed/>
            </p:oleObj>
          </a:graphicData>
        </a:graphic>
      </p:graphicFrame>
      <p:sp>
        <p:nvSpPr>
          <p:cNvPr id="11274" name="Rectangle 6"/>
          <p:cNvSpPr>
            <a:spLocks noChangeArrowheads="1"/>
          </p:cNvSpPr>
          <p:nvPr/>
        </p:nvSpPr>
        <p:spPr bwMode="auto">
          <a:xfrm>
            <a:off x="1547813" y="2024063"/>
            <a:ext cx="4211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00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Укажите область значений функции</a:t>
            </a:r>
            <a:r>
              <a:rPr lang="ru-RU" sz="2000">
                <a:latin typeface="Calibri" pitchFamily="34" charset="0"/>
                <a:cs typeface="Times New Roman" pitchFamily="18" charset="0"/>
              </a:rPr>
              <a:t> </a:t>
            </a:r>
            <a:endParaRPr lang="ru-RU" sz="2000">
              <a:latin typeface="Calibri" pitchFamily="34" charset="0"/>
            </a:endParaRPr>
          </a:p>
        </p:txBody>
      </p:sp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5743575" y="1773238"/>
          <a:ext cx="1719263" cy="936625"/>
        </p:xfrm>
        <a:graphic>
          <a:graphicData uri="http://schemas.openxmlformats.org/presentationml/2006/ole">
            <p:oleObj spid="_x0000_s11267" name="Equation" r:id="rId4" imgW="825480" imgH="469800" progId="">
              <p:embed/>
            </p:oleObj>
          </a:graphicData>
        </a:graphic>
      </p:graphicFrame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1568450" y="2778125"/>
          <a:ext cx="1435100" cy="508000"/>
        </p:xfrm>
        <a:graphic>
          <a:graphicData uri="http://schemas.openxmlformats.org/presentationml/2006/ole">
            <p:oleObj spid="_x0000_s11268" name="Equation" r:id="rId5" imgW="711000" imgH="253800" progId="">
              <p:embed/>
            </p:oleObj>
          </a:graphicData>
        </a:graphic>
      </p:graphicFrame>
      <p:graphicFrame>
        <p:nvGraphicFramePr>
          <p:cNvPr id="155657" name="Object 5"/>
          <p:cNvGraphicFramePr>
            <a:graphicFrameLocks noChangeAspect="1"/>
          </p:cNvGraphicFramePr>
          <p:nvPr/>
        </p:nvGraphicFramePr>
        <p:xfrm>
          <a:off x="1547813" y="3603625"/>
          <a:ext cx="1625600" cy="508000"/>
        </p:xfrm>
        <a:graphic>
          <a:graphicData uri="http://schemas.openxmlformats.org/presentationml/2006/ole">
            <p:oleObj spid="_x0000_s11269" name="Equation" r:id="rId6" imgW="799920" imgH="253800" progId="">
              <p:embed/>
            </p:oleObj>
          </a:graphicData>
        </a:graphic>
      </p:graphicFrame>
      <p:graphicFrame>
        <p:nvGraphicFramePr>
          <p:cNvPr id="11270" name="Object 6"/>
          <p:cNvGraphicFramePr>
            <a:graphicFrameLocks noChangeAspect="1"/>
          </p:cNvGraphicFramePr>
          <p:nvPr/>
        </p:nvGraphicFramePr>
        <p:xfrm>
          <a:off x="1568450" y="4429125"/>
          <a:ext cx="1435100" cy="508000"/>
        </p:xfrm>
        <a:graphic>
          <a:graphicData uri="http://schemas.openxmlformats.org/presentationml/2006/ole">
            <p:oleObj spid="_x0000_s11270" name="Equation" r:id="rId7" imgW="711000" imgH="253800" progId="">
              <p:embed/>
            </p:oleObj>
          </a:graphicData>
        </a:graphic>
      </p:graphicFrame>
      <p:graphicFrame>
        <p:nvGraphicFramePr>
          <p:cNvPr id="11271" name="Object 7"/>
          <p:cNvGraphicFramePr>
            <a:graphicFrameLocks noChangeAspect="1"/>
          </p:cNvGraphicFramePr>
          <p:nvPr/>
        </p:nvGraphicFramePr>
        <p:xfrm>
          <a:off x="1581150" y="5157788"/>
          <a:ext cx="1600200" cy="508000"/>
        </p:xfrm>
        <a:graphic>
          <a:graphicData uri="http://schemas.openxmlformats.org/presentationml/2006/ole">
            <p:oleObj spid="_x0000_s11271" name="Equation" r:id="rId8" imgW="787320" imgH="253800" progId="">
              <p:embed/>
            </p:oleObj>
          </a:graphicData>
        </a:graphic>
      </p:graphicFrame>
      <p:sp>
        <p:nvSpPr>
          <p:cNvPr id="11275" name="Rectangle 12"/>
          <p:cNvSpPr>
            <a:spLocks noChangeArrowheads="1"/>
          </p:cNvSpPr>
          <p:nvPr/>
        </p:nvSpPr>
        <p:spPr bwMode="auto">
          <a:xfrm>
            <a:off x="0" y="19161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1276" name="Picture 13" descr="оси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4663" y="278130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2" name="Oval 14"/>
          <p:cNvSpPr>
            <a:spLocks noChangeArrowheads="1"/>
          </p:cNvSpPr>
          <p:nvPr/>
        </p:nvSpPr>
        <p:spPr bwMode="auto">
          <a:xfrm flipV="1">
            <a:off x="6142038" y="5168900"/>
            <a:ext cx="144462" cy="14605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155663" name="Picture 15" descr="3_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4663" y="2708275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4" name="Picture 16" descr="3_11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4663" y="3271838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5" name="Picture 17" descr="y=-1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78313" y="2709863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5666" name="Object 8"/>
          <p:cNvGraphicFramePr>
            <a:graphicFrameLocks noChangeAspect="1"/>
          </p:cNvGraphicFramePr>
          <p:nvPr/>
        </p:nvGraphicFramePr>
        <p:xfrm>
          <a:off x="5435600" y="2565400"/>
          <a:ext cx="644525" cy="519113"/>
        </p:xfrm>
        <a:graphic>
          <a:graphicData uri="http://schemas.openxmlformats.org/presentationml/2006/ole">
            <p:oleObj spid="_x0000_s11272" name="Equation" r:id="rId13" imgW="583947" imgH="469696" progId="">
              <p:embed/>
            </p:oleObj>
          </a:graphicData>
        </a:graphic>
      </p:graphicFrame>
      <p:sp>
        <p:nvSpPr>
          <p:cNvPr id="11281" name="Rectangle 19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55668" name="Object 9"/>
          <p:cNvGraphicFramePr>
            <a:graphicFrameLocks noChangeAspect="1"/>
          </p:cNvGraphicFramePr>
          <p:nvPr/>
        </p:nvGraphicFramePr>
        <p:xfrm>
          <a:off x="4362450" y="3195638"/>
          <a:ext cx="857250" cy="519112"/>
        </p:xfrm>
        <a:graphic>
          <a:graphicData uri="http://schemas.openxmlformats.org/presentationml/2006/ole">
            <p:oleObj spid="_x0000_s11273" name="Equation" r:id="rId14" imgW="774364" imgH="46969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0" y="188913"/>
            <a:ext cx="9144000" cy="6399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Сравните </a:t>
            </a: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числа 1,3</a:t>
            </a:r>
            <a:r>
              <a:rPr lang="ru-RU" sz="2800" b="1" i="1" baseline="300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34</a:t>
            </a: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и 1,3</a:t>
            </a:r>
            <a:r>
              <a:rPr lang="ru-RU" sz="2800" b="1" i="1" baseline="300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40</a:t>
            </a: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i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Общий метод решения.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1. Представить числа в виде степени с одинаковым основанием (если это необходимо)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                                            </a:t>
            </a:r>
            <a:r>
              <a:rPr lang="ru-RU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1,3</a:t>
            </a:r>
            <a:r>
              <a:rPr lang="ru-RU" b="1" i="1" baseline="30000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34 </a:t>
            </a:r>
            <a:r>
              <a:rPr lang="ru-RU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и 1,3</a:t>
            </a:r>
            <a:r>
              <a:rPr lang="ru-RU" b="1" i="1" baseline="30000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40</a:t>
            </a:r>
            <a:r>
              <a:rPr lang="ru-RU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.</a:t>
            </a:r>
            <a:endParaRPr lang="ru-RU" u="sng" baseline="30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2. Выяснить, возрастающей или убывающей является показательная функция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accent1"/>
                </a:solidFill>
                <a:latin typeface="+mn-lt"/>
                <a:cs typeface="+mn-cs"/>
              </a:rPr>
              <a:t>     </a:t>
            </a:r>
            <a:r>
              <a:rPr lang="ru-RU" sz="20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ru-RU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а=1,3; а</a:t>
            </a:r>
            <a:r>
              <a:rPr lang="en-US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&gt;</a:t>
            </a:r>
            <a:r>
              <a:rPr lang="ru-RU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1, </a:t>
            </a:r>
            <a:r>
              <a:rPr lang="ru-RU" i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след-но</a:t>
            </a:r>
            <a:r>
              <a:rPr lang="ru-RU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показательная функция возрастает.</a:t>
            </a:r>
            <a:endParaRPr lang="ru-RU" b="1" i="1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3. Сравнить показатели степеней (или аргументы функций)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                                                 </a:t>
            </a:r>
            <a:r>
              <a:rPr lang="en-US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34&lt;40.</a:t>
            </a: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4. Используя свойство возрастания (убывания) функции, сравнить степени с одинаковым основанием (или значения функций)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rgbClr val="000000"/>
                </a:solidFill>
                <a:latin typeface="+mn-lt"/>
                <a:cs typeface="+mn-cs"/>
              </a:rPr>
              <a:t>                                   </a:t>
            </a:r>
            <a:r>
              <a:rPr lang="ru-RU" sz="2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         </a:t>
            </a:r>
            <a:r>
              <a:rPr lang="en-US" sz="2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 </a:t>
            </a:r>
            <a:r>
              <a:rPr lang="ru-RU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1,3</a:t>
            </a:r>
            <a:r>
              <a:rPr lang="ru-RU" b="1" i="1" baseline="300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34</a:t>
            </a:r>
            <a:r>
              <a:rPr lang="ru-RU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</a:t>
            </a:r>
            <a:r>
              <a:rPr lang="en-US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&lt; </a:t>
            </a:r>
            <a:r>
              <a:rPr lang="ru-RU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1,3</a:t>
            </a:r>
            <a:r>
              <a:rPr lang="ru-RU" b="1" i="1" baseline="300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40</a:t>
            </a:r>
            <a:r>
              <a:rPr lang="ru-RU" b="1" i="1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.</a:t>
            </a:r>
            <a:endParaRPr lang="en-US" b="1" i="1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rgbClr val="000000"/>
                </a:solidFill>
                <a:latin typeface="+mn-lt"/>
                <a:cs typeface="+mn-cs"/>
              </a:rPr>
              <a:t>5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. </a:t>
            </a:r>
            <a:r>
              <a:rPr lang="ru-RU" sz="2000" dirty="0">
                <a:solidFill>
                  <a:srgbClr val="000000"/>
                </a:solidFill>
                <a:latin typeface="+mn-lt"/>
                <a:cs typeface="+mn-cs"/>
              </a:rPr>
              <a:t>Сравнить исходные числа.</a:t>
            </a:r>
            <a:endParaRPr lang="ru-RU" sz="2000" u="sng" dirty="0">
              <a:solidFill>
                <a:srgbClr val="00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u="sng" dirty="0">
              <a:solidFill>
                <a:srgbClr val="00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u="sng" dirty="0">
                <a:solidFill>
                  <a:srgbClr val="006600"/>
                </a:solidFill>
                <a:latin typeface="+mn-lt"/>
                <a:cs typeface="+mn-cs"/>
              </a:rPr>
              <a:t>Сравните:</a:t>
            </a:r>
            <a:endParaRPr lang="ru-RU" sz="2000" dirty="0">
              <a:solidFill>
                <a:srgbClr val="FF0066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rgbClr val="0066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u="sng" dirty="0">
                <a:solidFill>
                  <a:srgbClr val="000000"/>
                </a:solidFill>
                <a:latin typeface="+mn-lt"/>
                <a:cs typeface="+mn-cs"/>
              </a:rPr>
              <a:t>                </a:t>
            </a:r>
            <a:endParaRPr lang="ru-RU" sz="2000" u="sng" dirty="0">
              <a:solidFill>
                <a:srgbClr val="0066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u="sng" dirty="0">
              <a:solidFill>
                <a:srgbClr val="000000"/>
              </a:solidFill>
              <a:latin typeface="+mn-lt"/>
              <a:cs typeface="+mn-cs"/>
            </a:endParaRPr>
          </a:p>
        </p:txBody>
      </p:sp>
      <p:graphicFrame>
        <p:nvGraphicFramePr>
          <p:cNvPr id="158725" name="Object 2"/>
          <p:cNvGraphicFramePr>
            <a:graphicFrameLocks noChangeAspect="1"/>
          </p:cNvGraphicFramePr>
          <p:nvPr>
            <p:ph/>
          </p:nvPr>
        </p:nvGraphicFramePr>
        <p:xfrm>
          <a:off x="5214938" y="4438650"/>
          <a:ext cx="3584575" cy="2419350"/>
        </p:xfrm>
        <a:graphic>
          <a:graphicData uri="http://schemas.openxmlformats.org/presentationml/2006/ole">
            <p:oleObj spid="_x0000_s12290" name="Формула" r:id="rId3" imgW="2031840" imgH="1371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58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58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58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158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158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58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0"/>
                                        <p:tgtEl>
                                          <p:spTgt spid="158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1587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1587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1587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0"/>
                                        <p:tgtEl>
                                          <p:spTgt spid="1587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3000"/>
                                        <p:tgtEl>
                                          <p:spTgt spid="1587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20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3000"/>
                                        <p:tgtEl>
                                          <p:spTgt spid="1587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77788" y="0"/>
            <a:ext cx="74072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              Решите </a:t>
            </a: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графически уравнение 3</a:t>
            </a:r>
            <a:r>
              <a:rPr lang="ru-RU" sz="2800" b="1" i="1" baseline="30000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х</a:t>
            </a:r>
            <a:r>
              <a:rPr lang="ru-RU" sz="28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=4-х.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Решение.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4500563" y="908050"/>
            <a:ext cx="4643437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0000"/>
                </a:solidFill>
                <a:latin typeface="+mn-lt"/>
                <a:cs typeface="+mn-cs"/>
              </a:rPr>
              <a:t>Используем функционально-графический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0000"/>
                </a:solidFill>
                <a:latin typeface="+mn-lt"/>
                <a:cs typeface="+mn-cs"/>
              </a:rPr>
              <a:t>метод решения уравнений: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0000"/>
                </a:solidFill>
                <a:latin typeface="+mn-lt"/>
                <a:cs typeface="+mn-cs"/>
              </a:rPr>
              <a:t>               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+mn-lt"/>
                <a:cs typeface="+mn-cs"/>
              </a:rPr>
              <a:t>                                              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построим в одной системе координат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                                                                графики функций у=3</a:t>
            </a:r>
            <a:r>
              <a:rPr lang="ru-RU" sz="2400" b="1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х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 и у=4-х.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Замечаем, что они имеют одну общую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точку (1;3). Значит, уравнение имеет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единственный корень х=1.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+mn-cs"/>
              </a:rPr>
              <a:t>                                              Ответ: 1</a:t>
            </a:r>
          </a:p>
        </p:txBody>
      </p:sp>
      <p:pic>
        <p:nvPicPr>
          <p:cNvPr id="160787" name="Picture 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7338"/>
            <a:ext cx="4200525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0788" name="Rectangle 20"/>
          <p:cNvSpPr>
            <a:spLocks noChangeArrowheads="1"/>
          </p:cNvSpPr>
          <p:nvPr/>
        </p:nvSpPr>
        <p:spPr bwMode="auto">
          <a:xfrm>
            <a:off x="3419475" y="4365625"/>
            <a:ext cx="876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у=4-х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60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60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1607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607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1607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3000"/>
                                        <p:tgtEl>
                                          <p:spTgt spid="1607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6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30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0"/>
                                        <p:tgtEl>
                                          <p:spTgt spid="16077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3000"/>
                                        <p:tgtEl>
                                          <p:spTgt spid="16077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0"/>
                                        <p:tgtEl>
                                          <p:spTgt spid="16077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0"/>
                                        <p:tgtEl>
                                          <p:spTgt spid="16077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3" grpId="0" build="allAtOnce"/>
      <p:bldP spid="1607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676400" y="228600"/>
            <a:ext cx="6324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r>
              <a:rPr lang="ru-RU" altLang="ru-RU" sz="3200" b="1" i="1">
                <a:solidFill>
                  <a:schemeClr val="tx2"/>
                </a:solidFill>
                <a:latin typeface="Calibri" pitchFamily="34" charset="0"/>
              </a:rPr>
              <a:t>Устная работа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539750" y="4149725"/>
            <a:ext cx="8077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</a:pPr>
            <a:r>
              <a:rPr lang="ru-RU" altLang="ru-RU" sz="2800" b="1"/>
              <a:t>Выберите показательные функции, которые:</a:t>
            </a:r>
          </a:p>
          <a:p>
            <a:pPr marL="342900" indent="-342900">
              <a:spcBef>
                <a:spcPct val="20000"/>
              </a:spcBef>
            </a:pPr>
            <a:r>
              <a:rPr lang="ru-RU" altLang="ru-RU" sz="2800" b="1"/>
              <a:t>– убывают на области определения;</a:t>
            </a:r>
          </a:p>
          <a:p>
            <a:pPr marL="342900" indent="-342900">
              <a:spcBef>
                <a:spcPct val="20000"/>
              </a:spcBef>
            </a:pPr>
            <a:r>
              <a:rPr lang="ru-RU" altLang="ru-RU" sz="2800" b="1"/>
              <a:t> – возрастают на области определения.</a:t>
            </a:r>
          </a:p>
        </p:txBody>
      </p:sp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3924300" y="3357563"/>
          <a:ext cx="1644650" cy="801687"/>
        </p:xfrm>
        <a:graphic>
          <a:graphicData uri="http://schemas.openxmlformats.org/presentationml/2006/ole">
            <p:oleObj spid="_x0000_s7170" name="Формула" r:id="rId3" imgW="469900" imgH="228600" progId="Equation.3">
              <p:embed/>
            </p:oleObj>
          </a:graphicData>
        </a:graphic>
      </p:graphicFrame>
      <p:graphicFrame>
        <p:nvGraphicFramePr>
          <p:cNvPr id="5127" name="Object 7"/>
          <p:cNvGraphicFramePr>
            <a:graphicFrameLocks noChangeAspect="1"/>
          </p:cNvGraphicFramePr>
          <p:nvPr/>
        </p:nvGraphicFramePr>
        <p:xfrm>
          <a:off x="1476375" y="1484313"/>
          <a:ext cx="2160588" cy="735012"/>
        </p:xfrm>
        <a:graphic>
          <a:graphicData uri="http://schemas.openxmlformats.org/presentationml/2006/ole">
            <p:oleObj spid="_x0000_s7171" name="Формула" r:id="rId4" imgW="672808" imgH="228501" progId="Equation.3">
              <p:embed/>
            </p:oleObj>
          </a:graphicData>
        </a:graphic>
      </p:graphicFrame>
      <p:graphicFrame>
        <p:nvGraphicFramePr>
          <p:cNvPr id="5128" name="Object 8"/>
          <p:cNvGraphicFramePr>
            <a:graphicFrameLocks noChangeAspect="1"/>
          </p:cNvGraphicFramePr>
          <p:nvPr/>
        </p:nvGraphicFramePr>
        <p:xfrm>
          <a:off x="3995738" y="1196975"/>
          <a:ext cx="1800225" cy="1231900"/>
        </p:xfrm>
        <a:graphic>
          <a:graphicData uri="http://schemas.openxmlformats.org/presentationml/2006/ole">
            <p:oleObj spid="_x0000_s7172" name="Формула" r:id="rId5" imgW="685800" imgH="469900" progId="Equation.3">
              <p:embed/>
            </p:oleObj>
          </a:graphicData>
        </a:graphic>
      </p:graphicFrame>
      <p:graphicFrame>
        <p:nvGraphicFramePr>
          <p:cNvPr id="5129" name="Object 9"/>
          <p:cNvGraphicFramePr>
            <a:graphicFrameLocks noChangeAspect="1"/>
          </p:cNvGraphicFramePr>
          <p:nvPr/>
        </p:nvGraphicFramePr>
        <p:xfrm>
          <a:off x="6156325" y="1341438"/>
          <a:ext cx="2087563" cy="874712"/>
        </p:xfrm>
        <a:graphic>
          <a:graphicData uri="http://schemas.openxmlformats.org/presentationml/2006/ole">
            <p:oleObj spid="_x0000_s7173" name="Формула" r:id="rId6" imgW="545863" imgH="228501" progId="Equation.3">
              <p:embed/>
            </p:oleObj>
          </a:graphicData>
        </a:graphic>
      </p:graphicFrame>
      <p:graphicFrame>
        <p:nvGraphicFramePr>
          <p:cNvPr id="5130" name="Object 10"/>
          <p:cNvGraphicFramePr>
            <a:graphicFrameLocks noChangeAspect="1"/>
          </p:cNvGraphicFramePr>
          <p:nvPr/>
        </p:nvGraphicFramePr>
        <p:xfrm>
          <a:off x="6227763" y="2060575"/>
          <a:ext cx="1944687" cy="1384300"/>
        </p:xfrm>
        <a:graphic>
          <a:graphicData uri="http://schemas.openxmlformats.org/presentationml/2006/ole">
            <p:oleObj spid="_x0000_s7174" name="Формула" r:id="rId7" imgW="660113" imgH="469696" progId="Equation.3">
              <p:embed/>
            </p:oleObj>
          </a:graphicData>
        </a:graphic>
      </p:graphicFrame>
      <p:graphicFrame>
        <p:nvGraphicFramePr>
          <p:cNvPr id="5131" name="Object 11"/>
          <p:cNvGraphicFramePr>
            <a:graphicFrameLocks noChangeAspect="1"/>
          </p:cNvGraphicFramePr>
          <p:nvPr/>
        </p:nvGraphicFramePr>
        <p:xfrm>
          <a:off x="1692275" y="2492375"/>
          <a:ext cx="1728788" cy="819150"/>
        </p:xfrm>
        <a:graphic>
          <a:graphicData uri="http://schemas.openxmlformats.org/presentationml/2006/ole">
            <p:oleObj spid="_x0000_s7175" name="Формула" r:id="rId8" imgW="482391" imgH="228501" progId="Equation.3">
              <p:embed/>
            </p:oleObj>
          </a:graphicData>
        </a:graphic>
      </p:graphicFrame>
      <p:graphicFrame>
        <p:nvGraphicFramePr>
          <p:cNvPr id="5133" name="Object 13"/>
          <p:cNvGraphicFramePr>
            <a:graphicFrameLocks noChangeAspect="1"/>
          </p:cNvGraphicFramePr>
          <p:nvPr/>
        </p:nvGraphicFramePr>
        <p:xfrm>
          <a:off x="3851275" y="2492375"/>
          <a:ext cx="1933575" cy="809625"/>
        </p:xfrm>
        <a:graphic>
          <a:graphicData uri="http://schemas.openxmlformats.org/presentationml/2006/ole">
            <p:oleObj spid="_x0000_s7176" name="Формула" r:id="rId9" imgW="545863" imgH="228501" progId="Equation.3">
              <p:embed/>
            </p:oleObj>
          </a:graphicData>
        </a:graphic>
      </p:graphicFrame>
      <p:graphicFrame>
        <p:nvGraphicFramePr>
          <p:cNvPr id="5134" name="Object 14"/>
          <p:cNvGraphicFramePr>
            <a:graphicFrameLocks noChangeAspect="1"/>
          </p:cNvGraphicFramePr>
          <p:nvPr/>
        </p:nvGraphicFramePr>
        <p:xfrm>
          <a:off x="6516688" y="3429000"/>
          <a:ext cx="2016125" cy="774700"/>
        </p:xfrm>
        <a:graphic>
          <a:graphicData uri="http://schemas.openxmlformats.org/presentationml/2006/ole">
            <p:oleObj spid="_x0000_s7177" name="Формула" r:id="rId10" imgW="596900" imgH="228600" progId="Equation.3">
              <p:embed/>
            </p:oleObj>
          </a:graphicData>
        </a:graphic>
      </p:graphicFrame>
      <p:graphicFrame>
        <p:nvGraphicFramePr>
          <p:cNvPr id="5135" name="Object 15"/>
          <p:cNvGraphicFramePr>
            <a:graphicFrameLocks noChangeAspect="1"/>
          </p:cNvGraphicFramePr>
          <p:nvPr/>
        </p:nvGraphicFramePr>
        <p:xfrm>
          <a:off x="1835150" y="3429000"/>
          <a:ext cx="1600200" cy="655638"/>
        </p:xfrm>
        <a:graphic>
          <a:graphicData uri="http://schemas.openxmlformats.org/presentationml/2006/ole">
            <p:oleObj spid="_x0000_s7178" name="Формула" r:id="rId11" imgW="558800" imgH="2286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44463" y="-142875"/>
            <a:ext cx="8999537" cy="11969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dirty="0" smtClean="0">
                <a:solidFill>
                  <a:srgbClr val="000000"/>
                </a:solidFill>
              </a:rPr>
              <a:t/>
            </a:r>
            <a:br>
              <a:rPr lang="ru-RU" altLang="ru-RU" sz="2400" dirty="0" smtClean="0">
                <a:solidFill>
                  <a:srgbClr val="000000"/>
                </a:solidFill>
              </a:rPr>
            </a:br>
            <a:r>
              <a:rPr lang="ru-RU" altLang="ru-RU" sz="2800" dirty="0" smtClean="0">
                <a:solidFill>
                  <a:srgbClr val="000000"/>
                </a:solidFill>
              </a:rPr>
              <a:t>Отметьте «+», если утверждение верно,</a:t>
            </a:r>
            <a:br>
              <a:rPr lang="ru-RU" altLang="ru-RU" sz="2800" dirty="0" smtClean="0">
                <a:solidFill>
                  <a:srgbClr val="000000"/>
                </a:solidFill>
              </a:rPr>
            </a:br>
            <a:r>
              <a:rPr lang="ru-RU" altLang="ru-RU" sz="2800" dirty="0" smtClean="0">
                <a:solidFill>
                  <a:srgbClr val="000000"/>
                </a:solidFill>
              </a:rPr>
              <a:t> и «- », если неверно</a:t>
            </a:r>
          </a:p>
        </p:txBody>
      </p:sp>
      <p:sp>
        <p:nvSpPr>
          <p:cNvPr id="9230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052513"/>
            <a:ext cx="5773737" cy="547211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smtClean="0"/>
              <a:t>1. </a:t>
            </a:r>
          </a:p>
          <a:p>
            <a:pPr>
              <a:lnSpc>
                <a:spcPct val="80000"/>
              </a:lnSpc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smtClean="0"/>
              <a:t>2.</a:t>
            </a:r>
          </a:p>
          <a:p>
            <a:pPr>
              <a:lnSpc>
                <a:spcPct val="80000"/>
              </a:lnSpc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smtClean="0"/>
              <a:t>3.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smtClean="0"/>
              <a:t>4.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smtClean="0"/>
              <a:t>5.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endParaRPr lang="ru-RU" altLang="ru-RU" sz="140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smtClean="0"/>
              <a:t>6.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altLang="ru-RU" sz="1400" smtClean="0"/>
              <a:t> </a:t>
            </a:r>
          </a:p>
        </p:txBody>
      </p:sp>
      <p:graphicFrame>
        <p:nvGraphicFramePr>
          <p:cNvPr id="9218" name="Object 6"/>
          <p:cNvGraphicFramePr>
            <a:graphicFrameLocks noChangeAspect="1"/>
          </p:cNvGraphicFramePr>
          <p:nvPr>
            <p:ph sz="half" idx="4294967295"/>
          </p:nvPr>
        </p:nvGraphicFramePr>
        <p:xfrm>
          <a:off x="1816100" y="1268413"/>
          <a:ext cx="3352800" cy="693737"/>
        </p:xfrm>
        <a:graphic>
          <a:graphicData uri="http://schemas.openxmlformats.org/presentationml/2006/ole">
            <p:oleObj spid="_x0000_s9218" name="Формула" r:id="rId3" imgW="1104900" imgH="228600" progId="Equation.3">
              <p:embed/>
            </p:oleObj>
          </a:graphicData>
        </a:graphic>
      </p:graphicFrame>
      <p:graphicFrame>
        <p:nvGraphicFramePr>
          <p:cNvPr id="9220" name="Object 11"/>
          <p:cNvGraphicFramePr>
            <a:graphicFrameLocks noChangeAspect="1"/>
          </p:cNvGraphicFramePr>
          <p:nvPr/>
        </p:nvGraphicFramePr>
        <p:xfrm>
          <a:off x="1758950" y="1773238"/>
          <a:ext cx="1819275" cy="1319212"/>
        </p:xfrm>
        <a:graphic>
          <a:graphicData uri="http://schemas.openxmlformats.org/presentationml/2006/ole">
            <p:oleObj spid="_x0000_s9220" name="Формула" r:id="rId4" imgW="596900" imgH="431800" progId="Equation.3">
              <p:embed/>
            </p:oleObj>
          </a:graphicData>
        </a:graphic>
      </p:graphicFrame>
      <p:graphicFrame>
        <p:nvGraphicFramePr>
          <p:cNvPr id="9222" name="Object 13"/>
          <p:cNvGraphicFramePr>
            <a:graphicFrameLocks noChangeAspect="1"/>
          </p:cNvGraphicFramePr>
          <p:nvPr/>
        </p:nvGraphicFramePr>
        <p:xfrm>
          <a:off x="1754188" y="2781300"/>
          <a:ext cx="2722562" cy="1300163"/>
        </p:xfrm>
        <a:graphic>
          <a:graphicData uri="http://schemas.openxmlformats.org/presentationml/2006/ole">
            <p:oleObj spid="_x0000_s9222" name="Формула" r:id="rId5" imgW="850531" imgH="406224" progId="Equation.3">
              <p:embed/>
            </p:oleObj>
          </a:graphicData>
        </a:graphic>
      </p:graphicFrame>
      <p:graphicFrame>
        <p:nvGraphicFramePr>
          <p:cNvPr id="9224" name="Object 15"/>
          <p:cNvGraphicFramePr>
            <a:graphicFrameLocks noChangeAspect="1"/>
          </p:cNvGraphicFramePr>
          <p:nvPr/>
        </p:nvGraphicFramePr>
        <p:xfrm>
          <a:off x="1692275" y="4005263"/>
          <a:ext cx="2062163" cy="687387"/>
        </p:xfrm>
        <a:graphic>
          <a:graphicData uri="http://schemas.openxmlformats.org/presentationml/2006/ole">
            <p:oleObj spid="_x0000_s9224" name="Формула" r:id="rId6" imgW="685800" imgH="228600" progId="Equation.3">
              <p:embed/>
            </p:oleObj>
          </a:graphicData>
        </a:graphic>
      </p:graphicFrame>
      <p:graphicFrame>
        <p:nvGraphicFramePr>
          <p:cNvPr id="9226" name="Object 17"/>
          <p:cNvGraphicFramePr>
            <a:graphicFrameLocks noChangeAspect="1"/>
          </p:cNvGraphicFramePr>
          <p:nvPr/>
        </p:nvGraphicFramePr>
        <p:xfrm>
          <a:off x="1835150" y="4652963"/>
          <a:ext cx="1909763" cy="954087"/>
        </p:xfrm>
        <a:graphic>
          <a:graphicData uri="http://schemas.openxmlformats.org/presentationml/2006/ole">
            <p:oleObj spid="_x0000_s9226" name="Формула" r:id="rId7" imgW="634449" imgH="317225" progId="Equation.3">
              <p:embed/>
            </p:oleObj>
          </a:graphicData>
        </a:graphic>
      </p:graphicFrame>
      <p:sp>
        <p:nvSpPr>
          <p:cNvPr id="9231" name="Rectangle 19"/>
          <p:cNvSpPr>
            <a:spLocks noChangeArrowheads="1"/>
          </p:cNvSpPr>
          <p:nvPr/>
        </p:nvSpPr>
        <p:spPr bwMode="auto">
          <a:xfrm>
            <a:off x="1835150" y="5516563"/>
            <a:ext cx="264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>
                <a:latin typeface="Calibri" pitchFamily="34" charset="0"/>
              </a:rPr>
              <a:t> </a:t>
            </a:r>
            <a:r>
              <a:rPr lang="ru-RU" altLang="ru-RU" sz="2400" b="1">
                <a:latin typeface="Calibri" pitchFamily="34" charset="0"/>
              </a:rPr>
              <a:t>График функции</a:t>
            </a:r>
          </a:p>
        </p:txBody>
      </p:sp>
      <p:graphicFrame>
        <p:nvGraphicFramePr>
          <p:cNvPr id="9228" name="Object 20"/>
          <p:cNvGraphicFramePr>
            <a:graphicFrameLocks noChangeAspect="1"/>
          </p:cNvGraphicFramePr>
          <p:nvPr/>
        </p:nvGraphicFramePr>
        <p:xfrm>
          <a:off x="1979613" y="5949950"/>
          <a:ext cx="1439862" cy="508000"/>
        </p:xfrm>
        <a:graphic>
          <a:graphicData uri="http://schemas.openxmlformats.org/presentationml/2006/ole">
            <p:oleObj spid="_x0000_s9228" name="Формула" r:id="rId8" imgW="622030" imgH="228501" progId="Equation.3">
              <p:embed/>
            </p:oleObj>
          </a:graphicData>
        </a:graphic>
      </p:graphicFrame>
      <p:sp>
        <p:nvSpPr>
          <p:cNvPr id="9232" name="Rectangle 21"/>
          <p:cNvSpPr>
            <a:spLocks noChangeArrowheads="1"/>
          </p:cNvSpPr>
          <p:nvPr/>
        </p:nvSpPr>
        <p:spPr bwMode="auto">
          <a:xfrm>
            <a:off x="3419475" y="5876925"/>
            <a:ext cx="18049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>
                <a:latin typeface="Calibri" pitchFamily="34" charset="0"/>
              </a:rPr>
              <a:t> </a:t>
            </a:r>
            <a:r>
              <a:rPr lang="ru-RU" altLang="ru-RU" sz="2400" b="1">
                <a:latin typeface="Calibri" pitchFamily="34" charset="0"/>
              </a:rPr>
              <a:t>- гипербола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4"/>
          <p:cNvSpPr>
            <a:spLocks noChangeArrowheads="1"/>
          </p:cNvSpPr>
          <p:nvPr/>
        </p:nvSpPr>
        <p:spPr bwMode="auto">
          <a:xfrm>
            <a:off x="1331913" y="1628775"/>
            <a:ext cx="381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ru-RU" sz="3200" b="1"/>
              <a:t>I -</a:t>
            </a:r>
            <a:r>
              <a:rPr lang="ru-RU" altLang="ru-RU" sz="3200" b="1"/>
              <a:t> вариант</a:t>
            </a:r>
            <a:endParaRPr lang="en-US" altLang="ru-RU" sz="3200" b="1"/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altLang="ru-RU" sz="2800" b="1"/>
              <a:t>№</a:t>
            </a:r>
            <a:r>
              <a:rPr lang="en-US" altLang="ru-RU" sz="2800" b="1"/>
              <a:t>1 – </a:t>
            </a:r>
            <a:r>
              <a:rPr lang="ru-RU" altLang="ru-RU" sz="2800" b="1"/>
              <a:t>«+»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altLang="ru-RU" sz="2800" b="1"/>
              <a:t>№2 – «+»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altLang="ru-RU" sz="2800" b="1"/>
              <a:t>№3 – «-»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altLang="ru-RU" sz="2800" b="1"/>
              <a:t>№4 – «-»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altLang="ru-RU" sz="2800" b="1"/>
              <a:t>№5 – «+»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altLang="ru-RU" sz="2800" b="1"/>
              <a:t>№6 – «-»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skrinshoter.ru/i/250218/SxWjAtb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263" y="2717800"/>
            <a:ext cx="7991475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0" y="2490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54630" name="Object 2"/>
          <p:cNvGraphicFramePr>
            <a:graphicFrameLocks noChangeAspect="1"/>
          </p:cNvGraphicFramePr>
          <p:nvPr/>
        </p:nvGraphicFramePr>
        <p:xfrm>
          <a:off x="3128963" y="1341438"/>
          <a:ext cx="2328862" cy="4587875"/>
        </p:xfrm>
        <a:graphic>
          <a:graphicData uri="http://schemas.openxmlformats.org/presentationml/2006/ole">
            <p:oleObj spid="_x0000_s13314" name="Equation" r:id="rId3" imgW="863600" imgH="1701800" progId="">
              <p:embed/>
            </p:oleObj>
          </a:graphicData>
        </a:graphic>
      </p:graphicFrame>
      <p:sp>
        <p:nvSpPr>
          <p:cNvPr id="154631" name="Rectangle 7"/>
          <p:cNvSpPr>
            <a:spLocks noChangeArrowheads="1"/>
          </p:cNvSpPr>
          <p:nvPr/>
        </p:nvSpPr>
        <p:spPr bwMode="auto">
          <a:xfrm>
            <a:off x="371475" y="1412875"/>
            <a:ext cx="2260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sz="2000">
                <a:solidFill>
                  <a:srgbClr val="0000FF"/>
                </a:solidFill>
                <a:latin typeface="Calibri" pitchFamily="34" charset="0"/>
                <a:cs typeface="Times New Roman" pitchFamily="18" charset="0"/>
              </a:rPr>
              <a:t>Решите уравнения</a:t>
            </a:r>
            <a:r>
              <a:rPr lang="ru-RU" sz="2000">
                <a:latin typeface="Calibri" pitchFamily="34" charset="0"/>
                <a:cs typeface="Times New Roman" pitchFamily="18" charset="0"/>
              </a:rPr>
              <a:t> </a:t>
            </a:r>
            <a:endParaRPr lang="ru-RU" sz="2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4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4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31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</TotalTime>
  <Words>279</Words>
  <Application>Microsoft Office PowerPoint</Application>
  <PresentationFormat>Экран (4:3)</PresentationFormat>
  <Paragraphs>111</Paragraphs>
  <Slides>21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Шаблон оформления</vt:lpstr>
      </vt:variant>
      <vt:variant>
        <vt:i4>5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35" baseType="lpstr">
      <vt:lpstr>Calibri</vt:lpstr>
      <vt:lpstr>Arial</vt:lpstr>
      <vt:lpstr>Times New Roman</vt:lpstr>
      <vt:lpstr>Monotype Corsiva</vt:lpstr>
      <vt:lpstr>Wingdings</vt:lpstr>
      <vt:lpstr>Verdana</vt:lpstr>
      <vt:lpstr>MS Mincho</vt:lpstr>
      <vt:lpstr>Тема Office</vt:lpstr>
      <vt:lpstr>Тема Office</vt:lpstr>
      <vt:lpstr>Тема Office</vt:lpstr>
      <vt:lpstr>Тема Office</vt:lpstr>
      <vt:lpstr>Тема Office</vt:lpstr>
      <vt:lpstr>Формула</vt:lpstr>
      <vt:lpstr>Equation</vt:lpstr>
      <vt:lpstr>«Степень с рациональным показателем»</vt:lpstr>
      <vt:lpstr>Задание 1. Вычислите.</vt:lpstr>
      <vt:lpstr>Задание 2. Вычислите.</vt:lpstr>
      <vt:lpstr>Задание 3. </vt:lpstr>
      <vt:lpstr>                Ответы к заданию 3. Вариант 1. Ответ: 0,3.  Вариант 2. Ответ: 3.  Вариант 3. Ответ: 1,3.  Вариант 4. Ответ: 2,7.</vt:lpstr>
      <vt:lpstr>Задание 4. </vt:lpstr>
      <vt:lpstr> Упростите выражения  и  вычислите  их  значения,  применяя  свойства  степени:</vt:lpstr>
      <vt:lpstr> Применяя  свойства  степеней сравните  выражения:</vt:lpstr>
      <vt:lpstr> Сократите  дробь:</vt:lpstr>
      <vt:lpstr> Упростите  выражение:</vt:lpstr>
      <vt:lpstr>Слайд 11</vt:lpstr>
      <vt:lpstr>Свойства показательной функции</vt:lpstr>
      <vt:lpstr>График показательной функции</vt:lpstr>
      <vt:lpstr>Слайд 14</vt:lpstr>
      <vt:lpstr>Слайд 15</vt:lpstr>
      <vt:lpstr>Слайд 16</vt:lpstr>
      <vt:lpstr>Слайд 17</vt:lpstr>
      <vt:lpstr> Отметьте «+», если утверждение верно,  и «- », если неверно</vt:lpstr>
      <vt:lpstr>Слайд 19</vt:lpstr>
      <vt:lpstr>Слайд 20</vt:lpstr>
      <vt:lpstr>Слайд 21</vt:lpstr>
    </vt:vector>
  </TitlesOfParts>
  <Company>ФГОУ СПО "ВПТ"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«Комплексные числа»</dc:title>
  <dc:creator>Лидия Александровна</dc:creator>
  <cp:lastModifiedBy>Учитель</cp:lastModifiedBy>
  <cp:revision>106</cp:revision>
  <dcterms:created xsi:type="dcterms:W3CDTF">2015-05-19T08:34:52Z</dcterms:created>
  <dcterms:modified xsi:type="dcterms:W3CDTF">2020-11-20T05:42:56Z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456021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