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08" r:id="rId3"/>
    <p:sldId id="291" r:id="rId4"/>
    <p:sldId id="292" r:id="rId5"/>
    <p:sldId id="314" r:id="rId6"/>
    <p:sldId id="294" r:id="rId7"/>
    <p:sldId id="303" r:id="rId8"/>
    <p:sldId id="305" r:id="rId9"/>
    <p:sldId id="310" r:id="rId10"/>
    <p:sldId id="311" r:id="rId11"/>
    <p:sldId id="307" r:id="rId12"/>
    <p:sldId id="306" r:id="rId13"/>
    <p:sldId id="312" r:id="rId14"/>
    <p:sldId id="313" r:id="rId15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D5FF"/>
    <a:srgbClr val="C00000"/>
    <a:srgbClr val="009900"/>
    <a:srgbClr val="0070C0"/>
    <a:srgbClr val="95B3D7"/>
    <a:srgbClr val="F0DB10"/>
    <a:srgbClr val="8EB4E3"/>
    <a:srgbClr val="FFFF00"/>
    <a:srgbClr val="385D8A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67" autoAdjust="0"/>
    <p:restoredTop sz="94660"/>
  </p:normalViewPr>
  <p:slideViewPr>
    <p:cSldViewPr snapToGrid="0">
      <p:cViewPr varScale="1">
        <p:scale>
          <a:sx n="86" d="100"/>
          <a:sy n="86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10" Type="http://schemas.openxmlformats.org/officeDocument/2006/relationships/image" Target="../media/image11.wmf"/><Relationship Id="rId4" Type="http://schemas.openxmlformats.org/officeDocument/2006/relationships/image" Target="../media/image6.wmf"/><Relationship Id="rId9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11" Type="http://schemas.openxmlformats.org/officeDocument/2006/relationships/image" Target="../media/image22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12" Type="http://schemas.openxmlformats.org/officeDocument/2006/relationships/image" Target="../media/image38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11" Type="http://schemas.openxmlformats.org/officeDocument/2006/relationships/image" Target="../media/image37.wmf"/><Relationship Id="rId5" Type="http://schemas.openxmlformats.org/officeDocument/2006/relationships/image" Target="../media/image31.wmf"/><Relationship Id="rId10" Type="http://schemas.openxmlformats.org/officeDocument/2006/relationships/image" Target="../media/image36.wmf"/><Relationship Id="rId4" Type="http://schemas.openxmlformats.org/officeDocument/2006/relationships/image" Target="../media/image30.wmf"/><Relationship Id="rId9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image" Target="../media/image50.wmf"/><Relationship Id="rId3" Type="http://schemas.openxmlformats.org/officeDocument/2006/relationships/image" Target="../media/image41.wmf"/><Relationship Id="rId7" Type="http://schemas.openxmlformats.org/officeDocument/2006/relationships/image" Target="../media/image32.wmf"/><Relationship Id="rId12" Type="http://schemas.openxmlformats.org/officeDocument/2006/relationships/image" Target="../media/image49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11" Type="http://schemas.openxmlformats.org/officeDocument/2006/relationships/image" Target="../media/image48.wmf"/><Relationship Id="rId5" Type="http://schemas.openxmlformats.org/officeDocument/2006/relationships/image" Target="../media/image43.wmf"/><Relationship Id="rId10" Type="http://schemas.openxmlformats.org/officeDocument/2006/relationships/image" Target="../media/image47.wmf"/><Relationship Id="rId4" Type="http://schemas.openxmlformats.org/officeDocument/2006/relationships/image" Target="../media/image42.wmf"/><Relationship Id="rId9" Type="http://schemas.openxmlformats.org/officeDocument/2006/relationships/image" Target="../media/image46.wmf"/><Relationship Id="rId14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FA63F-463D-460B-A123-44A0C4C9C195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6E71A-8270-4A7F-B3D7-8F7C189E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11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7489488" y="-12423775"/>
            <a:ext cx="34980563" cy="262366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. 13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64DCB-1E87-4993-BC30-5050233856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52200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BACD9-18CA-4B19-9BEB-549B262A7D6E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4.bin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oleObject" Target="../embeddings/oleObject22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12" Type="http://schemas.openxmlformats.org/officeDocument/2006/relationships/oleObject" Target="../embeddings/oleObject2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4.bin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3.bin"/><Relationship Id="rId9" Type="http://schemas.openxmlformats.org/officeDocument/2006/relationships/oleObject" Target="../embeddings/oleObject1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oleObject" Target="../embeddings/oleObject33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3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4.bin"/><Relationship Id="rId9" Type="http://schemas.openxmlformats.org/officeDocument/2006/relationships/oleObject" Target="../embeddings/oleObject29.bin"/><Relationship Id="rId14" Type="http://schemas.openxmlformats.org/officeDocument/2006/relationships/oleObject" Target="../embeddings/oleObject3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13" Type="http://schemas.openxmlformats.org/officeDocument/2006/relationships/oleObject" Target="../embeddings/oleObject45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48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8.bin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37.bin"/><Relationship Id="rId15" Type="http://schemas.openxmlformats.org/officeDocument/2006/relationships/oleObject" Target="../embeddings/oleObject47.bin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41.bin"/><Relationship Id="rId14" Type="http://schemas.openxmlformats.org/officeDocument/2006/relationships/oleObject" Target="../embeddings/oleObject46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603644"/>
            <a:ext cx="9144000" cy="3574262"/>
          </a:xfrm>
          <a:ln>
            <a:noFill/>
          </a:ln>
        </p:spPr>
        <p:txBody>
          <a:bodyPr>
            <a:noAutofit/>
          </a:bodyPr>
          <a:lstStyle/>
          <a:p>
            <a:r>
              <a:rPr lang="ru-RU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Системы двух линейных уравнений с двумя переменными </a:t>
            </a: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Алгебра 7 класс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1" name="Прямоуг. 11"/>
          <p:cNvSpPr>
            <a:spLocks noGrp="1" noChangeArrowheads="1"/>
          </p:cNvSpPr>
          <p:nvPr>
            <p:ph type="body" sz="half" idx="2"/>
          </p:nvPr>
        </p:nvSpPr>
        <p:spPr>
          <a:xfrm>
            <a:off x="467544" y="836712"/>
            <a:ext cx="7772400" cy="1295400"/>
          </a:xfrm>
        </p:spPr>
        <p:txBody>
          <a:bodyPr/>
          <a:lstStyle/>
          <a:p>
            <a:endParaRPr lang="ru-RU" altLang="ru-RU" sz="2000" dirty="0" smtClean="0"/>
          </a:p>
          <a:p>
            <a:r>
              <a:rPr lang="ru-RU" altLang="ru-RU" sz="2000" b="1" i="1" dirty="0" smtClean="0"/>
              <a:t>Уравнение – это равенство, содержащее одну или несколько переменных</a:t>
            </a:r>
          </a:p>
        </p:txBody>
      </p:sp>
      <p:grpSp>
        <p:nvGrpSpPr>
          <p:cNvPr id="2" name="Группа 25"/>
          <p:cNvGrpSpPr>
            <a:grpSpLocks/>
          </p:cNvGrpSpPr>
          <p:nvPr/>
        </p:nvGrpSpPr>
        <p:grpSpPr bwMode="auto">
          <a:xfrm>
            <a:off x="1181100" y="2187945"/>
            <a:ext cx="914400" cy="533400"/>
            <a:chOff x="1152" y="1872"/>
            <a:chExt cx="576" cy="336"/>
          </a:xfrm>
        </p:grpSpPr>
        <p:sp>
          <p:nvSpPr>
            <p:cNvPr id="6157" name="Прямоуг. 15"/>
            <p:cNvSpPr>
              <a:spLocks noChangeArrowheads="1"/>
            </p:cNvSpPr>
            <p:nvPr/>
          </p:nvSpPr>
          <p:spPr bwMode="auto">
            <a:xfrm>
              <a:off x="1152" y="1872"/>
              <a:ext cx="576" cy="336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6158" name="Поле 13"/>
            <p:cNvSpPr txBox="1">
              <a:spLocks noChangeArrowheads="1"/>
            </p:cNvSpPr>
            <p:nvPr/>
          </p:nvSpPr>
          <p:spPr bwMode="auto">
            <a:xfrm>
              <a:off x="1183" y="1901"/>
              <a:ext cx="5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i="1" dirty="0">
                  <a:solidFill>
                    <a:schemeClr val="bg2"/>
                  </a:solidFill>
                </a:rPr>
                <a:t>ax=b</a:t>
              </a:r>
              <a:endParaRPr lang="ru-RU" altLang="ru-RU" i="1" dirty="0">
                <a:solidFill>
                  <a:schemeClr val="bg2"/>
                </a:solidFill>
              </a:endParaRPr>
            </a:p>
          </p:txBody>
        </p:sp>
      </p:grpSp>
      <p:grpSp>
        <p:nvGrpSpPr>
          <p:cNvPr id="3" name="Группа 26"/>
          <p:cNvGrpSpPr>
            <a:grpSpLocks/>
          </p:cNvGrpSpPr>
          <p:nvPr/>
        </p:nvGrpSpPr>
        <p:grpSpPr bwMode="auto">
          <a:xfrm>
            <a:off x="2023755" y="2980107"/>
            <a:ext cx="1447800" cy="533400"/>
            <a:chOff x="1680" y="2352"/>
            <a:chExt cx="912" cy="336"/>
          </a:xfrm>
        </p:grpSpPr>
        <p:sp>
          <p:nvSpPr>
            <p:cNvPr id="6155" name="Прямоуг. 16"/>
            <p:cNvSpPr>
              <a:spLocks noChangeArrowheads="1"/>
            </p:cNvSpPr>
            <p:nvPr/>
          </p:nvSpPr>
          <p:spPr bwMode="auto">
            <a:xfrm>
              <a:off x="1680" y="2352"/>
              <a:ext cx="816" cy="336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6156" name="Поле 14"/>
            <p:cNvSpPr txBox="1">
              <a:spLocks noChangeArrowheads="1"/>
            </p:cNvSpPr>
            <p:nvPr/>
          </p:nvSpPr>
          <p:spPr bwMode="auto">
            <a:xfrm>
              <a:off x="1680" y="2400"/>
              <a:ext cx="9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i="1">
                  <a:solidFill>
                    <a:schemeClr val="bg2"/>
                  </a:solidFill>
                </a:rPr>
                <a:t>ax+by=c</a:t>
              </a:r>
              <a:endParaRPr lang="ru-RU" altLang="ru-RU" i="1">
                <a:solidFill>
                  <a:schemeClr val="bg2"/>
                </a:solidFill>
              </a:endParaRPr>
            </a:p>
          </p:txBody>
        </p:sp>
      </p:grpSp>
      <p:sp>
        <p:nvSpPr>
          <p:cNvPr id="35859" name="Поле 19"/>
          <p:cNvSpPr txBox="1">
            <a:spLocks noChangeArrowheads="1"/>
          </p:cNvSpPr>
          <p:nvPr/>
        </p:nvSpPr>
        <p:spPr bwMode="auto">
          <a:xfrm>
            <a:off x="3390899" y="2187945"/>
            <a:ext cx="431222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altLang="ru-RU" sz="2000" dirty="0"/>
              <a:t>Линейное уравнение с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altLang="ru-RU" sz="2000" dirty="0"/>
              <a:t>одной </a:t>
            </a:r>
            <a:r>
              <a:rPr lang="ru-RU" altLang="ru-RU" sz="2000" dirty="0" smtClean="0"/>
              <a:t>переменной (</a:t>
            </a:r>
            <a:r>
              <a:rPr lang="en-US" altLang="ru-RU" sz="2000" i="1" dirty="0" smtClean="0"/>
              <a:t>a, b</a:t>
            </a:r>
            <a:r>
              <a:rPr lang="ru-RU" altLang="ru-RU" sz="2000" i="1" dirty="0" smtClean="0"/>
              <a:t> -</a:t>
            </a:r>
            <a:r>
              <a:rPr lang="en-US" altLang="ru-RU" sz="2000" i="1" dirty="0" smtClean="0"/>
              <a:t> </a:t>
            </a:r>
            <a:r>
              <a:rPr lang="en-US" altLang="ru-RU" sz="2000" dirty="0" smtClean="0"/>
              <a:t> </a:t>
            </a:r>
            <a:r>
              <a:rPr lang="ru-RU" altLang="ru-RU" sz="2000" dirty="0" smtClean="0"/>
              <a:t>числа)</a:t>
            </a:r>
            <a:endParaRPr lang="ru-RU" altLang="ru-RU" sz="2000" i="1" dirty="0"/>
          </a:p>
          <a:p>
            <a:pPr algn="ctr">
              <a:spcBef>
                <a:spcPct val="50000"/>
              </a:spcBef>
            </a:pPr>
            <a:endParaRPr lang="ru-RU" altLang="ru-RU" sz="2000" dirty="0"/>
          </a:p>
        </p:txBody>
      </p:sp>
      <p:sp>
        <p:nvSpPr>
          <p:cNvPr id="35860" name="Поле 20"/>
          <p:cNvSpPr txBox="1">
            <a:spLocks noChangeArrowheads="1"/>
          </p:cNvSpPr>
          <p:nvPr/>
        </p:nvSpPr>
        <p:spPr bwMode="auto">
          <a:xfrm>
            <a:off x="4499992" y="2980107"/>
            <a:ext cx="422837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altLang="ru-RU" sz="2000" dirty="0"/>
              <a:t>Линейное уравнение с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altLang="ru-RU" sz="2000" dirty="0"/>
              <a:t>двумя </a:t>
            </a:r>
            <a:r>
              <a:rPr lang="ru-RU" altLang="ru-RU" sz="2000" dirty="0" smtClean="0"/>
              <a:t>переменными (</a:t>
            </a:r>
            <a:r>
              <a:rPr lang="en-US" altLang="ru-RU" sz="2000" i="1" dirty="0" smtClean="0"/>
              <a:t>a, b</a:t>
            </a:r>
            <a:r>
              <a:rPr lang="ru-RU" altLang="ru-RU" sz="2000" i="1" dirty="0" smtClean="0"/>
              <a:t>, с -</a:t>
            </a:r>
            <a:r>
              <a:rPr lang="en-US" altLang="ru-RU" sz="2000" i="1" dirty="0" smtClean="0"/>
              <a:t> </a:t>
            </a:r>
            <a:r>
              <a:rPr lang="en-US" altLang="ru-RU" sz="2000" dirty="0" smtClean="0"/>
              <a:t> </a:t>
            </a:r>
            <a:r>
              <a:rPr lang="ru-RU" altLang="ru-RU" sz="2000" dirty="0" smtClean="0"/>
              <a:t>числа)</a:t>
            </a:r>
            <a:endParaRPr lang="ru-RU" altLang="ru-RU" sz="2000" dirty="0"/>
          </a:p>
          <a:p>
            <a:pPr algn="ctr">
              <a:spcBef>
                <a:spcPct val="50000"/>
              </a:spcBef>
            </a:pPr>
            <a:endParaRPr lang="ru-RU" altLang="ru-RU" sz="2000" dirty="0"/>
          </a:p>
        </p:txBody>
      </p:sp>
      <p:sp>
        <p:nvSpPr>
          <p:cNvPr id="35861" name="Автофигура 21"/>
          <p:cNvSpPr>
            <a:spLocks noChangeArrowheads="1"/>
          </p:cNvSpPr>
          <p:nvPr/>
        </p:nvSpPr>
        <p:spPr bwMode="auto">
          <a:xfrm>
            <a:off x="2400300" y="2416545"/>
            <a:ext cx="685800" cy="2286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ru-RU" altLang="ru-RU"/>
          </a:p>
        </p:txBody>
      </p:sp>
      <p:sp>
        <p:nvSpPr>
          <p:cNvPr id="35862" name="Автофигура 22"/>
          <p:cNvSpPr>
            <a:spLocks noChangeArrowheads="1"/>
          </p:cNvSpPr>
          <p:nvPr/>
        </p:nvSpPr>
        <p:spPr bwMode="auto">
          <a:xfrm>
            <a:off x="3619500" y="3178545"/>
            <a:ext cx="685800" cy="2286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ru-RU" altLang="ru-RU"/>
          </a:p>
        </p:txBody>
      </p:sp>
      <p:sp>
        <p:nvSpPr>
          <p:cNvPr id="35863" name="Прямоуг. 23"/>
          <p:cNvSpPr>
            <a:spLocks noChangeArrowheads="1"/>
          </p:cNvSpPr>
          <p:nvPr/>
        </p:nvSpPr>
        <p:spPr bwMode="auto">
          <a:xfrm>
            <a:off x="752315" y="3871271"/>
            <a:ext cx="7772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ru-RU" altLang="ru-RU" sz="2000" b="1" i="1" dirty="0"/>
              <a:t>Свойства </a:t>
            </a:r>
            <a:r>
              <a:rPr lang="ru-RU" altLang="ru-RU" sz="2000" b="1" i="1" dirty="0" smtClean="0"/>
              <a:t>уравнений</a:t>
            </a:r>
            <a:r>
              <a:rPr lang="ru-RU" altLang="ru-RU" sz="2000" dirty="0" smtClean="0"/>
              <a:t>:</a:t>
            </a:r>
            <a:endParaRPr lang="ru-RU" altLang="ru-RU" sz="2000" dirty="0"/>
          </a:p>
          <a:p>
            <a:pPr algn="just">
              <a:spcBef>
                <a:spcPct val="20000"/>
              </a:spcBef>
              <a:buFontTx/>
              <a:buChar char="•"/>
            </a:pPr>
            <a:r>
              <a:rPr lang="ru-RU" altLang="ru-RU" sz="2000" dirty="0"/>
              <a:t>если в уравнении перенести слагаемое из одной части в другую, изменив его знак, то получится уравнение, равносильное данному</a:t>
            </a:r>
          </a:p>
          <a:p>
            <a:pPr algn="just">
              <a:spcBef>
                <a:spcPct val="20000"/>
              </a:spcBef>
              <a:buFontTx/>
              <a:buChar char="•"/>
            </a:pPr>
            <a:r>
              <a:rPr lang="ru-RU" altLang="ru-RU" sz="2000" dirty="0"/>
              <a:t>если обе части уравнения умножить или разделить на одно и то же отличное от нуля число, то получится уравнение, равносильное данному</a:t>
            </a:r>
          </a:p>
        </p:txBody>
      </p:sp>
      <p:sp>
        <p:nvSpPr>
          <p:cNvPr id="6154" name="Прямоуг. 24"/>
          <p:cNvSpPr>
            <a:spLocks noGrp="1" noChangeArrowheads="1"/>
          </p:cNvSpPr>
          <p:nvPr>
            <p:ph type="title"/>
          </p:nvPr>
        </p:nvSpPr>
        <p:spPr>
          <a:xfrm>
            <a:off x="723900" y="0"/>
            <a:ext cx="7772400" cy="1143000"/>
          </a:xfrm>
          <a:noFill/>
        </p:spPr>
        <p:txBody>
          <a:bodyPr/>
          <a:lstStyle/>
          <a:p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Уравнение и его свойства</a:t>
            </a: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654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8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8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8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8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1" grpId="0" build="p" autoUpdateAnimBg="0"/>
      <p:bldP spid="35859" grpId="0" autoUpdateAnimBg="0"/>
      <p:bldP spid="35860" grpId="0" autoUpdateAnimBg="0"/>
      <p:bldP spid="35861" grpId="0" animBg="1"/>
      <p:bldP spid="35862" grpId="0" animBg="1"/>
      <p:bldP spid="3586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3"/>
          <p:cNvSpPr txBox="1">
            <a:spLocks/>
          </p:cNvSpPr>
          <p:nvPr/>
        </p:nvSpPr>
        <p:spPr>
          <a:xfrm>
            <a:off x="0" y="0"/>
            <a:ext cx="9144000" cy="523876"/>
          </a:xfrm>
          <a:prstGeom prst="rect">
            <a:avLst/>
          </a:prstGeom>
          <a:solidFill>
            <a:schemeClr val="bg1">
              <a:alpha val="69804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Основные понятия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6237" y="727289"/>
            <a:ext cx="839152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/>
              <a:t>Если даны два линейных уравнения с двумя переменными </a:t>
            </a:r>
            <a:r>
              <a:rPr lang="ru-RU" sz="2400" i="1" dirty="0" err="1" smtClean="0">
                <a:solidFill>
                  <a:srgbClr val="C00000"/>
                </a:solidFill>
              </a:rPr>
              <a:t>х</a:t>
            </a:r>
            <a:r>
              <a:rPr lang="ru-RU" sz="2400" i="1" dirty="0" smtClean="0"/>
              <a:t> и </a:t>
            </a:r>
            <a:r>
              <a:rPr lang="ru-RU" sz="2400" i="1" dirty="0" smtClean="0">
                <a:solidFill>
                  <a:srgbClr val="C00000"/>
                </a:solidFill>
              </a:rPr>
              <a:t>у</a:t>
            </a:r>
            <a:r>
              <a:rPr lang="ru-RU" sz="2400" i="1" dirty="0" smtClean="0"/>
              <a:t>: </a:t>
            </a:r>
          </a:p>
          <a:p>
            <a:pPr algn="ctr"/>
            <a:r>
              <a:rPr lang="ru-RU" sz="2800" i="1" dirty="0" smtClean="0">
                <a:solidFill>
                  <a:srgbClr val="C00000"/>
                </a:solidFill>
              </a:rPr>
              <a:t>a</a:t>
            </a:r>
            <a:r>
              <a:rPr lang="ru-RU" sz="2800" i="1" baseline="-25000" dirty="0" smtClean="0">
                <a:solidFill>
                  <a:srgbClr val="C00000"/>
                </a:solidFill>
              </a:rPr>
              <a:t>1</a:t>
            </a:r>
            <a:r>
              <a:rPr lang="ru-RU" sz="2800" i="1" dirty="0" smtClean="0">
                <a:solidFill>
                  <a:srgbClr val="C00000"/>
                </a:solidFill>
              </a:rPr>
              <a:t>x + b</a:t>
            </a:r>
            <a:r>
              <a:rPr lang="ru-RU" sz="2800" i="1" baseline="-25000" dirty="0" smtClean="0">
                <a:solidFill>
                  <a:srgbClr val="C00000"/>
                </a:solidFill>
              </a:rPr>
              <a:t>1</a:t>
            </a:r>
            <a:r>
              <a:rPr lang="ru-RU" sz="2800" i="1" dirty="0" smtClean="0">
                <a:solidFill>
                  <a:srgbClr val="C00000"/>
                </a:solidFill>
              </a:rPr>
              <a:t>y + c</a:t>
            </a:r>
            <a:r>
              <a:rPr lang="ru-RU" sz="2800" i="1" baseline="-25000" dirty="0" smtClean="0">
                <a:solidFill>
                  <a:srgbClr val="C00000"/>
                </a:solidFill>
              </a:rPr>
              <a:t>1</a:t>
            </a:r>
            <a:r>
              <a:rPr lang="ru-RU" sz="2800" i="1" dirty="0" smtClean="0">
                <a:solidFill>
                  <a:srgbClr val="C00000"/>
                </a:solidFill>
              </a:rPr>
              <a:t> = 0</a:t>
            </a:r>
          </a:p>
          <a:p>
            <a:pPr algn="ctr"/>
            <a:r>
              <a:rPr lang="ru-RU" sz="2800" i="1" dirty="0" smtClean="0">
                <a:solidFill>
                  <a:srgbClr val="C00000"/>
                </a:solidFill>
              </a:rPr>
              <a:t>а</a:t>
            </a:r>
            <a:r>
              <a:rPr lang="ru-RU" sz="2800" i="1" baseline="-25000" dirty="0" smtClean="0">
                <a:solidFill>
                  <a:srgbClr val="C00000"/>
                </a:solidFill>
              </a:rPr>
              <a:t>2</a:t>
            </a:r>
            <a:r>
              <a:rPr lang="ru-RU" sz="2800" i="1" dirty="0" smtClean="0">
                <a:solidFill>
                  <a:srgbClr val="C00000"/>
                </a:solidFill>
              </a:rPr>
              <a:t>х + b</a:t>
            </a:r>
            <a:r>
              <a:rPr lang="ru-RU" sz="2800" i="1" baseline="-25000" dirty="0" smtClean="0">
                <a:solidFill>
                  <a:srgbClr val="C00000"/>
                </a:solidFill>
              </a:rPr>
              <a:t>2</a:t>
            </a:r>
            <a:r>
              <a:rPr lang="ru-RU" sz="2800" i="1" dirty="0" smtClean="0">
                <a:solidFill>
                  <a:srgbClr val="C00000"/>
                </a:solidFill>
              </a:rPr>
              <a:t>y + с</a:t>
            </a:r>
            <a:r>
              <a:rPr lang="ru-RU" sz="2800" i="1" baseline="-25000" dirty="0" smtClean="0">
                <a:solidFill>
                  <a:srgbClr val="C00000"/>
                </a:solidFill>
              </a:rPr>
              <a:t>2</a:t>
            </a:r>
            <a:r>
              <a:rPr lang="ru-RU" sz="2800" i="1" dirty="0" smtClean="0">
                <a:solidFill>
                  <a:srgbClr val="C00000"/>
                </a:solidFill>
              </a:rPr>
              <a:t> = 0 </a:t>
            </a:r>
          </a:p>
          <a:p>
            <a:pPr algn="just"/>
            <a:r>
              <a:rPr lang="ru-RU" sz="2400" i="1" dirty="0" smtClean="0"/>
              <a:t>и поставлена задача – найти такие пары чисел</a:t>
            </a:r>
          </a:p>
          <a:p>
            <a:pPr algn="just"/>
            <a:r>
              <a:rPr lang="ru-RU" sz="2400" i="1" dirty="0" smtClean="0"/>
              <a:t> </a:t>
            </a:r>
            <a:r>
              <a:rPr lang="ru-RU" sz="2400" i="1" dirty="0" smtClean="0">
                <a:solidFill>
                  <a:srgbClr val="C00000"/>
                </a:solidFill>
              </a:rPr>
              <a:t>(</a:t>
            </a:r>
            <a:r>
              <a:rPr lang="ru-RU" sz="2400" i="1" dirty="0" err="1" smtClean="0">
                <a:solidFill>
                  <a:srgbClr val="C00000"/>
                </a:solidFill>
              </a:rPr>
              <a:t>х</a:t>
            </a:r>
            <a:r>
              <a:rPr lang="ru-RU" sz="2400" i="1" dirty="0" smtClean="0">
                <a:solidFill>
                  <a:srgbClr val="C00000"/>
                </a:solidFill>
              </a:rPr>
              <a:t>; у)</a:t>
            </a:r>
            <a:r>
              <a:rPr lang="ru-RU" sz="2400" i="1" dirty="0" smtClean="0"/>
              <a:t>, которые одновременно удовлетворяют и тому, и другому уравнению, то говорят, что заданные уравнения образуют </a:t>
            </a:r>
            <a:r>
              <a:rPr lang="ru-RU" sz="2400" i="1" dirty="0" smtClean="0">
                <a:solidFill>
                  <a:srgbClr val="C00000"/>
                </a:solidFill>
              </a:rPr>
              <a:t>систему уравнений</a:t>
            </a:r>
            <a:r>
              <a:rPr lang="ru-RU" sz="2400" i="1" dirty="0" smtClean="0"/>
              <a:t>. </a:t>
            </a:r>
            <a:endParaRPr lang="ru-RU" i="1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2909887" y="4122133"/>
            <a:ext cx="3445943" cy="954107"/>
            <a:chOff x="3238500" y="4445983"/>
            <a:chExt cx="3445943" cy="954107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324225" y="4445983"/>
              <a:ext cx="336021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2800" i="1" dirty="0" smtClean="0">
                  <a:solidFill>
                    <a:srgbClr val="C00000"/>
                  </a:solidFill>
                </a:rPr>
                <a:t>a</a:t>
              </a:r>
              <a:r>
                <a:rPr lang="ru-RU" sz="2800" i="1" baseline="-25000" dirty="0" smtClean="0">
                  <a:solidFill>
                    <a:srgbClr val="C00000"/>
                  </a:solidFill>
                </a:rPr>
                <a:t>1</a:t>
              </a:r>
              <a:r>
                <a:rPr lang="ru-RU" sz="2800" i="1" dirty="0" smtClean="0">
                  <a:solidFill>
                    <a:srgbClr val="C00000"/>
                  </a:solidFill>
                </a:rPr>
                <a:t>x + b</a:t>
              </a:r>
              <a:r>
                <a:rPr lang="ru-RU" sz="2800" i="1" baseline="-25000" dirty="0" smtClean="0">
                  <a:solidFill>
                    <a:srgbClr val="C00000"/>
                  </a:solidFill>
                </a:rPr>
                <a:t>1</a:t>
              </a:r>
              <a:r>
                <a:rPr lang="ru-RU" sz="2800" i="1" dirty="0" smtClean="0">
                  <a:solidFill>
                    <a:srgbClr val="C00000"/>
                  </a:solidFill>
                </a:rPr>
                <a:t>y + c</a:t>
              </a:r>
              <a:r>
                <a:rPr lang="ru-RU" sz="2800" i="1" baseline="-25000" dirty="0" smtClean="0">
                  <a:solidFill>
                    <a:srgbClr val="C00000"/>
                  </a:solidFill>
                </a:rPr>
                <a:t>1</a:t>
              </a:r>
              <a:r>
                <a:rPr lang="ru-RU" sz="2800" i="1" dirty="0" smtClean="0">
                  <a:solidFill>
                    <a:srgbClr val="C00000"/>
                  </a:solidFill>
                </a:rPr>
                <a:t> = 0</a:t>
              </a:r>
              <a:r>
                <a:rPr lang="en-US" sz="2800" i="1" dirty="0" smtClean="0">
                  <a:solidFill>
                    <a:srgbClr val="C00000"/>
                  </a:solidFill>
                </a:rPr>
                <a:t>,</a:t>
              </a:r>
              <a:endParaRPr lang="ru-RU" sz="2800" i="1" dirty="0" smtClean="0">
                <a:solidFill>
                  <a:srgbClr val="C00000"/>
                </a:solidFill>
              </a:endParaRPr>
            </a:p>
            <a:p>
              <a:pPr lvl="0" algn="ctr"/>
              <a:r>
                <a:rPr lang="ru-RU" sz="2800" i="1" dirty="0" smtClean="0">
                  <a:solidFill>
                    <a:srgbClr val="C00000"/>
                  </a:solidFill>
                </a:rPr>
                <a:t>а</a:t>
              </a:r>
              <a:r>
                <a:rPr lang="ru-RU" sz="2800" i="1" baseline="-25000" dirty="0" smtClean="0">
                  <a:solidFill>
                    <a:srgbClr val="C00000"/>
                  </a:solidFill>
                </a:rPr>
                <a:t>2</a:t>
              </a:r>
              <a:r>
                <a:rPr lang="ru-RU" sz="2800" i="1" dirty="0" smtClean="0">
                  <a:solidFill>
                    <a:srgbClr val="C00000"/>
                  </a:solidFill>
                </a:rPr>
                <a:t>х + b</a:t>
              </a:r>
              <a:r>
                <a:rPr lang="ru-RU" sz="2800" i="1" baseline="-25000" dirty="0" smtClean="0">
                  <a:solidFill>
                    <a:srgbClr val="C00000"/>
                  </a:solidFill>
                </a:rPr>
                <a:t>2</a:t>
              </a:r>
              <a:r>
                <a:rPr lang="ru-RU" sz="2800" i="1" dirty="0" smtClean="0">
                  <a:solidFill>
                    <a:srgbClr val="C00000"/>
                  </a:solidFill>
                </a:rPr>
                <a:t>y + с</a:t>
              </a:r>
              <a:r>
                <a:rPr lang="ru-RU" sz="2800" i="1" baseline="-25000" dirty="0" smtClean="0">
                  <a:solidFill>
                    <a:srgbClr val="C00000"/>
                  </a:solidFill>
                </a:rPr>
                <a:t>2</a:t>
              </a:r>
              <a:r>
                <a:rPr lang="ru-RU" sz="2800" i="1" dirty="0" smtClean="0">
                  <a:solidFill>
                    <a:srgbClr val="C00000"/>
                  </a:solidFill>
                </a:rPr>
                <a:t> = 0</a:t>
              </a:r>
              <a:r>
                <a:rPr lang="en-US" sz="2800" i="1" dirty="0" smtClean="0">
                  <a:solidFill>
                    <a:srgbClr val="C00000"/>
                  </a:solidFill>
                </a:rPr>
                <a:t>.</a:t>
              </a:r>
              <a:r>
                <a:rPr lang="ru-RU" sz="2800" i="1" dirty="0" smtClean="0">
                  <a:solidFill>
                    <a:srgbClr val="C00000"/>
                  </a:solidFill>
                </a:rPr>
                <a:t> </a:t>
              </a:r>
            </a:p>
          </p:txBody>
        </p:sp>
        <p:sp>
          <p:nvSpPr>
            <p:cNvPr id="11" name="Левая фигурная скобка 10"/>
            <p:cNvSpPr/>
            <p:nvPr/>
          </p:nvSpPr>
          <p:spPr>
            <a:xfrm>
              <a:off x="3238500" y="4552949"/>
              <a:ext cx="238125" cy="828675"/>
            </a:xfrm>
            <a:prstGeom prst="leftBrace">
              <a:avLst>
                <a:gd name="adj1" fmla="val 41025"/>
                <a:gd name="adj2" fmla="val 50000"/>
              </a:avLst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348853" y="867530"/>
            <a:ext cx="8446294" cy="1311593"/>
          </a:xfrm>
          <a:prstGeom prst="round2DiagRect">
            <a:avLst>
              <a:gd name="adj1" fmla="val 26795"/>
              <a:gd name="adj2" fmla="val 0"/>
            </a:avLst>
          </a:prstGeom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200" i="1" dirty="0" smtClean="0"/>
              <a:t>Пару значений </a:t>
            </a:r>
            <a:r>
              <a:rPr lang="ru-RU" sz="2200" i="1" dirty="0" smtClean="0">
                <a:solidFill>
                  <a:srgbClr val="C00000"/>
                </a:solidFill>
              </a:rPr>
              <a:t>(</a:t>
            </a:r>
            <a:r>
              <a:rPr lang="ru-RU" sz="2200" i="1" dirty="0" err="1" smtClean="0">
                <a:solidFill>
                  <a:srgbClr val="C00000"/>
                </a:solidFill>
              </a:rPr>
              <a:t>х</a:t>
            </a:r>
            <a:r>
              <a:rPr lang="ru-RU" sz="2200" i="1" dirty="0" smtClean="0">
                <a:solidFill>
                  <a:srgbClr val="C00000"/>
                </a:solidFill>
              </a:rPr>
              <a:t>; у)</a:t>
            </a:r>
            <a:r>
              <a:rPr lang="ru-RU" sz="2200" i="1" dirty="0" smtClean="0"/>
              <a:t>, которая одновременно является решением и первого, и второго уравнений системы, называют </a:t>
            </a:r>
            <a:r>
              <a:rPr lang="ru-RU" sz="2200" i="1" dirty="0" smtClean="0">
                <a:solidFill>
                  <a:srgbClr val="C00000"/>
                </a:solidFill>
              </a:rPr>
              <a:t>решением системы</a:t>
            </a:r>
            <a:r>
              <a:rPr lang="ru-RU" sz="2200" i="1" dirty="0" smtClean="0"/>
              <a:t>. 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48853" y="2591555"/>
            <a:ext cx="8446294" cy="983694"/>
          </a:xfrm>
          <a:prstGeom prst="round2DiagRect">
            <a:avLst>
              <a:gd name="adj1" fmla="val 26795"/>
              <a:gd name="adj2" fmla="val 0"/>
            </a:avLst>
          </a:prstGeom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solidFill>
                  <a:srgbClr val="C00000"/>
                </a:solidFill>
              </a:rPr>
              <a:t>Решить систему </a:t>
            </a:r>
            <a:r>
              <a:rPr lang="ru-RU" sz="2400" i="1" dirty="0" smtClean="0"/>
              <a:t>– это значит найти все ее решения или установить, что их нет.</a:t>
            </a:r>
          </a:p>
        </p:txBody>
      </p:sp>
      <p:sp>
        <p:nvSpPr>
          <p:cNvPr id="14" name="Заголовок 3"/>
          <p:cNvSpPr txBox="1">
            <a:spLocks/>
          </p:cNvSpPr>
          <p:nvPr/>
        </p:nvSpPr>
        <p:spPr>
          <a:xfrm>
            <a:off x="0" y="0"/>
            <a:ext cx="9144000" cy="523876"/>
          </a:xfrm>
          <a:prstGeom prst="rect">
            <a:avLst/>
          </a:prstGeom>
          <a:solidFill>
            <a:schemeClr val="bg1">
              <a:alpha val="69804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Основные понятия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371600" y="457200"/>
            <a:ext cx="6580909" cy="1496291"/>
          </a:xfrm>
          <a:prstGeom prst="roundRect">
            <a:avLst/>
          </a:prstGeom>
          <a:solidFill>
            <a:srgbClr val="5DD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Методы решения систем линейных уравнений</a:t>
            </a:r>
          </a:p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748145" y="3144982"/>
            <a:ext cx="2715491" cy="1191491"/>
          </a:xfrm>
          <a:prstGeom prst="ellipse">
            <a:avLst/>
          </a:prstGeom>
          <a:solidFill>
            <a:srgbClr val="5DD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Графический метод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047999" y="4516582"/>
            <a:ext cx="2715491" cy="1191491"/>
          </a:xfrm>
          <a:prstGeom prst="ellipse">
            <a:avLst/>
          </a:prstGeom>
          <a:solidFill>
            <a:srgbClr val="5DD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 подстановки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680363" y="3131127"/>
            <a:ext cx="2715491" cy="1191491"/>
          </a:xfrm>
          <a:prstGeom prst="ellipse">
            <a:avLst/>
          </a:prstGeom>
          <a:solidFill>
            <a:srgbClr val="5DD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 сложения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>
            <a:stCxn id="5" idx="2"/>
            <a:endCxn id="7" idx="0"/>
          </p:cNvCxnSpPr>
          <p:nvPr/>
        </p:nvCxnSpPr>
        <p:spPr>
          <a:xfrm rot="5400000">
            <a:off x="2788228" y="1271154"/>
            <a:ext cx="1191491" cy="2556164"/>
          </a:xfrm>
          <a:prstGeom prst="straightConnector1">
            <a:avLst/>
          </a:prstGeom>
          <a:ln w="381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2"/>
            <a:endCxn id="8" idx="0"/>
          </p:cNvCxnSpPr>
          <p:nvPr/>
        </p:nvCxnSpPr>
        <p:spPr>
          <a:xfrm rot="5400000">
            <a:off x="3252355" y="3106881"/>
            <a:ext cx="2563091" cy="256310"/>
          </a:xfrm>
          <a:prstGeom prst="straightConnector1">
            <a:avLst/>
          </a:prstGeom>
          <a:ln w="381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5" idx="2"/>
            <a:endCxn id="9" idx="0"/>
          </p:cNvCxnSpPr>
          <p:nvPr/>
        </p:nvCxnSpPr>
        <p:spPr>
          <a:xfrm rot="16200000" flipH="1">
            <a:off x="5261264" y="1354282"/>
            <a:ext cx="1177636" cy="2376054"/>
          </a:xfrm>
          <a:prstGeom prst="straightConnector1">
            <a:avLst/>
          </a:prstGeom>
          <a:ln w="381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809626"/>
          </a:xfrm>
          <a:solidFill>
            <a:schemeClr val="bg1">
              <a:alpha val="69804"/>
            </a:schemeClr>
          </a:solidFill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 подстановки решения системы двух линейных уравнений с двумя переменными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0" y="1029741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0070C0"/>
                </a:solidFill>
              </a:rPr>
              <a:t>Алгоритм решения системы :</a:t>
            </a:r>
            <a:endParaRPr lang="ru-RU" sz="2800" dirty="0" smtClean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492" y="1522931"/>
            <a:ext cx="85629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i="1" dirty="0" smtClean="0"/>
              <a:t>Выразить </a:t>
            </a:r>
            <a:r>
              <a:rPr lang="ru-RU" sz="2400" i="1" dirty="0" smtClean="0">
                <a:solidFill>
                  <a:srgbClr val="C00000"/>
                </a:solidFill>
              </a:rPr>
              <a:t>у </a:t>
            </a:r>
            <a:r>
              <a:rPr lang="ru-RU" sz="2400" i="1" dirty="0" smtClean="0"/>
              <a:t>через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err="1" smtClean="0">
                <a:solidFill>
                  <a:srgbClr val="C00000"/>
                </a:solidFill>
              </a:rPr>
              <a:t>х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smtClean="0"/>
              <a:t>из одного уравнения системы (или </a:t>
            </a:r>
            <a:r>
              <a:rPr lang="ru-RU" sz="2400" i="1" dirty="0" err="1" smtClean="0">
                <a:solidFill>
                  <a:srgbClr val="C00000"/>
                </a:solidFill>
              </a:rPr>
              <a:t>х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smtClean="0"/>
              <a:t>через </a:t>
            </a:r>
            <a:r>
              <a:rPr lang="ru-RU" sz="2400" i="1" dirty="0" smtClean="0">
                <a:solidFill>
                  <a:srgbClr val="C00000"/>
                </a:solidFill>
              </a:rPr>
              <a:t>у</a:t>
            </a:r>
            <a:r>
              <a:rPr lang="ru-RU" sz="2400" i="1" dirty="0" smtClean="0"/>
              <a:t>).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i="1" dirty="0" smtClean="0"/>
              <a:t>Подставить полученное выражение в другое уравнение системы.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i="1" dirty="0" smtClean="0"/>
              <a:t>Решить полученное уравнение с одной переменной</a:t>
            </a:r>
            <a:r>
              <a:rPr lang="ru-RU" sz="2400" i="1" dirty="0" smtClean="0">
                <a:solidFill>
                  <a:srgbClr val="C00000"/>
                </a:solidFill>
              </a:rPr>
              <a:t>.</a:t>
            </a:r>
            <a:endParaRPr lang="ru-RU" sz="2400" i="1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400" i="1" dirty="0" smtClean="0"/>
              <a:t>Найти значение другой переменной.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i="1" dirty="0" smtClean="0"/>
              <a:t>Записать ответ в виде пары чисел </a:t>
            </a:r>
            <a:r>
              <a:rPr lang="ru-RU" sz="2400" i="1" dirty="0" smtClean="0">
                <a:solidFill>
                  <a:srgbClr val="C00000"/>
                </a:solidFill>
              </a:rPr>
              <a:t>(</a:t>
            </a:r>
            <a:r>
              <a:rPr lang="ru-RU" sz="2400" i="1" dirty="0" err="1" smtClean="0">
                <a:solidFill>
                  <a:srgbClr val="C00000"/>
                </a:solidFill>
              </a:rPr>
              <a:t>х</a:t>
            </a:r>
            <a:r>
              <a:rPr lang="ru-RU" sz="2400" i="1" dirty="0" smtClean="0">
                <a:solidFill>
                  <a:srgbClr val="C00000"/>
                </a:solidFill>
              </a:rPr>
              <a:t>; у)</a:t>
            </a:r>
            <a:r>
              <a:rPr lang="ru-RU" sz="2400" i="1" dirty="0" smtClean="0"/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39628" y="5133094"/>
            <a:ext cx="1818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</a:rPr>
              <a:t>Пример: </a:t>
            </a:r>
            <a:endParaRPr lang="ru-RU" sz="2800" dirty="0"/>
          </a:p>
        </p:txBody>
      </p:sp>
      <p:graphicFrame>
        <p:nvGraphicFramePr>
          <p:cNvPr id="7" name="Object 1"/>
          <p:cNvGraphicFramePr>
            <a:graphicFrameLocks noChangeAspect="1"/>
          </p:cNvGraphicFramePr>
          <p:nvPr/>
        </p:nvGraphicFramePr>
        <p:xfrm>
          <a:off x="3221038" y="4956175"/>
          <a:ext cx="2681287" cy="1270000"/>
        </p:xfrm>
        <a:graphic>
          <a:graphicData uri="http://schemas.openxmlformats.org/presentationml/2006/ole">
            <p:oleObj spid="_x0000_s23556" name="Формула" r:id="rId3" imgW="9652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6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1441553" y="3195401"/>
            <a:ext cx="1331626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169231" y="2533335"/>
            <a:ext cx="1331626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239713" y="3887788"/>
          <a:ext cx="1835150" cy="1306512"/>
        </p:xfrm>
        <a:graphic>
          <a:graphicData uri="http://schemas.openxmlformats.org/presentationml/2006/ole">
            <p:oleObj spid="_x0000_s24611" name="Формула" r:id="rId3" imgW="660113" imgH="469696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4826833" y="1230960"/>
          <a:ext cx="3706813" cy="598488"/>
        </p:xfrm>
        <a:graphic>
          <a:graphicData uri="http://schemas.openxmlformats.org/presentationml/2006/ole">
            <p:oleObj spid="_x0000_s24612" name="Формула" r:id="rId4" imgW="1333500" imgH="215900" progId="Equation.3">
              <p:embed/>
            </p:oleObj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4826833" y="1912882"/>
          <a:ext cx="3140075" cy="493712"/>
        </p:xfrm>
        <a:graphic>
          <a:graphicData uri="http://schemas.openxmlformats.org/presentationml/2006/ole">
            <p:oleObj spid="_x0000_s24613" name="Формула" r:id="rId5" imgW="1129810" imgH="177723" progId="Equation.3">
              <p:embed/>
            </p:oleObj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4826833" y="2586503"/>
          <a:ext cx="1412875" cy="493712"/>
        </p:xfrm>
        <a:graphic>
          <a:graphicData uri="http://schemas.openxmlformats.org/presentationml/2006/ole">
            <p:oleObj spid="_x0000_s24614" name="Формула" r:id="rId6" imgW="507780" imgH="177723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4791752" y="3286773"/>
          <a:ext cx="1519238" cy="563562"/>
        </p:xfrm>
        <a:graphic>
          <a:graphicData uri="http://schemas.openxmlformats.org/presentationml/2006/ole">
            <p:oleObj spid="_x0000_s24615" name="Формула" r:id="rId7" imgW="545626" imgH="203024" progId="Equation.3">
              <p:embed/>
            </p:oleObj>
          </a:graphicData>
        </a:graphic>
      </p:graphicFrame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4891088" y="3929063"/>
          <a:ext cx="3990975" cy="601662"/>
        </p:xfrm>
        <a:graphic>
          <a:graphicData uri="http://schemas.openxmlformats.org/presentationml/2006/ole">
            <p:oleObj spid="_x0000_s24616" name="Формула" r:id="rId8" imgW="1434477" imgH="215806" progId="Equation.3">
              <p:embed/>
            </p:oleObj>
          </a:graphicData>
        </a:graphic>
      </p:graphicFrame>
      <p:graphicFrame>
        <p:nvGraphicFramePr>
          <p:cNvPr id="22539" name="Object 3"/>
          <p:cNvGraphicFramePr>
            <a:graphicFrameLocks noChangeAspect="1"/>
          </p:cNvGraphicFramePr>
          <p:nvPr/>
        </p:nvGraphicFramePr>
        <p:xfrm>
          <a:off x="2894013" y="5559425"/>
          <a:ext cx="3421062" cy="600075"/>
        </p:xfrm>
        <a:graphic>
          <a:graphicData uri="http://schemas.openxmlformats.org/presentationml/2006/ole">
            <p:oleObj spid="_x0000_s24617" name="Формула" r:id="rId9" imgW="1231366" imgH="215806" progId="Equation.3">
              <p:embed/>
            </p:oleObj>
          </a:graphicData>
        </a:graphic>
      </p:graphicFrame>
      <p:graphicFrame>
        <p:nvGraphicFramePr>
          <p:cNvPr id="24587" name="Object 11"/>
          <p:cNvGraphicFramePr>
            <a:graphicFrameLocks noChangeAspect="1"/>
          </p:cNvGraphicFramePr>
          <p:nvPr/>
        </p:nvGraphicFramePr>
        <p:xfrm>
          <a:off x="239840" y="1178648"/>
          <a:ext cx="2681287" cy="1270000"/>
        </p:xfrm>
        <a:graphic>
          <a:graphicData uri="http://schemas.openxmlformats.org/presentationml/2006/ole">
            <p:oleObj spid="_x0000_s24618" name="Формула" r:id="rId10" imgW="965200" imgH="457200" progId="Equation.3">
              <p:embed/>
            </p:oleObj>
          </a:graphicData>
        </a:graphic>
      </p:graphicFrame>
      <p:sp>
        <p:nvSpPr>
          <p:cNvPr id="13" name="Заголовок 3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809626"/>
          </a:xfrm>
          <a:solidFill>
            <a:schemeClr val="bg1">
              <a:alpha val="69804"/>
            </a:schemeClr>
          </a:solidFill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подстановки решения системы двух линейных уравнений с двумя переменными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Дуга 16"/>
          <p:cNvSpPr/>
          <p:nvPr/>
        </p:nvSpPr>
        <p:spPr>
          <a:xfrm>
            <a:off x="1244185" y="2323472"/>
            <a:ext cx="4736892" cy="1948723"/>
          </a:xfrm>
          <a:prstGeom prst="arc">
            <a:avLst>
              <a:gd name="adj1" fmla="val 11855567"/>
              <a:gd name="adj2" fmla="val 21497365"/>
            </a:avLst>
          </a:prstGeom>
          <a:ln w="28575">
            <a:solidFill>
              <a:srgbClr val="C0000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413428" y="3240371"/>
            <a:ext cx="1064302" cy="614597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4589" name="Object 2"/>
          <p:cNvGraphicFramePr>
            <a:graphicFrameLocks noChangeAspect="1"/>
          </p:cNvGraphicFramePr>
          <p:nvPr/>
        </p:nvGraphicFramePr>
        <p:xfrm>
          <a:off x="240338" y="2532219"/>
          <a:ext cx="2363787" cy="1270000"/>
        </p:xfrm>
        <a:graphic>
          <a:graphicData uri="http://schemas.openxmlformats.org/presentationml/2006/ole">
            <p:oleObj spid="_x0000_s24619" name="Формула" r:id="rId11" imgW="850900" imgH="457200" progId="Equation.3">
              <p:embed/>
            </p:oleObj>
          </a:graphicData>
        </a:graphic>
      </p:graphicFrame>
      <p:graphicFrame>
        <p:nvGraphicFramePr>
          <p:cNvPr id="24590" name="Object 2"/>
          <p:cNvGraphicFramePr>
            <a:graphicFrameLocks noChangeAspect="1"/>
          </p:cNvGraphicFramePr>
          <p:nvPr/>
        </p:nvGraphicFramePr>
        <p:xfrm>
          <a:off x="448170" y="3180544"/>
          <a:ext cx="3776662" cy="600075"/>
        </p:xfrm>
        <a:graphic>
          <a:graphicData uri="http://schemas.openxmlformats.org/presentationml/2006/ole">
            <p:oleObj spid="_x0000_s24620" name="Формула" r:id="rId12" imgW="1358310" imgH="215806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41" name="Object 7"/>
          <p:cNvGraphicFramePr>
            <a:graphicFrameLocks noChangeAspect="1"/>
          </p:cNvGraphicFramePr>
          <p:nvPr/>
        </p:nvGraphicFramePr>
        <p:xfrm>
          <a:off x="4810125" y="3570288"/>
          <a:ext cx="1058863" cy="563562"/>
        </p:xfrm>
        <a:graphic>
          <a:graphicData uri="http://schemas.openxmlformats.org/presentationml/2006/ole">
            <p:oleObj spid="_x0000_s26653" name="Формула" r:id="rId3" imgW="380835" imgH="203112" progId="Equation.3">
              <p:embed/>
            </p:oleObj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1154239" y="3120451"/>
            <a:ext cx="1394090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911897" y="2518345"/>
            <a:ext cx="1394090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300038" y="3846513"/>
          <a:ext cx="1482725" cy="1270000"/>
        </p:xfrm>
        <a:graphic>
          <a:graphicData uri="http://schemas.openxmlformats.org/presentationml/2006/ole">
            <p:oleObj spid="_x0000_s26654" name="Формула" r:id="rId4" imgW="533169" imgH="457002" progId="Equation.3">
              <p:embed/>
            </p:oleObj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4806066" y="2356735"/>
          <a:ext cx="3106738" cy="563563"/>
        </p:xfrm>
        <a:graphic>
          <a:graphicData uri="http://schemas.openxmlformats.org/presentationml/2006/ole">
            <p:oleObj spid="_x0000_s26655" name="Формула" r:id="rId5" imgW="1117115" imgH="203112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4821238" y="2971800"/>
          <a:ext cx="1730375" cy="563563"/>
        </p:xfrm>
        <a:graphic>
          <a:graphicData uri="http://schemas.openxmlformats.org/presentationml/2006/ole">
            <p:oleObj spid="_x0000_s26656" name="Формула" r:id="rId6" imgW="622030" imgH="203112" progId="Equation.3">
              <p:embed/>
            </p:oleObj>
          </a:graphicData>
        </a:graphic>
      </p:graphicFrame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4789488" y="4221163"/>
          <a:ext cx="3144837" cy="493712"/>
        </p:xfrm>
        <a:graphic>
          <a:graphicData uri="http://schemas.openxmlformats.org/presentationml/2006/ole">
            <p:oleObj spid="_x0000_s26657" name="Формула" r:id="rId7" imgW="1129810" imgH="177723" progId="Equation.3">
              <p:embed/>
            </p:oleObj>
          </a:graphicData>
        </a:graphic>
      </p:graphicFrame>
      <p:graphicFrame>
        <p:nvGraphicFramePr>
          <p:cNvPr id="22539" name="Object 3"/>
          <p:cNvGraphicFramePr>
            <a:graphicFrameLocks noChangeAspect="1"/>
          </p:cNvGraphicFramePr>
          <p:nvPr/>
        </p:nvGraphicFramePr>
        <p:xfrm>
          <a:off x="3244850" y="5559425"/>
          <a:ext cx="2716213" cy="600075"/>
        </p:xfrm>
        <a:graphic>
          <a:graphicData uri="http://schemas.openxmlformats.org/presentationml/2006/ole">
            <p:oleObj spid="_x0000_s26658" name="Формула" r:id="rId8" imgW="977476" imgH="215806" progId="Equation.3">
              <p:embed/>
            </p:oleObj>
          </a:graphicData>
        </a:graphic>
      </p:graphicFrame>
      <p:sp>
        <p:nvSpPr>
          <p:cNvPr id="13" name="Заголовок 3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809626"/>
          </a:xfrm>
          <a:solidFill>
            <a:schemeClr val="bg1">
              <a:alpha val="69804"/>
            </a:schemeClr>
          </a:solidFill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подстановки решения системы двух линейных уравнений с двумя переменными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Дуга 16"/>
          <p:cNvSpPr/>
          <p:nvPr/>
        </p:nvSpPr>
        <p:spPr>
          <a:xfrm>
            <a:off x="2158580" y="2998033"/>
            <a:ext cx="3507702" cy="1184224"/>
          </a:xfrm>
          <a:prstGeom prst="arc">
            <a:avLst>
              <a:gd name="adj1" fmla="val 11518232"/>
              <a:gd name="adj2" fmla="val 21497365"/>
            </a:avLst>
          </a:prstGeom>
          <a:ln w="28575">
            <a:solidFill>
              <a:srgbClr val="C0000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381470" y="3537679"/>
            <a:ext cx="524656" cy="527151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6636" name="Object 11"/>
          <p:cNvGraphicFramePr>
            <a:graphicFrameLocks noChangeAspect="1"/>
          </p:cNvGraphicFramePr>
          <p:nvPr/>
        </p:nvGraphicFramePr>
        <p:xfrm>
          <a:off x="299800" y="1132955"/>
          <a:ext cx="2857500" cy="1270000"/>
        </p:xfrm>
        <a:graphic>
          <a:graphicData uri="http://schemas.openxmlformats.org/presentationml/2006/ole">
            <p:oleObj spid="_x0000_s26659" name="Формула" r:id="rId9" imgW="1028700" imgH="457200" progId="Equation.3">
              <p:embed/>
            </p:oleObj>
          </a:graphicData>
        </a:graphic>
      </p:graphicFrame>
      <p:graphicFrame>
        <p:nvGraphicFramePr>
          <p:cNvPr id="26637" name="Object 13"/>
          <p:cNvGraphicFramePr>
            <a:graphicFrameLocks noChangeAspect="1"/>
          </p:cNvGraphicFramePr>
          <p:nvPr/>
        </p:nvGraphicFramePr>
        <p:xfrm>
          <a:off x="534281" y="2520430"/>
          <a:ext cx="4025900" cy="600075"/>
        </p:xfrm>
        <a:graphic>
          <a:graphicData uri="http://schemas.openxmlformats.org/presentationml/2006/ole">
            <p:oleObj spid="_x0000_s26660" name="Формула" r:id="rId10" imgW="1447172" imgH="215806" progId="Equation.3">
              <p:embed/>
            </p:oleObj>
          </a:graphicData>
        </a:graphic>
      </p:graphicFrame>
      <p:graphicFrame>
        <p:nvGraphicFramePr>
          <p:cNvPr id="24590" name="Object 2"/>
          <p:cNvGraphicFramePr>
            <a:graphicFrameLocks noChangeAspect="1"/>
          </p:cNvGraphicFramePr>
          <p:nvPr/>
        </p:nvGraphicFramePr>
        <p:xfrm>
          <a:off x="299800" y="2455056"/>
          <a:ext cx="2436812" cy="1271588"/>
        </p:xfrm>
        <a:graphic>
          <a:graphicData uri="http://schemas.openxmlformats.org/presentationml/2006/ole">
            <p:oleObj spid="_x0000_s26661" name="Формула" r:id="rId11" imgW="876300" imgH="457200" progId="Equation.3">
              <p:embed/>
            </p:oleObj>
          </a:graphicData>
        </a:graphic>
      </p:graphicFrame>
      <p:graphicFrame>
        <p:nvGraphicFramePr>
          <p:cNvPr id="26638" name="Object 14"/>
          <p:cNvGraphicFramePr>
            <a:graphicFrameLocks noChangeAspect="1"/>
          </p:cNvGraphicFramePr>
          <p:nvPr/>
        </p:nvGraphicFramePr>
        <p:xfrm>
          <a:off x="4806248" y="1126423"/>
          <a:ext cx="4025900" cy="600075"/>
        </p:xfrm>
        <a:graphic>
          <a:graphicData uri="http://schemas.openxmlformats.org/presentationml/2006/ole">
            <p:oleObj spid="_x0000_s26662" name="Формула" r:id="rId12" imgW="1447172" imgH="215806" progId="Equation.3">
              <p:embed/>
            </p:oleObj>
          </a:graphicData>
        </a:graphic>
      </p:graphicFrame>
      <p:graphicFrame>
        <p:nvGraphicFramePr>
          <p:cNvPr id="26639" name="Object 15"/>
          <p:cNvGraphicFramePr>
            <a:graphicFrameLocks noChangeAspect="1"/>
          </p:cNvGraphicFramePr>
          <p:nvPr/>
        </p:nvGraphicFramePr>
        <p:xfrm>
          <a:off x="4831098" y="1772872"/>
          <a:ext cx="3671888" cy="565150"/>
        </p:xfrm>
        <a:graphic>
          <a:graphicData uri="http://schemas.openxmlformats.org/presentationml/2006/ole">
            <p:oleObj spid="_x0000_s26663" name="Формула" r:id="rId13" imgW="1320227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Решите системы способом подстановки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71612"/>
            <a:ext cx="193357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000240"/>
            <a:ext cx="18383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357430"/>
            <a:ext cx="18573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2857496"/>
            <a:ext cx="19145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87927" y="533154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Задание на дом: № 697, 698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545022" y="274681"/>
            <a:ext cx="7772400" cy="1143000"/>
          </a:xfrm>
        </p:spPr>
        <p:txBody>
          <a:bodyPr>
            <a:noAutofit/>
          </a:bodyPr>
          <a:lstStyle/>
          <a:p>
            <a:r>
              <a:rPr lang="ru-RU" alt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Способ сложения или </a:t>
            </a:r>
            <a:br>
              <a:rPr lang="ru-RU" alt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уравнивания коэффициентов</a:t>
            </a:r>
            <a:br>
              <a:rPr lang="ru-RU" alt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(алгоритм)</a:t>
            </a:r>
          </a:p>
        </p:txBody>
      </p:sp>
      <p:sp>
        <p:nvSpPr>
          <p:cNvPr id="1945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808259" y="2222167"/>
            <a:ext cx="7202760" cy="3849216"/>
          </a:xfrm>
        </p:spPr>
        <p:txBody>
          <a:bodyPr>
            <a:normAutofit fontScale="85000" lnSpcReduction="10000"/>
          </a:bodyPr>
          <a:lstStyle/>
          <a:p>
            <a:r>
              <a:rPr lang="ru-RU" altLang="ru-RU" sz="2800" b="1" i="1" dirty="0" smtClean="0"/>
              <a:t>Уравнять</a:t>
            </a:r>
            <a:r>
              <a:rPr lang="ru-RU" altLang="ru-RU" sz="2800" dirty="0" smtClean="0"/>
              <a:t> коэффициенты при какой-нибудь переменной</a:t>
            </a:r>
          </a:p>
          <a:p>
            <a:r>
              <a:rPr lang="ru-RU" altLang="ru-RU" sz="2800" b="1" i="1" dirty="0" smtClean="0"/>
              <a:t>Умножить</a:t>
            </a:r>
            <a:r>
              <a:rPr lang="ru-RU" altLang="ru-RU" sz="2800" dirty="0" smtClean="0"/>
              <a:t> одно из уравнений на </a:t>
            </a:r>
            <a:r>
              <a:rPr lang="ru-RU" altLang="ru-RU" sz="2800" b="1" dirty="0" smtClean="0"/>
              <a:t>-1</a:t>
            </a:r>
          </a:p>
          <a:p>
            <a:r>
              <a:rPr lang="ru-RU" altLang="ru-RU" sz="2800" b="1" i="1" dirty="0" smtClean="0"/>
              <a:t>Сложить</a:t>
            </a:r>
            <a:r>
              <a:rPr lang="ru-RU" altLang="ru-RU" sz="2800" dirty="0" smtClean="0"/>
              <a:t> </a:t>
            </a:r>
            <a:r>
              <a:rPr lang="ru-RU" altLang="ru-RU" sz="2800" dirty="0" err="1" smtClean="0"/>
              <a:t>почленно</a:t>
            </a:r>
            <a:r>
              <a:rPr lang="ru-RU" altLang="ru-RU" sz="2800" dirty="0" smtClean="0"/>
              <a:t> уравнения системы</a:t>
            </a:r>
          </a:p>
          <a:p>
            <a:r>
              <a:rPr lang="ru-RU" altLang="ru-RU" sz="2800" dirty="0" smtClean="0"/>
              <a:t>Решить </a:t>
            </a:r>
            <a:r>
              <a:rPr lang="ru-RU" altLang="ru-RU" sz="2800" b="1" i="1" dirty="0" smtClean="0"/>
              <a:t>полученное</a:t>
            </a:r>
            <a:r>
              <a:rPr lang="ru-RU" altLang="ru-RU" sz="2800" dirty="0" smtClean="0"/>
              <a:t> уравнение и найти значение одной переменной</a:t>
            </a:r>
          </a:p>
          <a:p>
            <a:r>
              <a:rPr lang="ru-RU" altLang="ru-RU" sz="2800" b="1" i="1" dirty="0" smtClean="0"/>
              <a:t>Подставить</a:t>
            </a:r>
            <a:r>
              <a:rPr lang="ru-RU" altLang="ru-RU" sz="2800" dirty="0" smtClean="0"/>
              <a:t> значение найденной переменной в любое уравнение системы и найти значение другой переменной</a:t>
            </a:r>
          </a:p>
          <a:p>
            <a:pPr marL="457200" indent="-457200">
              <a:buNone/>
            </a:pPr>
            <a:r>
              <a:rPr lang="ru-RU" sz="2800" i="1" dirty="0" smtClean="0"/>
              <a:t>Записать ответ в виде пары чисел </a:t>
            </a:r>
            <a:r>
              <a:rPr lang="ru-RU" sz="2800" i="1" dirty="0" smtClean="0">
                <a:solidFill>
                  <a:srgbClr val="C00000"/>
                </a:solidFill>
              </a:rPr>
              <a:t>(</a:t>
            </a:r>
            <a:r>
              <a:rPr lang="ru-RU" sz="2800" i="1" dirty="0" err="1" smtClean="0">
                <a:solidFill>
                  <a:srgbClr val="C00000"/>
                </a:solidFill>
              </a:rPr>
              <a:t>х</a:t>
            </a:r>
            <a:r>
              <a:rPr lang="ru-RU" sz="2800" i="1" dirty="0" smtClean="0">
                <a:solidFill>
                  <a:srgbClr val="C00000"/>
                </a:solidFill>
              </a:rPr>
              <a:t>; у)</a:t>
            </a:r>
            <a:r>
              <a:rPr lang="ru-RU" sz="2800" i="1" dirty="0" smtClean="0"/>
              <a:t>.</a:t>
            </a:r>
          </a:p>
        </p:txBody>
      </p:sp>
      <p:sp>
        <p:nvSpPr>
          <p:cNvPr id="14340" name="Автофигура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5943600"/>
            <a:ext cx="609600" cy="533400"/>
          </a:xfrm>
          <a:prstGeom prst="actionButtonHom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4846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uiExpand="1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/>
          <p:cNvSpPr/>
          <p:nvPr/>
        </p:nvSpPr>
        <p:spPr>
          <a:xfrm>
            <a:off x="2640176" y="897029"/>
            <a:ext cx="415995" cy="554636"/>
          </a:xfrm>
          <a:prstGeom prst="rect">
            <a:avLst/>
          </a:prstGeom>
          <a:solidFill>
            <a:srgbClr val="5DD5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455387" y="1564143"/>
            <a:ext cx="550362" cy="554636"/>
          </a:xfrm>
          <a:prstGeom prst="rect">
            <a:avLst/>
          </a:prstGeom>
          <a:solidFill>
            <a:srgbClr val="5DD5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4398580" y="2206625"/>
            <a:ext cx="1177663" cy="554636"/>
          </a:xfrm>
          <a:prstGeom prst="rect">
            <a:avLst/>
          </a:prstGeom>
          <a:solidFill>
            <a:srgbClr val="5DD5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1439503" y="896895"/>
            <a:ext cx="896292" cy="554636"/>
          </a:xfrm>
          <a:prstGeom prst="rect">
            <a:avLst/>
          </a:prstGeom>
          <a:solidFill>
            <a:srgbClr val="92D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240326" y="1564143"/>
            <a:ext cx="898447" cy="544111"/>
          </a:xfrm>
          <a:prstGeom prst="rect">
            <a:avLst/>
          </a:prstGeom>
          <a:solidFill>
            <a:srgbClr val="92D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2000166" y="2226083"/>
            <a:ext cx="1914722" cy="554636"/>
          </a:xfrm>
          <a:prstGeom prst="rect">
            <a:avLst/>
          </a:prstGeom>
          <a:solidFill>
            <a:srgbClr val="92D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887240" y="891678"/>
            <a:ext cx="552262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887240" y="1553618"/>
            <a:ext cx="353086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181069" y="2228701"/>
            <a:ext cx="1149863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04658901"/>
              </p:ext>
            </p:extLst>
          </p:nvPr>
        </p:nvGraphicFramePr>
        <p:xfrm>
          <a:off x="5914708" y="4276711"/>
          <a:ext cx="1341753" cy="1308712"/>
        </p:xfrm>
        <a:graphic>
          <a:graphicData uri="http://schemas.openxmlformats.org/presentationml/2006/ole">
            <p:oleObj spid="_x0000_s28698" name="Уравнение" r:id="rId3" imgW="533160" imgH="520560" progId="Equation.3">
              <p:embed/>
            </p:oleObj>
          </a:graphicData>
        </a:graphic>
      </p:graphicFrame>
      <p:graphicFrame>
        <p:nvGraphicFramePr>
          <p:cNvPr id="2253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18688868"/>
              </p:ext>
            </p:extLst>
          </p:nvPr>
        </p:nvGraphicFramePr>
        <p:xfrm>
          <a:off x="3227769" y="5585423"/>
          <a:ext cx="2688462" cy="608002"/>
        </p:xfrm>
        <a:graphic>
          <a:graphicData uri="http://schemas.openxmlformats.org/presentationml/2006/ole">
            <p:oleObj spid="_x0000_s28699" name="Уравнение" r:id="rId4" imgW="1066680" imgH="241200" progId="Equation.3">
              <p:embed/>
            </p:oleObj>
          </a:graphicData>
        </a:graphic>
      </p:graphicFrame>
      <p:sp>
        <p:nvSpPr>
          <p:cNvPr id="13" name="Заголовок 3"/>
          <p:cNvSpPr>
            <a:spLocks noGrp="1"/>
          </p:cNvSpPr>
          <p:nvPr>
            <p:ph type="title"/>
          </p:nvPr>
        </p:nvSpPr>
        <p:spPr>
          <a:xfrm>
            <a:off x="0" y="91373"/>
            <a:ext cx="9144000" cy="487000"/>
          </a:xfrm>
          <a:solidFill>
            <a:schemeClr val="bg1">
              <a:alpha val="69804"/>
            </a:schemeClr>
          </a:solidFill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алгебраического сложения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9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63559632"/>
              </p:ext>
            </p:extLst>
          </p:nvPr>
        </p:nvGraphicFramePr>
        <p:xfrm>
          <a:off x="-9525" y="2206625"/>
          <a:ext cx="5603875" cy="635000"/>
        </p:xfrm>
        <a:graphic>
          <a:graphicData uri="http://schemas.openxmlformats.org/presentationml/2006/ole">
            <p:oleObj spid="_x0000_s28700" name="Уравнение" r:id="rId5" imgW="2133360" imgH="241200" progId="Equation.3">
              <p:embed/>
            </p:oleObj>
          </a:graphicData>
        </a:graphic>
      </p:graphicFrame>
      <p:cxnSp>
        <p:nvCxnSpPr>
          <p:cNvPr id="3" name="Прямая соединительная линия 2"/>
          <p:cNvCxnSpPr/>
          <p:nvPr/>
        </p:nvCxnSpPr>
        <p:spPr>
          <a:xfrm flipV="1">
            <a:off x="664698" y="2148180"/>
            <a:ext cx="2705802" cy="107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00038" y="1092371"/>
            <a:ext cx="4924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+</a:t>
            </a:r>
            <a:endParaRPr lang="ru-RU" sz="4000" dirty="0"/>
          </a:p>
        </p:txBody>
      </p:sp>
      <p:graphicFrame>
        <p:nvGraphicFramePr>
          <p:cNvPr id="2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08237082"/>
              </p:ext>
            </p:extLst>
          </p:nvPr>
        </p:nvGraphicFramePr>
        <p:xfrm>
          <a:off x="980385" y="2787026"/>
          <a:ext cx="2135187" cy="500063"/>
        </p:xfrm>
        <a:graphic>
          <a:graphicData uri="http://schemas.openxmlformats.org/presentationml/2006/ole">
            <p:oleObj spid="_x0000_s28701" name="Уравнение" r:id="rId6" imgW="812520" imgH="190440" progId="Equation.3">
              <p:embed/>
            </p:oleObj>
          </a:graphicData>
        </a:graphic>
      </p:graphicFrame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47459870"/>
              </p:ext>
            </p:extLst>
          </p:nvPr>
        </p:nvGraphicFramePr>
        <p:xfrm>
          <a:off x="956736" y="3284335"/>
          <a:ext cx="1701800" cy="500063"/>
        </p:xfrm>
        <a:graphic>
          <a:graphicData uri="http://schemas.openxmlformats.org/presentationml/2006/ole">
            <p:oleObj spid="_x0000_s28702" name="Уравнение" r:id="rId7" imgW="647640" imgH="190440" progId="Equation.3">
              <p:embed/>
            </p:oleObj>
          </a:graphicData>
        </a:graphic>
      </p:graphicFrame>
      <p:graphicFrame>
        <p:nvGraphicFramePr>
          <p:cNvPr id="2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4965428"/>
              </p:ext>
            </p:extLst>
          </p:nvPr>
        </p:nvGraphicFramePr>
        <p:xfrm>
          <a:off x="978170" y="3791434"/>
          <a:ext cx="1033463" cy="500063"/>
        </p:xfrm>
        <a:graphic>
          <a:graphicData uri="http://schemas.openxmlformats.org/presentationml/2006/ole">
            <p:oleObj spid="_x0000_s28703" name="Уравнение" r:id="rId8" imgW="393480" imgH="190440" progId="Equation.3">
              <p:embed/>
            </p:oleObj>
          </a:graphicData>
        </a:graphic>
      </p:graphicFrame>
      <p:graphicFrame>
        <p:nvGraphicFramePr>
          <p:cNvPr id="2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50607765"/>
              </p:ext>
            </p:extLst>
          </p:nvPr>
        </p:nvGraphicFramePr>
        <p:xfrm>
          <a:off x="5914708" y="851373"/>
          <a:ext cx="2391186" cy="1307545"/>
        </p:xfrm>
        <a:graphic>
          <a:graphicData uri="http://schemas.openxmlformats.org/presentationml/2006/ole">
            <p:oleObj spid="_x0000_s28704" name="Уравнение" r:id="rId9" imgW="952200" imgH="520560" progId="Equation.3">
              <p:embed/>
            </p:oleObj>
          </a:graphicData>
        </a:graphic>
      </p:graphicFrame>
      <p:graphicFrame>
        <p:nvGraphicFramePr>
          <p:cNvPr id="2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96533972"/>
              </p:ext>
            </p:extLst>
          </p:nvPr>
        </p:nvGraphicFramePr>
        <p:xfrm>
          <a:off x="6096149" y="2148180"/>
          <a:ext cx="2168525" cy="600075"/>
        </p:xfrm>
        <a:graphic>
          <a:graphicData uri="http://schemas.openxmlformats.org/presentationml/2006/ole">
            <p:oleObj spid="_x0000_s28705" name="Уравнение" r:id="rId10" imgW="825480" imgH="228600" progId="Equation.3">
              <p:embed/>
            </p:oleObj>
          </a:graphicData>
        </a:graphic>
      </p:graphicFrame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60520441"/>
              </p:ext>
            </p:extLst>
          </p:nvPr>
        </p:nvGraphicFramePr>
        <p:xfrm>
          <a:off x="6118020" y="2684260"/>
          <a:ext cx="2168525" cy="600075"/>
        </p:xfrm>
        <a:graphic>
          <a:graphicData uri="http://schemas.openxmlformats.org/presentationml/2006/ole">
            <p:oleObj spid="_x0000_s28706" name="Уравнение" r:id="rId11" imgW="825480" imgH="228600" progId="Equation.3">
              <p:embed/>
            </p:oleObj>
          </a:graphicData>
        </a:graphic>
      </p:graphicFrame>
      <p:graphicFrame>
        <p:nvGraphicFramePr>
          <p:cNvPr id="3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78336475"/>
              </p:ext>
            </p:extLst>
          </p:nvPr>
        </p:nvGraphicFramePr>
        <p:xfrm>
          <a:off x="6118020" y="3224652"/>
          <a:ext cx="1301750" cy="600075"/>
        </p:xfrm>
        <a:graphic>
          <a:graphicData uri="http://schemas.openxmlformats.org/presentationml/2006/ole">
            <p:oleObj spid="_x0000_s28707" name="Уравнение" r:id="rId12" imgW="49500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42481189"/>
              </p:ext>
            </p:extLst>
          </p:nvPr>
        </p:nvGraphicFramePr>
        <p:xfrm>
          <a:off x="6096149" y="3741427"/>
          <a:ext cx="1068388" cy="600075"/>
        </p:xfrm>
        <a:graphic>
          <a:graphicData uri="http://schemas.openxmlformats.org/presentationml/2006/ole">
            <p:oleObj spid="_x0000_s28708" name="Уравнение" r:id="rId13" imgW="406080" imgH="228600" progId="Equation.3">
              <p:embed/>
            </p:oleObj>
          </a:graphicData>
        </a:graphic>
      </p:graphicFrame>
      <p:graphicFrame>
        <p:nvGraphicFramePr>
          <p:cNvPr id="2663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52022249"/>
              </p:ext>
            </p:extLst>
          </p:nvPr>
        </p:nvGraphicFramePr>
        <p:xfrm>
          <a:off x="681549" y="851373"/>
          <a:ext cx="2434023" cy="1312844"/>
        </p:xfrm>
        <a:graphic>
          <a:graphicData uri="http://schemas.openxmlformats.org/presentationml/2006/ole">
            <p:oleObj spid="_x0000_s28709" name="Уравнение" r:id="rId14" imgW="965160" imgH="52056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02140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37" grpId="0" animBg="1"/>
      <p:bldP spid="38" grpId="0" animBg="1"/>
      <p:bldP spid="39" grpId="0" animBg="1"/>
      <p:bldP spid="34" grpId="0" animBg="1"/>
      <p:bldP spid="35" grpId="0" animBg="1"/>
      <p:bldP spid="36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845430" y="2334235"/>
            <a:ext cx="2541921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876910" y="2965126"/>
            <a:ext cx="2510441" cy="554636"/>
          </a:xfrm>
          <a:prstGeom prst="rect">
            <a:avLst/>
          </a:prstGeom>
          <a:solidFill>
            <a:srgbClr val="92D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68291076"/>
              </p:ext>
            </p:extLst>
          </p:nvPr>
        </p:nvGraphicFramePr>
        <p:xfrm>
          <a:off x="681549" y="2308695"/>
          <a:ext cx="2787650" cy="1312862"/>
        </p:xfrm>
        <a:graphic>
          <a:graphicData uri="http://schemas.openxmlformats.org/presentationml/2006/ole">
            <p:oleObj spid="_x0000_s27713" name="Уравнение" r:id="rId3" imgW="1104840" imgH="520560" progId="Equation.3">
              <p:embed/>
            </p:oleObj>
          </a:graphicData>
        </a:graphic>
      </p:graphicFrame>
      <p:graphicFrame>
        <p:nvGraphicFramePr>
          <p:cNvPr id="5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79678305"/>
              </p:ext>
            </p:extLst>
          </p:nvPr>
        </p:nvGraphicFramePr>
        <p:xfrm>
          <a:off x="884587" y="3014016"/>
          <a:ext cx="2563812" cy="576263"/>
        </p:xfrm>
        <a:graphic>
          <a:graphicData uri="http://schemas.openxmlformats.org/presentationml/2006/ole">
            <p:oleObj spid="_x0000_s27714" name="Уравнение" r:id="rId4" imgW="1015920" imgH="228600" progId="Equation.3">
              <p:embed/>
            </p:oleObj>
          </a:graphicData>
        </a:graphic>
      </p:graphicFrame>
      <p:sp>
        <p:nvSpPr>
          <p:cNvPr id="50" name="Прямоугольник 49"/>
          <p:cNvSpPr/>
          <p:nvPr/>
        </p:nvSpPr>
        <p:spPr>
          <a:xfrm>
            <a:off x="884587" y="879185"/>
            <a:ext cx="3053604" cy="554636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881644" y="1554218"/>
            <a:ext cx="3053604" cy="554636"/>
          </a:xfrm>
          <a:prstGeom prst="rect">
            <a:avLst/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98547559"/>
              </p:ext>
            </p:extLst>
          </p:nvPr>
        </p:nvGraphicFramePr>
        <p:xfrm>
          <a:off x="5880100" y="3805702"/>
          <a:ext cx="1341753" cy="1308712"/>
        </p:xfrm>
        <a:graphic>
          <a:graphicData uri="http://schemas.openxmlformats.org/presentationml/2006/ole">
            <p:oleObj spid="_x0000_s27715" name="Уравнение" r:id="rId5" imgW="533160" imgH="520560" progId="Equation.3">
              <p:embed/>
            </p:oleObj>
          </a:graphicData>
        </a:graphic>
      </p:graphicFrame>
      <p:graphicFrame>
        <p:nvGraphicFramePr>
          <p:cNvPr id="2253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94380758"/>
              </p:ext>
            </p:extLst>
          </p:nvPr>
        </p:nvGraphicFramePr>
        <p:xfrm>
          <a:off x="3278800" y="5604721"/>
          <a:ext cx="2586400" cy="584920"/>
        </p:xfrm>
        <a:graphic>
          <a:graphicData uri="http://schemas.openxmlformats.org/presentationml/2006/ole">
            <p:oleObj spid="_x0000_s27716" name="Уравнение" r:id="rId6" imgW="1066680" imgH="241200" progId="Equation.3">
              <p:embed/>
            </p:oleObj>
          </a:graphicData>
        </a:graphic>
      </p:graphicFrame>
      <p:sp>
        <p:nvSpPr>
          <p:cNvPr id="13" name="Заголовок 3"/>
          <p:cNvSpPr>
            <a:spLocks noGrp="1"/>
          </p:cNvSpPr>
          <p:nvPr>
            <p:ph type="title"/>
          </p:nvPr>
        </p:nvSpPr>
        <p:spPr>
          <a:xfrm>
            <a:off x="0" y="91373"/>
            <a:ext cx="9144000" cy="487000"/>
          </a:xfrm>
          <a:solidFill>
            <a:schemeClr val="bg1">
              <a:alpha val="69804"/>
            </a:schemeClr>
          </a:solidFill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алгебраического сложения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681549" y="3651816"/>
            <a:ext cx="2705802" cy="107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76182" y="2611183"/>
            <a:ext cx="4924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+</a:t>
            </a:r>
            <a:endParaRPr lang="ru-RU" sz="4000" dirty="0"/>
          </a:p>
        </p:txBody>
      </p:sp>
      <p:graphicFrame>
        <p:nvGraphicFramePr>
          <p:cNvPr id="2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48705252"/>
              </p:ext>
            </p:extLst>
          </p:nvPr>
        </p:nvGraphicFramePr>
        <p:xfrm>
          <a:off x="845430" y="3753092"/>
          <a:ext cx="2276714" cy="480673"/>
        </p:xfrm>
        <a:graphic>
          <a:graphicData uri="http://schemas.openxmlformats.org/presentationml/2006/ole">
            <p:oleObj spid="_x0000_s27717" name="Уравнение" r:id="rId7" imgW="901440" imgH="190440" progId="Equation.3">
              <p:embed/>
            </p:oleObj>
          </a:graphicData>
        </a:graphic>
      </p:graphicFrame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97161881"/>
              </p:ext>
            </p:extLst>
          </p:nvPr>
        </p:nvGraphicFramePr>
        <p:xfrm>
          <a:off x="845429" y="4320479"/>
          <a:ext cx="1861656" cy="480674"/>
        </p:xfrm>
        <a:graphic>
          <a:graphicData uri="http://schemas.openxmlformats.org/presentationml/2006/ole">
            <p:oleObj spid="_x0000_s27718" name="Уравнение" r:id="rId8" imgW="736560" imgH="190440" progId="Equation.3">
              <p:embed/>
            </p:oleObj>
          </a:graphicData>
        </a:graphic>
      </p:graphicFrame>
      <p:graphicFrame>
        <p:nvGraphicFramePr>
          <p:cNvPr id="2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19296387"/>
              </p:ext>
            </p:extLst>
          </p:nvPr>
        </p:nvGraphicFramePr>
        <p:xfrm>
          <a:off x="845429" y="4851817"/>
          <a:ext cx="993393" cy="480674"/>
        </p:xfrm>
        <a:graphic>
          <a:graphicData uri="http://schemas.openxmlformats.org/presentationml/2006/ole">
            <p:oleObj spid="_x0000_s27719" name="Уравнение" r:id="rId9" imgW="393480" imgH="190440" progId="Equation.3">
              <p:embed/>
            </p:oleObj>
          </a:graphicData>
        </a:graphic>
      </p:graphicFrame>
      <p:graphicFrame>
        <p:nvGraphicFramePr>
          <p:cNvPr id="2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09055859"/>
              </p:ext>
            </p:extLst>
          </p:nvPr>
        </p:nvGraphicFramePr>
        <p:xfrm>
          <a:off x="5880100" y="854075"/>
          <a:ext cx="2644775" cy="1308100"/>
        </p:xfrm>
        <a:graphic>
          <a:graphicData uri="http://schemas.openxmlformats.org/presentationml/2006/ole">
            <p:oleObj spid="_x0000_s27720" name="Уравнение" r:id="rId10" imgW="1054080" imgH="520560" progId="Equation.3">
              <p:embed/>
            </p:oleObj>
          </a:graphicData>
        </a:graphic>
      </p:graphicFrame>
      <p:graphicFrame>
        <p:nvGraphicFramePr>
          <p:cNvPr id="2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38428487"/>
              </p:ext>
            </p:extLst>
          </p:nvPr>
        </p:nvGraphicFramePr>
        <p:xfrm>
          <a:off x="6196013" y="2147888"/>
          <a:ext cx="1966912" cy="600075"/>
        </p:xfrm>
        <a:graphic>
          <a:graphicData uri="http://schemas.openxmlformats.org/presentationml/2006/ole">
            <p:oleObj spid="_x0000_s27721" name="Уравнение" r:id="rId11" imgW="749160" imgH="228600" progId="Equation.3">
              <p:embed/>
            </p:oleObj>
          </a:graphicData>
        </a:graphic>
      </p:graphicFrame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16743138"/>
              </p:ext>
            </p:extLst>
          </p:nvPr>
        </p:nvGraphicFramePr>
        <p:xfrm>
          <a:off x="6196013" y="2683901"/>
          <a:ext cx="1268412" cy="600075"/>
        </p:xfrm>
        <a:graphic>
          <a:graphicData uri="http://schemas.openxmlformats.org/presentationml/2006/ole">
            <p:oleObj spid="_x0000_s27722" name="Уравнение" r:id="rId12" imgW="48240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61547058"/>
              </p:ext>
            </p:extLst>
          </p:nvPr>
        </p:nvGraphicFramePr>
        <p:xfrm>
          <a:off x="6196013" y="3205627"/>
          <a:ext cx="1068388" cy="600075"/>
        </p:xfrm>
        <a:graphic>
          <a:graphicData uri="http://schemas.openxmlformats.org/presentationml/2006/ole">
            <p:oleObj spid="_x0000_s27723" name="Уравнение" r:id="rId13" imgW="406080" imgH="228600" progId="Equation.3">
              <p:embed/>
            </p:oleObj>
          </a:graphicData>
        </a:graphic>
      </p:graphicFrame>
      <p:graphicFrame>
        <p:nvGraphicFramePr>
          <p:cNvPr id="2663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58821588"/>
              </p:ext>
            </p:extLst>
          </p:nvPr>
        </p:nvGraphicFramePr>
        <p:xfrm>
          <a:off x="681549" y="851373"/>
          <a:ext cx="2434023" cy="1312844"/>
        </p:xfrm>
        <a:graphic>
          <a:graphicData uri="http://schemas.openxmlformats.org/presentationml/2006/ole">
            <p:oleObj spid="_x0000_s27724" name="Уравнение" r:id="rId14" imgW="965160" imgH="520560" progId="Equation.3">
              <p:embed/>
            </p:oleObj>
          </a:graphicData>
        </a:graphic>
      </p:graphicFrame>
      <p:cxnSp>
        <p:nvCxnSpPr>
          <p:cNvPr id="43" name="Прямая соединительная линия 42"/>
          <p:cNvCxnSpPr/>
          <p:nvPr/>
        </p:nvCxnSpPr>
        <p:spPr>
          <a:xfrm flipV="1">
            <a:off x="3213980" y="764730"/>
            <a:ext cx="0" cy="14645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56460134"/>
              </p:ext>
            </p:extLst>
          </p:nvPr>
        </p:nvGraphicFramePr>
        <p:xfrm>
          <a:off x="3303191" y="906472"/>
          <a:ext cx="635000" cy="500062"/>
        </p:xfrm>
        <a:graphic>
          <a:graphicData uri="http://schemas.openxmlformats.org/presentationml/2006/ole">
            <p:oleObj spid="_x0000_s27725" name="Уравнение" r:id="rId15" imgW="241200" imgH="190440" progId="Equation.3">
              <p:embed/>
            </p:oleObj>
          </a:graphicData>
        </a:graphic>
      </p:graphicFrame>
      <p:graphicFrame>
        <p:nvGraphicFramePr>
          <p:cNvPr id="4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51219975"/>
              </p:ext>
            </p:extLst>
          </p:nvPr>
        </p:nvGraphicFramePr>
        <p:xfrm>
          <a:off x="3293701" y="1570973"/>
          <a:ext cx="668337" cy="466725"/>
        </p:xfrm>
        <a:graphic>
          <a:graphicData uri="http://schemas.openxmlformats.org/presentationml/2006/ole">
            <p:oleObj spid="_x0000_s27726" name="Уравнение" r:id="rId16" imgW="253800" imgH="177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796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3" grpId="0" animBg="1"/>
      <p:bldP spid="50" grpId="0" animBg="1"/>
      <p:bldP spid="52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Решите системы способом сложения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(уравнивания коэффициентов)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14488"/>
            <a:ext cx="189547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2214554"/>
            <a:ext cx="20478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2928934"/>
            <a:ext cx="202882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15637" y="519300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Задание на дом: № 701, 702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457200" y="287338"/>
            <a:ext cx="82264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5400" b="1" dirty="0">
                <a:solidFill>
                  <a:srgbClr val="FF6633"/>
                </a:solidFill>
              </a:rPr>
              <a:t>СПАСИБО ЗА</a:t>
            </a:r>
            <a:br>
              <a:rPr lang="ru-RU" altLang="ru-RU" sz="5400" b="1" dirty="0">
                <a:solidFill>
                  <a:srgbClr val="FF6633"/>
                </a:solidFill>
              </a:rPr>
            </a:br>
            <a:r>
              <a:rPr lang="ru-RU" altLang="ru-RU" sz="5400" b="1" dirty="0">
                <a:solidFill>
                  <a:srgbClr val="FF6633"/>
                </a:solidFill>
              </a:rPr>
              <a:t>ВНИМАНИЕ !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2232025"/>
            <a:ext cx="8915400" cy="454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9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blue_wa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blue_wave</Template>
  <TotalTime>1560</TotalTime>
  <Words>336</Words>
  <Application>Microsoft Office PowerPoint</Application>
  <PresentationFormat>Экран (4:3)</PresentationFormat>
  <Paragraphs>54</Paragraphs>
  <Slides>14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blue_wave</vt:lpstr>
      <vt:lpstr>Формула</vt:lpstr>
      <vt:lpstr>Уравнение</vt:lpstr>
      <vt:lpstr>Системы двух линейных уравнений с двумя переменными  Алгебра 7 класс</vt:lpstr>
      <vt:lpstr>Уравнение и его свойства</vt:lpstr>
      <vt:lpstr>Слайд 3</vt:lpstr>
      <vt:lpstr>Слайд 4</vt:lpstr>
      <vt:lpstr>Слайд 5</vt:lpstr>
      <vt:lpstr>Метод подстановки решения системы двух линейных уравнений с двумя переменными</vt:lpstr>
      <vt:lpstr>Метод подстановки решения системы двух линейных уравнений с двумя переменными</vt:lpstr>
      <vt:lpstr>Метод подстановки решения системы двух линейных уравнений с двумя переменными</vt:lpstr>
      <vt:lpstr>Решите системы способом подстановки</vt:lpstr>
      <vt:lpstr>Способ сложения или  уравнивания коэффициентов  (алгоритм)</vt:lpstr>
      <vt:lpstr>Метод алгебраического сложения</vt:lpstr>
      <vt:lpstr>Метод алгебраического сложения</vt:lpstr>
      <vt:lpstr>Решите системы способом сложения (уравнивания коэффициентов)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79626180209</cp:lastModifiedBy>
  <cp:revision>175</cp:revision>
  <dcterms:created xsi:type="dcterms:W3CDTF">2014-11-30T09:12:38Z</dcterms:created>
  <dcterms:modified xsi:type="dcterms:W3CDTF">2020-04-24T06:40:20Z</dcterms:modified>
</cp:coreProperties>
</file>