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5" r:id="rId3"/>
    <p:sldId id="279" r:id="rId4"/>
    <p:sldId id="286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87" r:id="rId14"/>
    <p:sldId id="277" r:id="rId15"/>
    <p:sldId id="281" r:id="rId16"/>
    <p:sldId id="28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775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507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5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08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300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951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4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682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510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717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255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D8432-48A6-477B-B29D-463809BCED79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091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34B9CD-FE99-47E3-9EDF-FE96C41DBD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Module 7. Now &amp; then.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8A1F7DE-BA17-443C-ABFC-8B27EBAD47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7a. In the past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8972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F53D-411B-419F-9117-4C19191F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B62976-F6DA-432F-A987-38B99D67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/>
              <a:t>Письменно выполни следующее упражнение.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907E5FD-AE6D-4097-AB74-C1461F9C3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1" y="1381760"/>
            <a:ext cx="3515360" cy="351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126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D237D9-98CA-41B1-AC8A-8F6FBEC31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4401A3-ADB4-451E-9AC3-6FE9E70403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A07EA9C-227F-49FF-B70A-320CC3837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681" y="0"/>
            <a:ext cx="114786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818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F53D-411B-419F-9117-4C19191F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B62976-F6DA-432F-A987-38B99D67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ru-RU" sz="6000" dirty="0"/>
              <a:t>Повтори </a:t>
            </a:r>
            <a:r>
              <a:rPr lang="en-US" sz="6000" dirty="0"/>
              <a:t>Past Simple (</a:t>
            </a:r>
            <a:r>
              <a:rPr lang="ru-RU" sz="6000" dirty="0"/>
              <a:t>прошедшее простое время</a:t>
            </a:r>
            <a:r>
              <a:rPr lang="en-US" sz="6000" dirty="0"/>
              <a:t>)</a:t>
            </a:r>
            <a:r>
              <a:rPr lang="ru-RU" sz="6000" dirty="0"/>
              <a:t> и запиши конспект по теории в тетрадь.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907E5FD-AE6D-4097-AB74-C1461F9C3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1" y="1381760"/>
            <a:ext cx="3515360" cy="351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625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92CA8C-6A70-42AD-9C71-FE4641548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/>
              <a:t>Past Simple</a:t>
            </a:r>
            <a:endParaRPr lang="ru-RU" sz="54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8A7C96D-8BFE-4060-988F-6AF02ED5D9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0207" y="264160"/>
            <a:ext cx="6281873" cy="2922528"/>
          </a:xfrm>
        </p:spPr>
        <p:txBody>
          <a:bodyPr>
            <a:normAutofit/>
          </a:bodyPr>
          <a:lstStyle/>
          <a:p>
            <a:pPr algn="ctr"/>
            <a:r>
              <a:rPr lang="en-US" sz="4400" dirty="0"/>
              <a:t> We use the Past Simple Tense for actions in the past.</a:t>
            </a:r>
            <a:endParaRPr lang="ru-RU" sz="44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5B7B3203-6D52-40FE-A60A-7DDE0AD9C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400" y="3534590"/>
            <a:ext cx="7029299" cy="26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605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146A7B4-84DE-4ADD-A988-FC2FDFCBF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0367" y="224066"/>
            <a:ext cx="6281873" cy="1218654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Affirmative (+): </a:t>
            </a:r>
            <a:r>
              <a:rPr lang="en-US" sz="4000" dirty="0" err="1"/>
              <a:t>V</a:t>
            </a:r>
            <a:r>
              <a:rPr lang="en-US" sz="3200" dirty="0" err="1"/>
              <a:t>ed</a:t>
            </a:r>
            <a:r>
              <a:rPr lang="en-US" sz="4000" dirty="0"/>
              <a:t> / V</a:t>
            </a:r>
            <a:r>
              <a:rPr lang="en-US" sz="2400" dirty="0"/>
              <a:t>2</a:t>
            </a:r>
            <a:endParaRPr lang="ru-RU" sz="4000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6E8D031-14C3-44C6-A579-C5D443D1F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000" y="2349500"/>
            <a:ext cx="3498850" cy="2457450"/>
          </a:xfrm>
        </p:spPr>
        <p:txBody>
          <a:bodyPr>
            <a:normAutofit/>
          </a:bodyPr>
          <a:lstStyle/>
          <a:p>
            <a:r>
              <a:rPr lang="en-US" sz="5400" b="1" dirty="0"/>
              <a:t>Past Simple</a:t>
            </a:r>
            <a:endParaRPr lang="ru-RU" sz="5400" b="1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88BD1791-0CA7-466C-98AA-ECE0488342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6" t="22816" r="35444" b="6369"/>
          <a:stretch/>
        </p:blipFill>
        <p:spPr bwMode="auto">
          <a:xfrm>
            <a:off x="6268023" y="1442720"/>
            <a:ext cx="3942080" cy="485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338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146A7B4-84DE-4ADD-A988-FC2FDFCBF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446" y="234226"/>
            <a:ext cx="6281873" cy="1218654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Negative (-): didn’t + V</a:t>
            </a:r>
            <a:endParaRPr lang="ru-RU" sz="4000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6E8D031-14C3-44C6-A579-C5D443D1F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000" y="2349500"/>
            <a:ext cx="3498850" cy="2457450"/>
          </a:xfrm>
        </p:spPr>
        <p:txBody>
          <a:bodyPr>
            <a:normAutofit/>
          </a:bodyPr>
          <a:lstStyle/>
          <a:p>
            <a:r>
              <a:rPr lang="en-US" sz="5400" b="1" dirty="0"/>
              <a:t>Past Simple</a:t>
            </a:r>
            <a:endParaRPr lang="ru-RU" sz="5400" b="1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F6CD6676-CEBA-411B-8717-2DFF75FE59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6" t="28966" r="50000" b="3452"/>
          <a:stretch/>
        </p:blipFill>
        <p:spPr bwMode="auto">
          <a:xfrm>
            <a:off x="5608321" y="1324883"/>
            <a:ext cx="5316260" cy="5170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522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146A7B4-84DE-4ADD-A988-FC2FDFCBF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446" y="234226"/>
            <a:ext cx="6281873" cy="1218654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Interrogative (?): did + V</a:t>
            </a:r>
            <a:endParaRPr lang="ru-RU" sz="4000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6E8D031-14C3-44C6-A579-C5D443D1F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000" y="2349500"/>
            <a:ext cx="3498850" cy="2457450"/>
          </a:xfrm>
        </p:spPr>
        <p:txBody>
          <a:bodyPr>
            <a:normAutofit/>
          </a:bodyPr>
          <a:lstStyle/>
          <a:p>
            <a:r>
              <a:rPr lang="en-US" sz="5400" b="1" dirty="0"/>
              <a:t>Past Simple</a:t>
            </a:r>
            <a:endParaRPr lang="ru-RU" sz="5400" b="1" dirty="0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E4E3EAED-6CF4-41CF-AD3A-B1807B37E6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" t="40221" r="2286"/>
          <a:stretch/>
        </p:blipFill>
        <p:spPr bwMode="auto">
          <a:xfrm>
            <a:off x="5118446" y="2040890"/>
            <a:ext cx="6565554" cy="307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5901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5A666C-ECFC-4423-B6DC-CA1ED4788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/>
              <a:t>Past Simple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E9BFD5-7522-416B-89B3-BF59877D0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1) lik</a:t>
            </a:r>
            <a:r>
              <a:rPr lang="en-US" sz="4800" u="sng" dirty="0">
                <a:solidFill>
                  <a:srgbClr val="FF0000"/>
                </a:solidFill>
              </a:rPr>
              <a:t>e</a:t>
            </a:r>
            <a:r>
              <a:rPr lang="en-US" sz="4800" dirty="0"/>
              <a:t> – lik</a:t>
            </a:r>
            <a:r>
              <a:rPr lang="en-US" sz="4800" u="sng" dirty="0">
                <a:solidFill>
                  <a:srgbClr val="FF0000"/>
                </a:solidFill>
              </a:rPr>
              <a:t>ed</a:t>
            </a:r>
            <a:r>
              <a:rPr lang="en-US" sz="4800" dirty="0"/>
              <a:t> </a:t>
            </a:r>
          </a:p>
          <a:p>
            <a:pPr marL="0" indent="0">
              <a:buNone/>
            </a:pPr>
            <a:r>
              <a:rPr lang="en-US" sz="4800" dirty="0"/>
              <a:t>      danc</a:t>
            </a:r>
            <a:r>
              <a:rPr lang="en-US" sz="4800" u="sng" dirty="0">
                <a:solidFill>
                  <a:srgbClr val="FF0000"/>
                </a:solidFill>
              </a:rPr>
              <a:t>e</a:t>
            </a:r>
            <a:r>
              <a:rPr lang="en-US" sz="4800" dirty="0"/>
              <a:t> - danc</a:t>
            </a:r>
            <a:r>
              <a:rPr lang="en-US" sz="4800" u="sng" dirty="0">
                <a:solidFill>
                  <a:srgbClr val="FF0000"/>
                </a:solidFill>
              </a:rPr>
              <a:t>ed</a:t>
            </a:r>
            <a:endParaRPr lang="ru-RU" sz="48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923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5A666C-ECFC-4423-B6DC-CA1ED4788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/>
              <a:t>Past Simple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E9BFD5-7522-416B-89B3-BF59877D0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2) stu</a:t>
            </a:r>
            <a:r>
              <a:rPr lang="en-US" sz="4800" u="dbl" dirty="0"/>
              <a:t>d</a:t>
            </a:r>
            <a:r>
              <a:rPr lang="en-US" sz="4800" u="sng" dirty="0">
                <a:solidFill>
                  <a:srgbClr val="FF0000"/>
                </a:solidFill>
              </a:rPr>
              <a:t>y</a:t>
            </a:r>
            <a:r>
              <a:rPr lang="en-US" sz="4800" dirty="0"/>
              <a:t> - stud</a:t>
            </a:r>
            <a:r>
              <a:rPr lang="en-US" sz="4800" u="sng" dirty="0">
                <a:solidFill>
                  <a:srgbClr val="FF0000"/>
                </a:solidFill>
              </a:rPr>
              <a:t>ied</a:t>
            </a:r>
          </a:p>
          <a:p>
            <a:pPr marL="0" indent="0">
              <a:buNone/>
            </a:pPr>
            <a:r>
              <a:rPr lang="en-US" sz="4800" dirty="0"/>
              <a:t>      car</a:t>
            </a:r>
            <a:r>
              <a:rPr lang="en-US" sz="4800" u="dbl" dirty="0"/>
              <a:t>r</a:t>
            </a:r>
            <a:r>
              <a:rPr lang="en-US" sz="4800" u="sng" dirty="0">
                <a:solidFill>
                  <a:srgbClr val="FF0000"/>
                </a:solidFill>
              </a:rPr>
              <a:t>y</a:t>
            </a:r>
            <a:r>
              <a:rPr lang="en-US" sz="4800" dirty="0"/>
              <a:t> - carr</a:t>
            </a:r>
            <a:r>
              <a:rPr lang="en-US" sz="4800" u="sng" dirty="0">
                <a:solidFill>
                  <a:srgbClr val="FF0000"/>
                </a:solidFill>
              </a:rPr>
              <a:t>ied</a:t>
            </a:r>
            <a:endParaRPr lang="ru-RU" sz="48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850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5A666C-ECFC-4423-B6DC-CA1ED4788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/>
              <a:t>Past Simple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E9BFD5-7522-416B-89B3-BF59877D03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8927" y="1341666"/>
            <a:ext cx="6281873" cy="5248622"/>
          </a:xfrm>
        </p:spPr>
        <p:txBody>
          <a:bodyPr>
            <a:normAutofit/>
          </a:bodyPr>
          <a:lstStyle/>
          <a:p>
            <a:r>
              <a:rPr lang="en-US" sz="4800" dirty="0"/>
              <a:t>3) sto</a:t>
            </a:r>
            <a:r>
              <a:rPr lang="en-US" sz="4800" u="sng" dirty="0">
                <a:solidFill>
                  <a:srgbClr val="0070C0"/>
                </a:solidFill>
              </a:rPr>
              <a:t>p</a:t>
            </a:r>
            <a:r>
              <a:rPr lang="en-US" sz="4800" dirty="0"/>
              <a:t> - sto</a:t>
            </a:r>
            <a:r>
              <a:rPr lang="en-US" sz="4800" u="sng" dirty="0">
                <a:solidFill>
                  <a:srgbClr val="0070C0"/>
                </a:solidFill>
              </a:rPr>
              <a:t>pp</a:t>
            </a:r>
            <a:r>
              <a:rPr lang="en-US" sz="4800" u="sng" dirty="0">
                <a:solidFill>
                  <a:srgbClr val="FF0000"/>
                </a:solidFill>
              </a:rPr>
              <a:t>ed</a:t>
            </a:r>
          </a:p>
          <a:p>
            <a:pPr marL="0" indent="0">
              <a:buNone/>
            </a:pPr>
            <a:r>
              <a:rPr lang="en-US" sz="4800" dirty="0"/>
              <a:t>      </a:t>
            </a:r>
            <a:endParaRPr lang="ru-RU" sz="48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5234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5A666C-ECFC-4423-B6DC-CA1ED4788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/>
              <a:t>Past Simple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E9BFD5-7522-416B-89B3-BF59877D0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4) trave</a:t>
            </a:r>
            <a:r>
              <a:rPr lang="en-US" sz="4800" dirty="0">
                <a:solidFill>
                  <a:srgbClr val="0070C0"/>
                </a:solidFill>
              </a:rPr>
              <a:t>l</a:t>
            </a:r>
            <a:r>
              <a:rPr lang="en-US" sz="4800" dirty="0"/>
              <a:t> - trave</a:t>
            </a:r>
            <a:r>
              <a:rPr lang="en-US" sz="4800" dirty="0">
                <a:solidFill>
                  <a:srgbClr val="0070C0"/>
                </a:solidFill>
              </a:rPr>
              <a:t>ll</a:t>
            </a:r>
            <a:r>
              <a:rPr lang="en-US" sz="4800" u="sng" dirty="0">
                <a:solidFill>
                  <a:srgbClr val="FF0000"/>
                </a:solidFill>
              </a:rPr>
              <a:t>ed</a:t>
            </a:r>
            <a:endParaRPr lang="ru-RU" sz="48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1144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F53D-411B-419F-9117-4C19191F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B62976-F6DA-432F-A987-38B99D67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/>
              <a:t>Письменно выполни следующие задания.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907E5FD-AE6D-4097-AB74-C1461F9C3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1" y="1381760"/>
            <a:ext cx="3515360" cy="351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51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8DA67C-9613-4494-96BF-D8DCDC2BA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SB</a:t>
            </a:r>
            <a:r>
              <a:rPr lang="ru-RU" dirty="0"/>
              <a:t>: </a:t>
            </a:r>
            <a:r>
              <a:rPr lang="en-US" dirty="0"/>
              <a:t>p. 67 ex. 6a</a:t>
            </a:r>
            <a:endParaRPr lang="ru-RU" dirty="0"/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06ED38D0-BB83-4FB3-B139-952DB86F89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4504915"/>
              </p:ext>
            </p:extLst>
          </p:nvPr>
        </p:nvGraphicFramePr>
        <p:xfrm>
          <a:off x="5189220" y="2286000"/>
          <a:ext cx="6281738" cy="2286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516380">
                  <a:extLst>
                    <a:ext uri="{9D8B030D-6E8A-4147-A177-3AD203B41FA5}">
                      <a16:colId xmlns:a16="http://schemas.microsoft.com/office/drawing/2014/main" val="912287695"/>
                    </a:ext>
                  </a:extLst>
                </a:gridCol>
                <a:gridCol w="4765358">
                  <a:extLst>
                    <a:ext uri="{9D8B030D-6E8A-4147-A177-3AD203B41FA5}">
                      <a16:colId xmlns:a16="http://schemas.microsoft.com/office/drawing/2014/main" val="23111932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4400" b="1" dirty="0"/>
                        <a:t>/id/</a:t>
                      </a:r>
                      <a:endParaRPr lang="ru-RU" sz="4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56032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400" b="1" dirty="0"/>
                        <a:t>/t/</a:t>
                      </a:r>
                      <a:endParaRPr lang="ru-RU" sz="4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6649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400" b="1" dirty="0"/>
                        <a:t>/d/</a:t>
                      </a:r>
                      <a:endParaRPr lang="ru-RU" sz="4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2129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5283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5C74BB-F8EC-41E5-9ABF-FC668296A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9EC9AF-3C73-4523-A633-1A34A97FD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FA64CA-CBC4-4E4F-9852-D89A3EBF61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0"/>
            <a:ext cx="12083667" cy="441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376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55574B-E808-4A85-9005-51329EA9A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59D533-E0CC-431E-943E-5D9281F53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F03EFB3-10FF-4D42-B537-21E6CD666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3186"/>
            <a:ext cx="12250594" cy="499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448269"/>
      </p:ext>
    </p:extLst>
  </p:cSld>
  <p:clrMapOvr>
    <a:masterClrMapping/>
  </p:clrMapOvr>
</p:sld>
</file>

<file path=ppt/theme/theme1.xml><?xml version="1.0" encoding="utf-8"?>
<a:theme xmlns:a="http://schemas.openxmlformats.org/drawingml/2006/main" name="Атлас">
  <a:themeElements>
    <a:clrScheme name="Атлас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Атлас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тлас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Атлас</Template>
  <TotalTime>204</TotalTime>
  <Words>128</Words>
  <Application>Microsoft Office PowerPoint</Application>
  <PresentationFormat>Широкоэкранный</PresentationFormat>
  <Paragraphs>28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Calibri Light</vt:lpstr>
      <vt:lpstr>Rockwell</vt:lpstr>
      <vt:lpstr>Wingdings</vt:lpstr>
      <vt:lpstr>Атлас</vt:lpstr>
      <vt:lpstr>Module 7. Now &amp; then.</vt:lpstr>
      <vt:lpstr>Презентация PowerPoint</vt:lpstr>
      <vt:lpstr>Презентация PowerPoint</vt:lpstr>
      <vt:lpstr>Презентация PowerPoint</vt:lpstr>
      <vt:lpstr>Past Simple</vt:lpstr>
      <vt:lpstr>Past Simple</vt:lpstr>
      <vt:lpstr>Past Simple</vt:lpstr>
      <vt:lpstr>Past Simple</vt:lpstr>
      <vt:lpstr>Past Simple</vt:lpstr>
      <vt:lpstr>Past Simple</vt:lpstr>
      <vt:lpstr>Past Simple</vt:lpstr>
      <vt:lpstr>Past Simple</vt:lpstr>
      <vt:lpstr>Презентация PowerPoint</vt:lpstr>
      <vt:lpstr>SB: p. 67 ex. 6a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7. Now &amp; then.</dc:title>
  <dc:creator>Наталья Путина</dc:creator>
  <cp:lastModifiedBy>Наталья Путина</cp:lastModifiedBy>
  <cp:revision>9</cp:revision>
  <dcterms:created xsi:type="dcterms:W3CDTF">2021-02-07T08:47:22Z</dcterms:created>
  <dcterms:modified xsi:type="dcterms:W3CDTF">2021-02-08T18:08:16Z</dcterms:modified>
</cp:coreProperties>
</file>