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2" r:id="rId3"/>
    <p:sldId id="279" r:id="rId4"/>
    <p:sldId id="259" r:id="rId5"/>
    <p:sldId id="284" r:id="rId6"/>
    <p:sldId id="273" r:id="rId7"/>
    <p:sldId id="261" r:id="rId8"/>
    <p:sldId id="280" r:id="rId9"/>
    <p:sldId id="281" r:id="rId10"/>
    <p:sldId id="275" r:id="rId11"/>
    <p:sldId id="276" r:id="rId12"/>
    <p:sldId id="277" r:id="rId13"/>
    <p:sldId id="278" r:id="rId14"/>
    <p:sldId id="282" r:id="rId15"/>
    <p:sldId id="283" r:id="rId16"/>
    <p:sldId id="285" r:id="rId17"/>
    <p:sldId id="264" r:id="rId18"/>
    <p:sldId id="269" r:id="rId19"/>
    <p:sldId id="28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4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6FA9A-ADFE-4AEC-9541-4454FDC3080B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22087-4582-43D0-97C9-640E567E4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529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237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228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690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494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539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683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09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145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298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968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90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E4345-5647-4064-A4F5-C44E03E9F709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84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44338" y="243337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Свойства биогеоценозов и динамика сообществ.</a:t>
            </a:r>
            <a:br>
              <a:rPr lang="ru-RU" dirty="0" smtClean="0"/>
            </a:br>
            <a:r>
              <a:rPr lang="ru-RU" dirty="0" smtClean="0"/>
              <a:t>Антропогенные экосистемы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7050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000" dirty="0" smtClean="0"/>
              <a:t>Биогеоценоз?</a:t>
            </a:r>
          </a:p>
          <a:p>
            <a:pPr marL="0" indent="0" algn="ctr">
              <a:buNone/>
            </a:pPr>
            <a:endParaRPr lang="ru-RU" sz="4000" dirty="0" smtClean="0"/>
          </a:p>
          <a:p>
            <a:pPr marL="0" indent="0" algn="ctr">
              <a:buNone/>
            </a:pPr>
            <a:endParaRPr lang="ru-RU" sz="4000" dirty="0"/>
          </a:p>
          <a:p>
            <a:pPr marL="0" indent="0" algn="ctr">
              <a:buNone/>
            </a:pPr>
            <a:r>
              <a:rPr lang="ru-RU" sz="4000" dirty="0" smtClean="0"/>
              <a:t>Экосистема?</a:t>
            </a:r>
          </a:p>
          <a:p>
            <a:pPr marL="0" indent="0" algn="ctr">
              <a:buNone/>
            </a:pPr>
            <a:endParaRPr lang="ru-RU" sz="4000" dirty="0"/>
          </a:p>
          <a:p>
            <a:pPr marL="0" indent="0" algn="ctr">
              <a:buNone/>
            </a:pPr>
            <a:endParaRPr lang="en-US" sz="4000" dirty="0" smtClean="0"/>
          </a:p>
          <a:p>
            <a:pPr marL="0" lvl="0" indent="0" algn="ctr">
              <a:buNone/>
            </a:pPr>
            <a:r>
              <a:rPr lang="ru-RU" sz="3600" dirty="0">
                <a:solidFill>
                  <a:prstClr val="black"/>
                </a:solidFill>
              </a:rPr>
              <a:t>Структура экосистем?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41629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Свойства биогеоценозов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1) Целостность, достигаемая круговоротом веществ и поступлением энергии.</a:t>
            </a:r>
          </a:p>
          <a:p>
            <a:r>
              <a:rPr lang="ru-RU" dirty="0" smtClean="0"/>
              <a:t>2) </a:t>
            </a:r>
            <a:r>
              <a:rPr lang="ru-RU" dirty="0" err="1" smtClean="0"/>
              <a:t>Самовоспроизводство</a:t>
            </a:r>
            <a:r>
              <a:rPr lang="ru-RU" dirty="0" smtClean="0"/>
              <a:t>. Происходит благодаря размножению организмов.</a:t>
            </a:r>
          </a:p>
          <a:p>
            <a:r>
              <a:rPr lang="ru-RU" dirty="0" smtClean="0"/>
              <a:t>3) Устойчивость - способность выдерживать изменения, вызванные разными воздействиями.</a:t>
            </a:r>
          </a:p>
          <a:p>
            <a:r>
              <a:rPr lang="ru-RU" dirty="0" smtClean="0"/>
              <a:t>4) </a:t>
            </a:r>
            <a:r>
              <a:rPr lang="ru-RU" dirty="0" err="1" smtClean="0"/>
              <a:t>Саморегуляция</a:t>
            </a:r>
            <a:r>
              <a:rPr lang="ru-RU" dirty="0" smtClean="0"/>
              <a:t> – способность восстанавливать существовавшее ранее равновесие и связи между компонентами после природного или антропогенного воздействия.</a:t>
            </a:r>
          </a:p>
          <a:p>
            <a:r>
              <a:rPr lang="ru-RU" dirty="0" smtClean="0"/>
              <a:t>5) Саморазвитие – циклические и поступательные изменения, вызванные действием разных факторов, в первую очередь живого компонента – биоценоза.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0056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 счёт чего поддерживается устойчивость экосистемы?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</a:t>
            </a:r>
            <a:r>
              <a:rPr lang="ru-RU" dirty="0" smtClean="0"/>
              <a:t>) большое видовое </a:t>
            </a:r>
            <a:r>
              <a:rPr lang="ru-RU" dirty="0" smtClean="0"/>
              <a:t>разнообразие; </a:t>
            </a:r>
            <a:r>
              <a:rPr lang="ru-RU" dirty="0"/>
              <a:t>образование ярусов леса;</a:t>
            </a:r>
          </a:p>
          <a:p>
            <a:r>
              <a:rPr lang="ru-RU" dirty="0"/>
              <a:t>2) высокая биологическая </a:t>
            </a:r>
            <a:r>
              <a:rPr lang="ru-RU" dirty="0" smtClean="0"/>
              <a:t>продуктивность;</a:t>
            </a:r>
            <a:endParaRPr lang="ru-RU" dirty="0"/>
          </a:p>
          <a:p>
            <a:r>
              <a:rPr lang="ru-RU" dirty="0"/>
              <a:t>3) разветвлённые цепи и сети питания: богатство и разнообразие растений является причиной развития многочисленных потребителей из мира животных (растительноядные, плотоядные). Все виды служат источником питания и средой обитания для многочисленных паразитических организмов (наружных и внутренних). Выпадение какого-то одного вида животного существенно не нарушает всю систему;</a:t>
            </a:r>
          </a:p>
          <a:p>
            <a:r>
              <a:rPr lang="ru-RU" dirty="0"/>
              <a:t>4) замкнутый круговорот веществ: высокая продуктивность растений приводит к образованию листового </a:t>
            </a:r>
            <a:r>
              <a:rPr lang="ru-RU" dirty="0" err="1"/>
              <a:t>опада</a:t>
            </a:r>
            <a:r>
              <a:rPr lang="ru-RU" dirty="0"/>
              <a:t>. С </a:t>
            </a:r>
            <a:r>
              <a:rPr lang="ru-RU" dirty="0" err="1"/>
              <a:t>опадом</a:t>
            </a:r>
            <a:r>
              <a:rPr lang="ru-RU" dirty="0"/>
              <a:t> в почву возвращается большая часть потреблённых растениями минеральных веществ и азота.</a:t>
            </a:r>
          </a:p>
        </p:txBody>
      </p:sp>
    </p:spTree>
    <p:extLst>
      <p:ext uri="{BB962C8B-B14F-4D97-AF65-F5344CB8AC3E}">
        <p14:creationId xmlns:p14="http://schemas.microsoft.com/office/powerpoint/2010/main" val="1738592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Устойчивость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экосистем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падает с обеднением видового состава. </a:t>
            </a:r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Самые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устойчивые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— богатые жизнью тропические леса (свыше 8000 видов растений), </a:t>
            </a:r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достаточно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устойчивы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леса умеренной полосы (2000 видов), менее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устойчивы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тундровые биоценозы (500 видов), мало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устойчивы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экосистемы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океанических островов.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6268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034" y="0"/>
            <a:ext cx="8804163" cy="683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4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численность какого-либо вида начинает возрастать – </a:t>
            </a:r>
          </a:p>
          <a:p>
            <a:pPr marL="0" indent="0">
              <a:buNone/>
            </a:pPr>
            <a:r>
              <a:rPr lang="ru-RU" dirty="0" smtClean="0"/>
              <a:t>возрастает численность хищников и паразитов, питающихся за его счет, а снижение численности приведет к снижению численности популяций тех видов, для которых он является основным пищевым ресурсом.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2246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4528"/>
          </a:xfrm>
        </p:spPr>
        <p:txBody>
          <a:bodyPr/>
          <a:lstStyle/>
          <a:p>
            <a:r>
              <a:rPr lang="ru-RU" dirty="0" smtClean="0"/>
              <a:t>Циклические изменения в биогеоценозах: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79653"/>
            <a:ext cx="10515600" cy="5210977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Суточные изменения.  Связаны со сменой дня и ночи. Пример: синицы активны днём, совы – ночью.</a:t>
            </a:r>
          </a:p>
          <a:p>
            <a:pPr marL="514350" indent="-514350">
              <a:buAutoNum type="arabicPeriod"/>
            </a:pPr>
            <a:r>
              <a:rPr lang="ru-RU" dirty="0" smtClean="0"/>
              <a:t>Сезонные. Связаны со сменой времён года.</a:t>
            </a:r>
          </a:p>
          <a:p>
            <a:pPr marL="0" indent="0">
              <a:buNone/>
            </a:pPr>
            <a:r>
              <a:rPr lang="ru-RU" dirty="0" smtClean="0"/>
              <a:t>Пример: листопад у деревьев, отлёт и прилёт птиц, оцепенение и спячка у животных.</a:t>
            </a:r>
          </a:p>
          <a:p>
            <a:pPr marL="0" indent="0">
              <a:buNone/>
            </a:pPr>
            <a:r>
              <a:rPr lang="ru-RU" dirty="0" smtClean="0"/>
              <a:t>3. Многолетние. З</a:t>
            </a:r>
            <a:r>
              <a:rPr lang="ru-RU" dirty="0" smtClean="0">
                <a:solidFill>
                  <a:srgbClr val="333333"/>
                </a:solidFill>
              </a:rPr>
              <a:t>ависят </a:t>
            </a:r>
            <a:r>
              <a:rPr lang="ru-RU" dirty="0">
                <a:solidFill>
                  <a:srgbClr val="333333"/>
                </a:solidFill>
              </a:rPr>
              <a:t>от изменения по годам метеорологических условий (климатических флюктуации) или других внешних факторов, действующих на сообщество (например, степени разлива рек</a:t>
            </a:r>
            <a:r>
              <a:rPr lang="ru-RU" dirty="0" smtClean="0">
                <a:solidFill>
                  <a:srgbClr val="333333"/>
                </a:solidFill>
              </a:rPr>
              <a:t>),</a:t>
            </a:r>
            <a:r>
              <a:rPr lang="ru-RU" dirty="0" smtClean="0"/>
              <a:t> </a:t>
            </a:r>
            <a:r>
              <a:rPr lang="ru-RU" dirty="0"/>
              <a:t>с повторением массовых размножений животных или патогенных для растений </a:t>
            </a:r>
            <a:r>
              <a:rPr lang="ru-RU" dirty="0" smtClean="0"/>
              <a:t>микроорганизмов.</a:t>
            </a:r>
          </a:p>
          <a:p>
            <a:pPr marL="0" indent="0">
              <a:buNone/>
            </a:pPr>
            <a:r>
              <a:rPr lang="ru-RU" dirty="0" smtClean="0"/>
              <a:t>Пример: численность растений и хищников изменяется после вспышки размножения леммингов или других грызунов.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1313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Поступательные изменения сообществ - сукцессии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97" y="1690688"/>
            <a:ext cx="10418967" cy="526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032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Смена экосистем. Первичная сукцессия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84495"/>
          </a:xfrm>
        </p:spPr>
        <p:txBody>
          <a:bodyPr/>
          <a:lstStyle/>
          <a:p>
            <a:r>
              <a:rPr lang="ru-RU" b="1" dirty="0" smtClean="0"/>
              <a:t>Сукцессия - последовательная </a:t>
            </a:r>
            <a:r>
              <a:rPr lang="ru-RU" b="1" dirty="0"/>
              <a:t>закономерная смена одного биологического сообщества </a:t>
            </a:r>
            <a:r>
              <a:rPr lang="ru-RU" b="1" dirty="0" smtClean="0"/>
              <a:t>другим в направлении повышения устойчивости.</a:t>
            </a:r>
            <a:endParaRPr lang="ru-RU" b="1" dirty="0" smtClean="0"/>
          </a:p>
          <a:p>
            <a:endParaRPr lang="ru-RU" sz="1050" dirty="0"/>
          </a:p>
          <a:p>
            <a:r>
              <a:rPr lang="ru-RU" dirty="0" smtClean="0"/>
              <a:t>Первичная сукцессия возникает на безжизненном субстрате (на голой скале).</a:t>
            </a:r>
          </a:p>
          <a:p>
            <a:r>
              <a:rPr lang="ru-RU" dirty="0" smtClean="0"/>
              <a:t>Стадии: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5854" y="4737249"/>
            <a:ext cx="1210937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Скала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20266" y="4660130"/>
            <a:ext cx="1697516" cy="1211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Появление лишайников, накопление веществ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61935" y="4759284"/>
            <a:ext cx="1422094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Мхи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87213" y="4759280"/>
            <a:ext cx="1354156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Травы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843959" y="4759273"/>
            <a:ext cx="1384452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Кустарники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883344" y="4759267"/>
            <a:ext cx="1210937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Деревья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1696712" y="5155887"/>
            <a:ext cx="671110" cy="1762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4198230" y="5100806"/>
            <a:ext cx="637371" cy="1762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6305598" y="5100806"/>
            <a:ext cx="567024" cy="1762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8309904" y="5067756"/>
            <a:ext cx="465520" cy="1983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10344839" y="5100806"/>
            <a:ext cx="451691" cy="881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313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Смена экосистем. </a:t>
            </a:r>
            <a:r>
              <a:rPr lang="ru-RU" dirty="0" smtClean="0">
                <a:solidFill>
                  <a:prstClr val="black"/>
                </a:solidFill>
              </a:rPr>
              <a:t>Вторичная </a:t>
            </a:r>
            <a:r>
              <a:rPr lang="ru-RU" dirty="0">
                <a:solidFill>
                  <a:prstClr val="black"/>
                </a:solidFill>
              </a:rPr>
              <a:t>сукцессия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Вторичная </a:t>
            </a:r>
            <a:r>
              <a:rPr lang="ru-RU" sz="44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сукцессия появляется на месте нарушенных или разрушенных экосистем (после пожара, вырубки деревьев, на месте заброшенного поля).</a:t>
            </a:r>
          </a:p>
          <a:p>
            <a:r>
              <a:rPr lang="ru-RU" sz="44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 Протекает быстрее, чем первичная. т.к. сохранены ресурсы.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9094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570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Сукцессии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Виды </a:t>
            </a:r>
            <a:r>
              <a:rPr lang="ru-RU" altLang="ru-RU" sz="2400" dirty="0">
                <a:solidFill>
                  <a:prstClr val="black"/>
                </a:solidFill>
              </a:rPr>
              <a:t>растений и животных в процессе сукцессии непрерывно сменяются.</a:t>
            </a:r>
            <a:r>
              <a:rPr lang="en-US" altLang="ru-RU" sz="2400" dirty="0">
                <a:solidFill>
                  <a:prstClr val="black"/>
                </a:solidFill>
              </a:rPr>
              <a:t> </a:t>
            </a:r>
            <a:endParaRPr lang="ru-RU" altLang="ru-RU" sz="2400" dirty="0" smtClean="0">
              <a:solidFill>
                <a:prstClr val="black"/>
              </a:solidFill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Сукцессионные </a:t>
            </a:r>
            <a:r>
              <a:rPr lang="ru-RU" altLang="ru-RU" sz="2400" dirty="0">
                <a:solidFill>
                  <a:prstClr val="black"/>
                </a:solidFill>
              </a:rPr>
              <a:t>изменения всегда сопровождаются повышением видового </a:t>
            </a:r>
            <a:r>
              <a:rPr lang="ru-RU" altLang="ru-RU" sz="2400" dirty="0" smtClean="0">
                <a:solidFill>
                  <a:prstClr val="black"/>
                </a:solidFill>
              </a:rPr>
              <a:t>разнообразия организмов.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Происходит </a:t>
            </a:r>
            <a:r>
              <a:rPr lang="ru-RU" altLang="ru-RU" sz="2400" dirty="0">
                <a:solidFill>
                  <a:prstClr val="black"/>
                </a:solidFill>
              </a:rPr>
              <a:t>увеличение биомассы органического вещества. </a:t>
            </a:r>
            <a:endParaRPr lang="ru-RU" altLang="ru-RU" sz="2400" dirty="0" smtClean="0">
              <a:solidFill>
                <a:prstClr val="black"/>
              </a:solidFill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На </a:t>
            </a:r>
            <a:r>
              <a:rPr lang="ru-RU" altLang="ru-RU" sz="2400" dirty="0">
                <a:solidFill>
                  <a:prstClr val="black"/>
                </a:solidFill>
              </a:rPr>
              <a:t>ранних стадиях первичной сукцессии скорость прироста биомассы растениями высока, но на последующих стадиях она падает</a:t>
            </a:r>
            <a:r>
              <a:rPr lang="ru-RU" altLang="ru-RU" sz="2400" dirty="0" smtClean="0">
                <a:solidFill>
                  <a:prstClr val="black"/>
                </a:solidFill>
              </a:rPr>
              <a:t>.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endParaRPr lang="ru-RU" altLang="ru-RU" sz="2400" dirty="0">
              <a:solidFill>
                <a:prstClr val="black"/>
              </a:solidFill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Зрелое сообщество называется </a:t>
            </a:r>
            <a:r>
              <a:rPr lang="ru-RU" altLang="ru-RU" sz="2400" dirty="0" err="1" smtClean="0">
                <a:solidFill>
                  <a:prstClr val="black"/>
                </a:solidFill>
              </a:rPr>
              <a:t>климаксное</a:t>
            </a:r>
            <a:r>
              <a:rPr lang="ru-RU" altLang="ru-RU" sz="2400" dirty="0" smtClean="0">
                <a:solidFill>
                  <a:prstClr val="black"/>
                </a:solidFill>
              </a:rPr>
              <a:t> сообщество.</a:t>
            </a:r>
            <a:endParaRPr lang="ru-RU" altLang="ru-RU" sz="2400" dirty="0">
              <a:solidFill>
                <a:prstClr val="black"/>
              </a:solidFill>
            </a:endParaRP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75478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1000"/>
              </a:spcBef>
            </a:pPr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+mn-ea"/>
                <a:cs typeface="+mn-cs"/>
              </a:rPr>
              <a:t>Причины смены биогеоценозов:</a:t>
            </a:r>
            <a:endParaRPr lang="ru-RU" sz="2800" dirty="0">
              <a:solidFill>
                <a:srgbClr val="000000"/>
              </a:solidFill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1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) Изменение организмами среды обитания,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2) деятельность человека.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3) Природные катаклизмы.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45428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Почему широколиственный лес считают более устойчивой экосистемой, чем разнотравный луг? Приведите не менее трёх доказательств.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Элементы 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ответа: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1) в широколиственном лесу большее разнообразие видов, чем на лугу;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2)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многоярусность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 и большое разнообразие экологических ниш;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3) разветвлённые сети питания обеспечивают более полный круговорот веществ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73181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613" y="936626"/>
            <a:ext cx="10515600" cy="5921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Антропогенные экосистемы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09613" y="2085975"/>
            <a:ext cx="3819525" cy="18288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err="1" smtClean="0"/>
              <a:t>Агроэкосистемы</a:t>
            </a:r>
            <a:endParaRPr lang="ru-RU" sz="36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405688" y="2085975"/>
            <a:ext cx="3819525" cy="18288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err="1" smtClean="0"/>
              <a:t>Урбоэкосистемы</a:t>
            </a:r>
            <a:endParaRPr lang="ru-RU" sz="3600" dirty="0"/>
          </a:p>
        </p:txBody>
      </p:sp>
      <p:cxnSp>
        <p:nvCxnSpPr>
          <p:cNvPr id="7" name="Прямая со стрелкой 6"/>
          <p:cNvCxnSpPr>
            <a:stCxn id="2" idx="2"/>
          </p:cNvCxnSpPr>
          <p:nvPr/>
        </p:nvCxnSpPr>
        <p:spPr>
          <a:xfrm flipH="1">
            <a:off x="2619375" y="1528764"/>
            <a:ext cx="3348038" cy="5572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2"/>
          </p:cNvCxnSpPr>
          <p:nvPr/>
        </p:nvCxnSpPr>
        <p:spPr>
          <a:xfrm>
            <a:off x="5967413" y="1528764"/>
            <a:ext cx="3476625" cy="5572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405688" y="4171949"/>
            <a:ext cx="37576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333333"/>
                </a:solidFill>
                <a:latin typeface="Arial" panose="020B0604020202020204" pitchFamily="34" charset="0"/>
              </a:rPr>
              <a:t>города, посёлки и урбанизированные людьми участки земли.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83432" y="4171949"/>
            <a:ext cx="35099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пастбища, поля, парки, сады, теплицы</a:t>
            </a:r>
          </a:p>
        </p:txBody>
      </p:sp>
    </p:spTree>
    <p:extLst>
      <p:ext uri="{BB962C8B-B14F-4D97-AF65-F5344CB8AC3E}">
        <p14:creationId xmlns:p14="http://schemas.microsoft.com/office/powerpoint/2010/main" val="868599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Агроэкосистемы</a:t>
            </a:r>
            <a:r>
              <a:rPr lang="ru-RU" dirty="0" smtClean="0"/>
              <a:t> (</a:t>
            </a:r>
            <a:r>
              <a:rPr lang="ru-RU" dirty="0" err="1" smtClean="0"/>
              <a:t>агроценозы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/>
              <a:t>Агроценозы</a:t>
            </a:r>
            <a:r>
              <a:rPr lang="ru-RU" dirty="0" smtClean="0"/>
              <a:t>- искусственные экосистемы (пастбища, поля, парки, сады, теплицы).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0612" y="3210652"/>
            <a:ext cx="9144000" cy="310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14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9119" y="133256"/>
            <a:ext cx="10515600" cy="50520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Сравнительная характеристика природных экосистем и </a:t>
            </a:r>
            <a:r>
              <a:rPr lang="ru-RU" sz="2400" dirty="0" err="1" smtClean="0"/>
              <a:t>агроценозов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5600610"/>
              </p:ext>
            </p:extLst>
          </p:nvPr>
        </p:nvGraphicFramePr>
        <p:xfrm>
          <a:off x="166688" y="638464"/>
          <a:ext cx="11777661" cy="5823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5887">
                  <a:extLst>
                    <a:ext uri="{9D8B030D-6E8A-4147-A177-3AD203B41FA5}">
                      <a16:colId xmlns:a16="http://schemas.microsoft.com/office/drawing/2014/main" val="1920657462"/>
                    </a:ext>
                  </a:extLst>
                </a:gridCol>
                <a:gridCol w="3925887">
                  <a:extLst>
                    <a:ext uri="{9D8B030D-6E8A-4147-A177-3AD203B41FA5}">
                      <a16:colId xmlns:a16="http://schemas.microsoft.com/office/drawing/2014/main" val="3908924320"/>
                    </a:ext>
                  </a:extLst>
                </a:gridCol>
                <a:gridCol w="3925887">
                  <a:extLst>
                    <a:ext uri="{9D8B030D-6E8A-4147-A177-3AD203B41FA5}">
                      <a16:colId xmlns:a16="http://schemas.microsoft.com/office/drawing/2014/main" val="2530866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Характеристики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Природная экосистема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</a:rPr>
                        <a:t>Агроценоз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977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1. Видовое разнообразие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Много видов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</a:rPr>
                        <a:t>Малое видовое разнообразие, вид - доминант определяет человек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851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2. Пищевые цепи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Разветвленные пищевые цепи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Короткие цепи питания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351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</a:rPr>
                        <a:t>3. Круговорот веществ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Полный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Неполный, часть элементов забирает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</a:rPr>
                        <a:t>человек вместе с урожаем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090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</a:rPr>
                        <a:t>4. Необходимость поступления веществ в экосистему извне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Отсутствует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</a:rPr>
                        <a:t>Есть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(вносятся удобрения)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51581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</a:rPr>
                        <a:t>5. Продуктивность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Зависит от природных условий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Высокая, благодаря человеку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6539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</a:rPr>
                        <a:t>6. Действие отбора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Естественный отбор, остаются более устойчивые особи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Искусственный отбор, остаются ценные для человека особи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9806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</a:rPr>
                        <a:t>7. Саморегуляция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+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</a:rPr>
                        <a:t>-</a:t>
                      </a: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929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</a:rPr>
                        <a:t>8. Устойчивость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</a:rPr>
                        <a:t>+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</a:rPr>
                        <a:t>Не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могут существовать без человека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840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8074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1063" y="22225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Синантропные </a:t>
            </a:r>
            <a:r>
              <a:rPr lang="ru-RU" dirty="0" smtClean="0"/>
              <a:t>виды - животные </a:t>
            </a:r>
            <a:r>
              <a:rPr lang="ru-RU" dirty="0"/>
              <a:t>и растения, образ жизни которых </a:t>
            </a:r>
            <a:r>
              <a:rPr lang="ru-RU" dirty="0" smtClean="0"/>
              <a:t>связан </a:t>
            </a:r>
            <a:r>
              <a:rPr lang="ru-RU" dirty="0"/>
              <a:t>с </a:t>
            </a:r>
            <a:r>
              <a:rPr lang="ru-RU" dirty="0" smtClean="0"/>
              <a:t>человеком и </a:t>
            </a:r>
            <a:r>
              <a:rPr lang="ru-RU" dirty="0"/>
              <a:t>его </a:t>
            </a:r>
            <a:r>
              <a:rPr lang="ru-RU" dirty="0" smtClean="0"/>
              <a:t>жильём.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731" y="2243614"/>
            <a:ext cx="3107532" cy="20716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731" y="4379185"/>
            <a:ext cx="2600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Комнатная муха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264" y="1991969"/>
            <a:ext cx="4229099" cy="28207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10026" y="5072235"/>
            <a:ext cx="2600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Голубь сизый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1176" y="1991969"/>
            <a:ext cx="3640824" cy="281463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63026" y="5066096"/>
            <a:ext cx="2600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Серая крыса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69111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648</Words>
  <Application>Microsoft Office PowerPoint</Application>
  <PresentationFormat>Широкоэкранный</PresentationFormat>
  <Paragraphs>102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Verdana</vt:lpstr>
      <vt:lpstr>Тема Office</vt:lpstr>
      <vt:lpstr>Свойства биогеоценозов и динамика сообществ. Антропогенные экосистемы </vt:lpstr>
      <vt:lpstr>Презентация PowerPoint</vt:lpstr>
      <vt:lpstr>Свойства биогеоценозов</vt:lpstr>
      <vt:lpstr>За счёт чего поддерживается устойчивость экосистемы?</vt:lpstr>
      <vt:lpstr>Презентация PowerPoint</vt:lpstr>
      <vt:lpstr>Презентация PowerPoint</vt:lpstr>
      <vt:lpstr>Презентация PowerPoint</vt:lpstr>
      <vt:lpstr>Циклические изменения в биогеоценозах:</vt:lpstr>
      <vt:lpstr>Поступательные изменения сообществ - сукцессии</vt:lpstr>
      <vt:lpstr>Смена экосистем. Первичная сукцессия</vt:lpstr>
      <vt:lpstr>Смена экосистем. Вторичная сукцессия</vt:lpstr>
      <vt:lpstr>Презентация PowerPoint</vt:lpstr>
      <vt:lpstr>Сукцессии</vt:lpstr>
      <vt:lpstr>Причины смены биогеоценозов:</vt:lpstr>
      <vt:lpstr>Задание</vt:lpstr>
      <vt:lpstr>Антропогенные экосистемы</vt:lpstr>
      <vt:lpstr>Агроэкосистемы (агроценозы)</vt:lpstr>
      <vt:lpstr>Сравнительная характеристика природных экосистем и агроценозов</vt:lpstr>
      <vt:lpstr>Синантропные виды - животные и растения, образ жизни которых связан с человеком и его жильём.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Причины устойчивости и смены экосистем</dc:title>
  <dc:creator>RePack by Diakov</dc:creator>
  <cp:lastModifiedBy>RePack by Diakov</cp:lastModifiedBy>
  <cp:revision>25</cp:revision>
  <dcterms:created xsi:type="dcterms:W3CDTF">2020-04-07T20:24:57Z</dcterms:created>
  <dcterms:modified xsi:type="dcterms:W3CDTF">2020-04-21T11:44:03Z</dcterms:modified>
</cp:coreProperties>
</file>