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5" r:id="rId9"/>
    <p:sldId id="262" r:id="rId10"/>
    <p:sldId id="266" r:id="rId11"/>
    <p:sldId id="26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594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956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813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180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429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665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518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875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757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764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68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71A83-281E-411E-9907-810EA2DA0819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34957-A531-4F8A-9280-F0D4F0CC2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247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Закономерности </a:t>
            </a:r>
            <a:r>
              <a:rPr lang="ru-RU" dirty="0" err="1" smtClean="0"/>
              <a:t>мутанционного</a:t>
            </a:r>
            <a:r>
              <a:rPr lang="ru-RU" dirty="0" smtClean="0"/>
              <a:t> процесса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597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Мутации – внезапные скачкообразные изменения наследственного материала клетки. Мутации наследуются и связаны с изменением генотипа.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Мутагены – химические вещества и факторы, вызывающие мутации.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7576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72877"/>
            <a:ext cx="10515600" cy="5604086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4803354" y="881349"/>
            <a:ext cx="3117774" cy="145422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Мутагены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54236" y="3633729"/>
            <a:ext cx="3819454" cy="322427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Физические</a:t>
            </a:r>
          </a:p>
          <a:p>
            <a:pPr algn="ctr"/>
            <a:endParaRPr lang="ru-RU" sz="2800" b="1" dirty="0">
              <a:solidFill>
                <a:schemeClr val="tx1"/>
              </a:solidFill>
            </a:endParaRP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Все виды </a:t>
            </a:r>
            <a:r>
              <a:rPr lang="ru-RU" sz="2800" dirty="0" smtClean="0">
                <a:solidFill>
                  <a:schemeClr val="tx1"/>
                </a:solidFill>
              </a:rPr>
              <a:t>излучения (рентгеновское, ионизирующее, ультрафиолетовое и др.), </a:t>
            </a:r>
            <a:r>
              <a:rPr lang="ru-RU" sz="2800" dirty="0">
                <a:solidFill>
                  <a:schemeClr val="tx1"/>
                </a:solidFill>
              </a:rPr>
              <a:t>высокие температуры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322794" y="3720946"/>
            <a:ext cx="3756751" cy="322427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Химические</a:t>
            </a:r>
          </a:p>
          <a:p>
            <a:pPr algn="ctr"/>
            <a:endParaRPr lang="ru-RU" sz="2800" b="1" dirty="0">
              <a:solidFill>
                <a:schemeClr val="tx1"/>
              </a:solidFill>
            </a:endParaRP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Химические вещества (иприт, формальдегид, колхицин, бензол и др.)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615189" y="3633729"/>
            <a:ext cx="3576811" cy="33987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Биологические</a:t>
            </a:r>
          </a:p>
          <a:p>
            <a:pPr algn="ctr"/>
            <a:endParaRPr lang="ru-RU" sz="2800" b="1" dirty="0">
              <a:solidFill>
                <a:schemeClr val="tx1"/>
              </a:solidFill>
            </a:endParaRP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Организмы. </a:t>
            </a: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Вирусы и бактерии</a:t>
            </a:r>
            <a:endParaRPr lang="ru-RU" sz="2800" dirty="0">
              <a:solidFill>
                <a:schemeClr val="tx1"/>
              </a:solidFill>
            </a:endParaRPr>
          </a:p>
        </p:txBody>
      </p:sp>
      <p:cxnSp>
        <p:nvCxnSpPr>
          <p:cNvPr id="10" name="Прямая со стрелкой 9"/>
          <p:cNvCxnSpPr>
            <a:stCxn id="4" idx="4"/>
          </p:cNvCxnSpPr>
          <p:nvPr/>
        </p:nvCxnSpPr>
        <p:spPr>
          <a:xfrm flipH="1">
            <a:off x="2192357" y="2335576"/>
            <a:ext cx="4169884" cy="1167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4"/>
          </p:cNvCxnSpPr>
          <p:nvPr/>
        </p:nvCxnSpPr>
        <p:spPr>
          <a:xfrm flipH="1">
            <a:off x="6334699" y="2335576"/>
            <a:ext cx="27542" cy="12981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4"/>
          </p:cNvCxnSpPr>
          <p:nvPr/>
        </p:nvCxnSpPr>
        <p:spPr>
          <a:xfrm>
            <a:off x="6362241" y="2335576"/>
            <a:ext cx="4169884" cy="12981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3599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84742"/>
            <a:ext cx="10515600" cy="569222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Мутации чаще всего </a:t>
            </a:r>
            <a:r>
              <a:rPr lang="ru-RU" dirty="0" err="1" smtClean="0"/>
              <a:t>рецессивны</a:t>
            </a:r>
            <a:r>
              <a:rPr lang="ru-RU" dirty="0" smtClean="0"/>
              <a:t> и скрыты в </a:t>
            </a:r>
            <a:r>
              <a:rPr lang="ru-RU" dirty="0" err="1" smtClean="0"/>
              <a:t>гетерозиготах</a:t>
            </a:r>
            <a:r>
              <a:rPr lang="ru-RU" dirty="0" smtClean="0"/>
              <a:t>. Проявляются они только в гомозиготном состоянии.</a:t>
            </a:r>
          </a:p>
          <a:p>
            <a:pPr marL="0" indent="0">
              <a:buNone/>
            </a:pPr>
            <a:r>
              <a:rPr lang="ru-RU" dirty="0" smtClean="0"/>
              <a:t>Они могут длительное время сохраняться в гетерозиготном состоянии, никак себя не проявляя. Поэтому определить наличие мутаций можно только при анализе нескольких поколений.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3649" y="4039262"/>
            <a:ext cx="6055605" cy="213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26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38978"/>
            <a:ext cx="10515600" cy="553798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Частота возникновения мутаций различна и связана с продолжительностью жизненного цикла организма.</a:t>
            </a:r>
          </a:p>
          <a:p>
            <a:pPr marL="0" indent="0">
              <a:buNone/>
            </a:pPr>
            <a:r>
              <a:rPr lang="ru-RU" dirty="0" smtClean="0"/>
              <a:t>Чем он короче, тем выше частота мутаций.</a:t>
            </a:r>
          </a:p>
          <a:p>
            <a:pPr marL="0" indent="0">
              <a:buNone/>
            </a:pPr>
            <a:r>
              <a:rPr lang="ru-RU" dirty="0" smtClean="0"/>
              <a:t>Частота геномных мутаций у человека: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0612" y="2580572"/>
            <a:ext cx="8971993" cy="427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17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70293" y="1825625"/>
            <a:ext cx="5574535" cy="4351338"/>
          </a:xfrm>
        </p:spPr>
        <p:txBody>
          <a:bodyPr/>
          <a:lstStyle/>
          <a:p>
            <a:r>
              <a:rPr lang="ru-RU" dirty="0" smtClean="0"/>
              <a:t>Николай </a:t>
            </a:r>
            <a:r>
              <a:rPr lang="ru-RU" dirty="0" smtClean="0"/>
              <a:t>Иванович Вавилов (25 ноября 1887, Москва — 26 января 1943, Саратов) — русский и советский учёный-генетик, ботаник, селекционер. </a:t>
            </a:r>
          </a:p>
          <a:p>
            <a:endParaRPr lang="ru-RU" dirty="0"/>
          </a:p>
          <a:p>
            <a:r>
              <a:rPr lang="ru-RU" dirty="0" smtClean="0"/>
              <a:t>В 1920 г. ученый сформулировал закон гомологических рядов в наследственной изменчивости.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19" y="804230"/>
            <a:ext cx="5859367" cy="585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50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Закон гомологических рядов в наследственной изменчивости Н.И. Вавилова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Генетически близкие виды и роды характеризуются сходными рядами наследственной изменчивости с такой правильностью, что, зная ряд форм в пределах одного вида, можно предвидеть нахождение параллельных форм у других видов и родов.</a:t>
            </a:r>
            <a:endParaRPr lang="ru-RU" dirty="0" smtClean="0"/>
          </a:p>
          <a:p>
            <a:r>
              <a:rPr lang="ru-RU" dirty="0" smtClean="0"/>
              <a:t>Чем </a:t>
            </a:r>
            <a:r>
              <a:rPr lang="ru-RU" dirty="0"/>
              <a:t>ближе генетически в общей системе расположены роды и виды, тем полнее тождество в рядах их изменчивости.</a:t>
            </a:r>
          </a:p>
          <a:p>
            <a:r>
              <a:rPr lang="ru-RU" dirty="0"/>
              <a:t>Целые семейства растений характеризуются определенным циклом изменчивости, проходящей через все роды, составляющие семейство.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0053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1595" y="202091"/>
            <a:ext cx="7620000" cy="634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281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05928"/>
            <a:ext cx="10515600" cy="5750805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Практическое значение закона.</a:t>
            </a:r>
          </a:p>
          <a:p>
            <a:pPr marL="0" indent="0">
              <a:buNone/>
            </a:pPr>
            <a:r>
              <a:rPr lang="ru-RU" sz="2400" dirty="0" smtClean="0"/>
              <a:t>Зная изменчивость и мутации у одного вида, можно предвидеть возможность их проявления и у близкородственных видов в пределах одного семейства.</a:t>
            </a:r>
          </a:p>
          <a:p>
            <a:pPr marL="0" indent="0">
              <a:buNone/>
            </a:pPr>
            <a:r>
              <a:rPr lang="ru-RU" sz="2400" dirty="0" smtClean="0"/>
              <a:t>Например, если </a:t>
            </a:r>
            <a:r>
              <a:rPr lang="ru-RU" sz="2400" dirty="0"/>
              <a:t>известны арбузы круглой и продолговатой формы, то такие же признаки есть  и у </a:t>
            </a:r>
            <a:r>
              <a:rPr lang="ru-RU" sz="2400" dirty="0" smtClean="0"/>
              <a:t>дыни (семейство Тыквенные). </a:t>
            </a:r>
            <a:r>
              <a:rPr lang="ru-RU" sz="2400" dirty="0"/>
              <a:t>Если у пшеницы колос желтый, красный, серый, то и у ржи будут выражены такие же цвета. </a:t>
            </a:r>
            <a:endParaRPr lang="ru-RU" sz="2400" dirty="0" smtClean="0"/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3514" y="3294043"/>
            <a:ext cx="7486018" cy="323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804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746099"/>
            <a:ext cx="10515600" cy="4308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 smtClean="0"/>
              <a:t>Представители отдельных родов или видов многих семейств цветковых растений образуют корнеплоды.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131" y="164450"/>
            <a:ext cx="7258050" cy="558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5391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Было доказано, что закон гомологических рядов действует и в отношении животных.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63843"/>
            <a:ext cx="3762260" cy="25066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3146" y="3393195"/>
            <a:ext cx="3495870" cy="26772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2988" y="2813572"/>
            <a:ext cx="2962209" cy="36104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58467" y="6239316"/>
            <a:ext cx="5783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Альбинизм у позвоночных животных: белка, ёж, ворона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50654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328</Words>
  <Application>Microsoft Office PowerPoint</Application>
  <PresentationFormat>Широкоэкранный</PresentationFormat>
  <Paragraphs>33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Закономерности мутанционного процесса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Закон гомологических рядов в наследственной изменчивости Н.И. Вавилова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Закономерности мутанционного процесса</dc:title>
  <dc:creator>RePack by Diakov</dc:creator>
  <cp:lastModifiedBy>RePack by Diakov</cp:lastModifiedBy>
  <cp:revision>12</cp:revision>
  <dcterms:created xsi:type="dcterms:W3CDTF">2020-05-21T17:48:43Z</dcterms:created>
  <dcterms:modified xsi:type="dcterms:W3CDTF">2020-05-22T07:23:26Z</dcterms:modified>
</cp:coreProperties>
</file>