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98" r:id="rId2"/>
    <p:sldId id="299" r:id="rId3"/>
    <p:sldId id="303" r:id="rId4"/>
    <p:sldId id="302" r:id="rId5"/>
    <p:sldId id="269" r:id="rId6"/>
    <p:sldId id="304" r:id="rId7"/>
    <p:sldId id="305" r:id="rId8"/>
    <p:sldId id="268" r:id="rId9"/>
    <p:sldId id="317" r:id="rId10"/>
    <p:sldId id="276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9" r:id="rId19"/>
    <p:sldId id="277" r:id="rId20"/>
    <p:sldId id="282" r:id="rId21"/>
    <p:sldId id="308" r:id="rId22"/>
    <p:sldId id="297" r:id="rId23"/>
    <p:sldId id="325" r:id="rId24"/>
    <p:sldId id="346" r:id="rId25"/>
    <p:sldId id="267" r:id="rId26"/>
    <p:sldId id="287" r:id="rId27"/>
    <p:sldId id="288" r:id="rId28"/>
    <p:sldId id="34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1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43E919-123C-477A-958F-F8CAE92BFC0C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A98DFD-5164-428C-AFED-7869E03740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155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AD7AC7-517C-4FDC-8505-D74F06FC3E1F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C676E-C820-4B74-8BD9-AAC3829878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418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8BDA1-D872-468B-BF05-6F3CEA9C91EB}" type="datetimeFigureOut">
              <a:rPr lang="ru-RU" smtClean="0"/>
              <a:pPr/>
              <a:t>22.03.2016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C2AFD-09A4-4ABC-A287-AB7EC66433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ege-study.ru/materialy-ege/ximiya-chast-s-zadacha-s5-opredelenie-formul-organicheskix-veshhestv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himege.ru/s5-ege-ximiya-fipi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&#1069;&#1083;&#1077;&#1082;&#1090;&#1080;&#1074;&#1085;&#1099;&#1081;%20&#1082;&#1091;&#1088;&#1089;%20%20&#1058;&#1077;&#1088;&#1077;&#1085;&#1090;&#1100;&#1077;&#1074;&#1072;%2030.09.07.do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643314"/>
            <a:ext cx="3571900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6248" y="1000108"/>
            <a:ext cx="4857752" cy="2600343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chemeClr val="accent2">
                    <a:lumMod val="75000"/>
                  </a:schemeClr>
                </a:solidFill>
                <a:cs typeface="Aharoni" pitchFamily="2" charset="-79"/>
              </a:rPr>
              <a:t>ЕГЭ - 2015</a:t>
            </a:r>
            <a:r>
              <a:rPr lang="ru-RU" b="1" dirty="0" smtClean="0">
                <a:cs typeface="Aharoni" pitchFamily="2" charset="-79"/>
              </a:rPr>
              <a:t/>
            </a:r>
            <a:br>
              <a:rPr lang="ru-RU" b="1" dirty="0" smtClean="0">
                <a:cs typeface="Aharoni" pitchFamily="2" charset="-79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Задание №40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(нахождение молекулярной формулы вещества)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5143512"/>
            <a:ext cx="4929222" cy="1357322"/>
          </a:xfrm>
        </p:spPr>
        <p:txBody>
          <a:bodyPr>
            <a:normAutofit fontScale="92500"/>
          </a:bodyPr>
          <a:lstStyle/>
          <a:p>
            <a:pPr algn="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Ким Е.П., учитель химии</a:t>
            </a:r>
          </a:p>
          <a:p>
            <a:pPr algn="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МАОУ «Гимназия №1 </a:t>
            </a:r>
          </a:p>
          <a:p>
            <a:pPr algn="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Октябрьского района г. Саратова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96474">
            <a:off x="114281" y="95079"/>
            <a:ext cx="3954976" cy="397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8229600" cy="86834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Новая модель задания на нахождение молекулярной формулы вещества  </a:t>
            </a:r>
            <a:endParaRPr lang="ru-RU" sz="3200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проведение необходимых вычислений для установления количества вещества, написание уравнения реакции в общем виде;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установление молекулярной формулы исходного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3)составление структурной формулы этого вещества (с учетом данных условия задания);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написание уравнения реакции,  подтверждающего указанное в условии свойство исходного вещества либо способ его получения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Основные понятия, используемые при выполнении задания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143116"/>
            <a:ext cx="7715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Простейшая (эмпирическая) формула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формула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которая отражает минимальное  соотношение атомов в молекуле вещества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Основные понятия, используемые при выполнении задания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Молекулярная (истинная) формула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формула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в которой отражается реальное число атомов каждого вида, входящих в молекулу вещества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Основные понятия, используемые при выполнении задания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Массовая доля элемента в данном веществе (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отношение относительной атомной массы данного элемента, умноженной на число его атомов в молекуле, к относительной молекулярной массе вещества</a:t>
            </a:r>
          </a:p>
          <a:p>
            <a:pPr>
              <a:buNone/>
            </a:pP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(Э) =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·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4000" b="1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40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(Э) /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4000" b="1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(вещества)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Основные понятия, используемые при выполнении задания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143116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571613"/>
            <a:ext cx="87154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Относительная плотность D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это величина, которая показывает, во сколько раз газ Х тяжелее газа У.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Её рассчитывают как отношение молярных масс газов Х и У: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(Х) = М(Х) / М(У)</a:t>
            </a: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4000504"/>
            <a:ext cx="6572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H2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= M(Х) / M(H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= M(Х) / 2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4721662"/>
            <a:ext cx="57062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baseline="-25000" dirty="0" err="1" smtClean="0">
                <a:latin typeface="Times New Roman" pitchFamily="18" charset="0"/>
                <a:cs typeface="Times New Roman" pitchFamily="18" charset="0"/>
              </a:rPr>
              <a:t>возд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= М(Х) / 29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Основные понятия, используемые при выполнении задания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143116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928801"/>
            <a:ext cx="8501122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Абсолютная плотность газа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это масса 1 л газа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(газа) / V(газа)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Если взять 1 моль газа (при н.у.), то тогда:</a:t>
            </a:r>
          </a:p>
          <a:p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= М /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3600" baseline="-250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следовательно,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 =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ρ </a:t>
            </a:r>
            <a:r>
              <a:rPr lang="ru-RU" sz="3600" b="1" baseline="30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3600" baseline="-250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Типы задач в задании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определение формулы вещества по массовым долям химических элементов или по общей формуле вещества;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определение формулы вещества по продуктам сгорания;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определение формулы вещества по химическим свойствам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Алгоритм решения заданий №40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1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) Определяем общую формулу гомологического ряда, к которому относится неизвестное соединение Х.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2) Записываем уравнение реакции исследуемого вещества Х с реагентом Y.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3) По массе или объему Y (или конечного вещества Z) находим его количество.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4) По количеству Y или Z делаем вывод о количестве Х.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5) Зная массу Х и его количество, рассчитываем молярную массу исследуемого вещества Х. 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6) По молярной массе X и общей формуле гомологического ряда можно определить молекулярную формулу Х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7) Исходя из условия задачи, составляем структурную формулу и уравнение указанного процесса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Елена\Desktop\С5 Подборка\Общие формулы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286808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</a:t>
            </a:r>
            <a:r>
              <a:rPr lang="ru-RU" sz="3200" b="1" dirty="0" err="1" smtClean="0">
                <a:solidFill>
                  <a:srgbClr val="C00000"/>
                </a:solidFill>
                <a:cs typeface="Aharoni" pitchFamily="2" charset="-79"/>
              </a:rPr>
              <a:t>алканы</a:t>
            </a:r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) </a:t>
            </a:r>
            <a:r>
              <a:rPr lang="ru-RU" sz="3200" dirty="0" smtClean="0">
                <a:cs typeface="Aharoni" pitchFamily="2" charset="-79"/>
              </a:rPr>
              <a:t>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372476" cy="514351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 +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endParaRPr lang="pt-BR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HONO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pt-BR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2n-2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+ 2H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COONa + NaOH            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+ Na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      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endParaRPr lang="ru-RU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t-BR" baseline="-25000" dirty="0" smtClean="0"/>
          </a:p>
          <a:p>
            <a:pPr>
              <a:buNone/>
            </a:pPr>
            <a:endParaRPr lang="pt-BR" baseline="-25000" dirty="0" smtClean="0"/>
          </a:p>
          <a:p>
            <a:pPr>
              <a:buNone/>
            </a:pPr>
            <a:endParaRPr lang="pt-BR" baseline="-25000" dirty="0" smtClean="0"/>
          </a:p>
          <a:p>
            <a:pPr>
              <a:buNone/>
            </a:pPr>
            <a:endParaRPr lang="pt-BR" baseline="-25000" dirty="0" smtClean="0"/>
          </a:p>
          <a:p>
            <a:pPr>
              <a:buNone/>
            </a:pPr>
            <a:endParaRPr lang="pt-BR" dirty="0" smtClean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571736" y="214152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714744" y="2928934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928794" y="378619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357554" y="6072206"/>
            <a:ext cx="64294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714876" y="528638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857356" y="450057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71438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</a:t>
            </a:r>
            <a:r>
              <a:rPr lang="ru-RU" sz="3200" b="1" dirty="0" err="1" smtClean="0">
                <a:solidFill>
                  <a:srgbClr val="C00000"/>
                </a:solidFill>
                <a:cs typeface="Aharoni" pitchFamily="2" charset="-79"/>
              </a:rPr>
              <a:t>алкены</a:t>
            </a:r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) </a:t>
            </a:r>
            <a:r>
              <a:rPr lang="ru-RU" sz="3200" dirty="0" smtClean="0">
                <a:cs typeface="Aharoni" pitchFamily="2" charset="-79"/>
              </a:rPr>
              <a:t>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214554"/>
            <a:ext cx="8929718" cy="3911609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2n+2</a:t>
            </a: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</a:t>
            </a:r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2KMnO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+4H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(OH)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+2MnO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+2KOH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000232" y="2571744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071670" y="321468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143108" y="385762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285984" y="4572008"/>
            <a:ext cx="428628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857620" y="5214950"/>
            <a:ext cx="428628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</a:t>
            </a:r>
            <a:r>
              <a:rPr lang="ru-RU" sz="3200" b="1" dirty="0" err="1" smtClean="0">
                <a:solidFill>
                  <a:srgbClr val="C00000"/>
                </a:solidFill>
                <a:cs typeface="Aharoni" pitchFamily="2" charset="-79"/>
              </a:rPr>
              <a:t>алкины</a:t>
            </a:r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 и </a:t>
            </a:r>
            <a:r>
              <a:rPr lang="ru-RU" sz="3200" b="1" dirty="0" err="1" smtClean="0">
                <a:solidFill>
                  <a:srgbClr val="C00000"/>
                </a:solidFill>
                <a:cs typeface="Aharoni" pitchFamily="2" charset="-79"/>
              </a:rPr>
              <a:t>алкадиены</a:t>
            </a:r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) </a:t>
            </a:r>
            <a:r>
              <a:rPr lang="ru-RU" sz="3200" dirty="0" smtClean="0">
                <a:cs typeface="Aharoni" pitchFamily="2" charset="-79"/>
              </a:rPr>
              <a:t>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+ Г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  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+ 2Г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  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2n-2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+ 2H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 C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2n+2</a:t>
            </a:r>
          </a:p>
          <a:p>
            <a:pPr>
              <a:buNone/>
            </a:pP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endParaRPr lang="pt-BR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pt-BR" sz="38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sz="3800" baseline="-25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38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pt-BR" sz="38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/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000364" y="228599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000364" y="342900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071802" y="464344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286116" y="521495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071802" y="285749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214678" y="407194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28992" y="585789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(спирты) </a:t>
            </a:r>
            <a:r>
              <a:rPr lang="ru-RU" sz="3200" dirty="0" smtClean="0">
                <a:cs typeface="Aharoni" pitchFamily="2" charset="-79"/>
              </a:rPr>
              <a:t>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643998" cy="434023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OH         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OH          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OH + 2Na        2C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ONa + 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endParaRPr lang="ru-RU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OH +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CuO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 + 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или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OH +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CuO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C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СOH + 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aseline="-25000" dirty="0" smtClean="0"/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285984" y="192880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571736" y="285749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28992" y="385762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428992" y="457200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071934" y="550070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(альдегиды) </a:t>
            </a:r>
            <a:r>
              <a:rPr lang="ru-RU" sz="3200" dirty="0" smtClean="0">
                <a:cs typeface="Aharoni" pitchFamily="2" charset="-79"/>
              </a:rPr>
              <a:t>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7"/>
            <a:ext cx="8229600" cy="3429024"/>
          </a:xfrm>
        </p:spPr>
        <p:txBody>
          <a:bodyPr>
            <a:normAutofit/>
          </a:bodyPr>
          <a:lstStyle/>
          <a:p>
            <a:endParaRPr lang="ru-RU" baseline="-25000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2143116"/>
            <a:ext cx="76438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COH + 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OH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643174" y="235743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14282" y="2857496"/>
            <a:ext cx="89297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COH +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2Cu(OH)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Cu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 +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COH +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+ 2Ag + H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COH + 2[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]OH         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COOH+2Ag+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+H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643306" y="307181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143240" y="385604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286248" y="457042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14282" y="5143512"/>
            <a:ext cx="84296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 +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2[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]OH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COONH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+ 2Ag + 3NH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ru-RU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500562" y="5429264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(карбоновые кислоты)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450059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+ 2K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Na)         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COOK(Na)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KOH           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COOK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</a:t>
            </a:r>
            <a:r>
              <a:rPr lang="en-US" sz="3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          (C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COO)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Ca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CaCO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        (C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COO)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Ca+ 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NaHCO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        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COONa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 + 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Na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        2C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COONa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 + CO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lnSpc>
                <a:spcPct val="170000"/>
              </a:lnSpc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COOH + 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2m+1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OH   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COOC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2m+1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3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3857620" y="228599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3571868" y="292734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3571868" y="357028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857620" y="414179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929058" y="478632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000496" y="535782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357686" y="600076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(амины) 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450059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HBr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[С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 +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HBr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[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[С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] 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[С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+ HNO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2n+1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OH + N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 smtClean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3643306" y="2214554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071934" y="378619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214810" y="492919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929058" y="600076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929058" y="271462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cs typeface="Aharoni" pitchFamily="2" charset="-79"/>
              </a:rPr>
              <a:t>Уравнения реакций, наиболее часто используемые в заданиях типа №40 (аминокислоты) </a:t>
            </a:r>
            <a:endParaRPr lang="ru-RU" sz="2800" dirty="0"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572164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+ 2Na  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COONa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6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KOH   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COOK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</a:t>
            </a:r>
            <a:r>
              <a:rPr lang="en-US" sz="60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COO)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Ca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CaCO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(NH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COO)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Ca + 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NaHCO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COONa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 + 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6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Na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COONa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 + CO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2m+1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OH  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2m+1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pPr>
              <a:buNone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H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[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6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] Г</a:t>
            </a:r>
          </a:p>
          <a:p>
            <a:pPr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 + H</a:t>
            </a:r>
            <a:r>
              <a:rPr lang="ru-RU" sz="6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           [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ru-RU" sz="60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2n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COOH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HSO</a:t>
            </a:r>
            <a:r>
              <a:rPr lang="en-US" sz="60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dirty="0" smtClean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3500430" y="142873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3714744" y="207167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3714744" y="264318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929058" y="3286124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000496" y="3929066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929058" y="450057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357686" y="5143512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0929982" y="6396335"/>
            <a:ext cx="214314" cy="4616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357554" y="5572140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714744" y="6000768"/>
            <a:ext cx="571504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93978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cs typeface="Aharoni" pitchFamily="2" charset="-79"/>
              </a:rPr>
              <a:t>Определение формул веществ по массовым долям атомов, входящих в его состав</a:t>
            </a:r>
            <a:endParaRPr lang="ru-RU" sz="3200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43469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Определить формулу вещества, если оно содержит 84,21% углерода и 15,79%  водорода и имеет относительную плотность по воздуху, равную 3,93. Известно, что УВ имеет только одно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монобромпроизводное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На основании данных условия задания: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1) произведите вычисления, необходимые для установления молекулярной формулы органического вещества;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2) запишите молекулярную формулу исходного органического вещества;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3) составьте структурную формулу этого вещества, которая однозначно отражает порядок связи атомов в его молекуле;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4) напишите уравнение реакции этого вещества с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эквимолярным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количеством хлора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6314" y="6072206"/>
            <a:ext cx="4089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2,2,3,3-тетраметилбутан</a:t>
            </a: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Определение формул веществ по продуктам сгорания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При сжигании 4,2 г углеводорода Х в избытке кислорода образуется 5,4 г воды и 13,2 г углекислого газа. Известно, что относительная плотность Х по молекулярному водороду равна 21, пропускание Х через бромную воду НЕ приводит к ее обесцвечиванию.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основании данных условия задания: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произведите вычисления, необходимые для установления молекулярной формулы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запишите молекулярную формулу исходного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составьте структурную формулу этого вещества, которая однозначно отражает порядок связи атомов в его молекуле;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напишите уравнение реакции получения Х из соответствующего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дигалогенпроизводного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072066" y="5929330"/>
            <a:ext cx="293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Циклопропан</a:t>
            </a: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Определение формул веществ по химическим свойствам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1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Образец одноосновной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sym typeface="Symbol"/>
              </a:rPr>
              <a:t>-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аминокислоты массой 8,9 г может прореагировать с 20 г 28%-ного раствора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гидроксида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калия.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основании данных условия задания: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произведите вычисления, необходимые для установления молекулярной формулы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запишите молекулярную формулу исходного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составьте структурную формулу этого вещества, которая однозначно отражает порядок связи атомов в его молекуле;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напишите уравнение реакции взаимодействия неизвестной аминокислоты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бромоводородом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6116" y="6000768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-</a:t>
            </a:r>
            <a:r>
              <a:rPr lang="ru-RU" sz="2800" b="1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а</a:t>
            </a:r>
            <a:r>
              <a:rPr lang="ru-RU" sz="2800" b="1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минопропионовая</a:t>
            </a: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кислота</a:t>
            </a:r>
            <a:endParaRPr lang="ru-RU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  <a:cs typeface="Aharoni" pitchFamily="2" charset="-79"/>
              </a:rPr>
              <a:t>Использование закона сохранения массы веществ</a:t>
            </a:r>
            <a:endParaRPr lang="ru-RU" b="1" dirty="0">
              <a:solidFill>
                <a:schemeClr val="accent2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572560" cy="32861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Cложный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эфир массой 30 г подвергнут щелочному гидролизу. При этом получено 34 г натриевой соли предельной одноосновной кислоты и 16 г спирта.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основании данных условия задания: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произведите вычисления, необходимые для установления молекулярной формулы органического вещества;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 запишите молекулярную формулу исходного органического вещества;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 составьте структурную формулу этого вещества, которая однозначно отражает порядок связи атомов в его молекуле;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4) напишите   уравнение реакции между неизвестным эфиром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гидроксидом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калия.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14942" y="5929330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НСООСН</a:t>
            </a:r>
            <a:r>
              <a:rPr lang="ru-RU" sz="32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78592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2"/>
                </a:solidFill>
              </a:rPr>
              <a:t>Нахождение молекулярной формулы исходного вещества по известной массовой доле одного из элементов в продукте реакции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полном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бромировании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ацетиленового УВ, образовалось  вещество, в котором  массовая  доля углерода равна 10%.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основании данных условия задания: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произведите вычисления, необходимые для установления молекулярной формулы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запишите молекулярную формулу исходного органического вещества;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составьте структурную формулу этого вещества, которая однозначно отражает порядок связи атомов в его молекуле;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напишите   уравнение реакции взаимодействия УВ с аммиачным раствором оксида серебра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72264" y="5857892"/>
            <a:ext cx="18501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err="1" smtClean="0">
                <a:solidFill>
                  <a:schemeClr val="accent2"/>
                </a:solidFill>
              </a:rPr>
              <a:t>пропин</a:t>
            </a:r>
            <a:endParaRPr lang="ru-RU" sz="40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Задачи на нахождение формулы по соотношению числа атомов элементов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5054617"/>
          </a:xfrm>
        </p:spPr>
        <p:txBody>
          <a:bodyPr>
            <a:normAutofit fontScale="77500" lnSpcReduction="20000"/>
          </a:bodyPr>
          <a:lstStyle/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 результате сплавления органического вещества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гидроксидом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натрия был получен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алкан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0,9 г которого занимают объем 672 мл (н.у.). Известно, что исходное вещество относится к классу солей. В этом соединении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количество атомов кислорода равно количеству атомов углерода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основании данных условия задания: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произведите необходимые вычисления;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установите молекулярную формулу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алкана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полученного в реакции;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3)составьте структурную формулу исходного органического вещества, которая однозначно отражает порядок связи атомов в его молекуле;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напишите уравнение реакции сплавления исходного органического вещества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гидроксидом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натрия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9124" y="6215082"/>
            <a:ext cx="47148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NaOOC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-CH₂-CH₂-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COONa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Типичные ошибки учащихся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некорректное оформление;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 не математическим путем, а методом перебора;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молекулярной формулы;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неверно составленная общая формула вещества;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расчета молярной массы вещества;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ошибки в уравнении реакции с участием вещества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Подготовка к ЕГЭ: сдай и поступи в ВУЗ!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http://ege-study.ru/materialy-ege/ximiya-chast-s-zadacha-s5-opredelenie-formul-organicheskix-veshhestv/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8434" name="Picture 2" descr="C:\Users\Елена\Desktop\Безымянный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357562"/>
            <a:ext cx="7529513" cy="3040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http://himege.ru/s5-ege-ximiya-fipi/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412" name="Picture 4" descr="C:\Users\Елена\Desktop\Безымянны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214686"/>
            <a:ext cx="4503737" cy="3086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Элективный курс </a:t>
            </a:r>
            <a:endParaRPr lang="ru-RU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 ЗАДАЧ ПО ХИМИИ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НАХОЖДЕНИЕ ФОРМУЛ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ОРГАНИЧЕСКИХ ВЕЩЕСТВ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Автор: Терентьева Л.М.,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 учитель химии МОУ – Лицей №2 г. Саратова</a:t>
            </a: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1633</Words>
  <Application>Microsoft Office PowerPoint</Application>
  <PresentationFormat>Экран (4:3)</PresentationFormat>
  <Paragraphs>192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ЕГЭ - 2015 Задание №40  (нахождение молекулярной формулы вещества)</vt:lpstr>
      <vt:lpstr>Новая модель задания на нахождение молекулярной формулы вещества  </vt:lpstr>
      <vt:lpstr>Основные понятия, используемые при выполнении задания №40</vt:lpstr>
      <vt:lpstr>Основные понятия, используемые при выполнении задания №40</vt:lpstr>
      <vt:lpstr>Основные понятия, используемые при выполнении задания №40</vt:lpstr>
      <vt:lpstr>Основные понятия, используемые при выполнении задания №40</vt:lpstr>
      <vt:lpstr>Основные понятия, используемые при выполнении задания №40</vt:lpstr>
      <vt:lpstr>Типы задач в задании №40</vt:lpstr>
      <vt:lpstr>Алгоритм решения заданий №40</vt:lpstr>
      <vt:lpstr>Презентация PowerPoint</vt:lpstr>
      <vt:lpstr>Уравнения реакций, наиболее часто используемые в заданиях типа №40 (алканы)  </vt:lpstr>
      <vt:lpstr>Уравнения реакций, наиболее часто используемые в заданиях типа №40 (алкены)  </vt:lpstr>
      <vt:lpstr>Уравнения реакций, наиболее часто используемые в заданиях типа №40 (алкины и алкадиены)  </vt:lpstr>
      <vt:lpstr>Уравнения реакций, наиболее часто используемые в заданиях типа №40 (спирты)  </vt:lpstr>
      <vt:lpstr>Уравнения реакций, наиболее часто используемые в заданиях типа №40 (альдегиды)  </vt:lpstr>
      <vt:lpstr>Уравнения реакций, наиболее часто используемые в заданиях типа №40 (карбоновые кислоты) </vt:lpstr>
      <vt:lpstr>Уравнения реакций, наиболее часто используемые в заданиях типа №40 (амины) </vt:lpstr>
      <vt:lpstr>Уравнения реакций, наиболее часто используемые в заданиях типа №40 (аминокислоты) </vt:lpstr>
      <vt:lpstr>Определение формул веществ по массовым долям атомов, входящих в его состав</vt:lpstr>
      <vt:lpstr>Определение формул веществ по продуктам сгорания</vt:lpstr>
      <vt:lpstr>Определение формул веществ по химическим свойствам</vt:lpstr>
      <vt:lpstr>Использование закона сохранения массы веществ</vt:lpstr>
      <vt:lpstr>Нахождение молекулярной формулы исходного вещества по известной массовой доле одного из элементов в продукте реакции</vt:lpstr>
      <vt:lpstr>Задачи на нахождение формулы по соотношению числа атомов элементов</vt:lpstr>
      <vt:lpstr>Типичные ошибки учащихся</vt:lpstr>
      <vt:lpstr>Подготовка к ЕГЭ: сдай и поступи в ВУЗ!</vt:lpstr>
      <vt:lpstr>Презентация PowerPoint</vt:lpstr>
      <vt:lpstr>Элективный курс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Учитель</cp:lastModifiedBy>
  <cp:revision>21</cp:revision>
  <dcterms:created xsi:type="dcterms:W3CDTF">2015-03-09T15:46:59Z</dcterms:created>
  <dcterms:modified xsi:type="dcterms:W3CDTF">2016-03-22T08:29:34Z</dcterms:modified>
</cp:coreProperties>
</file>