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7" r:id="rId3"/>
    <p:sldId id="300" r:id="rId4"/>
    <p:sldId id="333" r:id="rId5"/>
    <p:sldId id="334" r:id="rId6"/>
    <p:sldId id="335" r:id="rId7"/>
    <p:sldId id="340" r:id="rId8"/>
    <p:sldId id="341" r:id="rId9"/>
    <p:sldId id="342" r:id="rId10"/>
    <p:sldId id="343" r:id="rId11"/>
    <p:sldId id="344" r:id="rId12"/>
    <p:sldId id="358" r:id="rId13"/>
    <p:sldId id="345" r:id="rId14"/>
    <p:sldId id="348" r:id="rId15"/>
    <p:sldId id="347" r:id="rId16"/>
    <p:sldId id="349" r:id="rId17"/>
    <p:sldId id="350" r:id="rId18"/>
    <p:sldId id="352" r:id="rId19"/>
    <p:sldId id="353" r:id="rId20"/>
    <p:sldId id="354" r:id="rId21"/>
    <p:sldId id="355" r:id="rId22"/>
    <p:sldId id="356" r:id="rId23"/>
    <p:sldId id="357" r:id="rId24"/>
    <p:sldId id="359" r:id="rId25"/>
    <p:sldId id="360" r:id="rId26"/>
    <p:sldId id="361" r:id="rId27"/>
    <p:sldId id="362" r:id="rId28"/>
    <p:sldId id="363" r:id="rId29"/>
    <p:sldId id="364" r:id="rId30"/>
    <p:sldId id="365" r:id="rId31"/>
    <p:sldId id="366" r:id="rId32"/>
    <p:sldId id="367" r:id="rId33"/>
    <p:sldId id="368" r:id="rId34"/>
    <p:sldId id="369" r:id="rId35"/>
    <p:sldId id="370" r:id="rId36"/>
    <p:sldId id="371" r:id="rId37"/>
    <p:sldId id="373" r:id="rId38"/>
    <p:sldId id="374" r:id="rId39"/>
    <p:sldId id="375" r:id="rId40"/>
    <p:sldId id="372" r:id="rId41"/>
    <p:sldId id="376" r:id="rId42"/>
    <p:sldId id="377" r:id="rId43"/>
    <p:sldId id="379" r:id="rId44"/>
    <p:sldId id="380" r:id="rId45"/>
    <p:sldId id="381" r:id="rId46"/>
    <p:sldId id="382" r:id="rId47"/>
    <p:sldId id="383" r:id="rId48"/>
    <p:sldId id="384" r:id="rId49"/>
    <p:sldId id="385" r:id="rId50"/>
    <p:sldId id="386" r:id="rId51"/>
    <p:sldId id="387" r:id="rId52"/>
    <p:sldId id="389" r:id="rId53"/>
    <p:sldId id="378" r:id="rId54"/>
    <p:sldId id="390" r:id="rId55"/>
    <p:sldId id="338" r:id="rId56"/>
    <p:sldId id="392" r:id="rId5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660B408-B3CF-4A94-85FC-2B1E0A45F4A2}" styleName="Темный стиль 2 - акцент 1/акцент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07" autoAdjust="0"/>
  </p:normalViewPr>
  <p:slideViewPr>
    <p:cSldViewPr>
      <p:cViewPr varScale="1">
        <p:scale>
          <a:sx n="81" d="100"/>
          <a:sy n="81" d="100"/>
        </p:scale>
        <p:origin x="-1080" y="-90"/>
      </p:cViewPr>
      <p:guideLst>
        <p:guide orient="horz" pos="2160"/>
        <p:guide pos="2880"/>
      </p:guideLst>
    </p:cSldViewPr>
  </p:slideViewPr>
  <p:outlineViewPr>
    <p:cViewPr>
      <p:scale>
        <a:sx n="33" d="100"/>
        <a:sy n="33" d="100"/>
      </p:scale>
      <p:origin x="24" y="1644"/>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BEC5B4-C154-4820-A409-728FABBAFB45}" type="doc">
      <dgm:prSet loTypeId="urn:microsoft.com/office/officeart/2005/8/layout/hProcess9" loCatId="process" qsTypeId="urn:microsoft.com/office/officeart/2005/8/quickstyle/simple1" qsCatId="simple" csTypeId="urn:microsoft.com/office/officeart/2005/8/colors/accent1_2" csCatId="accent1" phldr="1"/>
      <dgm:spPr/>
    </dgm:pt>
    <dgm:pt modelId="{82876704-8B22-4CD9-81EC-FCE321915A80}">
      <dgm:prSet phldrT="[Текст]"/>
      <dgm:spPr/>
      <dgm:t>
        <a:bodyPr/>
        <a:lstStyle/>
        <a:p>
          <a:r>
            <a:rPr lang="ru-RU" dirty="0" smtClean="0"/>
            <a:t>1. Определить понятия и термины, которые встретились в формулировке темы, т.е. дать им четкое толкование.  Задать вопросы ко всем ключевым словам. Особое внимание обратить на метафоры, если они есть. </a:t>
          </a:r>
          <a:endParaRPr lang="ru-RU" dirty="0"/>
        </a:p>
      </dgm:t>
    </dgm:pt>
    <dgm:pt modelId="{A0271408-840D-4636-9654-6441AE39256C}" type="parTrans" cxnId="{FD88CC91-8DBC-4C0E-B15F-2790EDA7A6C4}">
      <dgm:prSet/>
      <dgm:spPr/>
      <dgm:t>
        <a:bodyPr/>
        <a:lstStyle/>
        <a:p>
          <a:endParaRPr lang="ru-RU"/>
        </a:p>
      </dgm:t>
    </dgm:pt>
    <dgm:pt modelId="{DA189706-A174-47D3-9A7B-D4252E603A7B}" type="sibTrans" cxnId="{FD88CC91-8DBC-4C0E-B15F-2790EDA7A6C4}">
      <dgm:prSet/>
      <dgm:spPr/>
      <dgm:t>
        <a:bodyPr/>
        <a:lstStyle/>
        <a:p>
          <a:endParaRPr lang="ru-RU"/>
        </a:p>
      </dgm:t>
    </dgm:pt>
    <dgm:pt modelId="{0384046D-744F-4ABB-AD3C-1215B622A94B}">
      <dgm:prSet phldrT="[Текст]"/>
      <dgm:spPr/>
      <dgm:t>
        <a:bodyPr/>
        <a:lstStyle/>
        <a:p>
          <a:r>
            <a:rPr lang="ru-RU" dirty="0" smtClean="0"/>
            <a:t>2.  По вопросам определить основные отношения между </a:t>
          </a:r>
          <a:r>
            <a:rPr lang="ru-RU" smtClean="0"/>
            <a:t>понятиями .  Определить объем темы</a:t>
          </a:r>
          <a:endParaRPr lang="ru-RU" dirty="0"/>
        </a:p>
      </dgm:t>
    </dgm:pt>
    <dgm:pt modelId="{CBF13F97-EE30-47A6-AD69-250775B8C146}" type="parTrans" cxnId="{71869E77-AB61-4CD3-A3EC-647DB352C62F}">
      <dgm:prSet/>
      <dgm:spPr/>
      <dgm:t>
        <a:bodyPr/>
        <a:lstStyle/>
        <a:p>
          <a:endParaRPr lang="ru-RU"/>
        </a:p>
      </dgm:t>
    </dgm:pt>
    <dgm:pt modelId="{D0F22142-DE79-4B6B-9DCE-E36EC442F15B}" type="sibTrans" cxnId="{71869E77-AB61-4CD3-A3EC-647DB352C62F}">
      <dgm:prSet/>
      <dgm:spPr/>
      <dgm:t>
        <a:bodyPr/>
        <a:lstStyle/>
        <a:p>
          <a:endParaRPr lang="ru-RU"/>
        </a:p>
      </dgm:t>
    </dgm:pt>
    <dgm:pt modelId="{11324232-D2CA-45CE-9A83-1037A8BAA9A3}">
      <dgm:prSet phldrT="[Текст]"/>
      <dgm:spPr/>
      <dgm:t>
        <a:bodyPr/>
        <a:lstStyle/>
        <a:p>
          <a:r>
            <a:rPr lang="ru-RU" dirty="0" smtClean="0"/>
            <a:t>3. Сформулировать основную мысль , ответив на вопрос: «О чём и что нужно писать в сочинении?»</a:t>
          </a:r>
          <a:endParaRPr lang="ru-RU" dirty="0"/>
        </a:p>
      </dgm:t>
    </dgm:pt>
    <dgm:pt modelId="{A786E695-B8FF-4E31-BC08-42A319465BF6}" type="parTrans" cxnId="{70218280-44DD-42C8-8C8D-D5531BDC5818}">
      <dgm:prSet/>
      <dgm:spPr/>
      <dgm:t>
        <a:bodyPr/>
        <a:lstStyle/>
        <a:p>
          <a:endParaRPr lang="ru-RU"/>
        </a:p>
      </dgm:t>
    </dgm:pt>
    <dgm:pt modelId="{C5C1B78A-22EE-4780-8D19-154461331392}" type="sibTrans" cxnId="{70218280-44DD-42C8-8C8D-D5531BDC5818}">
      <dgm:prSet/>
      <dgm:spPr/>
      <dgm:t>
        <a:bodyPr/>
        <a:lstStyle/>
        <a:p>
          <a:endParaRPr lang="ru-RU"/>
        </a:p>
      </dgm:t>
    </dgm:pt>
    <dgm:pt modelId="{4B73E7F9-07B5-40D5-8811-2D4C3EC7A3FF}" type="pres">
      <dgm:prSet presAssocID="{0FBEC5B4-C154-4820-A409-728FABBAFB45}" presName="CompostProcess" presStyleCnt="0">
        <dgm:presLayoutVars>
          <dgm:dir/>
          <dgm:resizeHandles val="exact"/>
        </dgm:presLayoutVars>
      </dgm:prSet>
      <dgm:spPr/>
    </dgm:pt>
    <dgm:pt modelId="{37A336E4-6453-476D-B3D6-6782CCCE4341}" type="pres">
      <dgm:prSet presAssocID="{0FBEC5B4-C154-4820-A409-728FABBAFB45}" presName="arrow" presStyleLbl="bgShp" presStyleIdx="0" presStyleCnt="1"/>
      <dgm:spPr/>
    </dgm:pt>
    <dgm:pt modelId="{C1416B01-0D43-4EB8-840D-10C26C2BD911}" type="pres">
      <dgm:prSet presAssocID="{0FBEC5B4-C154-4820-A409-728FABBAFB45}" presName="linearProcess" presStyleCnt="0"/>
      <dgm:spPr/>
    </dgm:pt>
    <dgm:pt modelId="{D58AE61D-936C-4C23-99C4-72238F8C3853}" type="pres">
      <dgm:prSet presAssocID="{82876704-8B22-4CD9-81EC-FCE321915A80}" presName="textNode" presStyleLbl="node1" presStyleIdx="0" presStyleCnt="3">
        <dgm:presLayoutVars>
          <dgm:bulletEnabled val="1"/>
        </dgm:presLayoutVars>
      </dgm:prSet>
      <dgm:spPr/>
      <dgm:t>
        <a:bodyPr/>
        <a:lstStyle/>
        <a:p>
          <a:endParaRPr lang="ru-RU"/>
        </a:p>
      </dgm:t>
    </dgm:pt>
    <dgm:pt modelId="{6C1660CD-C8B8-4EA3-9F6E-0490A55F5CE3}" type="pres">
      <dgm:prSet presAssocID="{DA189706-A174-47D3-9A7B-D4252E603A7B}" presName="sibTrans" presStyleCnt="0"/>
      <dgm:spPr/>
    </dgm:pt>
    <dgm:pt modelId="{BC6B2986-94B6-4D91-8702-CF05E8FB14E7}" type="pres">
      <dgm:prSet presAssocID="{0384046D-744F-4ABB-AD3C-1215B622A94B}" presName="textNode" presStyleLbl="node1" presStyleIdx="1" presStyleCnt="3">
        <dgm:presLayoutVars>
          <dgm:bulletEnabled val="1"/>
        </dgm:presLayoutVars>
      </dgm:prSet>
      <dgm:spPr/>
      <dgm:t>
        <a:bodyPr/>
        <a:lstStyle/>
        <a:p>
          <a:endParaRPr lang="ru-RU"/>
        </a:p>
      </dgm:t>
    </dgm:pt>
    <dgm:pt modelId="{3B113707-79BD-40B9-BCCF-110DEF444602}" type="pres">
      <dgm:prSet presAssocID="{D0F22142-DE79-4B6B-9DCE-E36EC442F15B}" presName="sibTrans" presStyleCnt="0"/>
      <dgm:spPr/>
    </dgm:pt>
    <dgm:pt modelId="{105F0482-5AED-4D3B-B2BE-7FED648C6A12}" type="pres">
      <dgm:prSet presAssocID="{11324232-D2CA-45CE-9A83-1037A8BAA9A3}" presName="textNode" presStyleLbl="node1" presStyleIdx="2" presStyleCnt="3">
        <dgm:presLayoutVars>
          <dgm:bulletEnabled val="1"/>
        </dgm:presLayoutVars>
      </dgm:prSet>
      <dgm:spPr/>
      <dgm:t>
        <a:bodyPr/>
        <a:lstStyle/>
        <a:p>
          <a:endParaRPr lang="ru-RU"/>
        </a:p>
      </dgm:t>
    </dgm:pt>
  </dgm:ptLst>
  <dgm:cxnLst>
    <dgm:cxn modelId="{665C56FE-FE6A-40C3-8543-63F3ABAD5B66}" type="presOf" srcId="{11324232-D2CA-45CE-9A83-1037A8BAA9A3}" destId="{105F0482-5AED-4D3B-B2BE-7FED648C6A12}" srcOrd="0" destOrd="0" presId="urn:microsoft.com/office/officeart/2005/8/layout/hProcess9"/>
    <dgm:cxn modelId="{9584C91C-2FA5-457A-A8A7-7A7ED2993D28}" type="presOf" srcId="{0384046D-744F-4ABB-AD3C-1215B622A94B}" destId="{BC6B2986-94B6-4D91-8702-CF05E8FB14E7}" srcOrd="0" destOrd="0" presId="urn:microsoft.com/office/officeart/2005/8/layout/hProcess9"/>
    <dgm:cxn modelId="{FD88CC91-8DBC-4C0E-B15F-2790EDA7A6C4}" srcId="{0FBEC5B4-C154-4820-A409-728FABBAFB45}" destId="{82876704-8B22-4CD9-81EC-FCE321915A80}" srcOrd="0" destOrd="0" parTransId="{A0271408-840D-4636-9654-6441AE39256C}" sibTransId="{DA189706-A174-47D3-9A7B-D4252E603A7B}"/>
    <dgm:cxn modelId="{5684CC7B-11B4-4563-AAFB-F27C373827F8}" type="presOf" srcId="{82876704-8B22-4CD9-81EC-FCE321915A80}" destId="{D58AE61D-936C-4C23-99C4-72238F8C3853}" srcOrd="0" destOrd="0" presId="urn:microsoft.com/office/officeart/2005/8/layout/hProcess9"/>
    <dgm:cxn modelId="{29D9CB63-A4EF-4493-AD1D-BDBF692A4723}" type="presOf" srcId="{0FBEC5B4-C154-4820-A409-728FABBAFB45}" destId="{4B73E7F9-07B5-40D5-8811-2D4C3EC7A3FF}" srcOrd="0" destOrd="0" presId="urn:microsoft.com/office/officeart/2005/8/layout/hProcess9"/>
    <dgm:cxn modelId="{71869E77-AB61-4CD3-A3EC-647DB352C62F}" srcId="{0FBEC5B4-C154-4820-A409-728FABBAFB45}" destId="{0384046D-744F-4ABB-AD3C-1215B622A94B}" srcOrd="1" destOrd="0" parTransId="{CBF13F97-EE30-47A6-AD69-250775B8C146}" sibTransId="{D0F22142-DE79-4B6B-9DCE-E36EC442F15B}"/>
    <dgm:cxn modelId="{70218280-44DD-42C8-8C8D-D5531BDC5818}" srcId="{0FBEC5B4-C154-4820-A409-728FABBAFB45}" destId="{11324232-D2CA-45CE-9A83-1037A8BAA9A3}" srcOrd="2" destOrd="0" parTransId="{A786E695-B8FF-4E31-BC08-42A319465BF6}" sibTransId="{C5C1B78A-22EE-4780-8D19-154461331392}"/>
    <dgm:cxn modelId="{FE9E8C74-C710-4119-96E0-0941DF18081C}" type="presParOf" srcId="{4B73E7F9-07B5-40D5-8811-2D4C3EC7A3FF}" destId="{37A336E4-6453-476D-B3D6-6782CCCE4341}" srcOrd="0" destOrd="0" presId="urn:microsoft.com/office/officeart/2005/8/layout/hProcess9"/>
    <dgm:cxn modelId="{A1B200C2-50B4-4AAD-9E58-64A44140C367}" type="presParOf" srcId="{4B73E7F9-07B5-40D5-8811-2D4C3EC7A3FF}" destId="{C1416B01-0D43-4EB8-840D-10C26C2BD911}" srcOrd="1" destOrd="0" presId="urn:microsoft.com/office/officeart/2005/8/layout/hProcess9"/>
    <dgm:cxn modelId="{59906914-3ADA-47EE-B8BF-8B3D1100C32B}" type="presParOf" srcId="{C1416B01-0D43-4EB8-840D-10C26C2BD911}" destId="{D58AE61D-936C-4C23-99C4-72238F8C3853}" srcOrd="0" destOrd="0" presId="urn:microsoft.com/office/officeart/2005/8/layout/hProcess9"/>
    <dgm:cxn modelId="{194DCAE5-7E7B-4477-879D-A437C7F0C9D8}" type="presParOf" srcId="{C1416B01-0D43-4EB8-840D-10C26C2BD911}" destId="{6C1660CD-C8B8-4EA3-9F6E-0490A55F5CE3}" srcOrd="1" destOrd="0" presId="urn:microsoft.com/office/officeart/2005/8/layout/hProcess9"/>
    <dgm:cxn modelId="{24AA4F16-D3DF-4672-A906-61500A0D46A0}" type="presParOf" srcId="{C1416B01-0D43-4EB8-840D-10C26C2BD911}" destId="{BC6B2986-94B6-4D91-8702-CF05E8FB14E7}" srcOrd="2" destOrd="0" presId="urn:microsoft.com/office/officeart/2005/8/layout/hProcess9"/>
    <dgm:cxn modelId="{07D3B6AF-5BDE-40A4-9CEE-C8447AAD2C7A}" type="presParOf" srcId="{C1416B01-0D43-4EB8-840D-10C26C2BD911}" destId="{3B113707-79BD-40B9-BCCF-110DEF444602}" srcOrd="3" destOrd="0" presId="urn:microsoft.com/office/officeart/2005/8/layout/hProcess9"/>
    <dgm:cxn modelId="{3C3CBCF0-B05A-4BDE-BCCB-B1C65D08D926}" type="presParOf" srcId="{C1416B01-0D43-4EB8-840D-10C26C2BD911}" destId="{105F0482-5AED-4D3B-B2BE-7FED648C6A12}" srcOrd="4"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7A336E4-6453-476D-B3D6-6782CCCE4341}">
      <dsp:nvSpPr>
        <dsp:cNvPr id="0" name=""/>
        <dsp:cNvSpPr/>
      </dsp:nvSpPr>
      <dsp:spPr>
        <a:xfrm>
          <a:off x="617219" y="0"/>
          <a:ext cx="6995160" cy="452596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8AE61D-936C-4C23-99C4-72238F8C3853}">
      <dsp:nvSpPr>
        <dsp:cNvPr id="0" name=""/>
        <dsp:cNvSpPr/>
      </dsp:nvSpPr>
      <dsp:spPr>
        <a:xfrm>
          <a:off x="278874" y="1357788"/>
          <a:ext cx="2468880" cy="181038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ru-RU" sz="1300" kern="1200" dirty="0" smtClean="0"/>
            <a:t>1. Определить понятия и термины, которые встретились в формулировке темы, т.е. дать им четкое толкование.  Задать вопросы ко всем ключевым словам. Особое внимание обратить на метафоры, если они есть. </a:t>
          </a:r>
          <a:endParaRPr lang="ru-RU" sz="1300" kern="1200" dirty="0"/>
        </a:p>
      </dsp:txBody>
      <dsp:txXfrm>
        <a:off x="278874" y="1357788"/>
        <a:ext cx="2468880" cy="1810384"/>
      </dsp:txXfrm>
    </dsp:sp>
    <dsp:sp modelId="{BC6B2986-94B6-4D91-8702-CF05E8FB14E7}">
      <dsp:nvSpPr>
        <dsp:cNvPr id="0" name=""/>
        <dsp:cNvSpPr/>
      </dsp:nvSpPr>
      <dsp:spPr>
        <a:xfrm>
          <a:off x="2880359" y="1357788"/>
          <a:ext cx="2468880" cy="181038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ru-RU" sz="1300" kern="1200" dirty="0" smtClean="0"/>
            <a:t>2.  По вопросам определить основные отношения между </a:t>
          </a:r>
          <a:r>
            <a:rPr lang="ru-RU" sz="1300" kern="1200" smtClean="0"/>
            <a:t>понятиями .  Определить объем темы</a:t>
          </a:r>
          <a:endParaRPr lang="ru-RU" sz="1300" kern="1200" dirty="0"/>
        </a:p>
      </dsp:txBody>
      <dsp:txXfrm>
        <a:off x="2880359" y="1357788"/>
        <a:ext cx="2468880" cy="1810384"/>
      </dsp:txXfrm>
    </dsp:sp>
    <dsp:sp modelId="{105F0482-5AED-4D3B-B2BE-7FED648C6A12}">
      <dsp:nvSpPr>
        <dsp:cNvPr id="0" name=""/>
        <dsp:cNvSpPr/>
      </dsp:nvSpPr>
      <dsp:spPr>
        <a:xfrm>
          <a:off x="5481845" y="1357788"/>
          <a:ext cx="2468880" cy="181038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ru-RU" sz="1300" kern="1200" dirty="0" smtClean="0"/>
            <a:t>3. Сформулировать основную мысль , ответив на вопрос: «О чём и что нужно писать в сочинении?»</a:t>
          </a:r>
          <a:endParaRPr lang="ru-RU" sz="1300" kern="1200" dirty="0"/>
        </a:p>
      </dsp:txBody>
      <dsp:txXfrm>
        <a:off x="5481845" y="1357788"/>
        <a:ext cx="2468880" cy="181038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pic>
        <p:nvPicPr>
          <p:cNvPr id="2" name="Рисунок 1" descr="fhfgh.jpg"/>
          <p:cNvPicPr>
            <a:picLocks noChangeAspect="1"/>
          </p:cNvPicPr>
          <p:nvPr userDrawn="1"/>
        </p:nvPicPr>
        <p:blipFill>
          <a:blip r:embed="rId2" cstate="print"/>
          <a:stretch>
            <a:fillRect/>
          </a:stretch>
        </p:blipFill>
        <p:spPr>
          <a:xfrm>
            <a:off x="-187700" y="-62458"/>
            <a:ext cx="9348756" cy="699277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5" name="Рисунок 4" descr="222222.jpg"/>
          <p:cNvPicPr>
            <a:picLocks noChangeAspect="1"/>
          </p:cNvPicPr>
          <p:nvPr userDrawn="1"/>
        </p:nvPicPr>
        <p:blipFill>
          <a:blip r:embed="rId2" cstate="print"/>
          <a:stretch>
            <a:fillRect/>
          </a:stretch>
        </p:blipFill>
        <p:spPr>
          <a:xfrm>
            <a:off x="0" y="20241"/>
            <a:ext cx="9144000" cy="6839622"/>
          </a:xfrm>
          <a:prstGeom prst="rect">
            <a:avLst/>
          </a:prstGeom>
        </p:spPr>
      </p:pic>
      <p:sp>
        <p:nvSpPr>
          <p:cNvPr id="2" name="Заголовок 1"/>
          <p:cNvSpPr>
            <a:spLocks noGrp="1"/>
          </p:cNvSpPr>
          <p:nvPr>
            <p:ph type="title" hasCustomPrompt="1"/>
          </p:nvPr>
        </p:nvSpPr>
        <p:spPr>
          <a:xfrm>
            <a:off x="480764" y="260648"/>
            <a:ext cx="8229600" cy="652934"/>
          </a:xfrm>
        </p:spPr>
        <p:txBody>
          <a:bodyPr/>
          <a:lstStyle>
            <a:lvl1pPr algn="l">
              <a:defRPr>
                <a:solidFill>
                  <a:srgbClr val="EA0000"/>
                </a:solidFill>
              </a:defRPr>
            </a:lvl1pPr>
          </a:lstStyle>
          <a:p>
            <a:r>
              <a:rPr lang="ru-RU" dirty="0" smtClean="0"/>
              <a:t>ОБРАЗЕЦ ЗАГОЛОВКА</a:t>
            </a:r>
            <a:endParaRPr lang="ru-RU" dirty="0"/>
          </a:p>
        </p:txBody>
      </p:sp>
      <p:sp>
        <p:nvSpPr>
          <p:cNvPr id="3" name="Содержимое 2"/>
          <p:cNvSpPr>
            <a:spLocks noGrp="1"/>
          </p:cNvSpPr>
          <p:nvPr>
            <p:ph idx="1"/>
          </p:nvPr>
        </p:nvSpPr>
        <p:spPr>
          <a:xfrm>
            <a:off x="480764" y="1124744"/>
            <a:ext cx="8229600" cy="4525963"/>
          </a:xfrm>
        </p:spPr>
        <p:txBody>
          <a:bodyPr>
            <a:normAutofit/>
          </a:bodyPr>
          <a:lstStyle>
            <a:lvl1pPr marL="0" indent="0">
              <a:buNone/>
              <a:defRPr sz="2800">
                <a:solidFill>
                  <a:schemeClr val="accent1">
                    <a:lumMod val="50000"/>
                  </a:schemeClr>
                </a:solidFill>
              </a:defRPr>
            </a:lvl1pPr>
            <a:lvl2pPr>
              <a:buNone/>
              <a:defRPr/>
            </a:lvl2pPr>
            <a:lvl3pPr>
              <a:buNone/>
              <a:defRPr/>
            </a:lvl3pPr>
            <a:lvl4pPr>
              <a:buNone/>
              <a:defRPr/>
            </a:lvl4pPr>
            <a:lvl5pPr>
              <a:buNone/>
              <a:defRPr/>
            </a:lvl5pPr>
          </a:lstStyle>
          <a:p>
            <a:pPr lvl="0"/>
            <a:r>
              <a:rPr lang="ru-RU" dirty="0" smtClean="0"/>
              <a:t>Образец текста</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D107563-EDB3-4333-8B9D-C789241ECBC2}" type="datetimeFigureOut">
              <a:rPr lang="ru-RU" smtClean="0"/>
              <a:pPr/>
              <a:t>23.10.2015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86A84D4-86E3-41CA-A68D-D382111F2151}"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107563-EDB3-4333-8B9D-C789241ECBC2}" type="datetimeFigureOut">
              <a:rPr lang="ru-RU" smtClean="0"/>
              <a:pPr/>
              <a:t>23.10.2015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6A84D4-86E3-41CA-A68D-D382111F215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ru.wikipedia.org/wiki/%D0%A6%D0%B8%D1%82%D0%B0%D1%82%D0%B0" TargetMode="External"/><Relationship Id="rId2" Type="http://schemas.openxmlformats.org/officeDocument/2006/relationships/hyperlink" Target="https://ru.wikipedia.org/wiki/%D0%93%D1%80%D0%B5%D1%87%D0%B5%D1%81%D0%BA%D0%B8%D0%B9_%D1%8F%D0%B7%D1%8B%D0%BA"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260648"/>
            <a:ext cx="8064896" cy="5904656"/>
          </a:xfrm>
        </p:spPr>
        <p:txBody>
          <a:bodyPr>
            <a:normAutofit/>
          </a:bodyPr>
          <a:lstStyle/>
          <a:p>
            <a:pPr algn="ctr"/>
            <a:r>
              <a:rPr lang="ru-RU" dirty="0" smtClean="0">
                <a:solidFill>
                  <a:srgbClr val="FF0000"/>
                </a:solidFill>
              </a:rPr>
              <a:t>ИТОГОВОЕ СОЧИНЕНИЕ 2015-2016</a:t>
            </a:r>
            <a:endParaRPr lang="ru-RU" dirty="0">
              <a:solidFill>
                <a:srgbClr val="FF0000"/>
              </a:solidFill>
            </a:endParaRPr>
          </a:p>
        </p:txBody>
      </p:sp>
      <p:pic>
        <p:nvPicPr>
          <p:cNvPr id="4" name="Рисунок 3" descr="large_95ee4fac1a.jpg"/>
          <p:cNvPicPr>
            <a:picLocks noChangeAspect="1"/>
          </p:cNvPicPr>
          <p:nvPr/>
        </p:nvPicPr>
        <p:blipFill>
          <a:blip r:embed="rId2" cstate="print"/>
          <a:stretch>
            <a:fillRect/>
          </a:stretch>
        </p:blipFill>
        <p:spPr>
          <a:xfrm>
            <a:off x="1259632" y="1340768"/>
            <a:ext cx="6912768" cy="4622914"/>
          </a:xfrm>
          <a:prstGeom prst="rect">
            <a:avLst/>
          </a:prstGeom>
        </p:spPr>
      </p:pic>
    </p:spTree>
    <p:extLst>
      <p:ext uri="{BB962C8B-B14F-4D97-AF65-F5344CB8AC3E}">
        <p14:creationId xmlns="" xmlns:p14="http://schemas.microsoft.com/office/powerpoint/2010/main" val="10087480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0764" y="260648"/>
            <a:ext cx="8229600" cy="1080120"/>
          </a:xfrm>
        </p:spPr>
        <p:txBody>
          <a:bodyPr>
            <a:normAutofit fontScale="90000"/>
          </a:bodyPr>
          <a:lstStyle/>
          <a:p>
            <a:pPr algn="ctr"/>
            <a:r>
              <a:rPr lang="ru-RU" b="1" dirty="0" smtClean="0">
                <a:solidFill>
                  <a:srgbClr val="FF0000"/>
                </a:solidFill>
              </a:rPr>
              <a:t>Критерии оценивания итогового сочинения: </a:t>
            </a:r>
            <a:endParaRPr lang="ru-RU" dirty="0">
              <a:solidFill>
                <a:srgbClr val="FF0000"/>
              </a:solidFill>
            </a:endParaRPr>
          </a:p>
        </p:txBody>
      </p:sp>
      <p:sp>
        <p:nvSpPr>
          <p:cNvPr id="3" name="Содержимое 2"/>
          <p:cNvSpPr>
            <a:spLocks noGrp="1"/>
          </p:cNvSpPr>
          <p:nvPr>
            <p:ph idx="1"/>
          </p:nvPr>
        </p:nvSpPr>
        <p:spPr>
          <a:xfrm>
            <a:off x="480764" y="1556792"/>
            <a:ext cx="8229600" cy="4536504"/>
          </a:xfrm>
        </p:spPr>
        <p:txBody>
          <a:bodyPr>
            <a:normAutofit/>
          </a:bodyPr>
          <a:lstStyle/>
          <a:p>
            <a:pPr marL="457200" indent="-457200">
              <a:buFont typeface="Wingdings" charset="2"/>
              <a:buChar char="ü"/>
            </a:pPr>
            <a:r>
              <a:rPr lang="ru-RU" sz="3200" b="1" dirty="0" smtClean="0"/>
              <a:t>Критерий №1 </a:t>
            </a:r>
            <a:r>
              <a:rPr lang="ru-RU" sz="3200" b="1" dirty="0" smtClean="0">
                <a:solidFill>
                  <a:srgbClr val="00339A"/>
                </a:solidFill>
              </a:rPr>
              <a:t>«Соответствие теме»</a:t>
            </a:r>
            <a:endParaRPr lang="ru-RU" sz="3200" b="1" dirty="0" smtClean="0"/>
          </a:p>
          <a:p>
            <a:pPr marL="457200" indent="-457200">
              <a:buFont typeface="Wingdings" charset="2"/>
              <a:buChar char="ü"/>
            </a:pPr>
            <a:r>
              <a:rPr lang="ru-RU" sz="3200" b="1" dirty="0" smtClean="0"/>
              <a:t>Критерий №2 </a:t>
            </a:r>
            <a:r>
              <a:rPr lang="ru-RU" sz="3200" b="1" dirty="0" smtClean="0">
                <a:solidFill>
                  <a:srgbClr val="00339A"/>
                </a:solidFill>
              </a:rPr>
              <a:t>«Аргументация. Привлечение литературного материала»</a:t>
            </a:r>
            <a:endParaRPr lang="ru-RU" sz="3200" b="1" dirty="0" smtClean="0"/>
          </a:p>
          <a:p>
            <a:pPr marL="457200" indent="-457200">
              <a:buFont typeface="Wingdings" charset="2"/>
              <a:buChar char="ü"/>
            </a:pPr>
            <a:r>
              <a:rPr lang="ru-RU" sz="3200" b="1" dirty="0" smtClean="0"/>
              <a:t>№3 </a:t>
            </a:r>
            <a:r>
              <a:rPr lang="ru-RU" sz="3200" b="1" dirty="0" smtClean="0">
                <a:solidFill>
                  <a:srgbClr val="00339A"/>
                </a:solidFill>
              </a:rPr>
              <a:t>«Композиция»</a:t>
            </a:r>
            <a:endParaRPr lang="ru-RU" sz="3200" b="1" dirty="0" smtClean="0"/>
          </a:p>
          <a:p>
            <a:pPr marL="457200" indent="-457200">
              <a:buFont typeface="Wingdings" charset="2"/>
              <a:buChar char="ü"/>
            </a:pPr>
            <a:r>
              <a:rPr lang="ru-RU" sz="3200" b="1" dirty="0" smtClean="0"/>
              <a:t>Критерий №4 </a:t>
            </a:r>
            <a:r>
              <a:rPr lang="ru-RU" sz="3200" b="1" dirty="0" smtClean="0">
                <a:solidFill>
                  <a:srgbClr val="00339A"/>
                </a:solidFill>
              </a:rPr>
              <a:t>«Качество речи»</a:t>
            </a:r>
          </a:p>
          <a:p>
            <a:pPr marL="457200" indent="-457200">
              <a:buFont typeface="Wingdings" charset="2"/>
              <a:buChar char="ü"/>
            </a:pPr>
            <a:r>
              <a:rPr lang="ru-RU" sz="3200" b="1" dirty="0" smtClean="0"/>
              <a:t>Критерий №5 </a:t>
            </a:r>
            <a:r>
              <a:rPr lang="ru-RU" sz="3200" b="1" dirty="0" smtClean="0">
                <a:solidFill>
                  <a:srgbClr val="00339A"/>
                </a:solidFill>
              </a:rPr>
              <a:t>«Грамотность»</a:t>
            </a:r>
            <a:endParaRPr lang="ru-RU" sz="3200" b="1" dirty="0" smtClean="0"/>
          </a:p>
          <a:p>
            <a:pPr marL="457200" lvl="0" indent="-457200"/>
            <a:endParaRPr lang="ru-RU" dirty="0" smtClean="0"/>
          </a:p>
        </p:txBody>
      </p:sp>
    </p:spTree>
    <p:extLst>
      <p:ext uri="{BB962C8B-B14F-4D97-AF65-F5344CB8AC3E}">
        <p14:creationId xmlns="" xmlns:p14="http://schemas.microsoft.com/office/powerpoint/2010/main" val="39805700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t>ПОРЯДОК РАБОТЫ НАД ОСНОВНОЙ МЫСЛЬЮ СОЧИНЕНИЯ</a:t>
            </a:r>
            <a:endParaRPr lang="ru-RU" sz="2400" b="1" dirty="0"/>
          </a:p>
        </p:txBody>
      </p:sp>
      <p:graphicFrame>
        <p:nvGraphicFramePr>
          <p:cNvPr id="5" name="Содержимое 4"/>
          <p:cNvGraphicFramePr>
            <a:graphicFrameLocks noGrp="1"/>
          </p:cNvGraphicFramePr>
          <p:nvPr>
            <p:ph idx="1"/>
          </p:nvPr>
        </p:nvGraphicFramePr>
        <p:xfrm>
          <a:off x="481013" y="11255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ЛОГИЧЕСКАЯ СХЕМА СОЧИНЕНИЯ</a:t>
            </a:r>
            <a:endParaRPr lang="ru-RU" dirty="0"/>
          </a:p>
        </p:txBody>
      </p:sp>
      <p:sp>
        <p:nvSpPr>
          <p:cNvPr id="4" name="Прямоугольник 3"/>
          <p:cNvSpPr/>
          <p:nvPr/>
        </p:nvSpPr>
        <p:spPr>
          <a:xfrm>
            <a:off x="1043608" y="1124744"/>
            <a:ext cx="396044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ОСНОВНАЯ МЫСЛЬ</a:t>
            </a:r>
            <a:endParaRPr lang="ru-RU" b="1" dirty="0"/>
          </a:p>
        </p:txBody>
      </p:sp>
      <p:sp>
        <p:nvSpPr>
          <p:cNvPr id="5" name="Стрелка вправо 4"/>
          <p:cNvSpPr/>
          <p:nvPr/>
        </p:nvSpPr>
        <p:spPr>
          <a:xfrm>
            <a:off x="5148064" y="1484784"/>
            <a:ext cx="978408" cy="196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6228184" y="1124744"/>
            <a:ext cx="156247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ВЫВОД</a:t>
            </a:r>
            <a:endParaRPr lang="ru-RU" b="1" dirty="0"/>
          </a:p>
        </p:txBody>
      </p:sp>
      <p:sp>
        <p:nvSpPr>
          <p:cNvPr id="7" name="Стрелка вниз 6"/>
          <p:cNvSpPr/>
          <p:nvPr/>
        </p:nvSpPr>
        <p:spPr>
          <a:xfrm>
            <a:off x="1115616" y="2132856"/>
            <a:ext cx="2880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кругленный прямоугольник 8"/>
          <p:cNvSpPr/>
          <p:nvPr/>
        </p:nvSpPr>
        <p:spPr>
          <a:xfrm>
            <a:off x="827584" y="3212976"/>
            <a:ext cx="108012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ТЕЗИС 1</a:t>
            </a:r>
            <a:endParaRPr lang="ru-RU" dirty="0"/>
          </a:p>
        </p:txBody>
      </p:sp>
      <p:sp>
        <p:nvSpPr>
          <p:cNvPr id="11" name="Стрелка вниз 10"/>
          <p:cNvSpPr/>
          <p:nvPr/>
        </p:nvSpPr>
        <p:spPr>
          <a:xfrm>
            <a:off x="4572000" y="2132856"/>
            <a:ext cx="2880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2915816" y="2132856"/>
            <a:ext cx="2880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кругленный прямоугольник 12"/>
          <p:cNvSpPr/>
          <p:nvPr/>
        </p:nvSpPr>
        <p:spPr>
          <a:xfrm>
            <a:off x="2483768" y="3212976"/>
            <a:ext cx="108012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ТЕЗИС 2</a:t>
            </a:r>
            <a:endParaRPr lang="ru-RU" dirty="0"/>
          </a:p>
        </p:txBody>
      </p:sp>
      <p:sp>
        <p:nvSpPr>
          <p:cNvPr id="14" name="Скругленный прямоугольник 13"/>
          <p:cNvSpPr/>
          <p:nvPr/>
        </p:nvSpPr>
        <p:spPr>
          <a:xfrm>
            <a:off x="4139952" y="3212976"/>
            <a:ext cx="1058416"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ТЕЗИС 3</a:t>
            </a:r>
            <a:endParaRPr lang="ru-RU" dirty="0"/>
          </a:p>
        </p:txBody>
      </p:sp>
      <p:sp>
        <p:nvSpPr>
          <p:cNvPr id="26" name="Овал 25"/>
          <p:cNvSpPr/>
          <p:nvPr/>
        </p:nvSpPr>
        <p:spPr>
          <a:xfrm>
            <a:off x="395536" y="4653136"/>
            <a:ext cx="120243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t>Пример к тезису 1</a:t>
            </a:r>
            <a:endParaRPr lang="ru-RU" sz="1400" dirty="0"/>
          </a:p>
        </p:txBody>
      </p:sp>
      <p:sp>
        <p:nvSpPr>
          <p:cNvPr id="27" name="Овал 26"/>
          <p:cNvSpPr/>
          <p:nvPr/>
        </p:nvSpPr>
        <p:spPr>
          <a:xfrm>
            <a:off x="1835696" y="4653136"/>
            <a:ext cx="120243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t>Пример к тезису</a:t>
            </a:r>
          </a:p>
          <a:p>
            <a:pPr algn="ctr"/>
            <a:r>
              <a:rPr lang="ru-RU" sz="1400" dirty="0" smtClean="0"/>
              <a:t>2</a:t>
            </a:r>
            <a:endParaRPr lang="ru-RU" sz="1400" dirty="0"/>
          </a:p>
        </p:txBody>
      </p:sp>
      <p:sp>
        <p:nvSpPr>
          <p:cNvPr id="28" name="Овал 27"/>
          <p:cNvSpPr/>
          <p:nvPr/>
        </p:nvSpPr>
        <p:spPr>
          <a:xfrm>
            <a:off x="3131840" y="4653136"/>
            <a:ext cx="120243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t>Пример к тезису 2</a:t>
            </a:r>
            <a:endParaRPr lang="ru-RU" sz="1400" dirty="0"/>
          </a:p>
        </p:txBody>
      </p:sp>
      <p:sp>
        <p:nvSpPr>
          <p:cNvPr id="29" name="Овал 28"/>
          <p:cNvSpPr/>
          <p:nvPr/>
        </p:nvSpPr>
        <p:spPr>
          <a:xfrm>
            <a:off x="4572000" y="4581128"/>
            <a:ext cx="120243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t>Пример к тезису 3</a:t>
            </a:r>
            <a:endParaRPr lang="ru-RU" sz="1400" dirty="0"/>
          </a:p>
        </p:txBody>
      </p:sp>
      <p:sp>
        <p:nvSpPr>
          <p:cNvPr id="33" name="Стрелка вверх 32"/>
          <p:cNvSpPr/>
          <p:nvPr/>
        </p:nvSpPr>
        <p:spPr>
          <a:xfrm rot="963530">
            <a:off x="710185" y="4076571"/>
            <a:ext cx="98930" cy="72701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 name="Стрелка вверх 33"/>
          <p:cNvSpPr/>
          <p:nvPr/>
        </p:nvSpPr>
        <p:spPr>
          <a:xfrm rot="963530">
            <a:off x="2437892" y="4080002"/>
            <a:ext cx="123742" cy="72701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5" name="Стрелка вверх 34"/>
          <p:cNvSpPr/>
          <p:nvPr/>
        </p:nvSpPr>
        <p:spPr>
          <a:xfrm rot="19490862">
            <a:off x="5273677" y="4047613"/>
            <a:ext cx="127954" cy="72701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Стрелка вверх 35"/>
          <p:cNvSpPr/>
          <p:nvPr/>
        </p:nvSpPr>
        <p:spPr>
          <a:xfrm rot="19490862">
            <a:off x="3617493" y="4047611"/>
            <a:ext cx="127954" cy="72701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КОМПОЗИЦИЯ СОЧИНЕНИЯ</a:t>
            </a:r>
            <a:endParaRPr lang="ru-RU" b="1" dirty="0"/>
          </a:p>
        </p:txBody>
      </p:sp>
      <p:sp>
        <p:nvSpPr>
          <p:cNvPr id="3" name="Содержимое 2"/>
          <p:cNvSpPr>
            <a:spLocks noGrp="1"/>
          </p:cNvSpPr>
          <p:nvPr>
            <p:ph idx="1"/>
          </p:nvPr>
        </p:nvSpPr>
        <p:spPr/>
        <p:txBody>
          <a:bodyPr>
            <a:normAutofit/>
          </a:bodyPr>
          <a:lstStyle/>
          <a:p>
            <a:r>
              <a:rPr lang="ru-RU" sz="4400" b="1" dirty="0" smtClean="0"/>
              <a:t>             </a:t>
            </a:r>
          </a:p>
          <a:p>
            <a:r>
              <a:rPr lang="ru-RU" sz="4400" b="1" dirty="0" smtClean="0"/>
              <a:t>            В</a:t>
            </a:r>
            <a:r>
              <a:rPr lang="ru-RU" sz="4800" b="1" dirty="0" smtClean="0"/>
              <a:t>СТУПЛЕНИЕ</a:t>
            </a:r>
          </a:p>
          <a:p>
            <a:r>
              <a:rPr lang="ru-RU" sz="4800" b="1" dirty="0" smtClean="0"/>
              <a:t>           ОСНОВНАЯ ЧАСТЬ </a:t>
            </a:r>
          </a:p>
          <a:p>
            <a:r>
              <a:rPr lang="ru-RU" sz="4800" b="1" dirty="0" smtClean="0"/>
              <a:t>           ЗАКЛЮЧЕНИЕ (ВЫВОД)</a:t>
            </a:r>
            <a:endParaRPr lang="ru-RU" sz="4800" b="1" dirty="0"/>
          </a:p>
        </p:txBody>
      </p:sp>
      <p:pic>
        <p:nvPicPr>
          <p:cNvPr id="4" name="Рисунок 3" descr="iStock_000019436901Small1.jpg"/>
          <p:cNvPicPr>
            <a:picLocks noChangeAspect="1"/>
          </p:cNvPicPr>
          <p:nvPr/>
        </p:nvPicPr>
        <p:blipFill>
          <a:blip r:embed="rId2" cstate="print"/>
          <a:stretch>
            <a:fillRect/>
          </a:stretch>
        </p:blipFill>
        <p:spPr>
          <a:xfrm>
            <a:off x="395536" y="1412776"/>
            <a:ext cx="1460051" cy="1166157"/>
          </a:xfrm>
          <a:prstGeom prst="rect">
            <a:avLst/>
          </a:prstGeom>
        </p:spPr>
      </p:pic>
      <p:pic>
        <p:nvPicPr>
          <p:cNvPr id="5" name="Рисунок 4" descr="iStock_000019436901Small1.jpg"/>
          <p:cNvPicPr>
            <a:picLocks noChangeAspect="1"/>
          </p:cNvPicPr>
          <p:nvPr/>
        </p:nvPicPr>
        <p:blipFill>
          <a:blip r:embed="rId3" cstate="print"/>
          <a:stretch>
            <a:fillRect/>
          </a:stretch>
        </p:blipFill>
        <p:spPr>
          <a:xfrm>
            <a:off x="539553" y="2636913"/>
            <a:ext cx="1296144" cy="1080120"/>
          </a:xfrm>
          <a:prstGeom prst="rect">
            <a:avLst/>
          </a:prstGeom>
        </p:spPr>
      </p:pic>
      <p:pic>
        <p:nvPicPr>
          <p:cNvPr id="6" name="Рисунок 5" descr="iStock_000019436901Small1.jpg"/>
          <p:cNvPicPr>
            <a:picLocks noChangeAspect="1"/>
          </p:cNvPicPr>
          <p:nvPr/>
        </p:nvPicPr>
        <p:blipFill>
          <a:blip r:embed="rId4" cstate="print"/>
          <a:stretch>
            <a:fillRect/>
          </a:stretch>
        </p:blipFill>
        <p:spPr>
          <a:xfrm>
            <a:off x="683568" y="3717032"/>
            <a:ext cx="1152128" cy="101261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Составляем план сочинения</a:t>
            </a:r>
            <a:endParaRPr lang="ru-RU" dirty="0"/>
          </a:p>
        </p:txBody>
      </p:sp>
      <p:sp>
        <p:nvSpPr>
          <p:cNvPr id="3" name="Содержимое 2"/>
          <p:cNvSpPr>
            <a:spLocks noGrp="1"/>
          </p:cNvSpPr>
          <p:nvPr>
            <p:ph idx="1"/>
          </p:nvPr>
        </p:nvSpPr>
        <p:spPr/>
        <p:txBody>
          <a:bodyPr/>
          <a:lstStyle/>
          <a:p>
            <a:pPr algn="r"/>
            <a:endParaRPr lang="ru-RU" b="1" i="1" dirty="0" smtClean="0"/>
          </a:p>
          <a:p>
            <a:pPr algn="r"/>
            <a:r>
              <a:rPr lang="ru-RU" b="1" i="1" dirty="0" smtClean="0"/>
              <a:t>«Одна минута, потраченная на планирование, экономит от 10 до 12 минут при исполнении» Брайан </a:t>
            </a:r>
            <a:r>
              <a:rPr lang="ru-RU" b="1" i="1" dirty="0" err="1" smtClean="0"/>
              <a:t>Трейси</a:t>
            </a:r>
            <a:endParaRPr lang="ru-RU" b="1" dirty="0"/>
          </a:p>
        </p:txBody>
      </p:sp>
      <p:pic>
        <p:nvPicPr>
          <p:cNvPr id="4" name="Рисунок 3" descr="Production.jpg"/>
          <p:cNvPicPr>
            <a:picLocks noChangeAspect="1"/>
          </p:cNvPicPr>
          <p:nvPr/>
        </p:nvPicPr>
        <p:blipFill>
          <a:blip r:embed="rId2" cstate="print"/>
          <a:stretch>
            <a:fillRect/>
          </a:stretch>
        </p:blipFill>
        <p:spPr>
          <a:xfrm>
            <a:off x="755576" y="2852936"/>
            <a:ext cx="3781975" cy="3130939"/>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План помогает:</a:t>
            </a:r>
            <a:endParaRPr lang="ru-RU" b="1" dirty="0"/>
          </a:p>
        </p:txBody>
      </p:sp>
      <p:sp>
        <p:nvSpPr>
          <p:cNvPr id="3" name="Содержимое 2"/>
          <p:cNvSpPr>
            <a:spLocks noGrp="1"/>
          </p:cNvSpPr>
          <p:nvPr>
            <p:ph idx="1"/>
          </p:nvPr>
        </p:nvSpPr>
        <p:spPr/>
        <p:txBody>
          <a:bodyPr>
            <a:normAutofit fontScale="92500" lnSpcReduction="10000"/>
          </a:bodyPr>
          <a:lstStyle/>
          <a:p>
            <a:pPr>
              <a:buFont typeface="Wingdings" pitchFamily="2" charset="2"/>
              <a:buChar char="ü"/>
            </a:pPr>
            <a:r>
              <a:rPr lang="ru-RU" dirty="0" smtClean="0"/>
              <a:t>Отделять главное от второстепенного; </a:t>
            </a:r>
          </a:p>
          <a:p>
            <a:pPr>
              <a:buFont typeface="Wingdings" pitchFamily="2" charset="2"/>
              <a:buChar char="ü"/>
            </a:pPr>
            <a:r>
              <a:rPr lang="ru-RU" dirty="0" smtClean="0"/>
              <a:t>Располагать материал в определенной последовательности; </a:t>
            </a:r>
          </a:p>
          <a:p>
            <a:pPr>
              <a:buFont typeface="Wingdings" pitchFamily="2" charset="2"/>
              <a:buChar char="ü"/>
            </a:pPr>
            <a:r>
              <a:rPr lang="ru-RU" dirty="0" smtClean="0"/>
              <a:t>Устанавливать взаимосвязь между героями, событиями; </a:t>
            </a:r>
          </a:p>
          <a:p>
            <a:pPr>
              <a:buFont typeface="Wingdings" pitchFamily="2" charset="2"/>
              <a:buChar char="ü"/>
            </a:pPr>
            <a:r>
              <a:rPr lang="ru-RU" dirty="0" smtClean="0"/>
              <a:t>Выражать мысли в краткой и точной форме; </a:t>
            </a:r>
          </a:p>
          <a:p>
            <a:pPr>
              <a:buFont typeface="Wingdings" pitchFamily="2" charset="2"/>
              <a:buChar char="ü"/>
            </a:pPr>
            <a:r>
              <a:rPr lang="ru-RU" dirty="0" smtClean="0"/>
              <a:t>Проникать в суть произведения, анализировать его;</a:t>
            </a:r>
          </a:p>
          <a:p>
            <a:pPr>
              <a:buFont typeface="Wingdings" pitchFamily="2" charset="2"/>
              <a:buChar char="ü"/>
            </a:pPr>
            <a:r>
              <a:rPr lang="ru-RU" dirty="0" smtClean="0"/>
              <a:t>Избежать ненужных повторов и отклонений от темы;</a:t>
            </a:r>
          </a:p>
          <a:p>
            <a:pPr>
              <a:buFont typeface="Wingdings" pitchFamily="2" charset="2"/>
              <a:buChar char="ü"/>
            </a:pPr>
            <a:r>
              <a:rPr lang="ru-RU" dirty="0" smtClean="0"/>
              <a:t>Написать логичную, стройную по композиции работу, в которой все части будут объединены темой и основной мыслью;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t>ВАРИАНТЫ ПЛАНА</a:t>
            </a:r>
            <a:endParaRPr lang="ru-RU" dirty="0"/>
          </a:p>
        </p:txBody>
      </p:sp>
      <p:sp>
        <p:nvSpPr>
          <p:cNvPr id="3" name="Содержимое 2"/>
          <p:cNvSpPr>
            <a:spLocks noGrp="1"/>
          </p:cNvSpPr>
          <p:nvPr>
            <p:ph idx="1"/>
          </p:nvPr>
        </p:nvSpPr>
        <p:spPr/>
        <p:txBody>
          <a:bodyPr>
            <a:normAutofit lnSpcReduction="10000"/>
          </a:bodyPr>
          <a:lstStyle/>
          <a:p>
            <a:r>
              <a:rPr lang="ru-RU" b="1" dirty="0" smtClean="0">
                <a:solidFill>
                  <a:srgbClr val="0070C0"/>
                </a:solidFill>
              </a:rPr>
              <a:t>Простой план </a:t>
            </a:r>
            <a:r>
              <a:rPr lang="ru-RU" dirty="0" smtClean="0"/>
              <a:t>сочинения состоит из перечня основных пунктов, в которых отражено то, что будет написано в сочинении. Может быть </a:t>
            </a:r>
            <a:r>
              <a:rPr lang="ru-RU" dirty="0" smtClean="0">
                <a:solidFill>
                  <a:srgbClr val="0070C0"/>
                </a:solidFill>
              </a:rPr>
              <a:t>тематическим </a:t>
            </a:r>
            <a:r>
              <a:rPr lang="ru-RU" dirty="0" smtClean="0"/>
              <a:t>(каждый пункт состоит из назывных предложений) и </a:t>
            </a:r>
            <a:r>
              <a:rPr lang="ru-RU" dirty="0" smtClean="0">
                <a:solidFill>
                  <a:srgbClr val="0070C0"/>
                </a:solidFill>
              </a:rPr>
              <a:t>тезисным</a:t>
            </a:r>
            <a:r>
              <a:rPr lang="ru-RU" dirty="0" smtClean="0"/>
              <a:t> (каждый пункт состоит из двусоставных предложений и передает основную мысль данной части текста). </a:t>
            </a:r>
          </a:p>
          <a:p>
            <a:r>
              <a:rPr lang="ru-RU" b="1" dirty="0" smtClean="0">
                <a:solidFill>
                  <a:srgbClr val="0070C0"/>
                </a:solidFill>
              </a:rPr>
              <a:t>Сложный план </a:t>
            </a:r>
            <a:r>
              <a:rPr lang="ru-RU" dirty="0" smtClean="0"/>
              <a:t>сочинения представляет собой более совершенную систему. В сложном плане почти каждый пункт делится на подпункты, которые детально раскрывают тему сочинения</a:t>
            </a: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200" b="1" dirty="0" smtClean="0"/>
              <a:t>Пример развёрнутого (сложного) плана</a:t>
            </a:r>
            <a:endParaRPr lang="ru-RU" sz="3200" b="1" dirty="0"/>
          </a:p>
        </p:txBody>
      </p:sp>
      <p:sp>
        <p:nvSpPr>
          <p:cNvPr id="3" name="Содержимое 2"/>
          <p:cNvSpPr>
            <a:spLocks noGrp="1"/>
          </p:cNvSpPr>
          <p:nvPr>
            <p:ph idx="1"/>
          </p:nvPr>
        </p:nvSpPr>
        <p:spPr/>
        <p:txBody>
          <a:bodyPr>
            <a:normAutofit fontScale="77500" lnSpcReduction="20000"/>
          </a:bodyPr>
          <a:lstStyle/>
          <a:p>
            <a:r>
              <a:rPr lang="ru-RU" b="1" dirty="0" smtClean="0">
                <a:solidFill>
                  <a:srgbClr val="0070C0"/>
                </a:solidFill>
              </a:rPr>
              <a:t>«Свет и тени натуры Обломова»</a:t>
            </a:r>
            <a:endParaRPr lang="ru-RU" b="1" u="sng" dirty="0" smtClean="0">
              <a:solidFill>
                <a:srgbClr val="0070C0"/>
              </a:solidFill>
            </a:endParaRPr>
          </a:p>
          <a:p>
            <a:r>
              <a:rPr lang="ru-RU" b="1" u="sng" dirty="0" smtClean="0"/>
              <a:t>План: </a:t>
            </a:r>
            <a:endParaRPr lang="ru-RU" dirty="0" smtClean="0"/>
          </a:p>
          <a:p>
            <a:r>
              <a:rPr lang="ru-RU" dirty="0" smtClean="0">
                <a:solidFill>
                  <a:srgbClr val="C00000"/>
                </a:solidFill>
              </a:rPr>
              <a:t>I. </a:t>
            </a:r>
            <a:r>
              <a:rPr lang="ru-RU" b="1" dirty="0" smtClean="0">
                <a:solidFill>
                  <a:srgbClr val="C00000"/>
                </a:solidFill>
              </a:rPr>
              <a:t>Обломов — сложный человек.</a:t>
            </a:r>
            <a:r>
              <a:rPr lang="ru-RU" dirty="0" smtClean="0">
                <a:solidFill>
                  <a:srgbClr val="C00000"/>
                </a:solidFill>
              </a:rPr>
              <a:t/>
            </a:r>
            <a:br>
              <a:rPr lang="ru-RU" dirty="0" smtClean="0">
                <a:solidFill>
                  <a:srgbClr val="C00000"/>
                </a:solidFill>
              </a:rPr>
            </a:br>
            <a:r>
              <a:rPr lang="ru-RU" dirty="0" smtClean="0">
                <a:solidFill>
                  <a:srgbClr val="C00000"/>
                </a:solidFill>
              </a:rPr>
              <a:t>II. </a:t>
            </a:r>
            <a:r>
              <a:rPr lang="ru-RU" b="1" dirty="0" smtClean="0">
                <a:solidFill>
                  <a:srgbClr val="C00000"/>
                </a:solidFill>
              </a:rPr>
              <a:t>Положительные и отрицательные черты в характере</a:t>
            </a:r>
            <a:br>
              <a:rPr lang="ru-RU" b="1" dirty="0" smtClean="0">
                <a:solidFill>
                  <a:srgbClr val="C00000"/>
                </a:solidFill>
              </a:rPr>
            </a:br>
            <a:r>
              <a:rPr lang="ru-RU" b="1" dirty="0" smtClean="0">
                <a:solidFill>
                  <a:srgbClr val="C00000"/>
                </a:solidFill>
              </a:rPr>
              <a:t>героя романа И. А. Гончарова.</a:t>
            </a:r>
            <a:r>
              <a:rPr lang="ru-RU" dirty="0" smtClean="0"/>
              <a:t/>
            </a:r>
            <a:br>
              <a:rPr lang="ru-RU" dirty="0" smtClean="0"/>
            </a:br>
            <a:r>
              <a:rPr lang="ru-RU" b="1" dirty="0" smtClean="0"/>
              <a:t>1. Тени натуры Обломова:</a:t>
            </a:r>
            <a:r>
              <a:rPr lang="ru-RU" dirty="0" smtClean="0"/>
              <a:t/>
            </a:r>
            <a:br>
              <a:rPr lang="ru-RU" dirty="0" smtClean="0"/>
            </a:br>
            <a:r>
              <a:rPr lang="ru-RU" i="1" dirty="0" smtClean="0"/>
              <a:t>1.1. барин — ленивец;</a:t>
            </a:r>
            <a:br>
              <a:rPr lang="ru-RU" i="1" dirty="0" smtClean="0"/>
            </a:br>
            <a:r>
              <a:rPr lang="ru-RU" i="1" dirty="0" smtClean="0"/>
              <a:t>1.2. раб самому себе;</a:t>
            </a:r>
            <a:br>
              <a:rPr lang="ru-RU" i="1" dirty="0" smtClean="0"/>
            </a:br>
            <a:r>
              <a:rPr lang="ru-RU" i="1" dirty="0" smtClean="0"/>
              <a:t>1.3. Обломов и Захар.</a:t>
            </a:r>
            <a:r>
              <a:rPr lang="ru-RU" dirty="0" smtClean="0"/>
              <a:t/>
            </a:r>
            <a:br>
              <a:rPr lang="ru-RU" dirty="0" smtClean="0"/>
            </a:br>
            <a:r>
              <a:rPr lang="ru-RU" b="1" dirty="0" smtClean="0"/>
              <a:t>2. Пустые мечтания.</a:t>
            </a:r>
            <a:r>
              <a:rPr lang="ru-RU" dirty="0" smtClean="0"/>
              <a:t/>
            </a:r>
            <a:br>
              <a:rPr lang="ru-RU" dirty="0" smtClean="0"/>
            </a:br>
            <a:r>
              <a:rPr lang="ru-RU" b="1" dirty="0" smtClean="0"/>
              <a:t>3. Светлые стороны натуры Обломова:</a:t>
            </a:r>
            <a:r>
              <a:rPr lang="ru-RU" dirty="0" smtClean="0"/>
              <a:t/>
            </a:r>
            <a:br>
              <a:rPr lang="ru-RU" dirty="0" smtClean="0"/>
            </a:br>
            <a:r>
              <a:rPr lang="ru-RU" i="1" dirty="0" smtClean="0"/>
              <a:t>3.1. доброта души;</a:t>
            </a:r>
            <a:br>
              <a:rPr lang="ru-RU" i="1" dirty="0" smtClean="0"/>
            </a:br>
            <a:r>
              <a:rPr lang="ru-RU" i="1" dirty="0" smtClean="0"/>
              <a:t>3.2. любовь к детям;</a:t>
            </a:r>
            <a:br>
              <a:rPr lang="ru-RU" i="1" dirty="0" smtClean="0"/>
            </a:br>
            <a:r>
              <a:rPr lang="ru-RU" i="1" dirty="0" smtClean="0"/>
              <a:t>3.3. любовь к Ольге.</a:t>
            </a:r>
            <a:r>
              <a:rPr lang="ru-RU" dirty="0" smtClean="0"/>
              <a:t/>
            </a:r>
            <a:br>
              <a:rPr lang="ru-RU" dirty="0" smtClean="0"/>
            </a:br>
            <a:r>
              <a:rPr lang="ru-RU" b="1" dirty="0" smtClean="0"/>
              <a:t>4. Обломов — поэт в душе.</a:t>
            </a:r>
            <a:r>
              <a:rPr lang="ru-RU" dirty="0" smtClean="0"/>
              <a:t/>
            </a:r>
            <a:br>
              <a:rPr lang="ru-RU" dirty="0" smtClean="0"/>
            </a:br>
            <a:r>
              <a:rPr lang="ru-RU" b="1" dirty="0" smtClean="0">
                <a:solidFill>
                  <a:srgbClr val="C00000"/>
                </a:solidFill>
              </a:rPr>
              <a:t>III. Обломов — живой, реальный человек.</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t>ЭТАПЫ РАБОТЫ НАД ПЛАНОМ:</a:t>
            </a:r>
            <a:endParaRPr lang="ru-RU" dirty="0"/>
          </a:p>
        </p:txBody>
      </p:sp>
      <p:sp>
        <p:nvSpPr>
          <p:cNvPr id="3" name="Содержимое 2"/>
          <p:cNvSpPr>
            <a:spLocks noGrp="1"/>
          </p:cNvSpPr>
          <p:nvPr>
            <p:ph idx="1"/>
          </p:nvPr>
        </p:nvSpPr>
        <p:spPr/>
        <p:txBody>
          <a:bodyPr/>
          <a:lstStyle/>
          <a:p>
            <a:pPr>
              <a:buFont typeface="Wingdings" pitchFamily="2" charset="2"/>
              <a:buChar char="ü"/>
            </a:pPr>
            <a:r>
              <a:rPr lang="ru-RU" dirty="0" smtClean="0"/>
              <a:t>Осмысление темы;</a:t>
            </a:r>
          </a:p>
          <a:p>
            <a:pPr>
              <a:buFont typeface="Wingdings" pitchFamily="2" charset="2"/>
              <a:buChar char="ü"/>
            </a:pPr>
            <a:r>
              <a:rPr lang="ru-RU" dirty="0" smtClean="0"/>
              <a:t>Наброски основных пунктов (составление простого плана);</a:t>
            </a:r>
          </a:p>
          <a:p>
            <a:pPr>
              <a:buFont typeface="Wingdings" pitchFamily="2" charset="2"/>
              <a:buChar char="ü"/>
            </a:pPr>
            <a:r>
              <a:rPr lang="ru-RU" dirty="0" smtClean="0"/>
              <a:t>Усложнение плана, выделение подпунктов (составление сложного плана);</a:t>
            </a:r>
          </a:p>
          <a:p>
            <a:pPr>
              <a:buFont typeface="Wingdings" pitchFamily="2" charset="2"/>
              <a:buChar char="ü"/>
            </a:pPr>
            <a:r>
              <a:rPr lang="ru-RU" dirty="0" smtClean="0"/>
              <a:t>Редактирование плана (перестановка пунктов, расширение или сокращение, уточнение формулировок);</a:t>
            </a:r>
          </a:p>
          <a:p>
            <a:pPr>
              <a:buFont typeface="Wingdings" pitchFamily="2" charset="2"/>
              <a:buChar char="ü"/>
            </a:pPr>
            <a:r>
              <a:rPr lang="ru-RU" dirty="0" smtClean="0"/>
              <a:t>Окончательное оформление плана.</a:t>
            </a: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«С претензией на оригинальность»</a:t>
            </a:r>
            <a:endParaRPr lang="ru-RU" dirty="0"/>
          </a:p>
        </p:txBody>
      </p:sp>
      <p:sp>
        <p:nvSpPr>
          <p:cNvPr id="3" name="Содержимое 2"/>
          <p:cNvSpPr>
            <a:spLocks noGrp="1"/>
          </p:cNvSpPr>
          <p:nvPr>
            <p:ph idx="1"/>
          </p:nvPr>
        </p:nvSpPr>
        <p:spPr/>
        <p:txBody>
          <a:bodyPr>
            <a:noAutofit/>
          </a:bodyPr>
          <a:lstStyle/>
          <a:p>
            <a:r>
              <a:rPr lang="ru-RU" sz="2400" b="1" dirty="0" smtClean="0"/>
              <a:t>Сочинения в жанре дневниковых записей:</a:t>
            </a:r>
          </a:p>
          <a:p>
            <a:pPr>
              <a:buFont typeface="Wingdings" pitchFamily="2" charset="2"/>
              <a:buChar char="ü"/>
            </a:pPr>
            <a:r>
              <a:rPr lang="ru-RU" sz="2400" dirty="0" smtClean="0"/>
              <a:t> дневник, написанный от лица очевидца </a:t>
            </a:r>
          </a:p>
          <a:p>
            <a:r>
              <a:rPr lang="ru-RU" sz="2400" dirty="0" smtClean="0"/>
              <a:t>событий (возможно, придуманного учеником);</a:t>
            </a:r>
          </a:p>
          <a:p>
            <a:pPr>
              <a:buFont typeface="Wingdings" pitchFamily="2" charset="2"/>
              <a:buChar char="ü"/>
            </a:pPr>
            <a:r>
              <a:rPr lang="ru-RU" sz="2400" dirty="0" smtClean="0"/>
              <a:t> дневник, ведущийся от лица литературного героя;</a:t>
            </a:r>
          </a:p>
          <a:p>
            <a:pPr>
              <a:buFont typeface="Wingdings" pitchFamily="2" charset="2"/>
              <a:buChar char="ü"/>
            </a:pPr>
            <a:r>
              <a:rPr lang="ru-RU" sz="2400" dirty="0" smtClean="0"/>
              <a:t>дневниковые записи от лица ученика, который постепенно осваивает какое-либо произведение или изучает творчество писателя.</a:t>
            </a:r>
          </a:p>
          <a:p>
            <a:r>
              <a:rPr lang="ru-RU" sz="2400" b="1" dirty="0" smtClean="0"/>
              <a:t>Сочинения в жанре писем:</a:t>
            </a:r>
          </a:p>
          <a:p>
            <a:pPr>
              <a:buFont typeface="Wingdings" pitchFamily="2" charset="2"/>
              <a:buChar char="ü"/>
            </a:pPr>
            <a:r>
              <a:rPr lang="ru-RU" sz="2400" dirty="0" smtClean="0"/>
              <a:t> письмо от лица ученика своему родственнику, подруге, другу и т. д.;</a:t>
            </a:r>
          </a:p>
          <a:p>
            <a:pPr>
              <a:buFont typeface="Wingdings" pitchFamily="2" charset="2"/>
              <a:buChar char="ü"/>
            </a:pPr>
            <a:r>
              <a:rPr lang="ru-RU" sz="2400" dirty="0" smtClean="0"/>
              <a:t> письмо от лица литературного героя.</a:t>
            </a:r>
            <a:endParaRPr lang="ru-RU" sz="2400" dirty="0"/>
          </a:p>
        </p:txBody>
      </p:sp>
      <p:pic>
        <p:nvPicPr>
          <p:cNvPr id="5" name="Содержимое 3" descr="shutterstock_51743035.jpg"/>
          <p:cNvPicPr>
            <a:picLocks noChangeAspect="1"/>
          </p:cNvPicPr>
          <p:nvPr/>
        </p:nvPicPr>
        <p:blipFill>
          <a:blip r:embed="rId2" cstate="print"/>
          <a:stretch>
            <a:fillRect/>
          </a:stretch>
        </p:blipFill>
        <p:spPr>
          <a:xfrm>
            <a:off x="7452320" y="908720"/>
            <a:ext cx="1440160" cy="144016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НУЖЕН ЛИ ЭПИГРАФ?</a:t>
            </a:r>
            <a:endParaRPr lang="ru-RU" b="1" dirty="0"/>
          </a:p>
        </p:txBody>
      </p:sp>
      <p:sp>
        <p:nvSpPr>
          <p:cNvPr id="3" name="Содержимое 2"/>
          <p:cNvSpPr>
            <a:spLocks noGrp="1"/>
          </p:cNvSpPr>
          <p:nvPr>
            <p:ph idx="1"/>
          </p:nvPr>
        </p:nvSpPr>
        <p:spPr/>
        <p:txBody>
          <a:bodyPr>
            <a:normAutofit/>
          </a:bodyPr>
          <a:lstStyle/>
          <a:p>
            <a:endParaRPr lang="ru-RU" sz="2400" dirty="0" smtClean="0"/>
          </a:p>
          <a:p>
            <a:r>
              <a:rPr lang="ru-RU" sz="2400" b="1" dirty="0" err="1" smtClean="0"/>
              <a:t>Эпи́граф</a:t>
            </a:r>
            <a:r>
              <a:rPr lang="ru-RU" sz="2400" dirty="0" smtClean="0"/>
              <a:t> (от </a:t>
            </a:r>
            <a:r>
              <a:rPr lang="ru-RU" sz="2400" dirty="0" smtClean="0">
                <a:hlinkClick r:id="rId2" tooltip="Греческий язык"/>
              </a:rPr>
              <a:t>греч.</a:t>
            </a:r>
            <a:r>
              <a:rPr lang="ru-RU" sz="2400" dirty="0" smtClean="0"/>
              <a:t> </a:t>
            </a:r>
            <a:r>
              <a:rPr lang="el-GR" sz="2400" dirty="0" smtClean="0"/>
              <a:t>επιγραφή</a:t>
            </a:r>
            <a:r>
              <a:rPr lang="ru-RU" sz="2400" dirty="0" smtClean="0"/>
              <a:t> </a:t>
            </a:r>
          </a:p>
          <a:p>
            <a:r>
              <a:rPr lang="ru-RU" sz="2400" dirty="0" smtClean="0"/>
              <a:t>— «надпись») — </a:t>
            </a:r>
            <a:r>
              <a:rPr lang="ru-RU" sz="2400" dirty="0" smtClean="0">
                <a:hlinkClick r:id="rId3" tooltip="Цитата"/>
              </a:rPr>
              <a:t>цитата</a:t>
            </a:r>
            <a:r>
              <a:rPr lang="ru-RU" sz="2400" dirty="0" smtClean="0"/>
              <a:t>, </a:t>
            </a:r>
          </a:p>
          <a:p>
            <a:r>
              <a:rPr lang="ru-RU" sz="2400" dirty="0" smtClean="0"/>
              <a:t>помещаемая во главе сочинения</a:t>
            </a:r>
          </a:p>
          <a:p>
            <a:r>
              <a:rPr lang="ru-RU" sz="2400" dirty="0" smtClean="0"/>
              <a:t> или его части с целью указать </a:t>
            </a:r>
          </a:p>
          <a:p>
            <a:r>
              <a:rPr lang="ru-RU" sz="2400" dirty="0" smtClean="0"/>
              <a:t>его дух, его смысл, отношение </a:t>
            </a:r>
          </a:p>
          <a:p>
            <a:r>
              <a:rPr lang="ru-RU" sz="2400" dirty="0" smtClean="0"/>
              <a:t>к нему автора. </a:t>
            </a:r>
          </a:p>
          <a:p>
            <a:endParaRPr lang="ru-RU" sz="2400" dirty="0" smtClean="0"/>
          </a:p>
          <a:p>
            <a:r>
              <a:rPr lang="ru-RU" sz="2400" dirty="0" smtClean="0"/>
              <a:t>Эпиграф помогает читателю понять основную мысль сочинения</a:t>
            </a:r>
            <a:r>
              <a:rPr lang="ru-RU" dirty="0" smtClean="0"/>
              <a:t>. </a:t>
            </a:r>
            <a:endParaRPr lang="ru-RU" dirty="0"/>
          </a:p>
        </p:txBody>
      </p:sp>
      <p:pic>
        <p:nvPicPr>
          <p:cNvPr id="4" name="Рисунок 3" descr="77.jpg"/>
          <p:cNvPicPr>
            <a:picLocks noChangeAspect="1"/>
          </p:cNvPicPr>
          <p:nvPr/>
        </p:nvPicPr>
        <p:blipFill>
          <a:blip r:embed="rId4" cstate="print"/>
          <a:stretch>
            <a:fillRect/>
          </a:stretch>
        </p:blipFill>
        <p:spPr>
          <a:xfrm>
            <a:off x="5436096" y="980728"/>
            <a:ext cx="3168352" cy="3166066"/>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Цитата из стихотворения:</a:t>
            </a:r>
            <a:endParaRPr lang="ru-RU" dirty="0"/>
          </a:p>
        </p:txBody>
      </p:sp>
      <p:sp>
        <p:nvSpPr>
          <p:cNvPr id="3" name="Содержимое 2"/>
          <p:cNvSpPr>
            <a:spLocks noGrp="1"/>
          </p:cNvSpPr>
          <p:nvPr>
            <p:ph idx="1"/>
          </p:nvPr>
        </p:nvSpPr>
        <p:spPr/>
        <p:txBody>
          <a:bodyPr>
            <a:normAutofit lnSpcReduction="10000"/>
          </a:bodyPr>
          <a:lstStyle/>
          <a:p>
            <a:r>
              <a:rPr lang="ru-RU" b="1" dirty="0" smtClean="0"/>
              <a:t>«</a:t>
            </a:r>
            <a:r>
              <a:rPr lang="ru-RU" b="1" i="1" dirty="0" smtClean="0"/>
              <a:t>Сороковые, роковые, Свинцовые, пороховые... Война гуляет по России, А мы такие молодые!»</a:t>
            </a:r>
          </a:p>
          <a:p>
            <a:r>
              <a:rPr lang="ru-RU" b="1" i="1" dirty="0" smtClean="0"/>
              <a:t>                                                               Давид Самойлов</a:t>
            </a:r>
          </a:p>
          <a:p>
            <a:endParaRPr lang="ru-RU" b="1" i="1" dirty="0" smtClean="0"/>
          </a:p>
          <a:p>
            <a:endParaRPr lang="ru-RU" b="1" i="1" dirty="0" smtClean="0"/>
          </a:p>
          <a:p>
            <a:pPr algn="ctr"/>
            <a:r>
              <a:rPr lang="ru-RU" b="1" i="1" dirty="0" smtClean="0"/>
              <a:t>«Все начинается с любви... </a:t>
            </a:r>
            <a:br>
              <a:rPr lang="ru-RU" b="1" i="1" dirty="0" smtClean="0"/>
            </a:br>
            <a:r>
              <a:rPr lang="ru-RU" b="1" i="1" dirty="0" smtClean="0"/>
              <a:t>Твердят: "Вначале было слово..." </a:t>
            </a:r>
            <a:br>
              <a:rPr lang="ru-RU" b="1" i="1" dirty="0" smtClean="0"/>
            </a:br>
            <a:r>
              <a:rPr lang="ru-RU" b="1" i="1" dirty="0" smtClean="0"/>
              <a:t>А я провозглашаю снова: </a:t>
            </a:r>
            <a:br>
              <a:rPr lang="ru-RU" b="1" i="1" dirty="0" smtClean="0"/>
            </a:br>
            <a:r>
              <a:rPr lang="ru-RU" b="1" i="1" dirty="0" smtClean="0"/>
              <a:t>Все начинается с любви!..»</a:t>
            </a:r>
          </a:p>
          <a:p>
            <a:r>
              <a:rPr lang="ru-RU" b="1" i="1" dirty="0" smtClean="0"/>
              <a:t>                                                Роберт Рождественский</a:t>
            </a:r>
            <a:endParaRPr lang="ru-RU" b="1" i="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t>Пословица или поговорка:</a:t>
            </a:r>
            <a:endParaRPr lang="ru-RU" dirty="0"/>
          </a:p>
        </p:txBody>
      </p:sp>
      <p:sp>
        <p:nvSpPr>
          <p:cNvPr id="3" name="Содержимое 2"/>
          <p:cNvSpPr>
            <a:spLocks noGrp="1"/>
          </p:cNvSpPr>
          <p:nvPr>
            <p:ph idx="1"/>
          </p:nvPr>
        </p:nvSpPr>
        <p:spPr/>
        <p:txBody>
          <a:bodyPr/>
          <a:lstStyle/>
          <a:p>
            <a:endParaRPr lang="ru-RU" b="1" dirty="0" smtClean="0"/>
          </a:p>
          <a:p>
            <a:r>
              <a:rPr lang="ru-RU" b="1" dirty="0" smtClean="0"/>
              <a:t>              </a:t>
            </a:r>
            <a:r>
              <a:rPr lang="ru-RU" b="1" i="1" dirty="0" smtClean="0"/>
              <a:t>Береги платье </a:t>
            </a:r>
            <a:r>
              <a:rPr lang="ru-RU" b="1" i="1" dirty="0" err="1" smtClean="0"/>
              <a:t>снову</a:t>
            </a:r>
            <a:r>
              <a:rPr lang="ru-RU" b="1" i="1" dirty="0" smtClean="0"/>
              <a:t>, а честь смолоду.</a:t>
            </a:r>
          </a:p>
          <a:p>
            <a:r>
              <a:rPr lang="ru-RU" b="1" dirty="0" smtClean="0"/>
              <a:t>                                                            Русская пословица</a:t>
            </a:r>
          </a:p>
          <a:p>
            <a:endParaRPr lang="ru-RU" b="1" dirty="0" smtClean="0"/>
          </a:p>
          <a:p>
            <a:pPr algn="ctr"/>
            <a:r>
              <a:rPr lang="ru-RU" b="1" i="1" dirty="0" smtClean="0"/>
              <a:t> Время и прилив никого не ждут.</a:t>
            </a:r>
          </a:p>
          <a:p>
            <a:pPr algn="ctr"/>
            <a:r>
              <a:rPr lang="ru-RU" b="1" dirty="0" smtClean="0"/>
              <a:t>                                                  Английская пословица</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dirty="0" smtClean="0"/>
              <a:t>Афоризм:</a:t>
            </a:r>
            <a:endParaRPr lang="ru-RU" dirty="0"/>
          </a:p>
        </p:txBody>
      </p:sp>
      <p:sp>
        <p:nvSpPr>
          <p:cNvPr id="3" name="Содержимое 2"/>
          <p:cNvSpPr>
            <a:spLocks noGrp="1"/>
          </p:cNvSpPr>
          <p:nvPr>
            <p:ph idx="1"/>
          </p:nvPr>
        </p:nvSpPr>
        <p:spPr/>
        <p:txBody>
          <a:bodyPr/>
          <a:lstStyle/>
          <a:p>
            <a:r>
              <a:rPr lang="ru-RU" b="1" i="1" dirty="0" smtClean="0"/>
              <a:t>«Жизненный путь человека означает непрерывное преодоление не только внешних препятствий, но и стареющих форм своего собственного сознания, чтобы возродиться на более высокой ступени. Это путь человека к зрелости». </a:t>
            </a:r>
          </a:p>
          <a:p>
            <a:r>
              <a:rPr lang="ru-RU" dirty="0" smtClean="0"/>
              <a:t>                                                                        </a:t>
            </a:r>
            <a:r>
              <a:rPr lang="ru-RU" dirty="0" err="1" smtClean="0"/>
              <a:t>Ромен</a:t>
            </a:r>
            <a:r>
              <a:rPr lang="ru-RU" dirty="0" smtClean="0"/>
              <a:t> Роллан</a:t>
            </a:r>
          </a:p>
          <a:p>
            <a:r>
              <a:rPr lang="ru-RU" b="1" i="1" dirty="0" smtClean="0"/>
              <a:t>«Любовь к родине начинается с семьи»</a:t>
            </a:r>
          </a:p>
          <a:p>
            <a:r>
              <a:rPr lang="ru-RU" dirty="0" smtClean="0"/>
              <a:t>                                                                      </a:t>
            </a:r>
            <a:r>
              <a:rPr lang="ru-RU" dirty="0" err="1" smtClean="0"/>
              <a:t>Фрэнсис</a:t>
            </a:r>
            <a:r>
              <a:rPr lang="ru-RU" dirty="0" smtClean="0"/>
              <a:t> Бэкон</a:t>
            </a:r>
          </a:p>
          <a:p>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Варианты вступления к сочинению:</a:t>
            </a:r>
            <a:endParaRPr lang="ru-RU" dirty="0"/>
          </a:p>
        </p:txBody>
      </p:sp>
      <p:sp>
        <p:nvSpPr>
          <p:cNvPr id="3" name="Содержимое 2"/>
          <p:cNvSpPr>
            <a:spLocks noGrp="1"/>
          </p:cNvSpPr>
          <p:nvPr>
            <p:ph idx="1"/>
          </p:nvPr>
        </p:nvSpPr>
        <p:spPr/>
        <p:txBody>
          <a:bodyPr>
            <a:normAutofit fontScale="92500" lnSpcReduction="10000"/>
          </a:bodyPr>
          <a:lstStyle/>
          <a:p>
            <a:pPr>
              <a:buFont typeface="Wingdings" pitchFamily="2" charset="2"/>
              <a:buChar char="ü"/>
            </a:pPr>
            <a:endParaRPr lang="ru-RU" sz="3600" b="1" dirty="0" smtClean="0"/>
          </a:p>
          <a:p>
            <a:pPr>
              <a:buFont typeface="Wingdings" pitchFamily="2" charset="2"/>
              <a:buChar char="ü"/>
            </a:pPr>
            <a:r>
              <a:rPr lang="ru-RU" sz="3600" b="1" dirty="0" smtClean="0"/>
              <a:t>Академический</a:t>
            </a:r>
          </a:p>
          <a:p>
            <a:pPr>
              <a:buFont typeface="Wingdings" pitchFamily="2" charset="2"/>
              <a:buChar char="ü"/>
            </a:pPr>
            <a:r>
              <a:rPr lang="ru-RU" sz="3600" b="1" dirty="0" smtClean="0"/>
              <a:t> От «Я»</a:t>
            </a:r>
          </a:p>
          <a:p>
            <a:pPr>
              <a:buFont typeface="Wingdings" pitchFamily="2" charset="2"/>
              <a:buChar char="ü"/>
            </a:pPr>
            <a:r>
              <a:rPr lang="ru-RU" sz="3600" b="1" dirty="0" smtClean="0"/>
              <a:t>«Киношный»»</a:t>
            </a:r>
          </a:p>
          <a:p>
            <a:pPr>
              <a:buFont typeface="Wingdings" pitchFamily="2" charset="2"/>
              <a:buChar char="ü"/>
            </a:pPr>
            <a:r>
              <a:rPr lang="ru-RU" sz="3600" b="1" dirty="0" smtClean="0"/>
              <a:t>Дневниковый</a:t>
            </a:r>
          </a:p>
          <a:p>
            <a:pPr>
              <a:buFont typeface="Wingdings" pitchFamily="2" charset="2"/>
              <a:buChar char="ü"/>
            </a:pPr>
            <a:r>
              <a:rPr lang="ru-RU" sz="3600" b="1" dirty="0" smtClean="0"/>
              <a:t> Цитатный</a:t>
            </a:r>
          </a:p>
          <a:p>
            <a:endParaRPr lang="ru-RU" sz="3600" b="1" dirty="0" smtClean="0"/>
          </a:p>
          <a:p>
            <a:r>
              <a:rPr lang="ru-RU" sz="2400" dirty="0" smtClean="0"/>
              <a:t>(По книге Е.Н. Ильина «Как сдать экзамен по литературе»)</a:t>
            </a:r>
          </a:p>
          <a:p>
            <a:endParaRPr lang="ru-RU" dirty="0"/>
          </a:p>
        </p:txBody>
      </p:sp>
      <p:pic>
        <p:nvPicPr>
          <p:cNvPr id="4" name="Рисунок 3" descr="142706_anya_otvet_965fa888e01f4d088602999e70e9b6fe.jpg"/>
          <p:cNvPicPr>
            <a:picLocks noChangeAspect="1"/>
          </p:cNvPicPr>
          <p:nvPr/>
        </p:nvPicPr>
        <p:blipFill>
          <a:blip r:embed="rId2" cstate="print"/>
          <a:stretch>
            <a:fillRect/>
          </a:stretch>
        </p:blipFill>
        <p:spPr>
          <a:xfrm>
            <a:off x="4860032" y="1340768"/>
            <a:ext cx="2925113" cy="3510136"/>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Академический</a:t>
            </a:r>
            <a:endParaRPr lang="ru-RU" b="1" dirty="0"/>
          </a:p>
        </p:txBody>
      </p:sp>
      <p:sp>
        <p:nvSpPr>
          <p:cNvPr id="3" name="Содержимое 2"/>
          <p:cNvSpPr>
            <a:spLocks noGrp="1"/>
          </p:cNvSpPr>
          <p:nvPr>
            <p:ph idx="1"/>
          </p:nvPr>
        </p:nvSpPr>
        <p:spPr/>
        <p:txBody>
          <a:bodyPr/>
          <a:lstStyle/>
          <a:p>
            <a:r>
              <a:rPr lang="ru-RU" dirty="0" smtClean="0"/>
              <a:t> </a:t>
            </a:r>
          </a:p>
          <a:p>
            <a:r>
              <a:rPr lang="ru-RU" b="1" i="1" dirty="0" smtClean="0"/>
              <a:t>«Писатель родился в таком-то году, окончил (или не окончил) университет, вершиной творчества стало произведение, о котором пойдёт речь. Роман (повесть, поэма, рассказ) написан в таком-то году…»</a:t>
            </a:r>
          </a:p>
          <a:p>
            <a:r>
              <a:rPr lang="ru-RU" dirty="0" smtClean="0"/>
              <a:t> </a:t>
            </a:r>
          </a:p>
          <a:p>
            <a:r>
              <a:rPr lang="ru-RU" dirty="0" smtClean="0">
                <a:solidFill>
                  <a:srgbClr val="0070C0"/>
                </a:solidFill>
              </a:rPr>
              <a:t>Требует информированности, точности, некоторой деловой сухости.</a:t>
            </a:r>
            <a:endParaRPr lang="ru-RU" dirty="0">
              <a:solidFill>
                <a:srgbClr val="0070C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От «я»</a:t>
            </a:r>
            <a:endParaRPr lang="ru-RU" b="1" dirty="0"/>
          </a:p>
        </p:txBody>
      </p:sp>
      <p:sp>
        <p:nvSpPr>
          <p:cNvPr id="3" name="Содержимое 2"/>
          <p:cNvSpPr>
            <a:spLocks noGrp="1"/>
          </p:cNvSpPr>
          <p:nvPr>
            <p:ph idx="1"/>
          </p:nvPr>
        </p:nvSpPr>
        <p:spPr/>
        <p:txBody>
          <a:bodyPr>
            <a:normAutofit lnSpcReduction="10000"/>
          </a:bodyPr>
          <a:lstStyle/>
          <a:p>
            <a:endParaRPr lang="ru-RU" dirty="0" smtClean="0"/>
          </a:p>
          <a:p>
            <a:r>
              <a:rPr lang="ru-RU" b="1" i="1" dirty="0" smtClean="0"/>
              <a:t>«Я не случайно выбрал(а) эту тему. Проблема, которую она затрагивает, интересует меня не только как читателя, но и как человека, живущего интересами своего времени и своего поколения…»</a:t>
            </a:r>
          </a:p>
          <a:p>
            <a:endParaRPr lang="ru-RU" dirty="0" smtClean="0"/>
          </a:p>
          <a:p>
            <a:endParaRPr lang="ru-RU" dirty="0" smtClean="0"/>
          </a:p>
          <a:p>
            <a:r>
              <a:rPr lang="ru-RU" dirty="0" smtClean="0">
                <a:solidFill>
                  <a:srgbClr val="0070C0"/>
                </a:solidFill>
              </a:rPr>
              <a:t>Предполагает чёткое и мотивированное заявление своей позиции</a:t>
            </a:r>
            <a:endParaRPr lang="ru-RU" dirty="0">
              <a:solidFill>
                <a:srgbClr val="0070C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«Киношный»</a:t>
            </a:r>
            <a:endParaRPr lang="ru-RU" b="1" dirty="0"/>
          </a:p>
        </p:txBody>
      </p:sp>
      <p:sp>
        <p:nvSpPr>
          <p:cNvPr id="3" name="Содержимое 2"/>
          <p:cNvSpPr>
            <a:spLocks noGrp="1"/>
          </p:cNvSpPr>
          <p:nvPr>
            <p:ph idx="1"/>
          </p:nvPr>
        </p:nvSpPr>
        <p:spPr/>
        <p:txBody>
          <a:bodyPr>
            <a:normAutofit lnSpcReduction="10000"/>
          </a:bodyPr>
          <a:lstStyle/>
          <a:p>
            <a:endParaRPr lang="ru-RU" b="1" i="1" dirty="0" smtClean="0"/>
          </a:p>
          <a:p>
            <a:r>
              <a:rPr lang="ru-RU" b="1" i="1" dirty="0" smtClean="0"/>
              <a:t>«…Ненастная ночь. За окном шумит ливень, а в мокрые стёкла стучат тёмные ветки. Тихо и уютно горит настольная лампа. У меня на коленях раскрытый томик чеховских рассказов…»</a:t>
            </a:r>
          </a:p>
          <a:p>
            <a:endParaRPr lang="ru-RU" dirty="0" smtClean="0"/>
          </a:p>
          <a:p>
            <a:r>
              <a:rPr lang="ru-RU" dirty="0" smtClean="0">
                <a:solidFill>
                  <a:srgbClr val="0070C0"/>
                </a:solidFill>
              </a:rPr>
              <a:t>Рискует разочаровать к концу несоответствием формы и содержания, надо владеть искусством композиции.</a:t>
            </a:r>
            <a:endParaRPr lang="ru-RU" dirty="0">
              <a:solidFill>
                <a:srgbClr val="0070C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Дневниковый</a:t>
            </a:r>
            <a:endParaRPr lang="ru-RU" b="1" dirty="0"/>
          </a:p>
        </p:txBody>
      </p:sp>
      <p:sp>
        <p:nvSpPr>
          <p:cNvPr id="3" name="Содержимое 2"/>
          <p:cNvSpPr>
            <a:spLocks noGrp="1"/>
          </p:cNvSpPr>
          <p:nvPr>
            <p:ph idx="1"/>
          </p:nvPr>
        </p:nvSpPr>
        <p:spPr/>
        <p:txBody>
          <a:bodyPr/>
          <a:lstStyle/>
          <a:p>
            <a:endParaRPr lang="ru-RU" dirty="0" smtClean="0"/>
          </a:p>
          <a:p>
            <a:r>
              <a:rPr lang="ru-RU" b="1" i="1" dirty="0" smtClean="0"/>
              <a:t>«Болконский… Что же он такое? Почему всякий раз, встречаясь с ним на страницах романа, я испытываю то необъяснимую радость, то жгучую досаду, часто ловлю себя на мысли, что это я, это про меня. Хотя, конечно…»</a:t>
            </a:r>
          </a:p>
          <a:p>
            <a:endParaRPr lang="ru-RU" dirty="0" smtClean="0"/>
          </a:p>
          <a:p>
            <a:r>
              <a:rPr lang="ru-RU" dirty="0" smtClean="0">
                <a:solidFill>
                  <a:srgbClr val="0070C0"/>
                </a:solidFill>
              </a:rPr>
              <a:t>Для тех, кто может открыть перед чужими людьми свою душу.</a:t>
            </a:r>
            <a:endParaRPr lang="ru-RU" dirty="0">
              <a:solidFill>
                <a:srgbClr val="0070C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Цитатный</a:t>
            </a:r>
            <a:endParaRPr lang="ru-RU" b="1" dirty="0"/>
          </a:p>
        </p:txBody>
      </p:sp>
      <p:sp>
        <p:nvSpPr>
          <p:cNvPr id="3" name="Содержимое 2"/>
          <p:cNvSpPr>
            <a:spLocks noGrp="1"/>
          </p:cNvSpPr>
          <p:nvPr>
            <p:ph idx="1"/>
          </p:nvPr>
        </p:nvSpPr>
        <p:spPr/>
        <p:txBody>
          <a:bodyPr>
            <a:normAutofit lnSpcReduction="10000"/>
          </a:bodyPr>
          <a:lstStyle/>
          <a:p>
            <a:r>
              <a:rPr lang="ru-RU" b="1" i="1" dirty="0" smtClean="0"/>
              <a:t>«Что вы, что вы над собой сделали!» - говорит Соня Раскольникову. Вдумаемся в её слова. Они применимы ко всем героям Достоевского. Мармеладов, Рогожин, Карамазов… - все они что-то над собой сделали, помимо того, что сделала над ними жизнь…»</a:t>
            </a:r>
          </a:p>
          <a:p>
            <a:endParaRPr lang="ru-RU" b="1" i="1" dirty="0" smtClean="0"/>
          </a:p>
          <a:p>
            <a:r>
              <a:rPr lang="ru-RU" dirty="0" smtClean="0">
                <a:solidFill>
                  <a:srgbClr val="0070C0"/>
                </a:solidFill>
              </a:rPr>
              <a:t>Даёт возможность не искать первые слова (обычно самые трудные) даёт понять проверяющему, что вы знаете произведение.</a:t>
            </a:r>
            <a:endParaRPr lang="ru-RU" dirty="0">
              <a:solidFill>
                <a:srgbClr val="0070C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sz="4000" b="1" dirty="0" smtClean="0"/>
              <a:t>Между каждой </a:t>
            </a:r>
          </a:p>
          <a:p>
            <a:r>
              <a:rPr lang="ru-RU" sz="4000" b="1" dirty="0" smtClean="0"/>
              <a:t>частью сочинения </a:t>
            </a:r>
          </a:p>
          <a:p>
            <a:r>
              <a:rPr lang="ru-RU" sz="4000" b="1" dirty="0" smtClean="0"/>
              <a:t>обязательно </a:t>
            </a:r>
          </a:p>
          <a:p>
            <a:r>
              <a:rPr lang="ru-RU" sz="4000" b="1" dirty="0" smtClean="0"/>
              <a:t>должен быть </a:t>
            </a:r>
          </a:p>
          <a:p>
            <a:r>
              <a:rPr lang="ru-RU" sz="4000" b="1" dirty="0" smtClean="0"/>
              <a:t>логический переход</a:t>
            </a:r>
            <a:endParaRPr lang="ru-RU" sz="4000" b="1" dirty="0"/>
          </a:p>
        </p:txBody>
      </p:sp>
      <p:pic>
        <p:nvPicPr>
          <p:cNvPr id="4" name="Рисунок 3" descr="attention.jpg"/>
          <p:cNvPicPr>
            <a:picLocks noChangeAspect="1"/>
          </p:cNvPicPr>
          <p:nvPr/>
        </p:nvPicPr>
        <p:blipFill>
          <a:blip r:embed="rId2" cstate="print"/>
          <a:stretch>
            <a:fillRect/>
          </a:stretch>
        </p:blipFill>
        <p:spPr>
          <a:xfrm>
            <a:off x="5364088" y="1196752"/>
            <a:ext cx="2850730" cy="4721522"/>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Варианты логических переходов:</a:t>
            </a:r>
            <a:endParaRPr lang="ru-RU" dirty="0"/>
          </a:p>
        </p:txBody>
      </p:sp>
      <p:sp>
        <p:nvSpPr>
          <p:cNvPr id="3" name="Содержимое 2"/>
          <p:cNvSpPr>
            <a:spLocks noGrp="1"/>
          </p:cNvSpPr>
          <p:nvPr>
            <p:ph idx="1"/>
          </p:nvPr>
        </p:nvSpPr>
        <p:spPr/>
        <p:txBody>
          <a:bodyPr>
            <a:normAutofit/>
          </a:bodyPr>
          <a:lstStyle/>
          <a:p>
            <a:pPr>
              <a:buFont typeface="Wingdings" pitchFamily="2" charset="2"/>
              <a:buChar char="ü"/>
            </a:pPr>
            <a:endParaRPr lang="ru-RU" sz="3600" b="1" dirty="0" smtClean="0"/>
          </a:p>
          <a:p>
            <a:pPr>
              <a:buFont typeface="Wingdings" pitchFamily="2" charset="2"/>
              <a:buChar char="ü"/>
            </a:pPr>
            <a:r>
              <a:rPr lang="ru-RU" sz="3600" b="1" dirty="0" smtClean="0"/>
              <a:t>Риторический вопрос</a:t>
            </a:r>
          </a:p>
          <a:p>
            <a:pPr>
              <a:buFont typeface="Wingdings" pitchFamily="2" charset="2"/>
              <a:buChar char="ü"/>
            </a:pPr>
            <a:r>
              <a:rPr lang="ru-RU" sz="3600" b="1" dirty="0" smtClean="0"/>
              <a:t>Прямая связь</a:t>
            </a:r>
          </a:p>
          <a:p>
            <a:pPr>
              <a:buFont typeface="Wingdings" pitchFamily="2" charset="2"/>
              <a:buChar char="ü"/>
            </a:pPr>
            <a:r>
              <a:rPr lang="ru-RU" sz="3600" b="1" dirty="0" smtClean="0"/>
              <a:t>Переход-соединение</a:t>
            </a:r>
          </a:p>
          <a:p>
            <a:pPr>
              <a:buFont typeface="Wingdings" pitchFamily="2" charset="2"/>
              <a:buChar char="ü"/>
            </a:pPr>
            <a:r>
              <a:rPr lang="ru-RU" sz="3600" b="1" dirty="0" smtClean="0"/>
              <a:t>Переход- противопоставление</a:t>
            </a:r>
          </a:p>
          <a:p>
            <a:pPr>
              <a:buFont typeface="Wingdings" pitchFamily="2" charset="2"/>
              <a:buChar char="ü"/>
            </a:pPr>
            <a:r>
              <a:rPr lang="ru-RU" sz="3600" b="1" dirty="0" smtClean="0"/>
              <a:t>Внутренняя связь</a:t>
            </a:r>
            <a:endParaRPr lang="ru-RU" sz="3600"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t>
            </a:r>
            <a:r>
              <a:rPr lang="ru-RU" b="1" dirty="0" smtClean="0"/>
              <a:t>Риторический вопрос</a:t>
            </a:r>
            <a:endParaRPr lang="ru-RU" b="1" dirty="0"/>
          </a:p>
        </p:txBody>
      </p:sp>
      <p:sp>
        <p:nvSpPr>
          <p:cNvPr id="3" name="Содержимое 2"/>
          <p:cNvSpPr>
            <a:spLocks noGrp="1"/>
          </p:cNvSpPr>
          <p:nvPr>
            <p:ph idx="1"/>
          </p:nvPr>
        </p:nvSpPr>
        <p:spPr/>
        <p:txBody>
          <a:bodyPr/>
          <a:lstStyle/>
          <a:p>
            <a:r>
              <a:rPr lang="ru-RU" b="1" dirty="0" smtClean="0"/>
              <a:t>Вопрос как бы возникает в сознании и читателя, и автора.</a:t>
            </a:r>
          </a:p>
          <a:p>
            <a:endParaRPr lang="ru-RU" b="1" dirty="0" smtClean="0"/>
          </a:p>
          <a:p>
            <a:r>
              <a:rPr lang="ru-RU" b="1" dirty="0" smtClean="0">
                <a:solidFill>
                  <a:srgbClr val="C00000"/>
                </a:solidFill>
              </a:rPr>
              <a:t>Примеры:</a:t>
            </a:r>
          </a:p>
          <a:p>
            <a:r>
              <a:rPr lang="ru-RU" b="1" dirty="0" smtClean="0"/>
              <a:t>«Чему же посвящён рассказ А.М.Горького?»</a:t>
            </a:r>
          </a:p>
          <a:p>
            <a:r>
              <a:rPr lang="ru-RU" b="1" dirty="0" smtClean="0"/>
              <a:t>«Как поступает наш герой?»</a:t>
            </a:r>
          </a:p>
          <a:p>
            <a:r>
              <a:rPr lang="ru-RU" b="1" dirty="0" smtClean="0"/>
              <a:t>«Может писатель не прав?»</a:t>
            </a:r>
          </a:p>
          <a:p>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Прямая связь</a:t>
            </a:r>
            <a:endParaRPr lang="ru-RU" b="1" dirty="0"/>
          </a:p>
        </p:txBody>
      </p:sp>
      <p:sp>
        <p:nvSpPr>
          <p:cNvPr id="3" name="Содержимое 2"/>
          <p:cNvSpPr>
            <a:spLocks noGrp="1"/>
          </p:cNvSpPr>
          <p:nvPr>
            <p:ph idx="1"/>
          </p:nvPr>
        </p:nvSpPr>
        <p:spPr/>
        <p:txBody>
          <a:bodyPr/>
          <a:lstStyle/>
          <a:p>
            <a:r>
              <a:rPr lang="ru-RU" b="1" dirty="0" smtClean="0"/>
              <a:t>Автор работы открыто говорит о своих дальнейших намерениях.</a:t>
            </a:r>
          </a:p>
          <a:p>
            <a:endParaRPr lang="ru-RU" b="1" dirty="0" smtClean="0"/>
          </a:p>
          <a:p>
            <a:r>
              <a:rPr lang="ru-RU" b="1" dirty="0" smtClean="0">
                <a:solidFill>
                  <a:srgbClr val="C00000"/>
                </a:solidFill>
              </a:rPr>
              <a:t>Примеры:</a:t>
            </a:r>
          </a:p>
          <a:p>
            <a:r>
              <a:rPr lang="ru-RU" b="1" dirty="0" smtClean="0"/>
              <a:t>«Рассмотрим теперь…»</a:t>
            </a:r>
          </a:p>
          <a:p>
            <a:r>
              <a:rPr lang="ru-RU" b="1" dirty="0" smtClean="0"/>
              <a:t>«Проанализируем этот рассказ…»</a:t>
            </a:r>
          </a:p>
          <a:p>
            <a:r>
              <a:rPr lang="ru-RU" b="1" dirty="0" smtClean="0"/>
              <a:t>«Ещё хочу сказать, что…»</a:t>
            </a:r>
          </a:p>
          <a:p>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Переход-соединение</a:t>
            </a:r>
            <a:endParaRPr lang="ru-RU" b="1" dirty="0"/>
          </a:p>
        </p:txBody>
      </p:sp>
      <p:sp>
        <p:nvSpPr>
          <p:cNvPr id="3" name="Содержимое 2"/>
          <p:cNvSpPr>
            <a:spLocks noGrp="1"/>
          </p:cNvSpPr>
          <p:nvPr>
            <p:ph idx="1"/>
          </p:nvPr>
        </p:nvSpPr>
        <p:spPr/>
        <p:txBody>
          <a:bodyPr/>
          <a:lstStyle/>
          <a:p>
            <a:r>
              <a:rPr lang="ru-RU" b="1" dirty="0" smtClean="0"/>
              <a:t>Абзацы соединяются с помощью специальных слов: тоже, также, и, следующий…</a:t>
            </a:r>
          </a:p>
          <a:p>
            <a:endParaRPr lang="ru-RU" b="1" dirty="0" smtClean="0"/>
          </a:p>
          <a:p>
            <a:r>
              <a:rPr lang="ru-RU" b="1" dirty="0" smtClean="0">
                <a:solidFill>
                  <a:srgbClr val="C00000"/>
                </a:solidFill>
              </a:rPr>
              <a:t>Примеры:</a:t>
            </a:r>
          </a:p>
          <a:p>
            <a:r>
              <a:rPr lang="ru-RU" b="1" dirty="0" smtClean="0"/>
              <a:t>«Это качество проявляется также в том…»</a:t>
            </a:r>
          </a:p>
          <a:p>
            <a:r>
              <a:rPr lang="ru-RU" b="1" dirty="0" smtClean="0"/>
              <a:t>«Следующая черта, которую необходимо отметить…»</a:t>
            </a:r>
          </a:p>
          <a:p>
            <a:r>
              <a:rPr lang="ru-RU" b="1" dirty="0" smtClean="0"/>
              <a:t>«Писатель всегда внимательно относится и к портрету героев..»</a:t>
            </a:r>
          </a:p>
          <a:p>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Переход- противопоставление</a:t>
            </a:r>
            <a:endParaRPr lang="ru-RU" b="1" dirty="0"/>
          </a:p>
        </p:txBody>
      </p:sp>
      <p:sp>
        <p:nvSpPr>
          <p:cNvPr id="3" name="Содержимое 2"/>
          <p:cNvSpPr>
            <a:spLocks noGrp="1"/>
          </p:cNvSpPr>
          <p:nvPr>
            <p:ph idx="1"/>
          </p:nvPr>
        </p:nvSpPr>
        <p:spPr/>
        <p:txBody>
          <a:bodyPr/>
          <a:lstStyle/>
          <a:p>
            <a:r>
              <a:rPr lang="ru-RU" dirty="0" smtClean="0"/>
              <a:t> </a:t>
            </a:r>
          </a:p>
          <a:p>
            <a:r>
              <a:rPr lang="ru-RU" b="1" dirty="0" smtClean="0"/>
              <a:t>Противопоставление происходит с помощью слов: иной, другой, а, же, но…</a:t>
            </a:r>
          </a:p>
          <a:p>
            <a:endParaRPr lang="ru-RU" b="1" dirty="0" smtClean="0"/>
          </a:p>
          <a:p>
            <a:r>
              <a:rPr lang="ru-RU" b="1" dirty="0" smtClean="0">
                <a:solidFill>
                  <a:srgbClr val="C00000"/>
                </a:solidFill>
              </a:rPr>
              <a:t>Примеры:</a:t>
            </a:r>
          </a:p>
          <a:p>
            <a:r>
              <a:rPr lang="ru-RU" b="1" dirty="0" smtClean="0"/>
              <a:t>«Совсем иные взгляды свойственны…»</a:t>
            </a:r>
          </a:p>
          <a:p>
            <a:r>
              <a:rPr lang="ru-RU" b="1" dirty="0" smtClean="0"/>
              <a:t>«Для Булгакова же эта мысль неприемлема»</a:t>
            </a:r>
          </a:p>
          <a:p>
            <a:r>
              <a:rPr lang="ru-RU" b="1" dirty="0" smtClean="0"/>
              <a:t>«Другие методы использует Толстой»</a:t>
            </a:r>
          </a:p>
          <a:p>
            <a:endParaRPr lang="ru-RU"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Внутренняя связь</a:t>
            </a:r>
            <a:endParaRPr lang="ru-RU" b="1" dirty="0"/>
          </a:p>
        </p:txBody>
      </p:sp>
      <p:sp>
        <p:nvSpPr>
          <p:cNvPr id="3" name="Содержимое 2"/>
          <p:cNvSpPr>
            <a:spLocks noGrp="1"/>
          </p:cNvSpPr>
          <p:nvPr>
            <p:ph idx="1"/>
          </p:nvPr>
        </p:nvSpPr>
        <p:spPr/>
        <p:txBody>
          <a:bodyPr>
            <a:normAutofit fontScale="77500" lnSpcReduction="20000"/>
          </a:bodyPr>
          <a:lstStyle/>
          <a:p>
            <a:r>
              <a:rPr lang="ru-RU" b="1" dirty="0" smtClean="0"/>
              <a:t>Отсутствуют видимые лексические, синтаксические признаки связи. Она проявляется только при внимательном чтении текста, анализе смысла.</a:t>
            </a:r>
          </a:p>
          <a:p>
            <a:endParaRPr lang="ru-RU" b="1" dirty="0" smtClean="0"/>
          </a:p>
          <a:p>
            <a:r>
              <a:rPr lang="ru-RU" b="1" dirty="0" smtClean="0">
                <a:solidFill>
                  <a:srgbClr val="C00000"/>
                </a:solidFill>
              </a:rPr>
              <a:t>Пример:</a:t>
            </a:r>
          </a:p>
          <a:p>
            <a:r>
              <a:rPr lang="ru-RU" b="1" dirty="0" smtClean="0"/>
              <a:t>Сколько препятствий может преодолеть на своём жизненном пути человек? Наверно, очень много, если есть цель, - если он понимает, ради чего живёт. А если цели нет, если человек ощущает, что он никому не нужен, тогда смерть.</a:t>
            </a:r>
          </a:p>
          <a:p>
            <a:r>
              <a:rPr lang="ru-RU" b="1" dirty="0" smtClean="0"/>
              <a:t>Герою романа Н.Островского пришлось побывать под пулями бандитов, он строил, стоя по колена в студёной воде, узкоколейку, выдержал тюрьмы, голод, насмешки врагов, сражался с болезнями. Павка Корчагин ещё в детстве узнал, ради чего стоит жить…»</a:t>
            </a:r>
          </a:p>
          <a:p>
            <a:endParaRPr lang="ru-RU" b="1"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b="1" dirty="0" smtClean="0"/>
          </a:p>
          <a:p>
            <a:r>
              <a:rPr lang="ru-RU" b="1" dirty="0" smtClean="0"/>
              <a:t>Однообразие переходов</a:t>
            </a:r>
          </a:p>
          <a:p>
            <a:r>
              <a:rPr lang="ru-RU" b="1" dirty="0" smtClean="0"/>
              <a:t>лишает работу живости,</a:t>
            </a:r>
          </a:p>
          <a:p>
            <a:r>
              <a:rPr lang="ru-RU" b="1" dirty="0" smtClean="0"/>
              <a:t>энергичности, разнообразие</a:t>
            </a:r>
          </a:p>
          <a:p>
            <a:r>
              <a:rPr lang="ru-RU" b="1" dirty="0" smtClean="0"/>
              <a:t>свидетельствует о естественном </a:t>
            </a:r>
          </a:p>
          <a:p>
            <a:r>
              <a:rPr lang="ru-RU" b="1" dirty="0" smtClean="0"/>
              <a:t>течении мыслей, о том, </a:t>
            </a:r>
          </a:p>
          <a:p>
            <a:r>
              <a:rPr lang="ru-RU" b="1" dirty="0" smtClean="0"/>
              <a:t>что ученик хорошо владеет</a:t>
            </a:r>
          </a:p>
          <a:p>
            <a:r>
              <a:rPr lang="ru-RU" b="1" dirty="0" smtClean="0"/>
              <a:t>письменной речью.</a:t>
            </a:r>
            <a:endParaRPr lang="ru-RU" b="1" dirty="0"/>
          </a:p>
        </p:txBody>
      </p:sp>
      <p:pic>
        <p:nvPicPr>
          <p:cNvPr id="4" name="Рисунок 3" descr="evrika_osago.jpg"/>
          <p:cNvPicPr>
            <a:picLocks noChangeAspect="1"/>
          </p:cNvPicPr>
          <p:nvPr/>
        </p:nvPicPr>
        <p:blipFill>
          <a:blip r:embed="rId2" cstate="print"/>
          <a:stretch>
            <a:fillRect/>
          </a:stretch>
        </p:blipFill>
        <p:spPr>
          <a:xfrm>
            <a:off x="5724128" y="1340768"/>
            <a:ext cx="3027880" cy="4203565"/>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200" b="1" dirty="0" smtClean="0"/>
              <a:t>ЗАКЛЮЧИТЕЛЬНАЯ ЧАСТЬ СОЧИНЕНИЯ</a:t>
            </a:r>
            <a:endParaRPr lang="ru-RU" sz="3200" b="1" dirty="0"/>
          </a:p>
        </p:txBody>
      </p:sp>
      <p:sp>
        <p:nvSpPr>
          <p:cNvPr id="3" name="Содержимое 2"/>
          <p:cNvSpPr>
            <a:spLocks noGrp="1"/>
          </p:cNvSpPr>
          <p:nvPr>
            <p:ph idx="1"/>
          </p:nvPr>
        </p:nvSpPr>
        <p:spPr/>
        <p:txBody>
          <a:bodyPr/>
          <a:lstStyle/>
          <a:p>
            <a:r>
              <a:rPr lang="ru-RU" b="1" dirty="0" smtClean="0"/>
              <a:t>Заключение  должно отвечать следующим требованиям:</a:t>
            </a:r>
          </a:p>
          <a:p>
            <a:endParaRPr lang="ru-RU" b="1" dirty="0" smtClean="0"/>
          </a:p>
          <a:p>
            <a:pPr>
              <a:buFont typeface="Wingdings" pitchFamily="2" charset="2"/>
              <a:buChar char="ü"/>
            </a:pPr>
            <a:r>
              <a:rPr lang="ru-RU" b="1" dirty="0" smtClean="0"/>
              <a:t>Содержать выводы из написанного в данном конкретном сочинении;</a:t>
            </a:r>
          </a:p>
          <a:p>
            <a:endParaRPr lang="ru-RU" b="1" dirty="0" smtClean="0"/>
          </a:p>
          <a:p>
            <a:pPr>
              <a:buFont typeface="Wingdings" pitchFamily="2" charset="2"/>
              <a:buChar char="ü"/>
            </a:pPr>
            <a:r>
              <a:rPr lang="ru-RU" b="1" dirty="0" smtClean="0"/>
              <a:t>Соответствовать теме сочинения.</a:t>
            </a:r>
            <a:endParaRPr lang="ru-RU" b="1"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Варианты заключений</a:t>
            </a:r>
            <a:endParaRPr lang="ru-RU" dirty="0"/>
          </a:p>
        </p:txBody>
      </p:sp>
      <p:sp>
        <p:nvSpPr>
          <p:cNvPr id="3" name="Содержимое 2"/>
          <p:cNvSpPr>
            <a:spLocks noGrp="1"/>
          </p:cNvSpPr>
          <p:nvPr>
            <p:ph idx="1"/>
          </p:nvPr>
        </p:nvSpPr>
        <p:spPr/>
        <p:txBody>
          <a:bodyPr>
            <a:normAutofit fontScale="92500" lnSpcReduction="10000"/>
          </a:bodyPr>
          <a:lstStyle/>
          <a:p>
            <a:r>
              <a:rPr lang="ru-RU" b="1" dirty="0" smtClean="0">
                <a:solidFill>
                  <a:srgbClr val="0070C0"/>
                </a:solidFill>
              </a:rPr>
              <a:t>Заключение-вывод </a:t>
            </a:r>
          </a:p>
          <a:p>
            <a:endParaRPr lang="ru-RU" b="1" dirty="0" smtClean="0"/>
          </a:p>
          <a:p>
            <a:r>
              <a:rPr lang="ru-RU" b="1" dirty="0" smtClean="0"/>
              <a:t>ВЫВОД - </a:t>
            </a:r>
            <a:r>
              <a:rPr lang="ru-RU" dirty="0" smtClean="0"/>
              <a:t>это не повторение аргументов. </a:t>
            </a:r>
          </a:p>
          <a:p>
            <a:r>
              <a:rPr lang="ru-RU" dirty="0" smtClean="0"/>
              <a:t>Это обязательно новая информация, имеющая обобщающий характер. </a:t>
            </a:r>
          </a:p>
          <a:p>
            <a:endParaRPr lang="ru-RU" b="1" dirty="0" smtClean="0"/>
          </a:p>
          <a:p>
            <a:r>
              <a:rPr lang="ru-RU" b="1" dirty="0" smtClean="0">
                <a:solidFill>
                  <a:srgbClr val="0070C0"/>
                </a:solidFill>
              </a:rPr>
              <a:t>3аключение-следствие</a:t>
            </a:r>
          </a:p>
          <a:p>
            <a:r>
              <a:rPr lang="ru-RU" b="1" dirty="0" smtClean="0"/>
              <a:t>СЛЕДТВИЕ</a:t>
            </a:r>
            <a:r>
              <a:rPr lang="ru-RU" dirty="0" smtClean="0"/>
              <a:t> характеризуется желанием сказать то, что выходит за рамки уже сказанного (влияние произведения на читателя, литературный процесс, актуальность темы, проблемы…).</a:t>
            </a:r>
          </a:p>
          <a:p>
            <a:endParaRPr lang="ru-RU" b="1" dirty="0" smtClean="0"/>
          </a:p>
          <a:p>
            <a:endParaRPr lang="ru-RU"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Вариант заключения-вывода:</a:t>
            </a:r>
            <a:endParaRPr lang="ru-RU" b="1" dirty="0"/>
          </a:p>
        </p:txBody>
      </p:sp>
      <p:sp>
        <p:nvSpPr>
          <p:cNvPr id="3" name="Содержимое 2"/>
          <p:cNvSpPr>
            <a:spLocks noGrp="1"/>
          </p:cNvSpPr>
          <p:nvPr>
            <p:ph idx="1"/>
          </p:nvPr>
        </p:nvSpPr>
        <p:spPr/>
        <p:txBody>
          <a:bodyPr>
            <a:normAutofit fontScale="62500" lnSpcReduction="20000"/>
          </a:bodyPr>
          <a:lstStyle/>
          <a:p>
            <a:pPr algn="ctr"/>
            <a:r>
              <a:rPr lang="ru-RU" b="1" dirty="0" smtClean="0">
                <a:solidFill>
                  <a:srgbClr val="0070C0"/>
                </a:solidFill>
              </a:rPr>
              <a:t>(К теме: «В мой жестокий век восславил я свободу»)</a:t>
            </a:r>
          </a:p>
          <a:p>
            <a:endParaRPr lang="ru-RU" dirty="0" smtClean="0"/>
          </a:p>
          <a:p>
            <a:r>
              <a:rPr lang="ru-RU" b="1" i="1" dirty="0" smtClean="0"/>
              <a:t>«Итак, мы убедились, что лирика Пушкина выражала свободолюбивые идеи декабристов, она выступала против крепостной системы, против деспотизма неограниченной монархии… Рассмотренные нами стихотворения охватывают практически весь творческий путь Пушкина, от 1817 года («Вольность») до 1836 года, когда поэтом был написан «Памятник», строки из которого послужили заглавием всей темы сочинения. За год до смерти поэт главной заслугой своего творчества считал то, что в тот «жестокий век» он пробуждал в людях «чувства добрые» и восславлял свободу… Свободолюбие – это не временное увлечение молодого поэта, а органическая черта всего его творчества». </a:t>
            </a:r>
          </a:p>
          <a:p>
            <a:endParaRPr lang="ru-RU" dirty="0" smtClean="0"/>
          </a:p>
          <a:p>
            <a:r>
              <a:rPr lang="ru-RU" dirty="0" smtClean="0"/>
              <a:t>                                                                                                                   Н.П. Морозова </a:t>
            </a:r>
          </a:p>
          <a:p>
            <a:endParaRPr lang="ru-RU" dirty="0" smtClean="0"/>
          </a:p>
          <a:p>
            <a:r>
              <a:rPr lang="ru-RU" dirty="0" smtClean="0"/>
              <a:t> </a:t>
            </a:r>
          </a:p>
          <a:p>
            <a:endParaRPr lang="ru-R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«Заключение-пуант»</a:t>
            </a:r>
            <a:endParaRPr lang="ru-RU" b="1" dirty="0"/>
          </a:p>
        </p:txBody>
      </p:sp>
      <p:sp>
        <p:nvSpPr>
          <p:cNvPr id="3" name="Содержимое 2"/>
          <p:cNvSpPr>
            <a:spLocks noGrp="1"/>
          </p:cNvSpPr>
          <p:nvPr>
            <p:ph idx="1"/>
          </p:nvPr>
        </p:nvSpPr>
        <p:spPr/>
        <p:txBody>
          <a:bodyPr>
            <a:normAutofit fontScale="85000" lnSpcReduction="10000"/>
          </a:bodyPr>
          <a:lstStyle/>
          <a:p>
            <a:r>
              <a:rPr lang="ru-RU" dirty="0" smtClean="0"/>
              <a:t>А.А. Муратов предлагает использовать концовку-пуант, «покоряющую своей    внезапностью,    новизной    поставленного    вопроса    или  внезапно пришедшей мысли…</a:t>
            </a:r>
          </a:p>
          <a:p>
            <a:endParaRPr lang="ru-RU" dirty="0" smtClean="0"/>
          </a:p>
          <a:p>
            <a:r>
              <a:rPr lang="ru-RU" b="1" i="1" dirty="0" smtClean="0"/>
              <a:t>«Катерина видела в смерти освобождение от жизни, от мысли о грехе, от «тёмного царства…». Конечно, всё могло обернуться именно так – иного выхода она не видела… А может, она просто хотела в единственный – последний – миг своей жизни ощутить себя птицей?!»</a:t>
            </a:r>
          </a:p>
          <a:p>
            <a:endParaRPr lang="ru-RU" dirty="0" smtClean="0"/>
          </a:p>
          <a:p>
            <a:r>
              <a:rPr lang="ru-RU" dirty="0" smtClean="0"/>
              <a:t>(Муратов А.А. Как сердцу высказать себя? М., 1994)</a:t>
            </a:r>
            <a:endParaRPr lang="ru-R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Заключение-призыв</a:t>
            </a:r>
            <a:endParaRPr lang="ru-RU" b="1" dirty="0"/>
          </a:p>
        </p:txBody>
      </p:sp>
      <p:sp>
        <p:nvSpPr>
          <p:cNvPr id="3" name="Содержимое 2"/>
          <p:cNvSpPr>
            <a:spLocks noGrp="1"/>
          </p:cNvSpPr>
          <p:nvPr>
            <p:ph idx="1"/>
          </p:nvPr>
        </p:nvSpPr>
        <p:spPr/>
        <p:txBody>
          <a:bodyPr/>
          <a:lstStyle/>
          <a:p>
            <a:endParaRPr lang="ru-RU" b="1" i="1" dirty="0" smtClean="0"/>
          </a:p>
          <a:p>
            <a:endParaRPr lang="ru-RU" b="1" i="1" dirty="0" smtClean="0"/>
          </a:p>
          <a:p>
            <a:r>
              <a:rPr lang="ru-RU" b="1" i="1" dirty="0" smtClean="0"/>
              <a:t>«Художественная литература дарит нам несметные сокровища человеческого духа. </a:t>
            </a:r>
          </a:p>
          <a:p>
            <a:r>
              <a:rPr lang="ru-RU" b="1" i="1" dirty="0" smtClean="0"/>
              <a:t>А каждая минута, проведенная с книгой, наполняет нашу жизнь смыслом. Находите время для чтения книг!»</a:t>
            </a:r>
          </a:p>
          <a:p>
            <a:endParaRPr lang="ru-RU"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
            </a:r>
            <a:br>
              <a:rPr lang="ru-RU" b="1" dirty="0" smtClean="0"/>
            </a:br>
            <a:r>
              <a:rPr lang="ru-RU" b="1" dirty="0" smtClean="0"/>
              <a:t>Выражение личной позиции</a:t>
            </a:r>
            <a:br>
              <a:rPr lang="ru-RU" b="1" dirty="0" smtClean="0"/>
            </a:br>
            <a:endParaRPr lang="ru-RU" dirty="0"/>
          </a:p>
        </p:txBody>
      </p:sp>
      <p:sp>
        <p:nvSpPr>
          <p:cNvPr id="3" name="Содержимое 2"/>
          <p:cNvSpPr>
            <a:spLocks noGrp="1"/>
          </p:cNvSpPr>
          <p:nvPr>
            <p:ph idx="1"/>
          </p:nvPr>
        </p:nvSpPr>
        <p:spPr/>
        <p:txBody>
          <a:bodyPr>
            <a:normAutofit lnSpcReduction="10000"/>
          </a:bodyPr>
          <a:lstStyle/>
          <a:p>
            <a:r>
              <a:rPr lang="ru-RU" b="1" dirty="0" smtClean="0"/>
              <a:t>Одно из условий хорошего</a:t>
            </a:r>
          </a:p>
          <a:p>
            <a:r>
              <a:rPr lang="ru-RU" b="1" dirty="0" smtClean="0"/>
              <a:t> сочинения – самостоятельность.</a:t>
            </a:r>
          </a:p>
          <a:p>
            <a:r>
              <a:rPr lang="ru-RU" b="1" dirty="0" smtClean="0"/>
              <a:t>В каждой работе, помимо</a:t>
            </a:r>
          </a:p>
          <a:p>
            <a:r>
              <a:rPr lang="ru-RU" b="1" dirty="0" smtClean="0"/>
              <a:t> героев того или иного </a:t>
            </a:r>
          </a:p>
          <a:p>
            <a:r>
              <a:rPr lang="ru-RU" b="1" dirty="0" smtClean="0"/>
              <a:t>произведения, есть ещё один </a:t>
            </a:r>
          </a:p>
          <a:p>
            <a:r>
              <a:rPr lang="ru-RU" b="1" dirty="0" smtClean="0"/>
              <a:t>– автор сочинения. </a:t>
            </a:r>
          </a:p>
          <a:p>
            <a:r>
              <a:rPr lang="ru-RU" b="1" dirty="0" smtClean="0"/>
              <a:t>О нём можно узнать многое:</a:t>
            </a:r>
          </a:p>
          <a:p>
            <a:r>
              <a:rPr lang="ru-RU" b="1" dirty="0" smtClean="0"/>
              <a:t>что любит, презирает, что считает </a:t>
            </a:r>
          </a:p>
          <a:p>
            <a:r>
              <a:rPr lang="ru-RU" b="1" dirty="0" smtClean="0"/>
              <a:t>справедливым, к чему стремится его душа…</a:t>
            </a:r>
          </a:p>
          <a:p>
            <a:endParaRPr lang="ru-RU" dirty="0" smtClean="0"/>
          </a:p>
          <a:p>
            <a:endParaRPr lang="ru-RU" dirty="0"/>
          </a:p>
        </p:txBody>
      </p:sp>
      <p:pic>
        <p:nvPicPr>
          <p:cNvPr id="6" name="Рисунок 5" descr="778b68807489eeaea2a28ede67447c7f.jpg"/>
          <p:cNvPicPr>
            <a:picLocks noChangeAspect="1"/>
          </p:cNvPicPr>
          <p:nvPr/>
        </p:nvPicPr>
        <p:blipFill>
          <a:blip r:embed="rId2" cstate="print"/>
          <a:stretch>
            <a:fillRect/>
          </a:stretch>
        </p:blipFill>
        <p:spPr>
          <a:xfrm>
            <a:off x="5868144" y="1052736"/>
            <a:ext cx="2738510" cy="3426321"/>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80764" y="332656"/>
            <a:ext cx="8229600" cy="5318051"/>
          </a:xfrm>
        </p:spPr>
        <p:txBody>
          <a:bodyPr>
            <a:normAutofit/>
          </a:bodyPr>
          <a:lstStyle/>
          <a:p>
            <a:endParaRPr lang="ru-RU" sz="2400" b="1" dirty="0" smtClean="0"/>
          </a:p>
          <a:p>
            <a:endParaRPr lang="ru-RU" sz="2400" b="1" dirty="0" smtClean="0"/>
          </a:p>
          <a:p>
            <a:r>
              <a:rPr lang="ru-RU" sz="2400" b="1" dirty="0" smtClean="0"/>
              <a:t>Одним из способов придания </a:t>
            </a:r>
          </a:p>
          <a:p>
            <a:r>
              <a:rPr lang="ru-RU" sz="2400" b="1" dirty="0" smtClean="0"/>
              <a:t>работе индивидуального, </a:t>
            </a:r>
          </a:p>
          <a:p>
            <a:r>
              <a:rPr lang="ru-RU" sz="2400" b="1" dirty="0" smtClean="0"/>
              <a:t>неповторимого характера </a:t>
            </a:r>
          </a:p>
          <a:p>
            <a:r>
              <a:rPr lang="ru-RU" sz="2400" b="1" dirty="0" smtClean="0"/>
              <a:t>является введение ассоциативности:</a:t>
            </a:r>
          </a:p>
          <a:p>
            <a:r>
              <a:rPr lang="ru-RU" sz="2400" b="1" dirty="0" smtClean="0"/>
              <a:t>увидеть, объяснить сходство  </a:t>
            </a:r>
          </a:p>
          <a:p>
            <a:r>
              <a:rPr lang="ru-RU" sz="2400" b="1" dirty="0" smtClean="0"/>
              <a:t>сюжетных эпизодов, образов, </a:t>
            </a:r>
          </a:p>
          <a:p>
            <a:r>
              <a:rPr lang="ru-RU" sz="2400" b="1" dirty="0" smtClean="0"/>
              <a:t>мыслей, переживаний, поступков или</a:t>
            </a:r>
          </a:p>
          <a:p>
            <a:r>
              <a:rPr lang="ru-RU" sz="2400" b="1" dirty="0" smtClean="0"/>
              <a:t>рассмотреть их контрастное изображение. </a:t>
            </a:r>
          </a:p>
        </p:txBody>
      </p:sp>
      <p:pic>
        <p:nvPicPr>
          <p:cNvPr id="4" name="Рисунок 3" descr="JtFEDz5Yv9Y.jpg"/>
          <p:cNvPicPr>
            <a:picLocks noChangeAspect="1"/>
          </p:cNvPicPr>
          <p:nvPr/>
        </p:nvPicPr>
        <p:blipFill>
          <a:blip r:embed="rId2" cstate="print"/>
          <a:stretch>
            <a:fillRect/>
          </a:stretch>
        </p:blipFill>
        <p:spPr>
          <a:xfrm>
            <a:off x="5508104" y="476672"/>
            <a:ext cx="2924944" cy="2924944"/>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80764" y="548680"/>
            <a:ext cx="8229600" cy="5102027"/>
          </a:xfrm>
        </p:spPr>
        <p:txBody>
          <a:bodyPr>
            <a:normAutofit lnSpcReduction="10000"/>
          </a:bodyPr>
          <a:lstStyle/>
          <a:p>
            <a:r>
              <a:rPr lang="ru-RU" b="1" dirty="0" smtClean="0"/>
              <a:t>Всегда интересно читаются </a:t>
            </a:r>
          </a:p>
          <a:p>
            <a:r>
              <a:rPr lang="ru-RU" b="1" dirty="0" smtClean="0"/>
              <a:t>сочинения, в которых </a:t>
            </a:r>
          </a:p>
          <a:p>
            <a:r>
              <a:rPr lang="ru-RU" b="1" dirty="0" smtClean="0"/>
              <a:t>поднимаются спорные </a:t>
            </a:r>
          </a:p>
          <a:p>
            <a:r>
              <a:rPr lang="ru-RU" b="1" dirty="0" smtClean="0"/>
              <a:t>вопросы, и автор отстаивает</a:t>
            </a:r>
          </a:p>
          <a:p>
            <a:r>
              <a:rPr lang="ru-RU" b="1" dirty="0" smtClean="0"/>
              <a:t> свою точку зрения. </a:t>
            </a:r>
          </a:p>
          <a:p>
            <a:r>
              <a:rPr lang="ru-RU" b="1" dirty="0" smtClean="0"/>
              <a:t>Можно ввести в работу </a:t>
            </a:r>
          </a:p>
          <a:p>
            <a:r>
              <a:rPr lang="ru-RU" b="1" dirty="0" smtClean="0"/>
              <a:t>воображаемого оппонента. </a:t>
            </a:r>
          </a:p>
          <a:p>
            <a:r>
              <a:rPr lang="ru-RU" b="1" dirty="0" smtClean="0"/>
              <a:t>Справедливость того или</a:t>
            </a:r>
          </a:p>
          <a:p>
            <a:r>
              <a:rPr lang="ru-RU" b="1" dirty="0" smtClean="0"/>
              <a:t>иного суждения тогда </a:t>
            </a:r>
          </a:p>
          <a:p>
            <a:r>
              <a:rPr lang="ru-RU" b="1" dirty="0" smtClean="0"/>
              <a:t>доказывается живее, эмоциональнее.</a:t>
            </a:r>
          </a:p>
          <a:p>
            <a:endParaRPr lang="ru-RU" dirty="0"/>
          </a:p>
        </p:txBody>
      </p:sp>
      <p:pic>
        <p:nvPicPr>
          <p:cNvPr id="4" name="Рисунок 3" descr="file-17221094.jpg"/>
          <p:cNvPicPr>
            <a:picLocks noChangeAspect="1"/>
          </p:cNvPicPr>
          <p:nvPr/>
        </p:nvPicPr>
        <p:blipFill>
          <a:blip r:embed="rId2" cstate="print"/>
          <a:stretch>
            <a:fillRect/>
          </a:stretch>
        </p:blipFill>
        <p:spPr>
          <a:xfrm>
            <a:off x="5076056" y="476672"/>
            <a:ext cx="3908345" cy="3198646"/>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80764" y="188640"/>
            <a:ext cx="8229600" cy="5462067"/>
          </a:xfrm>
        </p:spPr>
        <p:txBody>
          <a:bodyPr/>
          <a:lstStyle/>
          <a:p>
            <a:r>
              <a:rPr lang="ru-RU" b="1" dirty="0" smtClean="0"/>
              <a:t>Неповторимость работе </a:t>
            </a:r>
          </a:p>
          <a:p>
            <a:r>
              <a:rPr lang="ru-RU" b="1" dirty="0" smtClean="0"/>
              <a:t>придают и лирические</a:t>
            </a:r>
          </a:p>
          <a:p>
            <a:r>
              <a:rPr lang="ru-RU" b="1" dirty="0" smtClean="0"/>
              <a:t> отступления. Они, сюжетно </a:t>
            </a:r>
          </a:p>
          <a:p>
            <a:r>
              <a:rPr lang="ru-RU" b="1" dirty="0" smtClean="0"/>
              <a:t>выпадая из текста, могут</a:t>
            </a:r>
          </a:p>
          <a:p>
            <a:r>
              <a:rPr lang="ru-RU" b="1" dirty="0" smtClean="0"/>
              <a:t> включать в себя раздумья </a:t>
            </a:r>
          </a:p>
          <a:p>
            <a:r>
              <a:rPr lang="ru-RU" b="1" dirty="0" smtClean="0"/>
              <a:t>ученика над, казалось бы, </a:t>
            </a:r>
          </a:p>
          <a:p>
            <a:r>
              <a:rPr lang="ru-RU" b="1" dirty="0" smtClean="0"/>
              <a:t>посторонними темами, выражают его идеалы, нравственную позицию, таким образом, помогают понять самого автора сочинения. Но смысловая связь между текстом и лирическим отступлением, конечно же, должна присутствовать.</a:t>
            </a:r>
          </a:p>
          <a:p>
            <a:endParaRPr lang="ru-RU" dirty="0"/>
          </a:p>
        </p:txBody>
      </p:sp>
      <p:pic>
        <p:nvPicPr>
          <p:cNvPr id="4" name="Рисунок 3" descr="Tada.jpg"/>
          <p:cNvPicPr>
            <a:picLocks noChangeAspect="1"/>
          </p:cNvPicPr>
          <p:nvPr/>
        </p:nvPicPr>
        <p:blipFill>
          <a:blip r:embed="rId2" cstate="print"/>
          <a:stretch>
            <a:fillRect/>
          </a:stretch>
        </p:blipFill>
        <p:spPr>
          <a:xfrm>
            <a:off x="5364088" y="337220"/>
            <a:ext cx="2808312" cy="2808312"/>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КАК ИЗБЕЖАТЬ ОШИБОК?</a:t>
            </a:r>
            <a:endParaRPr lang="ru-RU" b="1" dirty="0"/>
          </a:p>
        </p:txBody>
      </p:sp>
      <p:sp>
        <p:nvSpPr>
          <p:cNvPr id="3" name="Содержимое 2"/>
          <p:cNvSpPr>
            <a:spLocks noGrp="1"/>
          </p:cNvSpPr>
          <p:nvPr>
            <p:ph idx="1"/>
          </p:nvPr>
        </p:nvSpPr>
        <p:spPr/>
        <p:txBody>
          <a:bodyPr>
            <a:normAutofit fontScale="55000" lnSpcReduction="20000"/>
          </a:bodyPr>
          <a:lstStyle/>
          <a:p>
            <a:r>
              <a:rPr lang="ru-RU" sz="4500" dirty="0" smtClean="0">
                <a:solidFill>
                  <a:srgbClr val="0070C0"/>
                </a:solidFill>
              </a:rPr>
              <a:t>При проверке сочинения учитываются следующие </a:t>
            </a:r>
            <a:r>
              <a:rPr lang="ru-RU" sz="4500" b="1" dirty="0" smtClean="0">
                <a:solidFill>
                  <a:srgbClr val="0070C0"/>
                </a:solidFill>
              </a:rPr>
              <a:t>виды ошибок</a:t>
            </a:r>
            <a:r>
              <a:rPr lang="ru-RU" sz="4500" dirty="0" smtClean="0">
                <a:solidFill>
                  <a:srgbClr val="0070C0"/>
                </a:solidFill>
              </a:rPr>
              <a:t>:</a:t>
            </a:r>
          </a:p>
          <a:p>
            <a:endParaRPr lang="ru-RU" sz="3300" b="1" dirty="0" smtClean="0"/>
          </a:p>
          <a:p>
            <a:pPr lvl="0">
              <a:buFont typeface="Wingdings" pitchFamily="2" charset="2"/>
              <a:buChar char="ü"/>
            </a:pPr>
            <a:r>
              <a:rPr lang="ru-RU" sz="3300" b="1" dirty="0" smtClean="0"/>
              <a:t>несоответствие содержания сочинения теме или подмена темы;</a:t>
            </a:r>
          </a:p>
          <a:p>
            <a:pPr lvl="0">
              <a:buFont typeface="Wingdings" pitchFamily="2" charset="2"/>
              <a:buChar char="ü"/>
            </a:pPr>
            <a:r>
              <a:rPr lang="ru-RU" sz="3300" b="1" dirty="0" smtClean="0"/>
              <a:t> фактические ошибки, связанные с отсутствием у пишущего достоверной информации по обсуждаемой теме, незнанием (или слабым знанием) текста художественных произведений, историко-литературного и культурно-исторического контекста, неверным или неточным использованием терминов и понятий;</a:t>
            </a:r>
          </a:p>
          <a:p>
            <a:pPr lvl="0">
              <a:buFont typeface="Wingdings" pitchFamily="2" charset="2"/>
              <a:buChar char="ü"/>
            </a:pPr>
            <a:r>
              <a:rPr lang="ru-RU" sz="3300" b="1" dirty="0" smtClean="0"/>
              <a:t>логические ошибки, связанные с нарушением законов логики как в пределах одного предложения, суждения, так и в пределах целого текста</a:t>
            </a:r>
          </a:p>
          <a:p>
            <a:pPr lvl="0">
              <a:buFont typeface="Wingdings" pitchFamily="2" charset="2"/>
              <a:buChar char="ü"/>
            </a:pPr>
            <a:r>
              <a:rPr lang="ru-RU" sz="3300" b="1" dirty="0" smtClean="0"/>
              <a:t> речевые (в том числе стилистические) ошибки, нарушение стилевого единства текста;</a:t>
            </a:r>
          </a:p>
          <a:p>
            <a:pPr lvl="0">
              <a:buFont typeface="Wingdings" pitchFamily="2" charset="2"/>
              <a:buChar char="ü"/>
            </a:pPr>
            <a:r>
              <a:rPr lang="ru-RU" sz="3300" b="1" dirty="0" smtClean="0"/>
              <a:t>грамматические ошибки;</a:t>
            </a:r>
          </a:p>
          <a:p>
            <a:pPr lvl="0">
              <a:buFont typeface="Wingdings" pitchFamily="2" charset="2"/>
              <a:buChar char="ü"/>
            </a:pPr>
            <a:r>
              <a:rPr lang="ru-RU" sz="3300" b="1" dirty="0" smtClean="0"/>
              <a:t>орфографические и пунктуационные ошибки;</a:t>
            </a:r>
          </a:p>
          <a:p>
            <a:pPr lvl="0">
              <a:buFont typeface="Wingdings" pitchFamily="2" charset="2"/>
              <a:buChar char="ü"/>
            </a:pPr>
            <a:r>
              <a:rPr lang="ru-RU" sz="3300" b="1" dirty="0" smtClean="0"/>
              <a:t>несоблюдение требуемого объёма.</a:t>
            </a:r>
          </a:p>
          <a:p>
            <a:endParaRPr lang="ru-RU"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i="1" dirty="0" smtClean="0"/>
              <a:t/>
            </a:r>
            <a:br>
              <a:rPr lang="ru-RU" b="1" i="1" dirty="0" smtClean="0"/>
            </a:br>
            <a:r>
              <a:rPr lang="ru-RU" b="1" dirty="0" smtClean="0"/>
              <a:t>Фактические ошибки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47500" lnSpcReduction="20000"/>
          </a:bodyPr>
          <a:lstStyle/>
          <a:p>
            <a:endParaRPr lang="ru-RU" sz="3400" b="1" dirty="0" smtClean="0"/>
          </a:p>
          <a:p>
            <a:r>
              <a:rPr lang="ru-RU" sz="3400" b="1" dirty="0" smtClean="0"/>
              <a:t>1. Фактические ошибки, связанные с привлечением литературного материала (искажение историко-литературных фактов, неверное именование героев, неправильное обозначение времени и места события; ошибки в передаче последовательности действий, в установлении причин и следствий событий и т. п.); неверное указание даты жизни писателя или времени создания художественного произведения, неверные обозначения топонимов, ошибки в употреблении терминологии, неправильно названные жанры, литературные течения и направления и т. д.</a:t>
            </a:r>
          </a:p>
          <a:p>
            <a:r>
              <a:rPr lang="ru-RU" sz="3400" b="1" dirty="0" smtClean="0"/>
              <a:t> </a:t>
            </a:r>
          </a:p>
          <a:p>
            <a:r>
              <a:rPr lang="ru-RU" sz="3400" b="1" dirty="0" smtClean="0"/>
              <a:t>2. Ошибки в фоновом материале — различного рода искажения фактов, не связанных с литературным материалом.</a:t>
            </a:r>
          </a:p>
          <a:p>
            <a:endParaRPr lang="ru-RU" sz="3400" b="1" dirty="0" smtClean="0"/>
          </a:p>
          <a:p>
            <a:r>
              <a:rPr lang="ru-RU" sz="3400" b="1" dirty="0" smtClean="0">
                <a:solidFill>
                  <a:srgbClr val="0070C0"/>
                </a:solidFill>
              </a:rPr>
              <a:t>Фактические ошибки можно разделить на грубые и негрубые. Если экзаменуемый утверждает, что автором «Евгения Онегина» является Лермонтов, или называет Татьяну Ларину Ольгой — это грубые фактические ошибки.</a:t>
            </a:r>
          </a:p>
          <a:p>
            <a:r>
              <a:rPr lang="ru-RU" sz="3400" b="1" dirty="0" smtClean="0">
                <a:solidFill>
                  <a:srgbClr val="0070C0"/>
                </a:solidFill>
              </a:rPr>
              <a:t> </a:t>
            </a:r>
          </a:p>
          <a:p>
            <a:r>
              <a:rPr lang="ru-RU" sz="3400" b="1" dirty="0" smtClean="0">
                <a:solidFill>
                  <a:srgbClr val="0070C0"/>
                </a:solidFill>
              </a:rPr>
              <a:t>Если же вместо «Княжна Мери», выпускник написал «Княжна Мэри», то эта ошибка может оцениваться экспертом как фактическая неточность или описка и не учитываться при оценивании работы.</a:t>
            </a:r>
          </a:p>
          <a:p>
            <a:r>
              <a:rPr lang="ru-RU" dirty="0" smtClean="0"/>
              <a:t> </a:t>
            </a:r>
          </a:p>
          <a:p>
            <a:endParaRPr lang="ru-RU"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
            </a:r>
            <a:br>
              <a:rPr lang="ru-RU" b="1" dirty="0" smtClean="0"/>
            </a:br>
            <a:r>
              <a:rPr lang="ru-RU" b="1" dirty="0" smtClean="0"/>
              <a:t>Логические ошибки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r>
              <a:rPr lang="ru-RU" b="1" dirty="0" smtClean="0">
                <a:solidFill>
                  <a:srgbClr val="0070C0"/>
                </a:solidFill>
              </a:rPr>
              <a:t>Логическая ошибка </a:t>
            </a:r>
            <a:r>
              <a:rPr lang="ru-RU" dirty="0" smtClean="0"/>
              <a:t>— нарушение правил или законов логики, признак формальной несостоятельности определений, рассуждений, доказательств и выводов. </a:t>
            </a:r>
          </a:p>
          <a:p>
            <a:endParaRPr lang="ru-RU" dirty="0" smtClean="0"/>
          </a:p>
          <a:p>
            <a:r>
              <a:rPr lang="ru-RU" dirty="0" smtClean="0"/>
              <a:t>Логические ошибки включают широкий спектр нарушений в построении развёрнутого монологического высказывания на заданную тему, начиная с отступлений от темы, пропуска необходимых частей работы, отсутствия связи между частями и заканчивая отдельными логическими несообразностями в толковании фактов и явлений. </a:t>
            </a:r>
          </a:p>
          <a:p>
            <a:endParaRPr lang="ru-RU"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
            </a:r>
            <a:br>
              <a:rPr lang="ru-RU" b="1" dirty="0" smtClean="0"/>
            </a:br>
            <a:r>
              <a:rPr lang="ru-RU" b="1" dirty="0" smtClean="0"/>
              <a:t>Логические ошибки: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a:bodyPr>
          <a:lstStyle/>
          <a:p>
            <a:r>
              <a:rPr lang="ru-RU" dirty="0" smtClean="0"/>
              <a:t>1) нарушение последовательности высказывания;</a:t>
            </a:r>
          </a:p>
          <a:p>
            <a:r>
              <a:rPr lang="ru-RU" dirty="0" smtClean="0"/>
              <a:t>2) отсутствие связи между частями высказывания;</a:t>
            </a:r>
          </a:p>
          <a:p>
            <a:r>
              <a:rPr lang="ru-RU" dirty="0" smtClean="0"/>
              <a:t>3) неоправданное повторение высказанной ранее мысли;</a:t>
            </a:r>
          </a:p>
          <a:p>
            <a:r>
              <a:rPr lang="ru-RU" dirty="0" smtClean="0"/>
              <a:t>4) раздробление </a:t>
            </a:r>
            <a:r>
              <a:rPr lang="ru-RU" dirty="0" err="1" smtClean="0"/>
              <a:t>микротемы</a:t>
            </a:r>
            <a:r>
              <a:rPr lang="ru-RU" dirty="0" smtClean="0"/>
              <a:t> другой </a:t>
            </a:r>
            <a:r>
              <a:rPr lang="ru-RU" dirty="0" err="1" smtClean="0"/>
              <a:t>микротемой</a:t>
            </a:r>
            <a:r>
              <a:rPr lang="ru-RU" dirty="0" smtClean="0"/>
              <a:t>;</a:t>
            </a:r>
          </a:p>
          <a:p>
            <a:r>
              <a:rPr lang="ru-RU" dirty="0" smtClean="0"/>
              <a:t>5) несоразмерность частей высказывания;</a:t>
            </a:r>
          </a:p>
          <a:p>
            <a:r>
              <a:rPr lang="ru-RU" dirty="0" smtClean="0"/>
              <a:t>6) отсутствие необходимых частей высказывания и т. п.;</a:t>
            </a:r>
          </a:p>
          <a:p>
            <a:r>
              <a:rPr lang="ru-RU" dirty="0" smtClean="0"/>
              <a:t>7) нарушение причинно-следственных связей;</a:t>
            </a:r>
          </a:p>
          <a:p>
            <a:r>
              <a:rPr lang="ru-RU" dirty="0" smtClean="0"/>
              <a:t>8) нарушение логико-композиционной структуры текста.</a:t>
            </a:r>
          </a:p>
          <a:p>
            <a:endParaRPr lang="ru-RU"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i="1" dirty="0" smtClean="0"/>
              <a:t/>
            </a:r>
            <a:br>
              <a:rPr lang="ru-RU" i="1" dirty="0" smtClean="0"/>
            </a:br>
            <a:r>
              <a:rPr lang="ru-RU" b="1" dirty="0" smtClean="0"/>
              <a:t>Неудачный зачин</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r>
              <a:rPr lang="ru-RU" b="1" dirty="0" smtClean="0"/>
              <a:t>Текст начинается предложением, содержащим указание на предыдущий контекст, который в самом тексте отсутствует, например: </a:t>
            </a:r>
            <a:r>
              <a:rPr lang="ru-RU" b="1" i="1" dirty="0" smtClean="0">
                <a:solidFill>
                  <a:srgbClr val="0070C0"/>
                </a:solidFill>
              </a:rPr>
              <a:t>С особенной силой этот эпизод описан</a:t>
            </a:r>
            <a:r>
              <a:rPr lang="ru-RU" b="1" dirty="0" smtClean="0">
                <a:solidFill>
                  <a:srgbClr val="0070C0"/>
                </a:solidFill>
              </a:rPr>
              <a:t> </a:t>
            </a:r>
            <a:r>
              <a:rPr lang="ru-RU" b="1" i="1" dirty="0" smtClean="0">
                <a:solidFill>
                  <a:srgbClr val="0070C0"/>
                </a:solidFill>
              </a:rPr>
              <a:t>в романе... </a:t>
            </a:r>
          </a:p>
          <a:p>
            <a:endParaRPr lang="ru-RU" b="1" dirty="0" smtClean="0"/>
          </a:p>
          <a:p>
            <a:r>
              <a:rPr lang="ru-RU" b="1" dirty="0" smtClean="0"/>
              <a:t>Наличие указательных словоформ в данных предложениях отсылает к предшествующему тексту, таким образом, сами предложения не могут служить началом сочинения.</a:t>
            </a:r>
          </a:p>
          <a:p>
            <a:endParaRPr lang="ru-RU"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29600" cy="652934"/>
          </a:xfrm>
        </p:spPr>
        <p:txBody>
          <a:bodyPr>
            <a:normAutofit fontScale="90000"/>
          </a:bodyPr>
          <a:lstStyle/>
          <a:p>
            <a:pPr algn="ctr"/>
            <a:r>
              <a:rPr lang="ru-RU" i="1" dirty="0" smtClean="0"/>
              <a:t/>
            </a:r>
            <a:br>
              <a:rPr lang="ru-RU" i="1" dirty="0" smtClean="0"/>
            </a:br>
            <a:r>
              <a:rPr lang="ru-RU" b="1" dirty="0" smtClean="0"/>
              <a:t>Ошибки в основной части</a:t>
            </a:r>
            <a:r>
              <a:rPr lang="ru-RU" dirty="0" smtClean="0"/>
              <a:t/>
            </a:r>
            <a:br>
              <a:rPr lang="ru-RU" dirty="0" smtClean="0"/>
            </a:br>
            <a:endParaRPr lang="ru-RU" dirty="0"/>
          </a:p>
        </p:txBody>
      </p:sp>
      <p:sp>
        <p:nvSpPr>
          <p:cNvPr id="3" name="Содержимое 2"/>
          <p:cNvSpPr>
            <a:spLocks noGrp="1"/>
          </p:cNvSpPr>
          <p:nvPr>
            <p:ph idx="1"/>
          </p:nvPr>
        </p:nvSpPr>
        <p:spPr/>
        <p:txBody>
          <a:bodyPr/>
          <a:lstStyle/>
          <a:p>
            <a:endParaRPr lang="ru-RU" b="1" dirty="0" smtClean="0"/>
          </a:p>
          <a:p>
            <a:r>
              <a:rPr lang="ru-RU" b="1" dirty="0" smtClean="0"/>
              <a:t>1. В одном предложении сближаются относительно далёкие мысли, например:</a:t>
            </a:r>
          </a:p>
          <a:p>
            <a:r>
              <a:rPr lang="ru-RU" b="1" i="1" dirty="0" smtClean="0">
                <a:solidFill>
                  <a:srgbClr val="0070C0"/>
                </a:solidFill>
              </a:rPr>
              <a:t>Большую, страстную любовь она</a:t>
            </a:r>
            <a:r>
              <a:rPr lang="ru-RU" b="1" dirty="0" smtClean="0">
                <a:solidFill>
                  <a:srgbClr val="0070C0"/>
                </a:solidFill>
              </a:rPr>
              <a:t> </a:t>
            </a:r>
            <a:r>
              <a:rPr lang="ru-RU" b="1" i="1" dirty="0" smtClean="0">
                <a:solidFill>
                  <a:srgbClr val="0070C0"/>
                </a:solidFill>
              </a:rPr>
              <a:t>проявляла к сыну Митрофанушке и исполняла все его</a:t>
            </a:r>
            <a:r>
              <a:rPr lang="ru-RU" b="1" dirty="0" smtClean="0">
                <a:solidFill>
                  <a:srgbClr val="0070C0"/>
                </a:solidFill>
              </a:rPr>
              <a:t> </a:t>
            </a:r>
            <a:r>
              <a:rPr lang="ru-RU" b="1" i="1" dirty="0" smtClean="0">
                <a:solidFill>
                  <a:srgbClr val="0070C0"/>
                </a:solidFill>
              </a:rPr>
              <a:t>прихоти. Она всячески издевалась над крепостными, как</a:t>
            </a:r>
            <a:r>
              <a:rPr lang="ru-RU" b="1" dirty="0" smtClean="0">
                <a:solidFill>
                  <a:srgbClr val="0070C0"/>
                </a:solidFill>
              </a:rPr>
              <a:t> </a:t>
            </a:r>
            <a:r>
              <a:rPr lang="ru-RU" b="1" i="1" dirty="0" smtClean="0">
                <a:solidFill>
                  <a:srgbClr val="0070C0"/>
                </a:solidFill>
              </a:rPr>
              <a:t>мать она заботилась о его воспитании и образовании</a:t>
            </a:r>
            <a:r>
              <a:rPr lang="ru-RU" b="1" dirty="0" smtClean="0">
                <a:solidFill>
                  <a:srgbClr val="0070C0"/>
                </a:solidFill>
              </a:rPr>
              <a:t>.</a:t>
            </a:r>
          </a:p>
          <a:p>
            <a:endParaRPr lang="ru-RU"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Ошибки в основной части</a:t>
            </a:r>
            <a:endParaRPr lang="ru-RU" b="1" dirty="0"/>
          </a:p>
        </p:txBody>
      </p:sp>
      <p:sp>
        <p:nvSpPr>
          <p:cNvPr id="3" name="Содержимое 2"/>
          <p:cNvSpPr>
            <a:spLocks noGrp="1"/>
          </p:cNvSpPr>
          <p:nvPr>
            <p:ph idx="1"/>
          </p:nvPr>
        </p:nvSpPr>
        <p:spPr/>
        <p:txBody>
          <a:bodyPr>
            <a:normAutofit/>
          </a:bodyPr>
          <a:lstStyle/>
          <a:p>
            <a:r>
              <a:rPr lang="ru-RU" b="1" dirty="0" smtClean="0"/>
              <a:t>2. Отсутствует последовательность в мыслях, нарушен порядок предложений, что приводит к бессвязности, например: </a:t>
            </a:r>
          </a:p>
          <a:p>
            <a:r>
              <a:rPr lang="ru-RU" b="1" i="1" dirty="0" smtClean="0">
                <a:solidFill>
                  <a:srgbClr val="0070C0"/>
                </a:solidFill>
              </a:rPr>
              <a:t>В своём произведении «Недоросль» Фонвизин показывает помещицу </a:t>
            </a:r>
            <a:r>
              <a:rPr lang="ru-RU" b="1" i="1" dirty="0" err="1" smtClean="0">
                <a:solidFill>
                  <a:srgbClr val="0070C0"/>
                </a:solidFill>
              </a:rPr>
              <a:t>Простакову</a:t>
            </a:r>
            <a:r>
              <a:rPr lang="ru-RU" b="1" i="1" dirty="0" smtClean="0">
                <a:solidFill>
                  <a:srgbClr val="0070C0"/>
                </a:solidFill>
              </a:rPr>
              <a:t>, её брата Скотинина и крепостных. </a:t>
            </a:r>
            <a:r>
              <a:rPr lang="ru-RU" b="1" i="1" dirty="0" err="1" smtClean="0">
                <a:solidFill>
                  <a:srgbClr val="0070C0"/>
                </a:solidFill>
              </a:rPr>
              <a:t>Простакова</a:t>
            </a:r>
            <a:r>
              <a:rPr lang="ru-RU" b="1" i="1" dirty="0" smtClean="0">
                <a:solidFill>
                  <a:srgbClr val="0070C0"/>
                </a:solidFill>
              </a:rPr>
              <a:t> — властная и жестокая помещица. Её имение взято</a:t>
            </a:r>
            <a:r>
              <a:rPr lang="ru-RU" b="1" dirty="0" smtClean="0">
                <a:solidFill>
                  <a:srgbClr val="0070C0"/>
                </a:solidFill>
              </a:rPr>
              <a:t> </a:t>
            </a:r>
            <a:r>
              <a:rPr lang="ru-RU" b="1" i="1" dirty="0" smtClean="0">
                <a:solidFill>
                  <a:srgbClr val="0070C0"/>
                </a:solidFill>
              </a:rPr>
              <a:t>в опеку</a:t>
            </a:r>
            <a:r>
              <a:rPr lang="ru-RU" dirty="0" smtClean="0">
                <a:solidFill>
                  <a:srgbClr val="0070C0"/>
                </a:solidFill>
              </a:rPr>
              <a:t>.</a:t>
            </a:r>
          </a:p>
          <a:p>
            <a:endParaRPr lang="ru-RU"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Ошибки в основной части</a:t>
            </a:r>
            <a:endParaRPr lang="ru-RU" dirty="0"/>
          </a:p>
        </p:txBody>
      </p:sp>
      <p:sp>
        <p:nvSpPr>
          <p:cNvPr id="3" name="Содержимое 2"/>
          <p:cNvSpPr>
            <a:spLocks noGrp="1"/>
          </p:cNvSpPr>
          <p:nvPr>
            <p:ph idx="1"/>
          </p:nvPr>
        </p:nvSpPr>
        <p:spPr/>
        <p:txBody>
          <a:bodyPr/>
          <a:lstStyle/>
          <a:p>
            <a:endParaRPr lang="ru-RU" b="1" dirty="0" smtClean="0"/>
          </a:p>
          <a:p>
            <a:r>
              <a:rPr lang="ru-RU" b="1" dirty="0" smtClean="0"/>
              <a:t>3. Экзаменуемый не различает причину и следствие, часть и целое, смежные явления и другие отношения, например: </a:t>
            </a:r>
          </a:p>
          <a:p>
            <a:r>
              <a:rPr lang="ru-RU" b="1" i="1" dirty="0" smtClean="0">
                <a:solidFill>
                  <a:srgbClr val="0070C0"/>
                </a:solidFill>
              </a:rPr>
              <a:t>Так как Обломов — человек ленивый, у него был</a:t>
            </a:r>
            <a:r>
              <a:rPr lang="ru-RU" b="1" dirty="0" smtClean="0">
                <a:solidFill>
                  <a:srgbClr val="0070C0"/>
                </a:solidFill>
              </a:rPr>
              <a:t> </a:t>
            </a:r>
            <a:r>
              <a:rPr lang="ru-RU" b="1" i="1" dirty="0" smtClean="0">
                <a:solidFill>
                  <a:srgbClr val="0070C0"/>
                </a:solidFill>
              </a:rPr>
              <a:t>Захар — его слуга.</a:t>
            </a:r>
            <a:endParaRPr lang="ru-RU" b="1" dirty="0">
              <a:solidFill>
                <a:srgbClr val="0070C0"/>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i="1" dirty="0" smtClean="0"/>
              <a:t/>
            </a:r>
            <a:br>
              <a:rPr lang="ru-RU" i="1" dirty="0" smtClean="0"/>
            </a:br>
            <a:r>
              <a:rPr lang="ru-RU" b="1" dirty="0" smtClean="0"/>
              <a:t>Неудачная концовка</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endParaRPr lang="ru-RU" b="1" dirty="0" smtClean="0"/>
          </a:p>
          <a:p>
            <a:pPr>
              <a:buFont typeface="Wingdings" pitchFamily="2" charset="2"/>
              <a:buChar char="ü"/>
            </a:pPr>
            <a:r>
              <a:rPr lang="ru-RU" b="1" dirty="0" smtClean="0"/>
              <a:t>Вывод продублирован: </a:t>
            </a:r>
            <a:r>
              <a:rPr lang="ru-RU" b="1" i="1" dirty="0" smtClean="0">
                <a:solidFill>
                  <a:srgbClr val="0070C0"/>
                </a:solidFill>
              </a:rPr>
              <a:t>Итак, </a:t>
            </a:r>
            <a:r>
              <a:rPr lang="ru-RU" b="1" i="1" dirty="0" err="1" smtClean="0">
                <a:solidFill>
                  <a:srgbClr val="0070C0"/>
                </a:solidFill>
              </a:rPr>
              <a:t>Простакова</a:t>
            </a:r>
            <a:r>
              <a:rPr lang="ru-RU" b="1" i="1" dirty="0" smtClean="0">
                <a:solidFill>
                  <a:srgbClr val="0070C0"/>
                </a:solidFill>
              </a:rPr>
              <a:t> горячо и страстно любит сына, но своей любовью вредит ему. Таким образом, </a:t>
            </a:r>
            <a:r>
              <a:rPr lang="ru-RU" b="1" i="1" dirty="0" err="1" smtClean="0">
                <a:solidFill>
                  <a:srgbClr val="0070C0"/>
                </a:solidFill>
              </a:rPr>
              <a:t>Простакова</a:t>
            </a:r>
            <a:r>
              <a:rPr lang="ru-RU" b="1" i="1" dirty="0" smtClean="0">
                <a:solidFill>
                  <a:srgbClr val="0070C0"/>
                </a:solidFill>
              </a:rPr>
              <a:t> своей слепой любовью воспитывает в Митрофанушке лень, распущенность и бессердечие.</a:t>
            </a:r>
          </a:p>
          <a:p>
            <a:endParaRPr lang="ru-RU" b="1" i="1" dirty="0" smtClean="0">
              <a:solidFill>
                <a:srgbClr val="0070C0"/>
              </a:solidFill>
            </a:endParaRPr>
          </a:p>
          <a:p>
            <a:pPr>
              <a:buFont typeface="Wingdings" pitchFamily="2" charset="2"/>
              <a:buChar char="ü"/>
            </a:pPr>
            <a:r>
              <a:rPr lang="ru-RU" b="1" dirty="0" smtClean="0"/>
              <a:t>Вывод повторяет главную мысль.</a:t>
            </a:r>
          </a:p>
          <a:p>
            <a:r>
              <a:rPr lang="ru-RU" b="1" dirty="0" smtClean="0"/>
              <a:t>Если вы другими или теми же словами выразили в последнем абзаце   свою основную мысль – это не вывод! </a:t>
            </a:r>
          </a:p>
          <a:p>
            <a:endParaRPr lang="ru-RU" b="1" i="1" dirty="0" smtClean="0">
              <a:solidFill>
                <a:srgbClr val="0070C0"/>
              </a:solidFill>
            </a:endParaRPr>
          </a:p>
          <a:p>
            <a:endParaRPr lang="ru-RU" b="1" i="1" dirty="0" smtClean="0">
              <a:solidFill>
                <a:srgbClr val="0070C0"/>
              </a:solidFill>
            </a:endParaRPr>
          </a:p>
          <a:p>
            <a:endParaRPr lang="ru-RU" b="1" i="1" dirty="0" smtClean="0">
              <a:solidFill>
                <a:srgbClr val="0070C0"/>
              </a:solidFill>
            </a:endParaRPr>
          </a:p>
          <a:p>
            <a:endParaRPr lang="ru-RU"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
            </a:r>
            <a:br>
              <a:rPr lang="ru-RU" b="1" dirty="0" smtClean="0"/>
            </a:br>
            <a:r>
              <a:rPr lang="ru-RU" b="1" dirty="0" smtClean="0"/>
              <a:t>Речевые ошибки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lnSpcReduction="10000"/>
          </a:bodyPr>
          <a:lstStyle/>
          <a:p>
            <a:r>
              <a:rPr lang="ru-RU" dirty="0" smtClean="0"/>
              <a:t>Речевая (в том числе стилистическая) ошибка — это ошибка не в построении, не в структуре языковой единицы, а в её использовании, чаще всего в употреблении слова. По преимуществу это нарушения лексических норм, например: </a:t>
            </a:r>
            <a:r>
              <a:rPr lang="ru-RU" i="1" dirty="0" err="1" smtClean="0">
                <a:solidFill>
                  <a:srgbClr val="0070C0"/>
                </a:solidFill>
              </a:rPr>
              <a:t>Штольц</a:t>
            </a:r>
            <a:r>
              <a:rPr lang="ru-RU" i="1" dirty="0" smtClean="0">
                <a:solidFill>
                  <a:srgbClr val="0070C0"/>
                </a:solidFill>
              </a:rPr>
              <a:t> — один из главных героев одноимённого романа Гончарова «Обломов»; Они потеряли на войне двух единственных сыновей. </a:t>
            </a:r>
          </a:p>
          <a:p>
            <a:r>
              <a:rPr lang="ru-RU" dirty="0" smtClean="0"/>
              <a:t>Само по себе слово </a:t>
            </a:r>
            <a:r>
              <a:rPr lang="ru-RU" i="1" dirty="0" smtClean="0"/>
              <a:t>одноимённый </a:t>
            </a:r>
            <a:r>
              <a:rPr lang="ru-RU" dirty="0" smtClean="0"/>
              <a:t>(или </a:t>
            </a:r>
            <a:r>
              <a:rPr lang="ru-RU" i="1" dirty="0" smtClean="0"/>
              <a:t>единственный</a:t>
            </a:r>
            <a:r>
              <a:rPr lang="ru-RU" dirty="0" smtClean="0"/>
              <a:t>) ошибки не содержит, оно лишь неудачно употреблено, не вписывается в контекст, не сочетается по смыслу со своим ближайшим окружением.</a:t>
            </a:r>
          </a:p>
          <a:p>
            <a:endParaRPr lang="ru-RU"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3100" dirty="0" smtClean="0"/>
              <a:t/>
            </a:r>
            <a:br>
              <a:rPr lang="ru-RU" sz="3100" dirty="0" smtClean="0"/>
            </a:br>
            <a:r>
              <a:rPr lang="ru-RU" sz="3100" b="1" dirty="0" smtClean="0"/>
              <a:t>К речевым ошибкам следует относить:</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62500" lnSpcReduction="20000"/>
          </a:bodyPr>
          <a:lstStyle/>
          <a:p>
            <a:r>
              <a:rPr lang="ru-RU" b="1" dirty="0" smtClean="0"/>
              <a:t>1) употребление слова в несвойственном ему значении;</a:t>
            </a:r>
          </a:p>
          <a:p>
            <a:r>
              <a:rPr lang="ru-RU" b="1" dirty="0" smtClean="0"/>
              <a:t>2) употребление </a:t>
            </a:r>
            <a:r>
              <a:rPr lang="ru-RU" b="1" dirty="0" err="1" smtClean="0"/>
              <a:t>иностилевых</a:t>
            </a:r>
            <a:r>
              <a:rPr lang="ru-RU" b="1" dirty="0" smtClean="0"/>
              <a:t> слов и выражений;</a:t>
            </a:r>
          </a:p>
          <a:p>
            <a:r>
              <a:rPr lang="ru-RU" b="1" dirty="0" smtClean="0"/>
              <a:t>3) неуместное использование экспрессивных, эмоционально окрашенных средств;</a:t>
            </a:r>
          </a:p>
          <a:p>
            <a:r>
              <a:rPr lang="ru-RU" b="1" dirty="0" smtClean="0"/>
              <a:t>4) немотивированное применение диалектных и просторечных слов и выражений;</a:t>
            </a:r>
          </a:p>
          <a:p>
            <a:r>
              <a:rPr lang="ru-RU" b="1" dirty="0" smtClean="0"/>
              <a:t>5) смешение лексики разных исторических эпох;</a:t>
            </a:r>
          </a:p>
          <a:p>
            <a:r>
              <a:rPr lang="ru-RU" b="1" dirty="0" smtClean="0"/>
              <a:t>6) нарушение лексической сочетаемости;</a:t>
            </a:r>
          </a:p>
          <a:p>
            <a:r>
              <a:rPr lang="ru-RU" b="1" dirty="0" smtClean="0"/>
              <a:t>7) употребление лишнего слова (плеоназм);</a:t>
            </a:r>
          </a:p>
          <a:p>
            <a:r>
              <a:rPr lang="ru-RU" b="1" dirty="0" smtClean="0"/>
              <a:t>8) повторение или двойное употребление в словесном тексте близких по смыслу синонимов без оправданной необходимости (тавтология);</a:t>
            </a:r>
          </a:p>
          <a:p>
            <a:r>
              <a:rPr lang="ru-RU" b="1" dirty="0" smtClean="0"/>
              <a:t>9) необоснованный пропуск слова;</a:t>
            </a:r>
          </a:p>
          <a:p>
            <a:r>
              <a:rPr lang="ru-RU" b="1" dirty="0" smtClean="0"/>
              <a:t>10) бедность и однообразие синтаксических конструкций;</a:t>
            </a:r>
          </a:p>
          <a:p>
            <a:r>
              <a:rPr lang="ru-RU" b="1" dirty="0" smtClean="0"/>
              <a:t>11) порядок слов, приводящий к неоднозначному пониманию предложения.</a:t>
            </a:r>
          </a:p>
          <a:p>
            <a:r>
              <a:rPr lang="ru-RU" dirty="0" smtClean="0"/>
              <a:t> </a:t>
            </a:r>
          </a:p>
          <a:p>
            <a:endParaRPr lang="ru-RU"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i="1" dirty="0" smtClean="0"/>
              <a:t/>
            </a:r>
            <a:br>
              <a:rPr lang="ru-RU" b="1" i="1" dirty="0" smtClean="0"/>
            </a:br>
            <a:r>
              <a:rPr lang="ru-RU" b="1" dirty="0" smtClean="0"/>
              <a:t>Грамматические ошибки</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endParaRPr lang="ru-RU" dirty="0" smtClean="0"/>
          </a:p>
          <a:p>
            <a:r>
              <a:rPr lang="ru-RU" b="1" dirty="0" smtClean="0"/>
              <a:t>Грамматическая ошибка — это ошибка в структуре языковой единицы: в структуре слова, словосочетания или предложения; это нарушение какой-либо грамматической нормы — словообразовательной, морфологической, синтаксической.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0764" y="260648"/>
            <a:ext cx="8229600" cy="1080120"/>
          </a:xfrm>
        </p:spPr>
        <p:txBody>
          <a:bodyPr>
            <a:normAutofit/>
          </a:bodyPr>
          <a:lstStyle/>
          <a:p>
            <a:pPr algn="ctr"/>
            <a:r>
              <a:rPr lang="ru-RU" b="1" dirty="0" smtClean="0">
                <a:solidFill>
                  <a:srgbClr val="FF0000"/>
                </a:solidFill>
              </a:rPr>
              <a:t>ВРЕМЯ</a:t>
            </a:r>
            <a:endParaRPr lang="ru-RU" dirty="0">
              <a:solidFill>
                <a:srgbClr val="FF0000"/>
              </a:solidFill>
            </a:endParaRPr>
          </a:p>
        </p:txBody>
      </p:sp>
      <p:sp>
        <p:nvSpPr>
          <p:cNvPr id="3" name="Содержимое 2"/>
          <p:cNvSpPr>
            <a:spLocks noGrp="1"/>
          </p:cNvSpPr>
          <p:nvPr>
            <p:ph idx="1"/>
          </p:nvPr>
        </p:nvSpPr>
        <p:spPr>
          <a:xfrm>
            <a:off x="179512" y="1268760"/>
            <a:ext cx="5040560" cy="4824536"/>
          </a:xfrm>
        </p:spPr>
        <p:txBody>
          <a:bodyPr>
            <a:normAutofit fontScale="92500" lnSpcReduction="10000"/>
          </a:bodyPr>
          <a:lstStyle/>
          <a:p>
            <a:pPr marL="457200" lvl="0" indent="-457200"/>
            <a:r>
              <a:rPr lang="ru-RU" sz="4400" b="1" dirty="0" smtClean="0">
                <a:solidFill>
                  <a:srgbClr val="00339A"/>
                </a:solidFill>
              </a:rPr>
              <a:t>    </a:t>
            </a:r>
            <a:r>
              <a:rPr lang="ru-RU" dirty="0" smtClean="0"/>
              <a:t>Направление ориентировано на широкое осмысление времени как исторической и философской категории, воспринимаемой во взаимодействии сиюминутного и вечного, реального и воображаемого, личного и всеобщего, прошлого и будущего. В центре рассуждения - человек и время, общество и эпоха.</a:t>
            </a:r>
          </a:p>
          <a:p>
            <a:pPr marL="457200" indent="-457200"/>
            <a:endParaRPr lang="ru-RU" dirty="0" smtClean="0"/>
          </a:p>
        </p:txBody>
      </p:sp>
      <p:pic>
        <p:nvPicPr>
          <p:cNvPr id="5" name="Содержимое 3" descr="antecipe-640x692.jpg"/>
          <p:cNvPicPr>
            <a:picLocks noChangeAspect="1"/>
          </p:cNvPicPr>
          <p:nvPr/>
        </p:nvPicPr>
        <p:blipFill>
          <a:blip r:embed="rId2" cstate="print"/>
          <a:stretch>
            <a:fillRect/>
          </a:stretch>
        </p:blipFill>
        <p:spPr>
          <a:xfrm>
            <a:off x="5076056" y="1340768"/>
            <a:ext cx="4067944" cy="4392488"/>
          </a:xfrm>
          <a:prstGeom prst="rect">
            <a:avLst/>
          </a:prstGeom>
        </p:spPr>
      </p:pic>
    </p:spTree>
    <p:extLst>
      <p:ext uri="{BB962C8B-B14F-4D97-AF65-F5344CB8AC3E}">
        <p14:creationId xmlns:p14="http://schemas.microsoft.com/office/powerpoint/2010/main" xmlns="" val="398057004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a:normAutofit fontScale="90000"/>
          </a:bodyPr>
          <a:lstStyle/>
          <a:p>
            <a:pPr algn="ctr"/>
            <a:r>
              <a:rPr lang="ru-RU" b="1" dirty="0" smtClean="0"/>
              <a:t>ФОРМУЛИРОВКИ ТЕМ: </a:t>
            </a:r>
            <a:endParaRPr lang="ru-RU" b="1" dirty="0"/>
          </a:p>
        </p:txBody>
      </p:sp>
      <p:sp>
        <p:nvSpPr>
          <p:cNvPr id="9" name="Содержимое 8"/>
          <p:cNvSpPr>
            <a:spLocks noGrp="1"/>
          </p:cNvSpPr>
          <p:nvPr>
            <p:ph idx="1"/>
          </p:nvPr>
        </p:nvSpPr>
        <p:spPr/>
        <p:txBody>
          <a:bodyPr>
            <a:normAutofit fontScale="92500" lnSpcReduction="10000"/>
          </a:bodyPr>
          <a:lstStyle/>
          <a:p>
            <a:endParaRPr lang="ru-RU" dirty="0" smtClean="0"/>
          </a:p>
          <a:p>
            <a:pPr>
              <a:buFont typeface="Wingdings" pitchFamily="2" charset="2"/>
              <a:buChar char="ü"/>
            </a:pPr>
            <a:r>
              <a:rPr lang="ru-RU" dirty="0" smtClean="0"/>
              <a:t> «</a:t>
            </a:r>
            <a:r>
              <a:rPr lang="ru-RU" b="1" dirty="0" smtClean="0"/>
              <a:t>Проблемы века» </a:t>
            </a:r>
          </a:p>
          <a:p>
            <a:pPr>
              <a:buFont typeface="Wingdings" pitchFamily="2" charset="2"/>
              <a:buChar char="ü"/>
            </a:pPr>
            <a:r>
              <a:rPr lang="ru-RU" b="1" dirty="0" smtClean="0"/>
              <a:t> «Герой(и) нашего времени»	</a:t>
            </a:r>
          </a:p>
          <a:p>
            <a:pPr>
              <a:buFont typeface="Wingdings" pitchFamily="2" charset="2"/>
              <a:buChar char="ü"/>
            </a:pPr>
            <a:r>
              <a:rPr lang="ru-RU" b="1" dirty="0" smtClean="0"/>
              <a:t>«О времена, о нравы!» (Марк Туллий Цицерон) 	</a:t>
            </a:r>
          </a:p>
          <a:p>
            <a:pPr>
              <a:buFont typeface="Wingdings" pitchFamily="2" charset="2"/>
              <a:buChar char="ü"/>
            </a:pPr>
            <a:r>
              <a:rPr lang="ru-RU" b="1" dirty="0" smtClean="0"/>
              <a:t>«Писатель – судья своего времени» 	</a:t>
            </a:r>
          </a:p>
          <a:p>
            <a:pPr>
              <a:buFont typeface="Wingdings" pitchFamily="2" charset="2"/>
              <a:buChar char="ü"/>
            </a:pPr>
            <a:r>
              <a:rPr lang="ru-RU" b="1" dirty="0" smtClean="0"/>
              <a:t>«Времена не выбирают, в них живут и умирают» (А.С.Кушнер) </a:t>
            </a:r>
          </a:p>
          <a:p>
            <a:pPr>
              <a:buFont typeface="Wingdings" pitchFamily="2" charset="2"/>
              <a:buChar char="ü"/>
            </a:pPr>
            <a:r>
              <a:rPr lang="ru-RU" b="1" dirty="0" smtClean="0"/>
              <a:t>«В наши подлые времена человеку совесть нужна» (Н.Коржавин) </a:t>
            </a:r>
            <a:r>
              <a:rPr lang="ru-RU" dirty="0" smtClean="0"/>
              <a:t>	</a:t>
            </a:r>
          </a:p>
          <a:p>
            <a:r>
              <a:rPr lang="ru-RU" dirty="0" smtClean="0"/>
              <a:t>	</a:t>
            </a:r>
          </a:p>
          <a:p>
            <a:pPr>
              <a:buFont typeface="Wingdings" pitchFamily="2" charset="2"/>
              <a:buChar char="ü"/>
            </a:pPr>
            <a:endParaRPr lang="ru-RU" dirty="0" smtClean="0"/>
          </a:p>
          <a:p>
            <a:endParaRPr lang="ru-RU" dirty="0"/>
          </a:p>
        </p:txBody>
      </p:sp>
    </p:spTree>
    <p:extLst>
      <p:ext uri="{BB962C8B-B14F-4D97-AF65-F5344CB8AC3E}">
        <p14:creationId xmlns="" xmlns:p14="http://schemas.microsoft.com/office/powerpoint/2010/main" val="39805700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ПРОИЗВЕДЕНИЯ ПО НАПРАВЛЕНИЮ «ВРЕМЯ»:</a:t>
            </a:r>
            <a:endParaRPr lang="ru-RU" b="1" dirty="0"/>
          </a:p>
        </p:txBody>
      </p:sp>
      <p:sp>
        <p:nvSpPr>
          <p:cNvPr id="3" name="Содержимое 2"/>
          <p:cNvSpPr>
            <a:spLocks noGrp="1"/>
          </p:cNvSpPr>
          <p:nvPr>
            <p:ph idx="1"/>
          </p:nvPr>
        </p:nvSpPr>
        <p:spPr/>
        <p:txBody>
          <a:bodyPr/>
          <a:lstStyle/>
          <a:p>
            <a:pPr>
              <a:buFont typeface="Wingdings" pitchFamily="2" charset="2"/>
              <a:buChar char="ü"/>
            </a:pPr>
            <a:r>
              <a:rPr lang="ru-RU" b="1" dirty="0" smtClean="0"/>
              <a:t>А.Н. Радищев «Путешествие из Петербурга в Москву»</a:t>
            </a:r>
          </a:p>
          <a:p>
            <a:pPr>
              <a:buFont typeface="Wingdings" pitchFamily="2" charset="2"/>
              <a:buChar char="ü"/>
            </a:pPr>
            <a:r>
              <a:rPr lang="ru-RU" b="1" dirty="0" smtClean="0"/>
              <a:t>А. С.Грибоедов «Горе от ума»;</a:t>
            </a:r>
          </a:p>
          <a:p>
            <a:pPr>
              <a:buFont typeface="Wingdings" pitchFamily="2" charset="2"/>
              <a:buChar char="ü"/>
            </a:pPr>
            <a:r>
              <a:rPr lang="ru-RU" b="1" dirty="0" smtClean="0"/>
              <a:t>И.А. Бунин «Окаянные дни»;</a:t>
            </a:r>
          </a:p>
          <a:p>
            <a:pPr>
              <a:buFont typeface="Wingdings" pitchFamily="2" charset="2"/>
              <a:buChar char="ü"/>
            </a:pPr>
            <a:r>
              <a:rPr lang="ru-RU" b="1" dirty="0" smtClean="0"/>
              <a:t>А.А. Ахматова «Реквием»;</a:t>
            </a:r>
          </a:p>
          <a:p>
            <a:pPr>
              <a:buFont typeface="Wingdings" pitchFamily="2" charset="2"/>
              <a:buChar char="ü"/>
            </a:pPr>
            <a:r>
              <a:rPr lang="ru-RU" b="1" dirty="0" smtClean="0"/>
              <a:t>К.Д. Воробьев «Это мы, господи…»;</a:t>
            </a:r>
          </a:p>
          <a:p>
            <a:pPr>
              <a:buFont typeface="Wingdings" pitchFamily="2" charset="2"/>
              <a:buChar char="ü"/>
            </a:pPr>
            <a:r>
              <a:rPr lang="ru-RU" b="1" dirty="0" smtClean="0"/>
              <a:t>В.Г. Распутин «Дочь Ивана, мать Ивана»;</a:t>
            </a:r>
          </a:p>
          <a:p>
            <a:pPr>
              <a:buFont typeface="Wingdings" pitchFamily="2" charset="2"/>
              <a:buChar char="ü"/>
            </a:pPr>
            <a:r>
              <a:rPr lang="ru-RU" b="1" dirty="0" smtClean="0"/>
              <a:t>С. А. Алексиевич «Время </a:t>
            </a:r>
            <a:r>
              <a:rPr lang="ru-RU" b="1" dirty="0" err="1" smtClean="0"/>
              <a:t>second-hand</a:t>
            </a:r>
            <a:r>
              <a:rPr lang="ru-RU" b="1" dirty="0" smtClean="0"/>
              <a:t>»;</a:t>
            </a:r>
          </a:p>
          <a:p>
            <a:endParaRPr lang="ru-RU" dirty="0" smtClean="0"/>
          </a:p>
          <a:p>
            <a:endParaRPr lang="ru-RU"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УНИВЕРСАЛЬНЫЕ ПРОИЗВЕДЕНИЯ:</a:t>
            </a:r>
            <a:endParaRPr lang="ru-RU" dirty="0"/>
          </a:p>
        </p:txBody>
      </p:sp>
      <p:sp>
        <p:nvSpPr>
          <p:cNvPr id="3" name="Содержимое 2"/>
          <p:cNvSpPr>
            <a:spLocks noGrp="1"/>
          </p:cNvSpPr>
          <p:nvPr>
            <p:ph idx="1"/>
          </p:nvPr>
        </p:nvSpPr>
        <p:spPr/>
        <p:txBody>
          <a:bodyPr/>
          <a:lstStyle/>
          <a:p>
            <a:pPr>
              <a:buFont typeface="Wingdings" pitchFamily="2" charset="2"/>
              <a:buChar char="ü"/>
            </a:pPr>
            <a:endParaRPr lang="ru-RU" b="1" dirty="0" smtClean="0"/>
          </a:p>
          <a:p>
            <a:pPr>
              <a:buFont typeface="Wingdings" pitchFamily="2" charset="2"/>
              <a:buChar char="ü"/>
            </a:pPr>
            <a:r>
              <a:rPr lang="ru-RU" b="1" dirty="0" smtClean="0"/>
              <a:t>М.А. Шолохов «Судьба человека»</a:t>
            </a:r>
          </a:p>
          <a:p>
            <a:pPr>
              <a:buFont typeface="Wingdings" pitchFamily="2" charset="2"/>
              <a:buChar char="ü"/>
            </a:pPr>
            <a:r>
              <a:rPr lang="ru-RU" b="1" dirty="0" smtClean="0"/>
              <a:t>А. Платонов «Возвращение»</a:t>
            </a:r>
          </a:p>
          <a:p>
            <a:pPr>
              <a:buFont typeface="Wingdings" pitchFamily="2" charset="2"/>
              <a:buChar char="ü"/>
            </a:pPr>
            <a:r>
              <a:rPr lang="ru-RU" b="1" dirty="0" smtClean="0"/>
              <a:t>И.А. Бунин «Холодная осень»</a:t>
            </a:r>
          </a:p>
          <a:p>
            <a:pPr>
              <a:buFont typeface="Wingdings" pitchFamily="2" charset="2"/>
              <a:buChar char="ü"/>
            </a:pPr>
            <a:r>
              <a:rPr lang="ru-RU" b="1" dirty="0" smtClean="0"/>
              <a:t>А.П. Чехов «Вишневый сад»</a:t>
            </a:r>
          </a:p>
          <a:p>
            <a:pPr>
              <a:buFont typeface="Wingdings" pitchFamily="2" charset="2"/>
              <a:buChar char="ü"/>
            </a:pPr>
            <a:r>
              <a:rPr lang="ru-RU" b="1" dirty="0" smtClean="0"/>
              <a:t>В.С. Розов «Вечно живые»</a:t>
            </a:r>
          </a:p>
          <a:p>
            <a:pPr>
              <a:buFont typeface="Wingdings" pitchFamily="2" charset="2"/>
              <a:buChar char="ü"/>
            </a:pPr>
            <a:r>
              <a:rPr lang="ru-RU" b="1" dirty="0" smtClean="0"/>
              <a:t>К.Г. Паустовский «Телеграмма»</a:t>
            </a:r>
          </a:p>
          <a:p>
            <a:pPr>
              <a:buFont typeface="Wingdings" pitchFamily="2" charset="2"/>
              <a:buChar char="ü"/>
            </a:pPr>
            <a:r>
              <a:rPr lang="ru-RU" b="1" dirty="0" smtClean="0"/>
              <a:t>И.А.Куприн «Чудесный доктор»</a:t>
            </a:r>
          </a:p>
          <a:p>
            <a:pPr>
              <a:buFont typeface="Wingdings" pitchFamily="2" charset="2"/>
              <a:buChar char="ü"/>
            </a:pPr>
            <a:endParaRPr lang="ru-RU"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УНИВЕРСАЛЬНЫЕ ПРОИЗВЕДЕНИЯ:</a:t>
            </a:r>
            <a:endParaRPr lang="ru-RU" dirty="0"/>
          </a:p>
        </p:txBody>
      </p:sp>
      <p:sp>
        <p:nvSpPr>
          <p:cNvPr id="3" name="Содержимое 2"/>
          <p:cNvSpPr>
            <a:spLocks noGrp="1"/>
          </p:cNvSpPr>
          <p:nvPr>
            <p:ph idx="1"/>
          </p:nvPr>
        </p:nvSpPr>
        <p:spPr>
          <a:xfrm>
            <a:off x="480764" y="1484784"/>
            <a:ext cx="8229600" cy="4165923"/>
          </a:xfrm>
        </p:spPr>
        <p:txBody>
          <a:bodyPr/>
          <a:lstStyle/>
          <a:p>
            <a:pPr>
              <a:buFont typeface="Wingdings" pitchFamily="2" charset="2"/>
              <a:buChar char="ü"/>
            </a:pPr>
            <a:r>
              <a:rPr lang="ru-RU" sz="3200" b="1" dirty="0" smtClean="0"/>
              <a:t>А.С.Пушкин «Капитанская дочка»</a:t>
            </a:r>
          </a:p>
          <a:p>
            <a:pPr>
              <a:buFont typeface="Wingdings" pitchFamily="2" charset="2"/>
              <a:buChar char="ü"/>
            </a:pPr>
            <a:r>
              <a:rPr lang="ru-RU" sz="3200" b="1" dirty="0" smtClean="0"/>
              <a:t>М.Ю. Лермонтов «Герой нашего времени»</a:t>
            </a:r>
          </a:p>
          <a:p>
            <a:pPr>
              <a:buFont typeface="Wingdings" pitchFamily="2" charset="2"/>
              <a:buChar char="ü"/>
            </a:pPr>
            <a:r>
              <a:rPr lang="ru-RU" sz="3200" b="1" dirty="0" smtClean="0"/>
              <a:t>Л.Н. Толстой «Война и мир»</a:t>
            </a:r>
          </a:p>
          <a:p>
            <a:pPr>
              <a:buFont typeface="Wingdings" pitchFamily="2" charset="2"/>
              <a:buChar char="ü"/>
            </a:pPr>
            <a:r>
              <a:rPr lang="ru-RU" sz="3200" b="1" dirty="0" smtClean="0"/>
              <a:t>М.А. Булгаков «Мастер и Маргарита»</a:t>
            </a:r>
          </a:p>
          <a:p>
            <a:pPr>
              <a:buFont typeface="Wingdings" pitchFamily="2" charset="2"/>
              <a:buChar char="ü"/>
            </a:pPr>
            <a:r>
              <a:rPr lang="ru-RU" sz="3200" b="1" dirty="0" smtClean="0"/>
              <a:t>М.А. Булгаков «Белая гвардия»</a:t>
            </a:r>
          </a:p>
          <a:p>
            <a:pPr>
              <a:buFont typeface="Wingdings" pitchFamily="2" charset="2"/>
              <a:buChar char="ü"/>
            </a:pPr>
            <a:r>
              <a:rPr lang="ru-RU" sz="3200" b="1" dirty="0" smtClean="0"/>
              <a:t>Б. Л. Пастернак «Доктор Живаго»</a:t>
            </a:r>
          </a:p>
          <a:p>
            <a:pPr>
              <a:buFont typeface="Wingdings" pitchFamily="2" charset="2"/>
              <a:buChar char="ü"/>
            </a:pPr>
            <a:r>
              <a:rPr lang="ru-RU" sz="3200" b="1" dirty="0" smtClean="0"/>
              <a:t>М.А. Шолохов «Тихий Дон»</a:t>
            </a:r>
          </a:p>
          <a:p>
            <a:pPr>
              <a:buFont typeface="Wingdings" pitchFamily="2" charset="2"/>
              <a:buChar char="ü"/>
            </a:pP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1463</TotalTime>
  <Words>2602</Words>
  <Application>Microsoft Office PowerPoint</Application>
  <PresentationFormat>Экран (4:3)</PresentationFormat>
  <Paragraphs>359</Paragraphs>
  <Slides>56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56</vt:i4>
      </vt:variant>
    </vt:vector>
  </HeadingPairs>
  <TitlesOfParts>
    <vt:vector size="57" baseType="lpstr">
      <vt:lpstr>Тема Office</vt:lpstr>
      <vt:lpstr>Слайд 1</vt:lpstr>
      <vt:lpstr>ИТОГОВОЕ СОЧИНЕНИЕ 2015-2016</vt:lpstr>
      <vt:lpstr>Критерии оценивания итогового сочинения: </vt:lpstr>
      <vt:lpstr>ПОРЯДОК РАБОТЫ НАД ОСНОВНОЙ МЫСЛЬЮ СОЧИНЕНИЯ</vt:lpstr>
      <vt:lpstr>ЛОГИЧЕСКАЯ СХЕМА СОЧИНЕНИЯ</vt:lpstr>
      <vt:lpstr>КОМПОЗИЦИЯ СОЧИНЕНИЯ</vt:lpstr>
      <vt:lpstr>       Составляем план сочинения</vt:lpstr>
      <vt:lpstr>План помогает:</vt:lpstr>
      <vt:lpstr>ВАРИАНТЫ ПЛАНА</vt:lpstr>
      <vt:lpstr>Пример развёрнутого (сложного) плана</vt:lpstr>
      <vt:lpstr>ЭТАПЫ РАБОТЫ НАД ПЛАНОМ:</vt:lpstr>
      <vt:lpstr>«С претензией на оригинальность»</vt:lpstr>
      <vt:lpstr>НУЖЕН ЛИ ЭПИГРАФ?</vt:lpstr>
      <vt:lpstr>         Цитата из стихотворения:</vt:lpstr>
      <vt:lpstr>Пословица или поговорка:</vt:lpstr>
      <vt:lpstr>Афоризм:</vt:lpstr>
      <vt:lpstr>Варианты вступления к сочинению:</vt:lpstr>
      <vt:lpstr>Академический</vt:lpstr>
      <vt:lpstr>От «я»</vt:lpstr>
      <vt:lpstr>«Киношный»</vt:lpstr>
      <vt:lpstr>Дневниковый</vt:lpstr>
      <vt:lpstr>Цитатный</vt:lpstr>
      <vt:lpstr>Слайд 23</vt:lpstr>
      <vt:lpstr>Варианты логических переходов:</vt:lpstr>
      <vt:lpstr>          Риторический вопрос</vt:lpstr>
      <vt:lpstr>Прямая связь</vt:lpstr>
      <vt:lpstr>Переход-соединение</vt:lpstr>
      <vt:lpstr>Переход- противопоставление</vt:lpstr>
      <vt:lpstr>Внутренняя связь</vt:lpstr>
      <vt:lpstr>Слайд 30</vt:lpstr>
      <vt:lpstr>ЗАКЛЮЧИТЕЛЬНАЯ ЧАСТЬ СОЧИНЕНИЯ</vt:lpstr>
      <vt:lpstr>Варианты заключений</vt:lpstr>
      <vt:lpstr>Вариант заключения-вывода:</vt:lpstr>
      <vt:lpstr>«Заключение-пуант»</vt:lpstr>
      <vt:lpstr>Заключение-призыв</vt:lpstr>
      <vt:lpstr> Выражение личной позиции </vt:lpstr>
      <vt:lpstr>Слайд 37</vt:lpstr>
      <vt:lpstr>Слайд 38</vt:lpstr>
      <vt:lpstr>Слайд 39</vt:lpstr>
      <vt:lpstr>КАК ИЗБЕЖАТЬ ОШИБОК?</vt:lpstr>
      <vt:lpstr> Фактические ошибки </vt:lpstr>
      <vt:lpstr> Логические ошибки </vt:lpstr>
      <vt:lpstr> Логические ошибки: </vt:lpstr>
      <vt:lpstr> Неудачный зачин </vt:lpstr>
      <vt:lpstr> Ошибки в основной части </vt:lpstr>
      <vt:lpstr>Ошибки в основной части</vt:lpstr>
      <vt:lpstr>Ошибки в основной части</vt:lpstr>
      <vt:lpstr> Неудачная концовка </vt:lpstr>
      <vt:lpstr> Речевые ошибки </vt:lpstr>
      <vt:lpstr> К речевым ошибкам следует относить: </vt:lpstr>
      <vt:lpstr> Грамматические ошибки </vt:lpstr>
      <vt:lpstr>ВРЕМЯ</vt:lpstr>
      <vt:lpstr>ФОРМУЛИРОВКИ ТЕМ: </vt:lpstr>
      <vt:lpstr>ПРОИЗВЕДЕНИЯ ПО НАПРАВЛЕНИЮ «ВРЕМЯ»:</vt:lpstr>
      <vt:lpstr>УНИВЕРСАЛЬНЫЕ ПРОИЗВЕДЕНИЯ:</vt:lpstr>
      <vt:lpstr>УНИВЕРСАЛЬНЫЕ ПРОИЗВЕДЕНИЯ:</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LChuguy</dc:creator>
  <cp:lastModifiedBy>Lev</cp:lastModifiedBy>
  <cp:revision>307</cp:revision>
  <cp:lastPrinted>2015-08-28T05:46:38Z</cp:lastPrinted>
  <dcterms:created xsi:type="dcterms:W3CDTF">2015-08-27T10:57:36Z</dcterms:created>
  <dcterms:modified xsi:type="dcterms:W3CDTF">2015-10-23T12:47:38Z</dcterms:modified>
</cp:coreProperties>
</file>