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128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2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Прямоугольник 23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Прямоугольник 24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оугольник 25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Прямоугольник 26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 useBgFill="1">
        <p:nvSpPr>
          <p:cNvPr id="11" name="Скругленный прямоугольник 29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 useBgFill="1">
        <p:nvSpPr>
          <p:cNvPr id="12" name="Скругленный прямоугольник 30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Прямоугольник 6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Прямоугольник 9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Прямоугольник 10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Прямоугольник 18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7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C34E8-458D-4761-A5F7-98ECA70E9DF0}" type="datetimeFigureOut">
              <a:rPr lang="ru-RU"/>
              <a:pPr>
                <a:defRPr/>
              </a:pPr>
              <a:t>14.09.2021</a:t>
            </a:fld>
            <a:endParaRPr lang="ru-RU" dirty="0"/>
          </a:p>
        </p:txBody>
      </p:sp>
      <p:sp>
        <p:nvSpPr>
          <p:cNvPr id="18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06665A6D-4BF2-4932-B9CB-E8A8121F79B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E434F-705F-4A0A-9FC8-4B35A6D118A1}" type="datetimeFigureOut">
              <a:rPr lang="ru-RU"/>
              <a:pPr>
                <a:defRPr/>
              </a:pPr>
              <a:t>14.09.2021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BFBA9-5B0B-47FD-9DFE-2F7D9BE53A1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6C1AA-EFE5-4407-A948-D0313807D56B}" type="datetimeFigureOut">
              <a:rPr lang="ru-RU"/>
              <a:pPr>
                <a:defRPr/>
              </a:pPr>
              <a:t>14.09.2021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51E39-FCE6-4D80-9AE4-81FB1BC5BBF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1D6EF-C8C1-4003-92A8-FED2438E280B}" type="datetimeFigureOut">
              <a:rPr lang="ru-RU"/>
              <a:pPr>
                <a:defRPr/>
              </a:pPr>
              <a:t>14.09.2021</a:t>
            </a:fld>
            <a:endParaRPr lang="ru-RU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D539B-08F5-4A90-81F9-109841D3245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AB7A49D-8AF0-4EB4-ABCF-22A7F8A7A1CB}" type="datetimeFigureOut">
              <a:rPr lang="ru-RU"/>
              <a:pPr>
                <a:defRPr/>
              </a:pPr>
              <a:t>14.09.2021</a:t>
            </a:fld>
            <a:endParaRPr lang="ru-RU" dirty="0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AF670D8-E31F-4B78-A686-A29B2B4608A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75C78B-E92A-47B7-962D-E97380F0B32F}" type="datetimeFigureOut">
              <a:rPr lang="ru-RU"/>
              <a:pPr>
                <a:defRPr/>
              </a:pPr>
              <a:t>14.09.2021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B920A-FB6B-4CB0-B80C-5DCBFD7D44B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323D9-1003-4D19-8CF7-8E6671E8B13D}" type="datetimeFigureOut">
              <a:rPr lang="ru-RU"/>
              <a:pPr>
                <a:defRPr/>
              </a:pPr>
              <a:t>14.09.2021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F3B8D-1A01-4393-83D3-4D4B8F39722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9F7A2-1EDD-4004-B87D-201BFE47F9C3}" type="datetimeFigureOut">
              <a:rPr lang="ru-RU"/>
              <a:pPr>
                <a:defRPr/>
              </a:pPr>
              <a:t>14.09.2021</a:t>
            </a:fld>
            <a:endParaRPr lang="ru-RU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78566-A2E9-4FD6-A6EB-6E0966E365D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523DC-3AD3-49F5-B5D3-9E02ADF4E259}" type="datetimeFigureOut">
              <a:rPr lang="ru-RU"/>
              <a:pPr>
                <a:defRPr/>
              </a:pPr>
              <a:t>14.09.2021</a:t>
            </a:fld>
            <a:endParaRPr lang="ru-RU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5E92B-1888-46D6-9D13-9E5E6975C2F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A1CED-C74F-4004-A06C-82DAFBCF9B0B}" type="datetimeFigureOut">
              <a:rPr lang="ru-RU"/>
              <a:pPr>
                <a:defRPr/>
              </a:pPr>
              <a:t>14.09.2021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F1069-473F-45F7-9696-89C75F7D0A6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B463F-4BE2-47B0-B778-22F5D8CDBFF8}" type="datetimeFigureOut">
              <a:rPr lang="ru-RU"/>
              <a:pPr>
                <a:defRPr/>
              </a:pPr>
              <a:t>14.09.2021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E5927-5EEF-414C-9FC9-0B589E380B7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9711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9712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 smtClean="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EC5823-4122-42F2-B9F5-614A7B1C7F25}" type="datetimeFigureOut">
              <a:rPr lang="ru-RU"/>
              <a:pPr>
                <a:defRPr/>
              </a:pPr>
              <a:t>14.09.2021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 dirty="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8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33881E-E0E7-4F2E-A669-9152BB64BF8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73" r:id="rId5"/>
    <p:sldLayoutId id="2147483674" r:id="rId6"/>
    <p:sldLayoutId id="2147483668" r:id="rId7"/>
    <p:sldLayoutId id="2147483667" r:id="rId8"/>
    <p:sldLayoutId id="2147483666" r:id="rId9"/>
    <p:sldLayoutId id="2147483665" r:id="rId10"/>
    <p:sldLayoutId id="214748366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428604"/>
            <a:ext cx="8786842" cy="2985433"/>
          </a:xfrm>
          <a:prstGeom prst="rect">
            <a:avLst/>
          </a:prstGeom>
          <a:scene3d>
            <a:camera prst="perspectiveLeft"/>
            <a:lightRig rig="glow" dir="t">
              <a:rot lat="0" lon="0" rev="21000000"/>
            </a:lightRig>
          </a:scene3d>
          <a:sp3d>
            <a:bevelT w="342900" h="38100" prst="relaxedInset"/>
            <a:bevelB w="342900" h="38100" prst="softRound"/>
            <a:contourClr>
              <a:schemeClr val="accent3">
                <a:shade val="60000"/>
                <a:satMod val="11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Задачи на готовых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Чертежах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Углы, вписанные в окружность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29600" cy="5715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Углы, вписанные в окружность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3438" y="928688"/>
            <a:ext cx="4143375" cy="5214937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buFont typeface="Georgia" pitchFamily="18" charset="0"/>
              <a:buNone/>
            </a:pPr>
            <a:r>
              <a:rPr lang="ru-RU" sz="1800" smtClean="0"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Угол, вершина которого принадлежит окружности, а стороны пересекают окружность, называют </a:t>
            </a:r>
            <a:r>
              <a:rPr lang="ru-RU" sz="1800" b="1" i="1" smtClean="0">
                <a:solidFill>
                  <a:srgbClr val="00B05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вписанным.</a:t>
            </a:r>
          </a:p>
          <a:p>
            <a:pPr>
              <a:buFont typeface="Georgia" pitchFamily="18" charset="0"/>
              <a:buNone/>
            </a:pPr>
            <a:r>
              <a:rPr lang="ru-RU" sz="2000" b="1" smtClean="0">
                <a:solidFill>
                  <a:srgbClr val="00B05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∠АВС – вписанный угол</a:t>
            </a:r>
          </a:p>
          <a:p>
            <a:pPr>
              <a:buFont typeface="Georgia" pitchFamily="18" charset="0"/>
              <a:buNone/>
            </a:pPr>
            <a:r>
              <a:rPr lang="ru-RU" sz="1800" smtClean="0"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Угол с вершиной в центре окружности называется </a:t>
            </a:r>
            <a:r>
              <a:rPr lang="ru-RU" sz="1800" b="1" i="1" smtClean="0">
                <a:solidFill>
                  <a:srgbClr val="C0000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центральным.</a:t>
            </a:r>
          </a:p>
          <a:p>
            <a:pPr>
              <a:buFont typeface="Georgia" pitchFamily="18" charset="0"/>
              <a:buNone/>
            </a:pPr>
            <a:r>
              <a:rPr lang="ru-RU" sz="2000" b="1" smtClean="0">
                <a:solidFill>
                  <a:srgbClr val="C0000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∠АОС – центральный угол</a:t>
            </a:r>
          </a:p>
          <a:p>
            <a:pPr>
              <a:buFont typeface="Georgia" pitchFamily="18" charset="0"/>
              <a:buNone/>
            </a:pPr>
            <a:r>
              <a:rPr lang="ru-RU" sz="1800" b="1" smtClean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Вписанный угол равен половине центрального угла, опирающегося на ту же дугу окружности.</a:t>
            </a:r>
          </a:p>
          <a:p>
            <a:pPr>
              <a:buFont typeface="Georgia" pitchFamily="18" charset="0"/>
              <a:buNone/>
            </a:pPr>
            <a:r>
              <a:rPr lang="ru-RU" sz="4000" b="1" smtClean="0">
                <a:solidFill>
                  <a:srgbClr val="C0000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∠АВС = ½ ∠АОС </a:t>
            </a:r>
          </a:p>
          <a:p>
            <a:pPr>
              <a:buFont typeface="Georgia" pitchFamily="18" charset="0"/>
              <a:buNone/>
            </a:pPr>
            <a:r>
              <a:rPr lang="ru-RU" sz="1800" b="1" smtClean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Все углы окружности, опирающиеся на равные дуги равны.</a:t>
            </a:r>
          </a:p>
          <a:p>
            <a:pPr>
              <a:buFont typeface="Georgia" pitchFamily="18" charset="0"/>
              <a:buNone/>
            </a:pPr>
            <a:r>
              <a:rPr lang="ru-RU" sz="2000" b="1" smtClean="0">
                <a:solidFill>
                  <a:srgbClr val="C0000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∠АВС = ∠А</a:t>
            </a:r>
            <a:r>
              <a:rPr lang="en-US" sz="2000" b="1" smtClean="0">
                <a:solidFill>
                  <a:srgbClr val="C0000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D</a:t>
            </a:r>
            <a:r>
              <a:rPr lang="ru-RU" sz="2000" b="1" smtClean="0">
                <a:solidFill>
                  <a:srgbClr val="C0000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С </a:t>
            </a:r>
          </a:p>
        </p:txBody>
      </p:sp>
      <p:sp>
        <p:nvSpPr>
          <p:cNvPr id="4" name="Овал 3"/>
          <p:cNvSpPr/>
          <p:nvPr/>
        </p:nvSpPr>
        <p:spPr>
          <a:xfrm>
            <a:off x="571500" y="1571625"/>
            <a:ext cx="3786188" cy="3643313"/>
          </a:xfrm>
          <a:prstGeom prst="ellipse">
            <a:avLst/>
          </a:prstGeom>
          <a:noFill/>
          <a:ln w="28575">
            <a:solidFill>
              <a:srgbClr val="4712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6" name="Прямая соединительная линия 5"/>
          <p:cNvCxnSpPr>
            <a:stCxn id="4" idx="0"/>
            <a:endCxn id="14344" idx="1"/>
          </p:cNvCxnSpPr>
          <p:nvPr/>
        </p:nvCxnSpPr>
        <p:spPr>
          <a:xfrm rot="16200000" flipH="1">
            <a:off x="1764506" y="2270919"/>
            <a:ext cx="2935288" cy="153670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4" idx="0"/>
          </p:cNvCxnSpPr>
          <p:nvPr/>
        </p:nvCxnSpPr>
        <p:spPr>
          <a:xfrm rot="16200000" flipH="1" flipV="1">
            <a:off x="410369" y="3090069"/>
            <a:ext cx="3571875" cy="534987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2" name="TextBox 8"/>
          <p:cNvSpPr txBox="1">
            <a:spLocks noChangeArrowheads="1"/>
          </p:cNvSpPr>
          <p:nvPr/>
        </p:nvSpPr>
        <p:spPr bwMode="auto">
          <a:xfrm>
            <a:off x="2071688" y="1000125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В</a:t>
            </a:r>
          </a:p>
        </p:txBody>
      </p:sp>
      <p:sp>
        <p:nvSpPr>
          <p:cNvPr id="14343" name="TextBox 9"/>
          <p:cNvSpPr txBox="1">
            <a:spLocks noChangeArrowheads="1"/>
          </p:cNvSpPr>
          <p:nvPr/>
        </p:nvSpPr>
        <p:spPr bwMode="auto">
          <a:xfrm>
            <a:off x="2571750" y="3071813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  <p:sp>
        <p:nvSpPr>
          <p:cNvPr id="14344" name="TextBox 10"/>
          <p:cNvSpPr txBox="1">
            <a:spLocks noChangeArrowheads="1"/>
          </p:cNvSpPr>
          <p:nvPr/>
        </p:nvSpPr>
        <p:spPr bwMode="auto">
          <a:xfrm>
            <a:off x="4000500" y="4214813"/>
            <a:ext cx="477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14345" name="TextBox 11"/>
          <p:cNvSpPr txBox="1">
            <a:spLocks noChangeArrowheads="1"/>
          </p:cNvSpPr>
          <p:nvPr/>
        </p:nvSpPr>
        <p:spPr bwMode="auto">
          <a:xfrm>
            <a:off x="1428750" y="4929188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13" name="Овал 12"/>
          <p:cNvSpPr/>
          <p:nvPr/>
        </p:nvSpPr>
        <p:spPr>
          <a:xfrm>
            <a:off x="2500313" y="3357563"/>
            <a:ext cx="46037" cy="460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5" name="Прямая соединительная линия 14"/>
          <p:cNvCxnSpPr>
            <a:stCxn id="13" idx="1"/>
            <a:endCxn id="14344" idx="1"/>
          </p:cNvCxnSpPr>
          <p:nvPr/>
        </p:nvCxnSpPr>
        <p:spPr>
          <a:xfrm rot="16200000" flipH="1">
            <a:off x="2682082" y="3188494"/>
            <a:ext cx="1143000" cy="149383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13" idx="4"/>
          </p:cNvCxnSpPr>
          <p:nvPr/>
        </p:nvCxnSpPr>
        <p:spPr>
          <a:xfrm rot="5400000">
            <a:off x="1355726" y="3976687"/>
            <a:ext cx="1739900" cy="59372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Дуга 27"/>
          <p:cNvSpPr/>
          <p:nvPr/>
        </p:nvSpPr>
        <p:spPr>
          <a:xfrm rot="6316103">
            <a:off x="2166938" y="1639887"/>
            <a:ext cx="452438" cy="690563"/>
          </a:xfrm>
          <a:prstGeom prst="arc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9" name="Дуга 28"/>
          <p:cNvSpPr/>
          <p:nvPr/>
        </p:nvSpPr>
        <p:spPr>
          <a:xfrm rot="6316103">
            <a:off x="2244725" y="3113088"/>
            <a:ext cx="511175" cy="749300"/>
          </a:xfrm>
          <a:prstGeom prst="arc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0" name="Дуга 29"/>
          <p:cNvSpPr/>
          <p:nvPr/>
        </p:nvSpPr>
        <p:spPr>
          <a:xfrm rot="6316103">
            <a:off x="2185194" y="3093244"/>
            <a:ext cx="558800" cy="957262"/>
          </a:xfrm>
          <a:prstGeom prst="arc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8" name="Прямая соединительная линия 17"/>
          <p:cNvCxnSpPr>
            <a:stCxn id="4" idx="1"/>
          </p:cNvCxnSpPr>
          <p:nvPr/>
        </p:nvCxnSpPr>
        <p:spPr>
          <a:xfrm rot="16200000" flipH="1">
            <a:off x="7938" y="3222625"/>
            <a:ext cx="3038475" cy="803275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4" idx="1"/>
            <a:endCxn id="14344" idx="1"/>
          </p:cNvCxnSpPr>
          <p:nvPr/>
        </p:nvCxnSpPr>
        <p:spPr>
          <a:xfrm rot="16200000" flipH="1">
            <a:off x="1362075" y="1868488"/>
            <a:ext cx="2401888" cy="2874962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Дуга 24"/>
          <p:cNvSpPr/>
          <p:nvPr/>
        </p:nvSpPr>
        <p:spPr>
          <a:xfrm rot="5400000">
            <a:off x="1118394" y="2239169"/>
            <a:ext cx="454025" cy="690563"/>
          </a:xfrm>
          <a:prstGeom prst="arc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4355" name="TextBox 25"/>
          <p:cNvSpPr txBox="1">
            <a:spLocks noChangeArrowheads="1"/>
          </p:cNvSpPr>
          <p:nvPr/>
        </p:nvSpPr>
        <p:spPr bwMode="auto">
          <a:xfrm>
            <a:off x="642938" y="1643063"/>
            <a:ext cx="527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D</a:t>
            </a:r>
            <a:endParaRPr lang="ru-RU" sz="3200" b="1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428625"/>
            <a:ext cx="8229600" cy="5715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Задача № 1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29125" y="1857375"/>
            <a:ext cx="4400550" cy="1285875"/>
          </a:xfrm>
          <a:solidFill>
            <a:schemeClr val="accent4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>
              <a:buFont typeface="Georgia" pitchFamily="18" charset="0"/>
              <a:buNone/>
            </a:pPr>
            <a:r>
              <a:rPr lang="ru-RU" smtClean="0"/>
              <a:t>Дано: </a:t>
            </a:r>
            <a:r>
              <a:rPr lang="ru-RU" smtClean="0">
                <a:latin typeface="Cambria Math" pitchFamily="18" charset="0"/>
              </a:rPr>
              <a:t>∠АОС = 120°</a:t>
            </a:r>
          </a:p>
          <a:p>
            <a:pPr>
              <a:buFont typeface="Georgia" pitchFamily="18" charset="0"/>
              <a:buNone/>
            </a:pPr>
            <a:r>
              <a:rPr lang="ru-RU" smtClean="0">
                <a:latin typeface="Cambria Math" pitchFamily="18" charset="0"/>
              </a:rPr>
              <a:t>Найти: ∠АВС </a:t>
            </a:r>
            <a:endParaRPr lang="ru-RU" smtClean="0"/>
          </a:p>
        </p:txBody>
      </p:sp>
      <p:sp>
        <p:nvSpPr>
          <p:cNvPr id="4" name="Овал 3"/>
          <p:cNvSpPr/>
          <p:nvPr/>
        </p:nvSpPr>
        <p:spPr>
          <a:xfrm>
            <a:off x="642910" y="1643050"/>
            <a:ext cx="3143272" cy="3000396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" name="Прямая соединительная линия 5"/>
          <p:cNvCxnSpPr>
            <a:stCxn id="0" idx="1"/>
            <a:endCxn id="0" idx="6"/>
          </p:cNvCxnSpPr>
          <p:nvPr/>
        </p:nvCxnSpPr>
        <p:spPr>
          <a:xfrm rot="16200000" flipH="1">
            <a:off x="1914526" y="1271587"/>
            <a:ext cx="1060450" cy="2682875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0" idx="1"/>
            <a:endCxn id="0" idx="4"/>
          </p:cNvCxnSpPr>
          <p:nvPr/>
        </p:nvCxnSpPr>
        <p:spPr>
          <a:xfrm rot="16200000" flipH="1">
            <a:off x="378619" y="2807494"/>
            <a:ext cx="2560638" cy="111125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>
            <a:endCxn id="0" idx="4"/>
          </p:cNvCxnSpPr>
          <p:nvPr/>
        </p:nvCxnSpPr>
        <p:spPr>
          <a:xfrm rot="5400000">
            <a:off x="1498600" y="3929063"/>
            <a:ext cx="1430337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endCxn id="0" idx="6"/>
          </p:cNvCxnSpPr>
          <p:nvPr/>
        </p:nvCxnSpPr>
        <p:spPr>
          <a:xfrm flipV="1">
            <a:off x="2214563" y="3143250"/>
            <a:ext cx="1571625" cy="7143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Дуга 12"/>
          <p:cNvSpPr/>
          <p:nvPr/>
        </p:nvSpPr>
        <p:spPr>
          <a:xfrm rot="5907006">
            <a:off x="1934369" y="2797969"/>
            <a:ext cx="703263" cy="695325"/>
          </a:xfrm>
          <a:prstGeom prst="arc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4" name="Дуга 13"/>
          <p:cNvSpPr/>
          <p:nvPr/>
        </p:nvSpPr>
        <p:spPr>
          <a:xfrm rot="5907006">
            <a:off x="1915319" y="2801144"/>
            <a:ext cx="884238" cy="736600"/>
          </a:xfrm>
          <a:prstGeom prst="arc">
            <a:avLst>
              <a:gd name="adj1" fmla="val 15833379"/>
              <a:gd name="adj2" fmla="val 490978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0" name="Дуга 19"/>
          <p:cNvSpPr/>
          <p:nvPr/>
        </p:nvSpPr>
        <p:spPr>
          <a:xfrm rot="6734099">
            <a:off x="850900" y="1824038"/>
            <a:ext cx="884238" cy="735012"/>
          </a:xfrm>
          <a:prstGeom prst="arc">
            <a:avLst>
              <a:gd name="adj1" fmla="val 15833379"/>
              <a:gd name="adj2" fmla="val 1994975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6397" name="TextBox 24"/>
          <p:cNvSpPr txBox="1">
            <a:spLocks noChangeArrowheads="1"/>
          </p:cNvSpPr>
          <p:nvPr/>
        </p:nvSpPr>
        <p:spPr bwMode="auto">
          <a:xfrm>
            <a:off x="1571625" y="4500563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16398" name="TextBox 25"/>
          <p:cNvSpPr txBox="1">
            <a:spLocks noChangeArrowheads="1"/>
          </p:cNvSpPr>
          <p:nvPr/>
        </p:nvSpPr>
        <p:spPr bwMode="auto">
          <a:xfrm>
            <a:off x="3786188" y="2714625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16399" name="TextBox 26"/>
          <p:cNvSpPr txBox="1">
            <a:spLocks noChangeArrowheads="1"/>
          </p:cNvSpPr>
          <p:nvPr/>
        </p:nvSpPr>
        <p:spPr bwMode="auto">
          <a:xfrm>
            <a:off x="714375" y="1571625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В</a:t>
            </a:r>
          </a:p>
        </p:txBody>
      </p:sp>
      <p:sp>
        <p:nvSpPr>
          <p:cNvPr id="16400" name="TextBox 27"/>
          <p:cNvSpPr txBox="1">
            <a:spLocks noChangeArrowheads="1"/>
          </p:cNvSpPr>
          <p:nvPr/>
        </p:nvSpPr>
        <p:spPr bwMode="auto">
          <a:xfrm>
            <a:off x="2071688" y="2643188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72063" y="2071688"/>
            <a:ext cx="3686175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>
              <a:buFont typeface="Georgia" pitchFamily="18" charset="0"/>
              <a:buNone/>
            </a:pPr>
            <a:r>
              <a:rPr lang="ru-RU" smtClean="0"/>
              <a:t>Дано: </a:t>
            </a:r>
            <a:r>
              <a:rPr lang="ru-RU" smtClean="0">
                <a:latin typeface="Cambria Math" pitchFamily="18" charset="0"/>
              </a:rPr>
              <a:t>∠АВС = 40°</a:t>
            </a:r>
          </a:p>
          <a:p>
            <a:pPr>
              <a:buFont typeface="Georgia" pitchFamily="18" charset="0"/>
              <a:buNone/>
            </a:pPr>
            <a:r>
              <a:rPr lang="ru-RU" smtClean="0">
                <a:latin typeface="Cambria Math" pitchFamily="18" charset="0"/>
              </a:rPr>
              <a:t>Найти: ∠АОС </a:t>
            </a:r>
            <a:endParaRPr lang="ru-RU" smtClean="0"/>
          </a:p>
          <a:p>
            <a:pPr>
              <a:buFont typeface="Georgia" pitchFamily="18" charset="0"/>
              <a:buNone/>
            </a:pPr>
            <a:endParaRPr lang="ru-RU" smtClean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00063" y="428625"/>
            <a:ext cx="8229600" cy="5715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2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642910" y="1643050"/>
            <a:ext cx="3143272" cy="3000396"/>
          </a:xfrm>
          <a:prstGeom prst="ellipse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" name="Прямая соединительная линия 5"/>
          <p:cNvCxnSpPr>
            <a:stCxn id="0" idx="0"/>
            <a:endCxn id="0" idx="6"/>
          </p:cNvCxnSpPr>
          <p:nvPr/>
        </p:nvCxnSpPr>
        <p:spPr>
          <a:xfrm rot="16200000" flipH="1">
            <a:off x="2250282" y="1607344"/>
            <a:ext cx="1500187" cy="1571625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>
            <a:stCxn id="0" idx="0"/>
          </p:cNvCxnSpPr>
          <p:nvPr/>
        </p:nvCxnSpPr>
        <p:spPr>
          <a:xfrm rot="16200000" flipH="1" flipV="1">
            <a:off x="428626" y="2714625"/>
            <a:ext cx="2857500" cy="714375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5400000">
            <a:off x="1214438" y="3500438"/>
            <a:ext cx="1285875" cy="71437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endCxn id="0" idx="6"/>
          </p:cNvCxnSpPr>
          <p:nvPr/>
        </p:nvCxnSpPr>
        <p:spPr>
          <a:xfrm flipV="1">
            <a:off x="2214563" y="3143250"/>
            <a:ext cx="1571625" cy="7143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Дуга 9"/>
          <p:cNvSpPr/>
          <p:nvPr/>
        </p:nvSpPr>
        <p:spPr>
          <a:xfrm rot="5907006">
            <a:off x="1934369" y="2797969"/>
            <a:ext cx="703263" cy="695325"/>
          </a:xfrm>
          <a:prstGeom prst="arc">
            <a:avLst>
              <a:gd name="adj1" fmla="val 16200000"/>
              <a:gd name="adj2" fmla="val 1429967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1" name="Дуга 10"/>
          <p:cNvSpPr/>
          <p:nvPr/>
        </p:nvSpPr>
        <p:spPr>
          <a:xfrm rot="5907006">
            <a:off x="1909763" y="2773363"/>
            <a:ext cx="823912" cy="817562"/>
          </a:xfrm>
          <a:prstGeom prst="arc">
            <a:avLst>
              <a:gd name="adj1" fmla="val 15875377"/>
              <a:gd name="adj2" fmla="val 2067766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" name="Дуга 11"/>
          <p:cNvSpPr/>
          <p:nvPr/>
        </p:nvSpPr>
        <p:spPr>
          <a:xfrm rot="9332748">
            <a:off x="1898650" y="1293813"/>
            <a:ext cx="884238" cy="735012"/>
          </a:xfrm>
          <a:prstGeom prst="arc">
            <a:avLst>
              <a:gd name="adj1" fmla="val 15833379"/>
              <a:gd name="adj2" fmla="val 19628247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7421" name="TextBox 12"/>
          <p:cNvSpPr txBox="1">
            <a:spLocks noChangeArrowheads="1"/>
          </p:cNvSpPr>
          <p:nvPr/>
        </p:nvSpPr>
        <p:spPr bwMode="auto">
          <a:xfrm>
            <a:off x="1571625" y="4500563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17422" name="TextBox 13"/>
          <p:cNvSpPr txBox="1">
            <a:spLocks noChangeArrowheads="1"/>
          </p:cNvSpPr>
          <p:nvPr/>
        </p:nvSpPr>
        <p:spPr bwMode="auto">
          <a:xfrm>
            <a:off x="3786188" y="2714625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17423" name="TextBox 14"/>
          <p:cNvSpPr txBox="1">
            <a:spLocks noChangeArrowheads="1"/>
          </p:cNvSpPr>
          <p:nvPr/>
        </p:nvSpPr>
        <p:spPr bwMode="auto">
          <a:xfrm>
            <a:off x="1714500" y="114300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В</a:t>
            </a:r>
          </a:p>
        </p:txBody>
      </p:sp>
      <p:sp>
        <p:nvSpPr>
          <p:cNvPr id="17424" name="TextBox 15"/>
          <p:cNvSpPr txBox="1">
            <a:spLocks noChangeArrowheads="1"/>
          </p:cNvSpPr>
          <p:nvPr/>
        </p:nvSpPr>
        <p:spPr bwMode="auto">
          <a:xfrm>
            <a:off x="2071688" y="2643188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00063" y="428625"/>
            <a:ext cx="8229600" cy="5715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3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642910" y="1643050"/>
            <a:ext cx="3143272" cy="3000396"/>
          </a:xfrm>
          <a:prstGeom prst="ellipse">
            <a:avLst/>
          </a:prstGeom>
          <a:ln/>
          <a:effectLst>
            <a:outerShdw blurRad="51500" dist="25400" dir="5400000" rotWithShape="0">
              <a:srgbClr val="000000">
                <a:alpha val="40000"/>
              </a:srgbClr>
            </a:outerShdw>
            <a:softEdge rad="127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" name="Прямая соединительная линия 5"/>
          <p:cNvCxnSpPr>
            <a:stCxn id="0" idx="0"/>
            <a:endCxn id="0" idx="6"/>
          </p:cNvCxnSpPr>
          <p:nvPr/>
        </p:nvCxnSpPr>
        <p:spPr>
          <a:xfrm rot="16200000" flipH="1">
            <a:off x="2250282" y="1607344"/>
            <a:ext cx="1500187" cy="1571625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>
            <a:stCxn id="0" idx="0"/>
            <a:endCxn id="0" idx="2"/>
          </p:cNvCxnSpPr>
          <p:nvPr/>
        </p:nvCxnSpPr>
        <p:spPr>
          <a:xfrm rot="16200000" flipH="1" flipV="1">
            <a:off x="678657" y="1607344"/>
            <a:ext cx="1500187" cy="1571625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0" idx="2"/>
            <a:endCxn id="0" idx="6"/>
          </p:cNvCxnSpPr>
          <p:nvPr/>
        </p:nvCxnSpPr>
        <p:spPr>
          <a:xfrm rot="10800000" flipH="1">
            <a:off x="642938" y="3143250"/>
            <a:ext cx="3143250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Дуга 9"/>
          <p:cNvSpPr/>
          <p:nvPr/>
        </p:nvSpPr>
        <p:spPr>
          <a:xfrm rot="7456508">
            <a:off x="1875632" y="1469231"/>
            <a:ext cx="457200" cy="646113"/>
          </a:xfrm>
          <a:prstGeom prst="arc">
            <a:avLst>
              <a:gd name="adj1" fmla="val 14711720"/>
              <a:gd name="adj2" fmla="val 1039413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8441" name="TextBox 11"/>
          <p:cNvSpPr txBox="1">
            <a:spLocks noChangeArrowheads="1"/>
          </p:cNvSpPr>
          <p:nvPr/>
        </p:nvSpPr>
        <p:spPr bwMode="auto">
          <a:xfrm>
            <a:off x="3786188" y="2714625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18442" name="TextBox 12"/>
          <p:cNvSpPr txBox="1">
            <a:spLocks noChangeArrowheads="1"/>
          </p:cNvSpPr>
          <p:nvPr/>
        </p:nvSpPr>
        <p:spPr bwMode="auto">
          <a:xfrm>
            <a:off x="2071688" y="3143250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  <p:sp>
        <p:nvSpPr>
          <p:cNvPr id="14" name="Содержимое 2"/>
          <p:cNvSpPr>
            <a:spLocks noGrp="1"/>
          </p:cNvSpPr>
          <p:nvPr>
            <p:ph idx="1"/>
          </p:nvPr>
        </p:nvSpPr>
        <p:spPr>
          <a:xfrm>
            <a:off x="5072063" y="2071688"/>
            <a:ext cx="3686175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>
              <a:buFont typeface="Georgia" pitchFamily="18" charset="0"/>
              <a:buNone/>
            </a:pPr>
            <a:r>
              <a:rPr lang="ru-RU" smtClean="0"/>
              <a:t>Дано: </a:t>
            </a:r>
            <a:r>
              <a:rPr lang="ru-RU" smtClean="0">
                <a:latin typeface="Cambria Math" pitchFamily="18" charset="0"/>
              </a:rPr>
              <a:t>АС -  диаметр</a:t>
            </a:r>
          </a:p>
          <a:p>
            <a:pPr>
              <a:buFont typeface="Georgia" pitchFamily="18" charset="0"/>
              <a:buNone/>
            </a:pPr>
            <a:r>
              <a:rPr lang="ru-RU" smtClean="0">
                <a:latin typeface="Cambria Math" pitchFamily="18" charset="0"/>
              </a:rPr>
              <a:t>Найти: ∠АВС </a:t>
            </a:r>
            <a:endParaRPr lang="ru-RU" smtClean="0"/>
          </a:p>
          <a:p>
            <a:pPr>
              <a:buFont typeface="Georgia" pitchFamily="18" charset="0"/>
              <a:buNone/>
            </a:pPr>
            <a:endParaRPr lang="ru-RU" smtClean="0"/>
          </a:p>
        </p:txBody>
      </p:sp>
      <p:sp>
        <p:nvSpPr>
          <p:cNvPr id="18444" name="TextBox 14"/>
          <p:cNvSpPr txBox="1">
            <a:spLocks noChangeArrowheads="1"/>
          </p:cNvSpPr>
          <p:nvPr/>
        </p:nvSpPr>
        <p:spPr bwMode="auto">
          <a:xfrm>
            <a:off x="1714500" y="114300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В</a:t>
            </a:r>
          </a:p>
        </p:txBody>
      </p:sp>
      <p:sp>
        <p:nvSpPr>
          <p:cNvPr id="18445" name="TextBox 15"/>
          <p:cNvSpPr txBox="1">
            <a:spLocks noChangeArrowheads="1"/>
          </p:cNvSpPr>
          <p:nvPr/>
        </p:nvSpPr>
        <p:spPr bwMode="auto">
          <a:xfrm>
            <a:off x="285750" y="314325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00063" y="428625"/>
            <a:ext cx="8229600" cy="5715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4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785786" y="1714488"/>
            <a:ext cx="2857520" cy="285752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" name="Прямая соединительная линия 6"/>
          <p:cNvCxnSpPr>
            <a:stCxn id="0" idx="0"/>
            <a:endCxn id="0" idx="5"/>
          </p:cNvCxnSpPr>
          <p:nvPr/>
        </p:nvCxnSpPr>
        <p:spPr>
          <a:xfrm rot="16200000" flipH="1">
            <a:off x="1500188" y="2428875"/>
            <a:ext cx="2438400" cy="100965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0" idx="0"/>
          </p:cNvCxnSpPr>
          <p:nvPr/>
        </p:nvCxnSpPr>
        <p:spPr>
          <a:xfrm rot="16200000" flipH="1" flipV="1">
            <a:off x="535782" y="2107406"/>
            <a:ext cx="2071688" cy="1285875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>
            <a:endCxn id="0" idx="4"/>
          </p:cNvCxnSpPr>
          <p:nvPr/>
        </p:nvCxnSpPr>
        <p:spPr>
          <a:xfrm>
            <a:off x="928688" y="3786188"/>
            <a:ext cx="1285875" cy="785812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0" idx="5"/>
            <a:endCxn id="0" idx="4"/>
          </p:cNvCxnSpPr>
          <p:nvPr/>
        </p:nvCxnSpPr>
        <p:spPr>
          <a:xfrm rot="5400000">
            <a:off x="2509838" y="3857625"/>
            <a:ext cx="419100" cy="100965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2025650" y="3214688"/>
            <a:ext cx="460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Дуга 14"/>
          <p:cNvSpPr/>
          <p:nvPr/>
        </p:nvSpPr>
        <p:spPr>
          <a:xfrm rot="19616311">
            <a:off x="1106488" y="4346575"/>
            <a:ext cx="1974850" cy="1501775"/>
          </a:xfrm>
          <a:prstGeom prst="arc">
            <a:avLst>
              <a:gd name="adj1" fmla="val 17072380"/>
              <a:gd name="adj2" fmla="val 20694452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6" name="Дуга 15"/>
          <p:cNvSpPr/>
          <p:nvPr/>
        </p:nvSpPr>
        <p:spPr>
          <a:xfrm rot="20733334">
            <a:off x="1482725" y="4371975"/>
            <a:ext cx="1446213" cy="962025"/>
          </a:xfrm>
          <a:prstGeom prst="arc">
            <a:avLst>
              <a:gd name="adj1" fmla="val 15060608"/>
              <a:gd name="adj2" fmla="val 19949750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7" name="Дуга 16"/>
          <p:cNvSpPr/>
          <p:nvPr/>
        </p:nvSpPr>
        <p:spPr>
          <a:xfrm rot="9556700">
            <a:off x="1816100" y="1419225"/>
            <a:ext cx="884238" cy="735013"/>
          </a:xfrm>
          <a:prstGeom prst="arc">
            <a:avLst>
              <a:gd name="adj1" fmla="val 15833379"/>
              <a:gd name="adj2" fmla="val 1994975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9469" name="TextBox 21"/>
          <p:cNvSpPr txBox="1">
            <a:spLocks noChangeArrowheads="1"/>
          </p:cNvSpPr>
          <p:nvPr/>
        </p:nvSpPr>
        <p:spPr bwMode="auto">
          <a:xfrm>
            <a:off x="2000250" y="4643438"/>
            <a:ext cx="527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D</a:t>
            </a:r>
            <a:endParaRPr lang="ru-RU" sz="3200" b="1">
              <a:latin typeface="Georgia" pitchFamily="18" charset="0"/>
            </a:endParaRPr>
          </a:p>
        </p:txBody>
      </p:sp>
      <p:sp>
        <p:nvSpPr>
          <p:cNvPr id="19470" name="TextBox 22"/>
          <p:cNvSpPr txBox="1">
            <a:spLocks noChangeArrowheads="1"/>
          </p:cNvSpPr>
          <p:nvPr/>
        </p:nvSpPr>
        <p:spPr bwMode="auto">
          <a:xfrm>
            <a:off x="438150" y="329565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19471" name="TextBox 23"/>
          <p:cNvSpPr txBox="1">
            <a:spLocks noChangeArrowheads="1"/>
          </p:cNvSpPr>
          <p:nvPr/>
        </p:nvSpPr>
        <p:spPr bwMode="auto">
          <a:xfrm>
            <a:off x="3357563" y="3929063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19472" name="TextBox 24"/>
          <p:cNvSpPr txBox="1">
            <a:spLocks noChangeArrowheads="1"/>
          </p:cNvSpPr>
          <p:nvPr/>
        </p:nvSpPr>
        <p:spPr bwMode="auto">
          <a:xfrm>
            <a:off x="1785938" y="114300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В</a:t>
            </a:r>
          </a:p>
        </p:txBody>
      </p:sp>
      <p:sp>
        <p:nvSpPr>
          <p:cNvPr id="19473" name="TextBox 25"/>
          <p:cNvSpPr txBox="1">
            <a:spLocks noChangeArrowheads="1"/>
          </p:cNvSpPr>
          <p:nvPr/>
        </p:nvSpPr>
        <p:spPr bwMode="auto">
          <a:xfrm>
            <a:off x="2071688" y="3000375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O</a:t>
            </a:r>
            <a:endParaRPr lang="ru-RU" sz="3200" b="1">
              <a:latin typeface="Georgia" pitchFamily="18" charset="0"/>
            </a:endParaRPr>
          </a:p>
        </p:txBody>
      </p:sp>
      <p:sp>
        <p:nvSpPr>
          <p:cNvPr id="27" name="Содержимое 2"/>
          <p:cNvSpPr>
            <a:spLocks noGrp="1"/>
          </p:cNvSpPr>
          <p:nvPr>
            <p:ph idx="1"/>
          </p:nvPr>
        </p:nvSpPr>
        <p:spPr>
          <a:xfrm>
            <a:off x="4714875" y="2071688"/>
            <a:ext cx="4043363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>
              <a:buFont typeface="Georgia" pitchFamily="18" charset="0"/>
              <a:buNone/>
            </a:pPr>
            <a:r>
              <a:rPr lang="ru-RU" smtClean="0"/>
              <a:t>Дано:</a:t>
            </a:r>
            <a:r>
              <a:rPr lang="ru-RU" smtClean="0">
                <a:latin typeface="Cambria Math" pitchFamily="18" charset="0"/>
              </a:rPr>
              <a:t> ∠АВС</a:t>
            </a:r>
            <a:r>
              <a:rPr lang="en-US" smtClean="0">
                <a:latin typeface="Cambria Math" pitchFamily="18" charset="0"/>
              </a:rPr>
              <a:t> =</a:t>
            </a:r>
            <a:r>
              <a:rPr lang="ru-RU" smtClean="0">
                <a:latin typeface="Cambria Math" pitchFamily="18" charset="0"/>
              </a:rPr>
              <a:t> </a:t>
            </a:r>
            <a:r>
              <a:rPr lang="en-US" smtClean="0">
                <a:latin typeface="Cambria Math" pitchFamily="18" charset="0"/>
              </a:rPr>
              <a:t>40°</a:t>
            </a:r>
          </a:p>
          <a:p>
            <a:pPr>
              <a:buFont typeface="Georgia" pitchFamily="18" charset="0"/>
              <a:buNone/>
            </a:pPr>
            <a:r>
              <a:rPr lang="ru-RU" smtClean="0">
                <a:latin typeface="Cambria Math" pitchFamily="18" charset="0"/>
              </a:rPr>
              <a:t>Найти: ∠А</a:t>
            </a:r>
            <a:r>
              <a:rPr lang="en-US" smtClean="0">
                <a:latin typeface="Cambria Math" pitchFamily="18" charset="0"/>
              </a:rPr>
              <a:t>D</a:t>
            </a:r>
            <a:r>
              <a:rPr lang="ru-RU" smtClean="0">
                <a:latin typeface="Cambria Math" pitchFamily="18" charset="0"/>
              </a:rPr>
              <a:t>С</a:t>
            </a:r>
            <a:r>
              <a:rPr lang="en-US" smtClean="0">
                <a:latin typeface="Cambria Math" pitchFamily="18" charset="0"/>
              </a:rPr>
              <a:t> </a:t>
            </a:r>
            <a:endParaRPr lang="ru-RU" smtClean="0"/>
          </a:p>
          <a:p>
            <a:pPr>
              <a:buFont typeface="Georgia" pitchFamily="18" charset="0"/>
              <a:buNone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785786" y="1714488"/>
            <a:ext cx="2857520" cy="285752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" name="Прямая соединительная линия 2"/>
          <p:cNvCxnSpPr>
            <a:stCxn id="0" idx="0"/>
          </p:cNvCxnSpPr>
          <p:nvPr/>
        </p:nvCxnSpPr>
        <p:spPr>
          <a:xfrm rot="16200000" flipH="1">
            <a:off x="2428875" y="1500188"/>
            <a:ext cx="928688" cy="1357312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>
            <a:stCxn id="0" idx="0"/>
          </p:cNvCxnSpPr>
          <p:nvPr/>
        </p:nvCxnSpPr>
        <p:spPr>
          <a:xfrm rot="16200000" flipH="1" flipV="1">
            <a:off x="1071563" y="1500187"/>
            <a:ext cx="928688" cy="1357313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>
            <a:endCxn id="7" idx="4"/>
          </p:cNvCxnSpPr>
          <p:nvPr/>
        </p:nvCxnSpPr>
        <p:spPr>
          <a:xfrm>
            <a:off x="857250" y="2643188"/>
            <a:ext cx="1192213" cy="642937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>
            <a:endCxn id="7" idx="5"/>
          </p:cNvCxnSpPr>
          <p:nvPr/>
        </p:nvCxnSpPr>
        <p:spPr>
          <a:xfrm rot="10800000" flipV="1">
            <a:off x="2065338" y="2643188"/>
            <a:ext cx="1506537" cy="631825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2025650" y="3214688"/>
            <a:ext cx="460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Дуга 7"/>
          <p:cNvSpPr/>
          <p:nvPr/>
        </p:nvSpPr>
        <p:spPr>
          <a:xfrm rot="9556700">
            <a:off x="1816100" y="1204913"/>
            <a:ext cx="884238" cy="735012"/>
          </a:xfrm>
          <a:prstGeom prst="arc">
            <a:avLst>
              <a:gd name="adj1" fmla="val 15184883"/>
              <a:gd name="adj2" fmla="val 1994975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0490" name="TextBox 9"/>
          <p:cNvSpPr txBox="1">
            <a:spLocks noChangeArrowheads="1"/>
          </p:cNvSpPr>
          <p:nvPr/>
        </p:nvSpPr>
        <p:spPr bwMode="auto">
          <a:xfrm>
            <a:off x="357188" y="2428875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20491" name="TextBox 10"/>
          <p:cNvSpPr txBox="1">
            <a:spLocks noChangeArrowheads="1"/>
          </p:cNvSpPr>
          <p:nvPr/>
        </p:nvSpPr>
        <p:spPr bwMode="auto">
          <a:xfrm>
            <a:off x="3571875" y="228600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20492" name="TextBox 11"/>
          <p:cNvSpPr txBox="1">
            <a:spLocks noChangeArrowheads="1"/>
          </p:cNvSpPr>
          <p:nvPr/>
        </p:nvSpPr>
        <p:spPr bwMode="auto">
          <a:xfrm>
            <a:off x="1785938" y="114300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В</a:t>
            </a:r>
          </a:p>
        </p:txBody>
      </p:sp>
      <p:sp>
        <p:nvSpPr>
          <p:cNvPr id="20493" name="TextBox 12"/>
          <p:cNvSpPr txBox="1">
            <a:spLocks noChangeArrowheads="1"/>
          </p:cNvSpPr>
          <p:nvPr/>
        </p:nvSpPr>
        <p:spPr bwMode="auto">
          <a:xfrm>
            <a:off x="2143125" y="3214688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>
                <a:latin typeface="Georgia" pitchFamily="18" charset="0"/>
              </a:rPr>
              <a:t>O</a:t>
            </a:r>
            <a:endParaRPr lang="ru-RU" sz="3200" b="1">
              <a:latin typeface="Georgia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500063" y="428625"/>
            <a:ext cx="8229600" cy="5715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</a:t>
            </a:r>
            <a:r>
              <a:rPr lang="en-US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5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7" name="Дуга 26"/>
          <p:cNvSpPr/>
          <p:nvPr/>
        </p:nvSpPr>
        <p:spPr>
          <a:xfrm rot="19616311">
            <a:off x="892175" y="3060700"/>
            <a:ext cx="1974850" cy="1501775"/>
          </a:xfrm>
          <a:prstGeom prst="arc">
            <a:avLst>
              <a:gd name="adj1" fmla="val 17072380"/>
              <a:gd name="adj2" fmla="val 20694452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8" name="Содержимое 2"/>
          <p:cNvSpPr txBox="1">
            <a:spLocks/>
          </p:cNvSpPr>
          <p:nvPr/>
        </p:nvSpPr>
        <p:spPr>
          <a:xfrm>
            <a:off x="4714875" y="2071688"/>
            <a:ext cx="4043363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/>
          <a:lstStyle/>
          <a:p>
            <a:pPr marL="365125" indent="-255588"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ru-RU" sz="2800">
                <a:latin typeface="Georgia" pitchFamily="18" charset="0"/>
              </a:rPr>
              <a:t>Дано:</a:t>
            </a:r>
            <a:r>
              <a:rPr lang="ru-RU" sz="2800">
                <a:latin typeface="Cambria Math" pitchFamily="18" charset="0"/>
              </a:rPr>
              <a:t> ∠А</a:t>
            </a:r>
            <a:r>
              <a:rPr lang="en-US" sz="2800">
                <a:latin typeface="Cambria Math" pitchFamily="18" charset="0"/>
              </a:rPr>
              <a:t>O</a:t>
            </a:r>
            <a:r>
              <a:rPr lang="ru-RU" sz="2800">
                <a:latin typeface="Cambria Math" pitchFamily="18" charset="0"/>
              </a:rPr>
              <a:t>С</a:t>
            </a:r>
            <a:r>
              <a:rPr lang="en-US" sz="2800">
                <a:latin typeface="Cambria Math" pitchFamily="18" charset="0"/>
              </a:rPr>
              <a:t> =</a:t>
            </a:r>
            <a:r>
              <a:rPr lang="ru-RU" sz="2800">
                <a:latin typeface="Cambria Math" pitchFamily="18" charset="0"/>
              </a:rPr>
              <a:t> </a:t>
            </a:r>
            <a:r>
              <a:rPr lang="en-US" sz="2800">
                <a:latin typeface="Cambria Math" pitchFamily="18" charset="0"/>
              </a:rPr>
              <a:t>140°</a:t>
            </a:r>
          </a:p>
          <a:p>
            <a:pPr marL="365125" indent="-255588"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ru-RU" sz="2800">
                <a:latin typeface="Cambria Math" pitchFamily="18" charset="0"/>
              </a:rPr>
              <a:t>Найти: ∠А</a:t>
            </a:r>
            <a:r>
              <a:rPr lang="en-US" sz="2800">
                <a:latin typeface="Cambria Math" pitchFamily="18" charset="0"/>
              </a:rPr>
              <a:t>B</a:t>
            </a:r>
            <a:r>
              <a:rPr lang="ru-RU" sz="2800">
                <a:latin typeface="Cambria Math" pitchFamily="18" charset="0"/>
              </a:rPr>
              <a:t>С</a:t>
            </a:r>
            <a:r>
              <a:rPr lang="en-US" sz="2800">
                <a:latin typeface="Cambria Math" pitchFamily="18" charset="0"/>
              </a:rPr>
              <a:t> </a:t>
            </a:r>
            <a:endParaRPr lang="ru-RU" sz="2800">
              <a:latin typeface="Georgia" pitchFamily="18" charset="0"/>
            </a:endParaRPr>
          </a:p>
          <a:p>
            <a:pPr marL="365125" indent="-255588"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endParaRPr lang="ru-RU" sz="280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428625"/>
            <a:ext cx="8229600" cy="5715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</a:t>
            </a:r>
            <a:r>
              <a:rPr lang="en-US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6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571500" y="1571625"/>
            <a:ext cx="3786188" cy="3643313"/>
          </a:xfrm>
          <a:prstGeom prst="ellipse">
            <a:avLst/>
          </a:prstGeom>
          <a:noFill/>
          <a:ln w="28575">
            <a:solidFill>
              <a:srgbClr val="4712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71472" y="1571612"/>
            <a:ext cx="3786214" cy="364333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>
            <a:stCxn id="0" idx="0"/>
            <a:endCxn id="21513" idx="1"/>
          </p:cNvCxnSpPr>
          <p:nvPr/>
        </p:nvCxnSpPr>
        <p:spPr>
          <a:xfrm rot="16200000" flipH="1">
            <a:off x="1764506" y="2270919"/>
            <a:ext cx="2935288" cy="153670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>
            <a:stCxn id="0" idx="0"/>
          </p:cNvCxnSpPr>
          <p:nvPr/>
        </p:nvCxnSpPr>
        <p:spPr>
          <a:xfrm rot="16200000" flipH="1" flipV="1">
            <a:off x="410369" y="3090069"/>
            <a:ext cx="3571875" cy="534987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2" name="TextBox 6"/>
          <p:cNvSpPr txBox="1">
            <a:spLocks noChangeArrowheads="1"/>
          </p:cNvSpPr>
          <p:nvPr/>
        </p:nvSpPr>
        <p:spPr bwMode="auto">
          <a:xfrm>
            <a:off x="2571750" y="3071813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  <p:sp>
        <p:nvSpPr>
          <p:cNvPr id="21513" name="TextBox 7"/>
          <p:cNvSpPr txBox="1">
            <a:spLocks noChangeArrowheads="1"/>
          </p:cNvSpPr>
          <p:nvPr/>
        </p:nvSpPr>
        <p:spPr bwMode="auto">
          <a:xfrm>
            <a:off x="4000500" y="4214813"/>
            <a:ext cx="477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9" name="Овал 8"/>
          <p:cNvSpPr/>
          <p:nvPr/>
        </p:nvSpPr>
        <p:spPr>
          <a:xfrm>
            <a:off x="2500313" y="3357563"/>
            <a:ext cx="46037" cy="460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" name="Дуга 11"/>
          <p:cNvSpPr/>
          <p:nvPr/>
        </p:nvSpPr>
        <p:spPr>
          <a:xfrm rot="6316103">
            <a:off x="2166938" y="1639887"/>
            <a:ext cx="452438" cy="690563"/>
          </a:xfrm>
          <a:prstGeom prst="arc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5" name="Прямая соединительная линия 14"/>
          <p:cNvCxnSpPr>
            <a:stCxn id="0" idx="1"/>
          </p:cNvCxnSpPr>
          <p:nvPr/>
        </p:nvCxnSpPr>
        <p:spPr>
          <a:xfrm rot="16200000" flipH="1">
            <a:off x="7938" y="3222625"/>
            <a:ext cx="3038475" cy="803275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stCxn id="0" idx="1"/>
            <a:endCxn id="21513" idx="1"/>
          </p:cNvCxnSpPr>
          <p:nvPr/>
        </p:nvCxnSpPr>
        <p:spPr>
          <a:xfrm rot="16200000" flipH="1">
            <a:off x="1362075" y="1868488"/>
            <a:ext cx="2401888" cy="2874962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Дуга 16"/>
          <p:cNvSpPr/>
          <p:nvPr/>
        </p:nvSpPr>
        <p:spPr>
          <a:xfrm rot="5400000">
            <a:off x="1118394" y="2239169"/>
            <a:ext cx="454025" cy="690563"/>
          </a:xfrm>
          <a:prstGeom prst="arc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1519" name="TextBox 17"/>
          <p:cNvSpPr txBox="1">
            <a:spLocks noChangeArrowheads="1"/>
          </p:cNvSpPr>
          <p:nvPr/>
        </p:nvSpPr>
        <p:spPr bwMode="auto">
          <a:xfrm>
            <a:off x="642938" y="1643063"/>
            <a:ext cx="527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D</a:t>
            </a:r>
            <a:endParaRPr lang="ru-RU" sz="3200" b="1">
              <a:latin typeface="Georgia" pitchFamily="18" charset="0"/>
            </a:endParaRPr>
          </a:p>
        </p:txBody>
      </p:sp>
      <p:sp>
        <p:nvSpPr>
          <p:cNvPr id="21520" name="TextBox 18"/>
          <p:cNvSpPr txBox="1">
            <a:spLocks noChangeArrowheads="1"/>
          </p:cNvSpPr>
          <p:nvPr/>
        </p:nvSpPr>
        <p:spPr bwMode="auto">
          <a:xfrm>
            <a:off x="1428750" y="4929188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21521" name="TextBox 19"/>
          <p:cNvSpPr txBox="1">
            <a:spLocks noChangeArrowheads="1"/>
          </p:cNvSpPr>
          <p:nvPr/>
        </p:nvSpPr>
        <p:spPr bwMode="auto">
          <a:xfrm>
            <a:off x="2357438" y="1071563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B</a:t>
            </a:r>
            <a:endParaRPr lang="ru-RU" sz="3200" b="1">
              <a:latin typeface="Georgia" pitchFamily="18" charset="0"/>
            </a:endParaRPr>
          </a:p>
        </p:txBody>
      </p:sp>
      <p:sp>
        <p:nvSpPr>
          <p:cNvPr id="21" name="Содержимое 2"/>
          <p:cNvSpPr txBox="1">
            <a:spLocks/>
          </p:cNvSpPr>
          <p:nvPr/>
        </p:nvSpPr>
        <p:spPr>
          <a:xfrm>
            <a:off x="4714875" y="2071688"/>
            <a:ext cx="4043363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/>
          <a:lstStyle/>
          <a:p>
            <a:pPr marL="365125" indent="-255588"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ru-RU" sz="2800">
                <a:latin typeface="Georgia" pitchFamily="18" charset="0"/>
              </a:rPr>
              <a:t>Дано:</a:t>
            </a:r>
            <a:r>
              <a:rPr lang="ru-RU" sz="2800">
                <a:latin typeface="Cambria Math" pitchFamily="18" charset="0"/>
              </a:rPr>
              <a:t> ∠А</a:t>
            </a:r>
            <a:r>
              <a:rPr lang="en-US" sz="2800">
                <a:latin typeface="Cambria Math" pitchFamily="18" charset="0"/>
              </a:rPr>
              <a:t>B</a:t>
            </a:r>
            <a:r>
              <a:rPr lang="ru-RU" sz="2800">
                <a:latin typeface="Cambria Math" pitchFamily="18" charset="0"/>
              </a:rPr>
              <a:t>С</a:t>
            </a:r>
            <a:r>
              <a:rPr lang="en-US" sz="2800">
                <a:latin typeface="Cambria Math" pitchFamily="18" charset="0"/>
              </a:rPr>
              <a:t> =</a:t>
            </a:r>
            <a:r>
              <a:rPr lang="ru-RU" sz="2800">
                <a:latin typeface="Cambria Math" pitchFamily="18" charset="0"/>
              </a:rPr>
              <a:t> </a:t>
            </a:r>
            <a:r>
              <a:rPr lang="en-US" sz="2800">
                <a:latin typeface="Cambria Math" pitchFamily="18" charset="0"/>
              </a:rPr>
              <a:t>30°</a:t>
            </a:r>
          </a:p>
          <a:p>
            <a:pPr marL="365125" indent="-255588"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ru-RU" sz="2800">
                <a:latin typeface="Cambria Math" pitchFamily="18" charset="0"/>
              </a:rPr>
              <a:t>Найти: ∠А</a:t>
            </a:r>
            <a:r>
              <a:rPr lang="en-US" sz="2800">
                <a:latin typeface="Cambria Math" pitchFamily="18" charset="0"/>
              </a:rPr>
              <a:t>D</a:t>
            </a:r>
            <a:r>
              <a:rPr lang="ru-RU" sz="2800">
                <a:latin typeface="Cambria Math" pitchFamily="18" charset="0"/>
              </a:rPr>
              <a:t>С</a:t>
            </a:r>
            <a:r>
              <a:rPr lang="en-US" sz="2800">
                <a:latin typeface="Cambria Math" pitchFamily="18" charset="0"/>
              </a:rPr>
              <a:t> </a:t>
            </a:r>
            <a:endParaRPr lang="ru-RU" sz="2800">
              <a:latin typeface="Georgia" pitchFamily="18" charset="0"/>
            </a:endParaRPr>
          </a:p>
          <a:p>
            <a:pPr marL="365125" indent="-255588"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endParaRPr lang="ru-RU" sz="280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428625"/>
            <a:ext cx="8229600" cy="5715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</a:t>
            </a:r>
            <a:r>
              <a:rPr lang="en-US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7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571500" y="1571625"/>
            <a:ext cx="3786188" cy="3643313"/>
          </a:xfrm>
          <a:prstGeom prst="ellipse">
            <a:avLst/>
          </a:prstGeom>
          <a:noFill/>
          <a:ln w="28575">
            <a:solidFill>
              <a:srgbClr val="4712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71472" y="1571612"/>
            <a:ext cx="3786214" cy="3643338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>
            <a:endCxn id="22537" idx="1"/>
          </p:cNvCxnSpPr>
          <p:nvPr/>
        </p:nvCxnSpPr>
        <p:spPr>
          <a:xfrm rot="5400000">
            <a:off x="3068638" y="3432175"/>
            <a:ext cx="2006600" cy="142875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rot="10800000">
            <a:off x="1000125" y="2214563"/>
            <a:ext cx="3143250" cy="357187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36" name="TextBox 6"/>
          <p:cNvSpPr txBox="1">
            <a:spLocks noChangeArrowheads="1"/>
          </p:cNvSpPr>
          <p:nvPr/>
        </p:nvSpPr>
        <p:spPr bwMode="auto">
          <a:xfrm>
            <a:off x="2571750" y="3071813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  <p:sp>
        <p:nvSpPr>
          <p:cNvPr id="22537" name="TextBox 7"/>
          <p:cNvSpPr txBox="1">
            <a:spLocks noChangeArrowheads="1"/>
          </p:cNvSpPr>
          <p:nvPr/>
        </p:nvSpPr>
        <p:spPr bwMode="auto">
          <a:xfrm>
            <a:off x="4000500" y="4214813"/>
            <a:ext cx="477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9" name="Овал 8"/>
          <p:cNvSpPr/>
          <p:nvPr/>
        </p:nvSpPr>
        <p:spPr>
          <a:xfrm>
            <a:off x="2500313" y="3357563"/>
            <a:ext cx="46037" cy="460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0" name="Дуга 9"/>
          <p:cNvSpPr>
            <a:spLocks noChangeArrowheads="1"/>
          </p:cNvSpPr>
          <p:nvPr/>
        </p:nvSpPr>
        <p:spPr bwMode="auto">
          <a:xfrm rot="-9498158">
            <a:off x="3725863" y="2554288"/>
            <a:ext cx="889000" cy="415925"/>
          </a:xfrm>
          <a:custGeom>
            <a:avLst/>
            <a:gdLst>
              <a:gd name="T0" fmla="*/ 403166 w 887846"/>
              <a:gd name="T1" fmla="*/ 1486 h 703919"/>
              <a:gd name="T2" fmla="*/ 443923 w 887846"/>
              <a:gd name="T3" fmla="*/ 351960 h 703919"/>
              <a:gd name="T4" fmla="*/ 865789 w 887846"/>
              <a:gd name="T5" fmla="*/ 461523 h 703919"/>
              <a:gd name="T6" fmla="*/ 11796480 60000 65536"/>
              <a:gd name="T7" fmla="*/ 11796480 60000 65536"/>
              <a:gd name="T8" fmla="*/ 5898240 60000 65536"/>
              <a:gd name="T9" fmla="*/ 403166 w 887846"/>
              <a:gd name="T10" fmla="*/ 0 h 703919"/>
              <a:gd name="T11" fmla="*/ 887846 w 887846"/>
              <a:gd name="T12" fmla="*/ 461523 h 70391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87846" h="703919" stroke="0">
                <a:moveTo>
                  <a:pt x="403166" y="1486"/>
                </a:moveTo>
                <a:lnTo>
                  <a:pt x="403166" y="1486"/>
                </a:lnTo>
                <a:cubicBezTo>
                  <a:pt x="416715" y="496"/>
                  <a:pt x="430315" y="-1"/>
                  <a:pt x="443923" y="0"/>
                </a:cubicBezTo>
                <a:cubicBezTo>
                  <a:pt x="689094" y="0"/>
                  <a:pt x="887846" y="157577"/>
                  <a:pt x="887846" y="351960"/>
                </a:cubicBezTo>
                <a:cubicBezTo>
                  <a:pt x="887846" y="389176"/>
                  <a:pt x="880401" y="426157"/>
                  <a:pt x="865788" y="461524"/>
                </a:cubicBezTo>
                <a:lnTo>
                  <a:pt x="443923" y="351960"/>
                </a:lnTo>
                <a:close/>
              </a:path>
              <a:path w="887846" h="703919" fill="none">
                <a:moveTo>
                  <a:pt x="403166" y="1486"/>
                </a:moveTo>
                <a:lnTo>
                  <a:pt x="403166" y="1486"/>
                </a:lnTo>
                <a:cubicBezTo>
                  <a:pt x="416715" y="496"/>
                  <a:pt x="430315" y="-1"/>
                  <a:pt x="443923" y="0"/>
                </a:cubicBezTo>
                <a:cubicBezTo>
                  <a:pt x="689094" y="0"/>
                  <a:pt x="887846" y="157577"/>
                  <a:pt x="887846" y="351960"/>
                </a:cubicBezTo>
                <a:cubicBezTo>
                  <a:pt x="887846" y="389176"/>
                  <a:pt x="880401" y="426157"/>
                  <a:pt x="865788" y="461524"/>
                </a:cubicBezTo>
              </a:path>
            </a:pathLst>
          </a:custGeom>
          <a:noFill/>
          <a:ln w="28575" algn="ctr">
            <a:solidFill>
              <a:srgbClr val="00B050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428875" y="1571625"/>
            <a:ext cx="1714500" cy="1000125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endCxn id="22537" idx="1"/>
          </p:cNvCxnSpPr>
          <p:nvPr/>
        </p:nvCxnSpPr>
        <p:spPr>
          <a:xfrm>
            <a:off x="1000125" y="2214563"/>
            <a:ext cx="3000375" cy="229235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Дуга 12"/>
          <p:cNvSpPr/>
          <p:nvPr/>
        </p:nvSpPr>
        <p:spPr>
          <a:xfrm rot="12406092">
            <a:off x="3405188" y="1906588"/>
            <a:ext cx="363537" cy="615950"/>
          </a:xfrm>
          <a:prstGeom prst="arc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2543" name="TextBox 13"/>
          <p:cNvSpPr txBox="1">
            <a:spLocks noChangeArrowheads="1"/>
          </p:cNvSpPr>
          <p:nvPr/>
        </p:nvSpPr>
        <p:spPr bwMode="auto">
          <a:xfrm>
            <a:off x="642938" y="1643063"/>
            <a:ext cx="527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D</a:t>
            </a:r>
            <a:endParaRPr lang="ru-RU" sz="3200" b="1">
              <a:latin typeface="Georgia" pitchFamily="18" charset="0"/>
            </a:endParaRPr>
          </a:p>
        </p:txBody>
      </p:sp>
      <p:sp>
        <p:nvSpPr>
          <p:cNvPr id="22544" name="TextBox 14"/>
          <p:cNvSpPr txBox="1">
            <a:spLocks noChangeArrowheads="1"/>
          </p:cNvSpPr>
          <p:nvPr/>
        </p:nvSpPr>
        <p:spPr bwMode="auto">
          <a:xfrm>
            <a:off x="4071938" y="1857375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22545" name="TextBox 15"/>
          <p:cNvSpPr txBox="1">
            <a:spLocks noChangeArrowheads="1"/>
          </p:cNvSpPr>
          <p:nvPr/>
        </p:nvSpPr>
        <p:spPr bwMode="auto">
          <a:xfrm>
            <a:off x="2357438" y="1071563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B</a:t>
            </a:r>
            <a:endParaRPr lang="ru-RU" sz="3200" b="1">
              <a:latin typeface="Georgia" pitchFamily="18" charset="0"/>
            </a:endParaRPr>
          </a:p>
        </p:txBody>
      </p:sp>
      <p:sp>
        <p:nvSpPr>
          <p:cNvPr id="32" name="Содержимое 2"/>
          <p:cNvSpPr txBox="1">
            <a:spLocks/>
          </p:cNvSpPr>
          <p:nvPr/>
        </p:nvSpPr>
        <p:spPr>
          <a:xfrm>
            <a:off x="4714875" y="2071688"/>
            <a:ext cx="4043363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/>
          <a:lstStyle/>
          <a:p>
            <a:pPr marL="365125" indent="-255588">
              <a:spcBef>
                <a:spcPts val="300"/>
              </a:spcBef>
              <a:buClr>
                <a:srgbClr val="A04DA3"/>
              </a:buClr>
            </a:pPr>
            <a:r>
              <a:rPr lang="ru-RU" sz="2800">
                <a:latin typeface="Georgia" pitchFamily="18" charset="0"/>
              </a:rPr>
              <a:t>Дано:</a:t>
            </a:r>
            <a:r>
              <a:rPr lang="ru-RU" sz="2800">
                <a:latin typeface="Cambria Math" pitchFamily="18" charset="0"/>
              </a:rPr>
              <a:t> ∠</a:t>
            </a:r>
            <a:r>
              <a:rPr lang="en-US" sz="2800">
                <a:latin typeface="Cambria Math" pitchFamily="18" charset="0"/>
              </a:rPr>
              <a:t>B</a:t>
            </a:r>
            <a:r>
              <a:rPr lang="ru-RU" sz="2800">
                <a:latin typeface="Cambria Math" pitchFamily="18" charset="0"/>
              </a:rPr>
              <a:t>А</a:t>
            </a:r>
            <a:r>
              <a:rPr lang="en-US" sz="2800">
                <a:latin typeface="Cambria Math" pitchFamily="18" charset="0"/>
              </a:rPr>
              <a:t>D</a:t>
            </a:r>
            <a:r>
              <a:rPr lang="ru-RU" sz="2800">
                <a:latin typeface="Cambria Math" pitchFamily="18" charset="0"/>
              </a:rPr>
              <a:t> </a:t>
            </a:r>
            <a:r>
              <a:rPr lang="en-US" sz="2800">
                <a:latin typeface="Cambria Math" pitchFamily="18" charset="0"/>
              </a:rPr>
              <a:t>=</a:t>
            </a:r>
            <a:r>
              <a:rPr lang="ru-RU" sz="2800">
                <a:latin typeface="Cambria Math" pitchFamily="18" charset="0"/>
              </a:rPr>
              <a:t> </a:t>
            </a:r>
            <a:r>
              <a:rPr lang="en-US" sz="2800">
                <a:latin typeface="Cambria Math" pitchFamily="18" charset="0"/>
              </a:rPr>
              <a:t>30°</a:t>
            </a:r>
          </a:p>
          <a:p>
            <a:pPr marL="365125" indent="-255588"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ru-RU" sz="2800">
                <a:latin typeface="Cambria Math" pitchFamily="18" charset="0"/>
              </a:rPr>
              <a:t>Найти: ∠ВАС</a:t>
            </a:r>
            <a:r>
              <a:rPr lang="en-US" sz="2800">
                <a:latin typeface="Cambria Math" pitchFamily="18" charset="0"/>
              </a:rPr>
              <a:t> </a:t>
            </a:r>
            <a:endParaRPr lang="ru-RU" sz="2800">
              <a:latin typeface="Georgia" pitchFamily="18" charset="0"/>
            </a:endParaRPr>
          </a:p>
          <a:p>
            <a:pPr marL="365125" indent="-255588"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endParaRPr lang="ru-RU" sz="280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428625"/>
            <a:ext cx="8229600" cy="5715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8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571500" y="1571625"/>
            <a:ext cx="3786188" cy="3643313"/>
          </a:xfrm>
          <a:prstGeom prst="ellipse">
            <a:avLst/>
          </a:prstGeom>
          <a:noFill/>
          <a:ln w="28575">
            <a:solidFill>
              <a:srgbClr val="4712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71472" y="1571612"/>
            <a:ext cx="3786214" cy="364333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5400000">
            <a:off x="1571625" y="2928938"/>
            <a:ext cx="3000375" cy="157162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>
            <a:stCxn id="0" idx="0"/>
          </p:cNvCxnSpPr>
          <p:nvPr/>
        </p:nvCxnSpPr>
        <p:spPr>
          <a:xfrm rot="16200000" flipH="1" flipV="1">
            <a:off x="553243" y="3304382"/>
            <a:ext cx="3643313" cy="17780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0" name="TextBox 6"/>
          <p:cNvSpPr txBox="1">
            <a:spLocks noChangeArrowheads="1"/>
          </p:cNvSpPr>
          <p:nvPr/>
        </p:nvSpPr>
        <p:spPr bwMode="auto">
          <a:xfrm>
            <a:off x="2571750" y="3071813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  <p:sp>
        <p:nvSpPr>
          <p:cNvPr id="23561" name="TextBox 7"/>
          <p:cNvSpPr txBox="1">
            <a:spLocks noChangeArrowheads="1"/>
          </p:cNvSpPr>
          <p:nvPr/>
        </p:nvSpPr>
        <p:spPr bwMode="auto">
          <a:xfrm>
            <a:off x="3857625" y="1643063"/>
            <a:ext cx="477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9" name="Овал 8"/>
          <p:cNvSpPr/>
          <p:nvPr/>
        </p:nvSpPr>
        <p:spPr>
          <a:xfrm>
            <a:off x="2500313" y="3357563"/>
            <a:ext cx="46037" cy="460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0" name="Дуга 9"/>
          <p:cNvSpPr/>
          <p:nvPr/>
        </p:nvSpPr>
        <p:spPr>
          <a:xfrm rot="18695316">
            <a:off x="2324894" y="4267994"/>
            <a:ext cx="454025" cy="690563"/>
          </a:xfrm>
          <a:prstGeom prst="arc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6200000" flipH="1">
            <a:off x="178594" y="3107531"/>
            <a:ext cx="2928938" cy="1285875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1000125" y="1571625"/>
            <a:ext cx="1500188" cy="714375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Дуга 12"/>
          <p:cNvSpPr/>
          <p:nvPr/>
        </p:nvSpPr>
        <p:spPr>
          <a:xfrm rot="17534041">
            <a:off x="2036763" y="4138612"/>
            <a:ext cx="452438" cy="690563"/>
          </a:xfrm>
          <a:prstGeom prst="arc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3567" name="TextBox 13"/>
          <p:cNvSpPr txBox="1">
            <a:spLocks noChangeArrowheads="1"/>
          </p:cNvSpPr>
          <p:nvPr/>
        </p:nvSpPr>
        <p:spPr bwMode="auto">
          <a:xfrm>
            <a:off x="642938" y="1643063"/>
            <a:ext cx="527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D</a:t>
            </a:r>
            <a:endParaRPr lang="ru-RU" sz="3200" b="1">
              <a:latin typeface="Georgia" pitchFamily="18" charset="0"/>
            </a:endParaRPr>
          </a:p>
        </p:txBody>
      </p:sp>
      <p:sp>
        <p:nvSpPr>
          <p:cNvPr id="23568" name="TextBox 14"/>
          <p:cNvSpPr txBox="1">
            <a:spLocks noChangeArrowheads="1"/>
          </p:cNvSpPr>
          <p:nvPr/>
        </p:nvSpPr>
        <p:spPr bwMode="auto">
          <a:xfrm>
            <a:off x="1857375" y="514350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23569" name="TextBox 15"/>
          <p:cNvSpPr txBox="1">
            <a:spLocks noChangeArrowheads="1"/>
          </p:cNvSpPr>
          <p:nvPr/>
        </p:nvSpPr>
        <p:spPr bwMode="auto">
          <a:xfrm>
            <a:off x="2357438" y="1071563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B</a:t>
            </a:r>
            <a:endParaRPr lang="ru-RU" sz="3200" b="1">
              <a:latin typeface="Georgia" pitchFamily="18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2428875" y="1571625"/>
            <a:ext cx="1500188" cy="642938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Дуга 33"/>
          <p:cNvSpPr/>
          <p:nvPr/>
        </p:nvSpPr>
        <p:spPr>
          <a:xfrm rot="18695316">
            <a:off x="2324894" y="4125119"/>
            <a:ext cx="454025" cy="690563"/>
          </a:xfrm>
          <a:prstGeom prst="arc">
            <a:avLst>
              <a:gd name="adj1" fmla="val 16200000"/>
              <a:gd name="adj2" fmla="val 608047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 rot="10800000" flipV="1">
            <a:off x="3071813" y="1857375"/>
            <a:ext cx="214312" cy="142875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16200000" flipH="1">
            <a:off x="1643063" y="1857375"/>
            <a:ext cx="142875" cy="142875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Дуга 40"/>
          <p:cNvSpPr/>
          <p:nvPr/>
        </p:nvSpPr>
        <p:spPr>
          <a:xfrm rot="7477231">
            <a:off x="1983581" y="969169"/>
            <a:ext cx="962025" cy="985838"/>
          </a:xfrm>
          <a:prstGeom prst="arc">
            <a:avLst>
              <a:gd name="adj1" fmla="val 16200000"/>
              <a:gd name="adj2" fmla="val 950822"/>
            </a:avLst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2" name="Содержимое 2"/>
          <p:cNvSpPr txBox="1">
            <a:spLocks/>
          </p:cNvSpPr>
          <p:nvPr/>
        </p:nvSpPr>
        <p:spPr>
          <a:xfrm>
            <a:off x="4714875" y="2071688"/>
            <a:ext cx="4043363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/>
          <a:lstStyle/>
          <a:p>
            <a:pPr marL="365125" indent="-255588">
              <a:spcBef>
                <a:spcPts val="300"/>
              </a:spcBef>
              <a:buClr>
                <a:srgbClr val="A04DA3"/>
              </a:buClr>
            </a:pPr>
            <a:r>
              <a:rPr lang="ru-RU" sz="2800">
                <a:latin typeface="Georgia" pitchFamily="18" charset="0"/>
              </a:rPr>
              <a:t>Дано:</a:t>
            </a:r>
            <a:r>
              <a:rPr lang="ru-RU" sz="2800">
                <a:latin typeface="Cambria Math" pitchFamily="18" charset="0"/>
              </a:rPr>
              <a:t> ∠</a:t>
            </a:r>
            <a:r>
              <a:rPr lang="en-US" sz="2800">
                <a:latin typeface="Cambria Math" pitchFamily="18" charset="0"/>
              </a:rPr>
              <a:t> D</a:t>
            </a:r>
            <a:r>
              <a:rPr lang="ru-RU" sz="2800">
                <a:latin typeface="Cambria Math" pitchFamily="18" charset="0"/>
              </a:rPr>
              <a:t>АВ </a:t>
            </a:r>
            <a:r>
              <a:rPr lang="en-US" sz="2800">
                <a:latin typeface="Cambria Math" pitchFamily="18" charset="0"/>
              </a:rPr>
              <a:t>=</a:t>
            </a:r>
            <a:r>
              <a:rPr lang="ru-RU" sz="2800">
                <a:latin typeface="Cambria Math" pitchFamily="18" charset="0"/>
              </a:rPr>
              <a:t> 25</a:t>
            </a:r>
            <a:r>
              <a:rPr lang="en-US" sz="2800">
                <a:latin typeface="Cambria Math" pitchFamily="18" charset="0"/>
              </a:rPr>
              <a:t>°</a:t>
            </a:r>
            <a:r>
              <a:rPr lang="ru-RU" sz="2800">
                <a:latin typeface="Cambria Math" pitchFamily="18" charset="0"/>
              </a:rPr>
              <a:t> </a:t>
            </a:r>
            <a:endParaRPr lang="en-US" sz="2800">
              <a:latin typeface="Cambria Math" pitchFamily="18" charset="0"/>
            </a:endParaRPr>
          </a:p>
          <a:p>
            <a:pPr marL="365125" indent="-255588">
              <a:spcBef>
                <a:spcPts val="300"/>
              </a:spcBef>
              <a:buClr>
                <a:srgbClr val="A04DA3"/>
              </a:buClr>
            </a:pPr>
            <a:r>
              <a:rPr lang="ru-RU" sz="2800">
                <a:latin typeface="Cambria Math" pitchFamily="18" charset="0"/>
              </a:rPr>
              <a:t>Найти: ∠ВАС;</a:t>
            </a:r>
            <a:r>
              <a:rPr lang="en-US" sz="2800">
                <a:latin typeface="Cambria Math" pitchFamily="18" charset="0"/>
              </a:rPr>
              <a:t> </a:t>
            </a:r>
            <a:r>
              <a:rPr lang="ru-RU" sz="2800">
                <a:latin typeface="Cambria Math" pitchFamily="18" charset="0"/>
              </a:rPr>
              <a:t>∠</a:t>
            </a:r>
            <a:r>
              <a:rPr lang="en-US" sz="2800">
                <a:latin typeface="Cambria Math" pitchFamily="18" charset="0"/>
              </a:rPr>
              <a:t> D</a:t>
            </a:r>
            <a:r>
              <a:rPr lang="ru-RU" sz="2800">
                <a:latin typeface="Cambria Math" pitchFamily="18" charset="0"/>
              </a:rPr>
              <a:t>ВС</a:t>
            </a:r>
            <a:endParaRPr lang="ru-RU" sz="2800">
              <a:latin typeface="Georgia" pitchFamily="18" charset="0"/>
            </a:endParaRPr>
          </a:p>
          <a:p>
            <a:pPr marL="365125" indent="-255588"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endParaRPr lang="ru-RU" sz="280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428625"/>
            <a:ext cx="8229600" cy="5715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9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571500" y="1571625"/>
            <a:ext cx="3786188" cy="3643313"/>
          </a:xfrm>
          <a:prstGeom prst="ellipse">
            <a:avLst/>
          </a:prstGeom>
          <a:noFill/>
          <a:ln w="28575">
            <a:solidFill>
              <a:srgbClr val="4712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71472" y="1571612"/>
            <a:ext cx="3786214" cy="364333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>
            <a:endCxn id="0" idx="2"/>
          </p:cNvCxnSpPr>
          <p:nvPr/>
        </p:nvCxnSpPr>
        <p:spPr>
          <a:xfrm rot="10800000" flipV="1">
            <a:off x="571500" y="2214563"/>
            <a:ext cx="3286125" cy="117792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3" name="TextBox 6"/>
          <p:cNvSpPr txBox="1">
            <a:spLocks noChangeArrowheads="1"/>
          </p:cNvSpPr>
          <p:nvPr/>
        </p:nvSpPr>
        <p:spPr bwMode="auto">
          <a:xfrm>
            <a:off x="2571750" y="3357563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  <p:sp>
        <p:nvSpPr>
          <p:cNvPr id="24584" name="TextBox 7"/>
          <p:cNvSpPr txBox="1">
            <a:spLocks noChangeArrowheads="1"/>
          </p:cNvSpPr>
          <p:nvPr/>
        </p:nvSpPr>
        <p:spPr bwMode="auto">
          <a:xfrm>
            <a:off x="3857625" y="1643063"/>
            <a:ext cx="477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9" name="Овал 8"/>
          <p:cNvSpPr/>
          <p:nvPr/>
        </p:nvSpPr>
        <p:spPr>
          <a:xfrm>
            <a:off x="2500313" y="3357563"/>
            <a:ext cx="46037" cy="460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0" name="Дуга 9"/>
          <p:cNvSpPr/>
          <p:nvPr/>
        </p:nvSpPr>
        <p:spPr>
          <a:xfrm rot="10800000">
            <a:off x="3357563" y="1643063"/>
            <a:ext cx="454025" cy="690562"/>
          </a:xfrm>
          <a:prstGeom prst="arc">
            <a:avLst>
              <a:gd name="adj1" fmla="val 16091998"/>
              <a:gd name="adj2" fmla="val 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1" name="Прямая соединительная линия 10"/>
          <p:cNvCxnSpPr>
            <a:stCxn id="0" idx="2"/>
            <a:endCxn id="0" idx="6"/>
          </p:cNvCxnSpPr>
          <p:nvPr/>
        </p:nvCxnSpPr>
        <p:spPr>
          <a:xfrm rot="10800000" flipH="1">
            <a:off x="571500" y="3392488"/>
            <a:ext cx="3786188" cy="3175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0" idx="2"/>
          </p:cNvCxnSpPr>
          <p:nvPr/>
        </p:nvCxnSpPr>
        <p:spPr>
          <a:xfrm rot="10800000" flipH="1">
            <a:off x="571500" y="1571625"/>
            <a:ext cx="1928813" cy="1822450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Дуга 12"/>
          <p:cNvSpPr/>
          <p:nvPr/>
        </p:nvSpPr>
        <p:spPr>
          <a:xfrm rot="1201074">
            <a:off x="508000" y="2967038"/>
            <a:ext cx="747713" cy="593725"/>
          </a:xfrm>
          <a:prstGeom prst="arc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4590" name="TextBox 13"/>
          <p:cNvSpPr txBox="1">
            <a:spLocks noChangeArrowheads="1"/>
          </p:cNvSpPr>
          <p:nvPr/>
        </p:nvSpPr>
        <p:spPr bwMode="auto">
          <a:xfrm>
            <a:off x="2071688" y="1071563"/>
            <a:ext cx="527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D</a:t>
            </a:r>
            <a:endParaRPr lang="ru-RU" sz="3200" b="1">
              <a:latin typeface="Georgia" pitchFamily="18" charset="0"/>
            </a:endParaRPr>
          </a:p>
        </p:txBody>
      </p:sp>
      <p:sp>
        <p:nvSpPr>
          <p:cNvPr id="24591" name="TextBox 14"/>
          <p:cNvSpPr txBox="1">
            <a:spLocks noChangeArrowheads="1"/>
          </p:cNvSpPr>
          <p:nvPr/>
        </p:nvSpPr>
        <p:spPr bwMode="auto">
          <a:xfrm>
            <a:off x="142875" y="314325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24592" name="TextBox 15"/>
          <p:cNvSpPr txBox="1">
            <a:spLocks noChangeArrowheads="1"/>
          </p:cNvSpPr>
          <p:nvPr/>
        </p:nvSpPr>
        <p:spPr bwMode="auto">
          <a:xfrm>
            <a:off x="4357688" y="314325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B</a:t>
            </a:r>
            <a:endParaRPr lang="ru-RU" sz="3200" b="1">
              <a:latin typeface="Georgia" pitchFamily="18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2428875" y="1571625"/>
            <a:ext cx="1500188" cy="642938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Дуга 17"/>
          <p:cNvSpPr/>
          <p:nvPr/>
        </p:nvSpPr>
        <p:spPr>
          <a:xfrm rot="11054105">
            <a:off x="3240088" y="1658938"/>
            <a:ext cx="452437" cy="690562"/>
          </a:xfrm>
          <a:prstGeom prst="arc">
            <a:avLst>
              <a:gd name="adj1" fmla="val 16200000"/>
              <a:gd name="adj2" fmla="val 608047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5" name="Содержимое 2"/>
          <p:cNvSpPr txBox="1">
            <a:spLocks/>
          </p:cNvSpPr>
          <p:nvPr/>
        </p:nvSpPr>
        <p:spPr>
          <a:xfrm>
            <a:off x="5072063" y="2071688"/>
            <a:ext cx="3786187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/>
          <a:lstStyle/>
          <a:p>
            <a:pPr marL="365125" indent="-255588">
              <a:spcBef>
                <a:spcPts val="300"/>
              </a:spcBef>
              <a:buClr>
                <a:srgbClr val="A04DA3"/>
              </a:buClr>
            </a:pPr>
            <a:r>
              <a:rPr lang="ru-RU" sz="2800">
                <a:latin typeface="Georgia" pitchFamily="18" charset="0"/>
              </a:rPr>
              <a:t>Дано:</a:t>
            </a:r>
            <a:r>
              <a:rPr lang="ru-RU" sz="2800">
                <a:latin typeface="Cambria Math" pitchFamily="18" charset="0"/>
              </a:rPr>
              <a:t> ∠</a:t>
            </a:r>
            <a:r>
              <a:rPr lang="en-US" sz="2800">
                <a:latin typeface="Cambria Math" pitchFamily="18" charset="0"/>
              </a:rPr>
              <a:t> D</a:t>
            </a:r>
            <a:r>
              <a:rPr lang="ru-RU" sz="2800">
                <a:latin typeface="Cambria Math" pitchFamily="18" charset="0"/>
              </a:rPr>
              <a:t>СА </a:t>
            </a:r>
            <a:r>
              <a:rPr lang="en-US" sz="2800">
                <a:latin typeface="Cambria Math" pitchFamily="18" charset="0"/>
              </a:rPr>
              <a:t>=</a:t>
            </a:r>
            <a:r>
              <a:rPr lang="ru-RU" sz="2800">
                <a:latin typeface="Cambria Math" pitchFamily="18" charset="0"/>
              </a:rPr>
              <a:t> 35</a:t>
            </a:r>
            <a:r>
              <a:rPr lang="en-US" sz="2800">
                <a:latin typeface="Cambria Math" pitchFamily="18" charset="0"/>
              </a:rPr>
              <a:t>°</a:t>
            </a:r>
            <a:r>
              <a:rPr lang="ru-RU" sz="2800">
                <a:latin typeface="Cambria Math" pitchFamily="18" charset="0"/>
              </a:rPr>
              <a:t> </a:t>
            </a:r>
            <a:endParaRPr lang="en-US" sz="2800">
              <a:latin typeface="Cambria Math" pitchFamily="18" charset="0"/>
            </a:endParaRPr>
          </a:p>
          <a:p>
            <a:pPr marL="365125" indent="-255588">
              <a:spcBef>
                <a:spcPts val="300"/>
              </a:spcBef>
              <a:buClr>
                <a:srgbClr val="A04DA3"/>
              </a:buClr>
            </a:pPr>
            <a:r>
              <a:rPr lang="ru-RU" sz="2800">
                <a:latin typeface="Cambria Math" pitchFamily="18" charset="0"/>
              </a:rPr>
              <a:t>Найти: ∠</a:t>
            </a:r>
            <a:r>
              <a:rPr lang="en-US" sz="2800">
                <a:latin typeface="Cambria Math" pitchFamily="18" charset="0"/>
              </a:rPr>
              <a:t> D</a:t>
            </a:r>
            <a:r>
              <a:rPr lang="ru-RU" sz="2800">
                <a:latin typeface="Cambria Math" pitchFamily="18" charset="0"/>
              </a:rPr>
              <a:t>АВ</a:t>
            </a:r>
            <a:endParaRPr lang="ru-RU" sz="2800">
              <a:latin typeface="Georgia" pitchFamily="18" charset="0"/>
            </a:endParaRPr>
          </a:p>
          <a:p>
            <a:pPr marL="365125" indent="-255588"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endParaRPr lang="ru-RU" sz="280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428625"/>
            <a:ext cx="8229600" cy="5715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10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571500" y="1571625"/>
            <a:ext cx="3786188" cy="3643313"/>
          </a:xfrm>
          <a:prstGeom prst="ellipse">
            <a:avLst/>
          </a:prstGeom>
          <a:noFill/>
          <a:ln w="28575">
            <a:solidFill>
              <a:srgbClr val="4712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71472" y="1571612"/>
            <a:ext cx="3786214" cy="3643338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V="1">
            <a:off x="571500" y="2214563"/>
            <a:ext cx="3286125" cy="1428750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7" name="TextBox 5"/>
          <p:cNvSpPr txBox="1">
            <a:spLocks noChangeArrowheads="1"/>
          </p:cNvSpPr>
          <p:nvPr/>
        </p:nvSpPr>
        <p:spPr bwMode="auto">
          <a:xfrm>
            <a:off x="2571750" y="3357563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  <p:sp>
        <p:nvSpPr>
          <p:cNvPr id="25608" name="TextBox 6"/>
          <p:cNvSpPr txBox="1">
            <a:spLocks noChangeArrowheads="1"/>
          </p:cNvSpPr>
          <p:nvPr/>
        </p:nvSpPr>
        <p:spPr bwMode="auto">
          <a:xfrm>
            <a:off x="3857625" y="1643063"/>
            <a:ext cx="477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8" name="Овал 7"/>
          <p:cNvSpPr/>
          <p:nvPr/>
        </p:nvSpPr>
        <p:spPr>
          <a:xfrm>
            <a:off x="2500313" y="3357563"/>
            <a:ext cx="46037" cy="460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9" name="Дуга 8"/>
          <p:cNvSpPr/>
          <p:nvPr/>
        </p:nvSpPr>
        <p:spPr>
          <a:xfrm rot="11363993">
            <a:off x="3398838" y="1962150"/>
            <a:ext cx="454025" cy="547688"/>
          </a:xfrm>
          <a:prstGeom prst="arc">
            <a:avLst>
              <a:gd name="adj1" fmla="val 16722954"/>
              <a:gd name="adj2" fmla="val 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0" name="Прямая соединительная линия 9"/>
          <p:cNvCxnSpPr>
            <a:stCxn id="0" idx="3"/>
          </p:cNvCxnSpPr>
          <p:nvPr/>
        </p:nvCxnSpPr>
        <p:spPr>
          <a:xfrm rot="5400000" flipH="1" flipV="1">
            <a:off x="1258094" y="2082007"/>
            <a:ext cx="2466975" cy="2732087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>
            <a:endCxn id="0" idx="1"/>
          </p:cNvCxnSpPr>
          <p:nvPr/>
        </p:nvCxnSpPr>
        <p:spPr>
          <a:xfrm rot="5400000" flipH="1" flipV="1">
            <a:off x="79375" y="2597150"/>
            <a:ext cx="1538288" cy="554038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Дуга 11"/>
          <p:cNvSpPr/>
          <p:nvPr/>
        </p:nvSpPr>
        <p:spPr>
          <a:xfrm rot="21162819">
            <a:off x="392113" y="3116263"/>
            <a:ext cx="747712" cy="593725"/>
          </a:xfrm>
          <a:prstGeom prst="arc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5614" name="TextBox 12"/>
          <p:cNvSpPr txBox="1">
            <a:spLocks noChangeArrowheads="1"/>
          </p:cNvSpPr>
          <p:nvPr/>
        </p:nvSpPr>
        <p:spPr bwMode="auto">
          <a:xfrm>
            <a:off x="214313" y="3643313"/>
            <a:ext cx="527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D</a:t>
            </a:r>
            <a:endParaRPr lang="ru-RU" sz="3200" b="1">
              <a:latin typeface="Georgia" pitchFamily="18" charset="0"/>
            </a:endParaRPr>
          </a:p>
        </p:txBody>
      </p:sp>
      <p:sp>
        <p:nvSpPr>
          <p:cNvPr id="25615" name="TextBox 13"/>
          <p:cNvSpPr txBox="1">
            <a:spLocks noChangeArrowheads="1"/>
          </p:cNvSpPr>
          <p:nvPr/>
        </p:nvSpPr>
        <p:spPr bwMode="auto">
          <a:xfrm>
            <a:off x="785813" y="1571625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B</a:t>
            </a:r>
            <a:endParaRPr lang="ru-RU" sz="3200" b="1">
              <a:latin typeface="Georgia" pitchFamily="18" charset="0"/>
            </a:endParaRPr>
          </a:p>
        </p:txBody>
      </p:sp>
      <p:cxnSp>
        <p:nvCxnSpPr>
          <p:cNvPr id="15" name="Прямая соединительная линия 14"/>
          <p:cNvCxnSpPr>
            <a:stCxn id="0" idx="1"/>
          </p:cNvCxnSpPr>
          <p:nvPr/>
        </p:nvCxnSpPr>
        <p:spPr>
          <a:xfrm rot="16200000" flipH="1">
            <a:off x="2472532" y="758031"/>
            <a:ext cx="109538" cy="2803525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Дуга 15"/>
          <p:cNvSpPr/>
          <p:nvPr/>
        </p:nvSpPr>
        <p:spPr>
          <a:xfrm rot="11013551">
            <a:off x="3306763" y="1870075"/>
            <a:ext cx="454025" cy="692150"/>
          </a:xfrm>
          <a:prstGeom prst="arc">
            <a:avLst>
              <a:gd name="adj1" fmla="val 16200000"/>
              <a:gd name="adj2" fmla="val 608047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5618" name="TextBox 18"/>
          <p:cNvSpPr txBox="1">
            <a:spLocks noChangeArrowheads="1"/>
          </p:cNvSpPr>
          <p:nvPr/>
        </p:nvSpPr>
        <p:spPr bwMode="auto">
          <a:xfrm>
            <a:off x="714375" y="457200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24" name="Содержимое 2"/>
          <p:cNvSpPr txBox="1">
            <a:spLocks/>
          </p:cNvSpPr>
          <p:nvPr/>
        </p:nvSpPr>
        <p:spPr>
          <a:xfrm>
            <a:off x="5072063" y="2071688"/>
            <a:ext cx="3786187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/>
          <a:lstStyle/>
          <a:p>
            <a:pPr marL="365125" indent="-255588">
              <a:spcBef>
                <a:spcPts val="300"/>
              </a:spcBef>
              <a:buClr>
                <a:srgbClr val="A04DA3"/>
              </a:buClr>
            </a:pPr>
            <a:r>
              <a:rPr lang="ru-RU" sz="2800">
                <a:latin typeface="Georgia" pitchFamily="18" charset="0"/>
              </a:rPr>
              <a:t>Дано:</a:t>
            </a:r>
            <a:r>
              <a:rPr lang="ru-RU" sz="2800">
                <a:latin typeface="Cambria Math" pitchFamily="18" charset="0"/>
              </a:rPr>
              <a:t> ∠</a:t>
            </a:r>
            <a:r>
              <a:rPr lang="en-US" sz="2800">
                <a:latin typeface="Cambria Math" pitchFamily="18" charset="0"/>
              </a:rPr>
              <a:t> </a:t>
            </a:r>
            <a:r>
              <a:rPr lang="ru-RU" sz="2800">
                <a:latin typeface="Cambria Math" pitchFamily="18" charset="0"/>
              </a:rPr>
              <a:t>ВСА </a:t>
            </a:r>
            <a:r>
              <a:rPr lang="en-US" sz="2800">
                <a:latin typeface="Cambria Math" pitchFamily="18" charset="0"/>
              </a:rPr>
              <a:t>=</a:t>
            </a:r>
            <a:r>
              <a:rPr lang="ru-RU" sz="2800">
                <a:latin typeface="Cambria Math" pitchFamily="18" charset="0"/>
              </a:rPr>
              <a:t> 40</a:t>
            </a:r>
            <a:r>
              <a:rPr lang="en-US" sz="2800">
                <a:latin typeface="Cambria Math" pitchFamily="18" charset="0"/>
              </a:rPr>
              <a:t>°</a:t>
            </a:r>
            <a:r>
              <a:rPr lang="ru-RU" sz="2800">
                <a:latin typeface="Cambria Math" pitchFamily="18" charset="0"/>
              </a:rPr>
              <a:t> </a:t>
            </a:r>
            <a:endParaRPr lang="en-US" sz="2800">
              <a:latin typeface="Cambria Math" pitchFamily="18" charset="0"/>
            </a:endParaRPr>
          </a:p>
          <a:p>
            <a:pPr marL="365125" indent="-255588">
              <a:spcBef>
                <a:spcPts val="300"/>
              </a:spcBef>
              <a:buClr>
                <a:srgbClr val="A04DA3"/>
              </a:buClr>
            </a:pPr>
            <a:r>
              <a:rPr lang="ru-RU" sz="2800">
                <a:latin typeface="Cambria Math" pitchFamily="18" charset="0"/>
              </a:rPr>
              <a:t>Найти: ∠</a:t>
            </a:r>
            <a:r>
              <a:rPr lang="en-US" sz="2800">
                <a:latin typeface="Cambria Math" pitchFamily="18" charset="0"/>
              </a:rPr>
              <a:t> </a:t>
            </a:r>
            <a:r>
              <a:rPr lang="ru-RU" sz="2800">
                <a:latin typeface="Cambria Math" pitchFamily="18" charset="0"/>
              </a:rPr>
              <a:t>В</a:t>
            </a:r>
            <a:r>
              <a:rPr lang="en-US" sz="2800">
                <a:latin typeface="Cambria Math" pitchFamily="18" charset="0"/>
              </a:rPr>
              <a:t>D</a:t>
            </a:r>
            <a:r>
              <a:rPr lang="ru-RU" sz="2800">
                <a:latin typeface="Cambria Math" pitchFamily="18" charset="0"/>
              </a:rPr>
              <a:t>С</a:t>
            </a:r>
            <a:endParaRPr lang="ru-RU" sz="2800">
              <a:latin typeface="Georgia" pitchFamily="18" charset="0"/>
            </a:endParaRPr>
          </a:p>
          <a:p>
            <a:pPr marL="365125" indent="-255588"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endParaRPr lang="ru-RU" sz="280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428625"/>
            <a:ext cx="8229600" cy="5715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11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571500" y="1571625"/>
            <a:ext cx="3786188" cy="3643313"/>
          </a:xfrm>
          <a:prstGeom prst="ellipse">
            <a:avLst/>
          </a:prstGeom>
          <a:noFill/>
          <a:ln w="28575">
            <a:solidFill>
              <a:srgbClr val="4712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71500" y="1571625"/>
            <a:ext cx="3786188" cy="3643313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1002">
            <a:schemeClr val="lt1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6200000" flipH="1">
            <a:off x="1928812" y="2214563"/>
            <a:ext cx="2786063" cy="15001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29" name="TextBox 5"/>
          <p:cNvSpPr txBox="1">
            <a:spLocks noChangeArrowheads="1"/>
          </p:cNvSpPr>
          <p:nvPr/>
        </p:nvSpPr>
        <p:spPr bwMode="auto">
          <a:xfrm>
            <a:off x="2357438" y="3429000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  <p:sp>
        <p:nvSpPr>
          <p:cNvPr id="26630" name="TextBox 6"/>
          <p:cNvSpPr txBox="1">
            <a:spLocks noChangeArrowheads="1"/>
          </p:cNvSpPr>
          <p:nvPr/>
        </p:nvSpPr>
        <p:spPr bwMode="auto">
          <a:xfrm>
            <a:off x="2428875" y="1071563"/>
            <a:ext cx="477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8" name="Овал 7"/>
          <p:cNvSpPr/>
          <p:nvPr/>
        </p:nvSpPr>
        <p:spPr>
          <a:xfrm>
            <a:off x="2500313" y="3357563"/>
            <a:ext cx="46037" cy="460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9" name="Дуга 8"/>
          <p:cNvSpPr/>
          <p:nvPr/>
        </p:nvSpPr>
        <p:spPr>
          <a:xfrm rot="11363993">
            <a:off x="3541713" y="1819275"/>
            <a:ext cx="454025" cy="547688"/>
          </a:xfrm>
          <a:prstGeom prst="arc">
            <a:avLst>
              <a:gd name="adj1" fmla="val 16722954"/>
              <a:gd name="adj2" fmla="val 0"/>
            </a:avLst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rot="10800000">
            <a:off x="2571750" y="1571625"/>
            <a:ext cx="1285875" cy="642938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10800000">
            <a:off x="928688" y="2357438"/>
            <a:ext cx="3143250" cy="20002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Дуга 11"/>
          <p:cNvSpPr/>
          <p:nvPr/>
        </p:nvSpPr>
        <p:spPr>
          <a:xfrm rot="21162819">
            <a:off x="757238" y="4046538"/>
            <a:ext cx="771525" cy="723900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6636" name="TextBox 12"/>
          <p:cNvSpPr txBox="1">
            <a:spLocks noChangeArrowheads="1"/>
          </p:cNvSpPr>
          <p:nvPr/>
        </p:nvSpPr>
        <p:spPr bwMode="auto">
          <a:xfrm>
            <a:off x="3643313" y="1571625"/>
            <a:ext cx="527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D</a:t>
            </a:r>
            <a:endParaRPr lang="ru-RU" sz="3200" b="1">
              <a:latin typeface="Georgia" pitchFamily="18" charset="0"/>
            </a:endParaRPr>
          </a:p>
        </p:txBody>
      </p:sp>
      <p:sp>
        <p:nvSpPr>
          <p:cNvPr id="26637" name="TextBox 13"/>
          <p:cNvSpPr txBox="1">
            <a:spLocks noChangeArrowheads="1"/>
          </p:cNvSpPr>
          <p:nvPr/>
        </p:nvSpPr>
        <p:spPr bwMode="auto">
          <a:xfrm>
            <a:off x="785813" y="1571625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B</a:t>
            </a:r>
            <a:endParaRPr lang="ru-RU" sz="3200" b="1">
              <a:latin typeface="Georgia" pitchFamily="18" charset="0"/>
            </a:endParaRPr>
          </a:p>
        </p:txBody>
      </p:sp>
      <p:cxnSp>
        <p:nvCxnSpPr>
          <p:cNvPr id="15" name="Прямая соединительная линия 14"/>
          <p:cNvCxnSpPr>
            <a:stCxn id="4" idx="3"/>
          </p:cNvCxnSpPr>
          <p:nvPr/>
        </p:nvCxnSpPr>
        <p:spPr>
          <a:xfrm rot="5400000" flipH="1" flipV="1">
            <a:off x="293687" y="2403476"/>
            <a:ext cx="3109913" cy="144621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Дуга 15"/>
          <p:cNvSpPr/>
          <p:nvPr/>
        </p:nvSpPr>
        <p:spPr>
          <a:xfrm rot="11013551">
            <a:off x="3449638" y="1727200"/>
            <a:ext cx="454025" cy="692150"/>
          </a:xfrm>
          <a:prstGeom prst="arc">
            <a:avLst>
              <a:gd name="adj1" fmla="val 16200000"/>
              <a:gd name="adj2" fmla="val 608047"/>
            </a:avLst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6640" name="TextBox 16"/>
          <p:cNvSpPr txBox="1">
            <a:spLocks noChangeArrowheads="1"/>
          </p:cNvSpPr>
          <p:nvPr/>
        </p:nvSpPr>
        <p:spPr bwMode="auto">
          <a:xfrm>
            <a:off x="571500" y="4500563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cxnSp>
        <p:nvCxnSpPr>
          <p:cNvPr id="27" name="Прямая соединительная линия 26"/>
          <p:cNvCxnSpPr>
            <a:stCxn id="4" idx="3"/>
          </p:cNvCxnSpPr>
          <p:nvPr/>
        </p:nvCxnSpPr>
        <p:spPr>
          <a:xfrm rot="5400000" flipH="1">
            <a:off x="-134937" y="3421063"/>
            <a:ext cx="2324100" cy="1968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>
            <a:endCxn id="4" idx="3"/>
          </p:cNvCxnSpPr>
          <p:nvPr/>
        </p:nvCxnSpPr>
        <p:spPr>
          <a:xfrm rot="10800000" flipV="1">
            <a:off x="1125538" y="2214563"/>
            <a:ext cx="2732087" cy="2466975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43" name="TextBox 37"/>
          <p:cNvSpPr txBox="1">
            <a:spLocks noChangeArrowheads="1"/>
          </p:cNvSpPr>
          <p:nvPr/>
        </p:nvSpPr>
        <p:spPr bwMode="auto">
          <a:xfrm>
            <a:off x="4143375" y="4071938"/>
            <a:ext cx="5127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К</a:t>
            </a:r>
          </a:p>
        </p:txBody>
      </p:sp>
      <p:sp>
        <p:nvSpPr>
          <p:cNvPr id="39" name="Дуга 38"/>
          <p:cNvSpPr/>
          <p:nvPr/>
        </p:nvSpPr>
        <p:spPr>
          <a:xfrm rot="16642851">
            <a:off x="3712368" y="4037807"/>
            <a:ext cx="322263" cy="279400"/>
          </a:xfrm>
          <a:prstGeom prst="arc">
            <a:avLst>
              <a:gd name="adj1" fmla="val 16722954"/>
              <a:gd name="adj2" fmla="val 0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0" name="Дуга 39"/>
          <p:cNvSpPr/>
          <p:nvPr/>
        </p:nvSpPr>
        <p:spPr>
          <a:xfrm rot="16576618">
            <a:off x="3668713" y="3946525"/>
            <a:ext cx="406400" cy="415925"/>
          </a:xfrm>
          <a:prstGeom prst="arc">
            <a:avLst>
              <a:gd name="adj1" fmla="val 16722954"/>
              <a:gd name="adj2" fmla="val 0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1" name="Дуга 40"/>
          <p:cNvSpPr/>
          <p:nvPr/>
        </p:nvSpPr>
        <p:spPr>
          <a:xfrm rot="16200000">
            <a:off x="3618706" y="3810794"/>
            <a:ext cx="454025" cy="547688"/>
          </a:xfrm>
          <a:prstGeom prst="arc">
            <a:avLst>
              <a:gd name="adj1" fmla="val 16722954"/>
              <a:gd name="adj2" fmla="val 0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2" name="Содержимое 2"/>
          <p:cNvSpPr txBox="1">
            <a:spLocks/>
          </p:cNvSpPr>
          <p:nvPr/>
        </p:nvSpPr>
        <p:spPr>
          <a:xfrm>
            <a:off x="5072063" y="2071688"/>
            <a:ext cx="3786187" cy="16430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/>
          <a:lstStyle/>
          <a:p>
            <a:pPr marL="365125" indent="-255588">
              <a:spcBef>
                <a:spcPts val="300"/>
              </a:spcBef>
              <a:buClr>
                <a:srgbClr val="A04DA3"/>
              </a:buClr>
            </a:pPr>
            <a:r>
              <a:rPr lang="ru-RU" sz="2800">
                <a:latin typeface="Georgia" pitchFamily="18" charset="0"/>
              </a:rPr>
              <a:t>Дано:</a:t>
            </a:r>
            <a:r>
              <a:rPr lang="ru-RU" sz="2800">
                <a:latin typeface="Cambria Math" pitchFamily="18" charset="0"/>
              </a:rPr>
              <a:t> ∠</a:t>
            </a:r>
            <a:r>
              <a:rPr lang="en-US" sz="2800">
                <a:latin typeface="Cambria Math" pitchFamily="18" charset="0"/>
              </a:rPr>
              <a:t> </a:t>
            </a:r>
            <a:r>
              <a:rPr lang="ru-RU" sz="2800">
                <a:latin typeface="Cambria Math" pitchFamily="18" charset="0"/>
              </a:rPr>
              <a:t>С</a:t>
            </a:r>
            <a:r>
              <a:rPr lang="en-US" sz="2800">
                <a:latin typeface="Cambria Math" pitchFamily="18" charset="0"/>
              </a:rPr>
              <a:t>D</a:t>
            </a:r>
            <a:r>
              <a:rPr lang="ru-RU" sz="2800">
                <a:latin typeface="Cambria Math" pitchFamily="18" charset="0"/>
              </a:rPr>
              <a:t>А </a:t>
            </a:r>
            <a:r>
              <a:rPr lang="en-US" sz="2800">
                <a:latin typeface="Cambria Math" pitchFamily="18" charset="0"/>
              </a:rPr>
              <a:t>=</a:t>
            </a:r>
            <a:r>
              <a:rPr lang="ru-RU" sz="2800">
                <a:latin typeface="Cambria Math" pitchFamily="18" charset="0"/>
              </a:rPr>
              <a:t> 50</a:t>
            </a:r>
            <a:r>
              <a:rPr lang="en-US" sz="2800">
                <a:latin typeface="Cambria Math" pitchFamily="18" charset="0"/>
              </a:rPr>
              <a:t>°</a:t>
            </a:r>
            <a:r>
              <a:rPr lang="ru-RU" sz="2800">
                <a:latin typeface="Cambria Math" pitchFamily="18" charset="0"/>
              </a:rPr>
              <a:t> </a:t>
            </a:r>
          </a:p>
          <a:p>
            <a:pPr marL="365125" indent="-255588">
              <a:spcBef>
                <a:spcPts val="300"/>
              </a:spcBef>
              <a:buClr>
                <a:srgbClr val="A04DA3"/>
              </a:buClr>
            </a:pPr>
            <a:r>
              <a:rPr lang="ru-RU" sz="2800">
                <a:latin typeface="Cambria Math" pitchFamily="18" charset="0"/>
              </a:rPr>
              <a:t>             ∠</a:t>
            </a:r>
            <a:r>
              <a:rPr lang="en-US" sz="2800">
                <a:latin typeface="Cambria Math" pitchFamily="18" charset="0"/>
              </a:rPr>
              <a:t> </a:t>
            </a:r>
            <a:r>
              <a:rPr lang="ru-RU" sz="2800">
                <a:latin typeface="Cambria Math" pitchFamily="18" charset="0"/>
              </a:rPr>
              <a:t>СКВ = 20° </a:t>
            </a:r>
            <a:endParaRPr lang="en-US" sz="2800">
              <a:latin typeface="Cambria Math" pitchFamily="18" charset="0"/>
            </a:endParaRPr>
          </a:p>
          <a:p>
            <a:pPr marL="365125" indent="-255588">
              <a:spcBef>
                <a:spcPts val="300"/>
              </a:spcBef>
              <a:buClr>
                <a:srgbClr val="A04DA3"/>
              </a:buClr>
            </a:pPr>
            <a:r>
              <a:rPr lang="ru-RU" sz="2800">
                <a:latin typeface="Cambria Math" pitchFamily="18" charset="0"/>
              </a:rPr>
              <a:t>Найти: ∠</a:t>
            </a:r>
            <a:r>
              <a:rPr lang="en-US" sz="2800">
                <a:latin typeface="Cambria Math" pitchFamily="18" charset="0"/>
              </a:rPr>
              <a:t> </a:t>
            </a:r>
            <a:r>
              <a:rPr lang="ru-RU" sz="2800">
                <a:latin typeface="Cambria Math" pitchFamily="18" charset="0"/>
              </a:rPr>
              <a:t>ВА</a:t>
            </a:r>
            <a:r>
              <a:rPr lang="en-US" sz="2800">
                <a:latin typeface="Cambria Math" pitchFamily="18" charset="0"/>
              </a:rPr>
              <a:t>D</a:t>
            </a:r>
            <a:endParaRPr lang="ru-RU" sz="2800">
              <a:latin typeface="Georgia" pitchFamily="18" charset="0"/>
            </a:endParaRPr>
          </a:p>
          <a:p>
            <a:pPr marL="365125" indent="-255588"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endParaRPr lang="ru-RU" sz="280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428625"/>
            <a:ext cx="8229600" cy="5715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12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642910" y="1643050"/>
            <a:ext cx="3143272" cy="3000396"/>
          </a:xfrm>
          <a:prstGeom prst="ellipse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" name="Прямая соединительная линия 3"/>
          <p:cNvCxnSpPr>
            <a:stCxn id="0" idx="0"/>
            <a:endCxn id="0" idx="6"/>
          </p:cNvCxnSpPr>
          <p:nvPr/>
        </p:nvCxnSpPr>
        <p:spPr>
          <a:xfrm rot="16200000" flipH="1">
            <a:off x="2250282" y="1607344"/>
            <a:ext cx="1500187" cy="1571625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>
            <a:stCxn id="0" idx="0"/>
          </p:cNvCxnSpPr>
          <p:nvPr/>
        </p:nvCxnSpPr>
        <p:spPr>
          <a:xfrm rot="16200000" flipH="1" flipV="1">
            <a:off x="428626" y="2714625"/>
            <a:ext cx="2857500" cy="714375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rot="5400000">
            <a:off x="1214438" y="3500438"/>
            <a:ext cx="1285875" cy="71437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>
            <a:endCxn id="0" idx="6"/>
          </p:cNvCxnSpPr>
          <p:nvPr/>
        </p:nvCxnSpPr>
        <p:spPr>
          <a:xfrm flipV="1">
            <a:off x="2214563" y="3143250"/>
            <a:ext cx="1571625" cy="7143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Дуга 7"/>
          <p:cNvSpPr/>
          <p:nvPr/>
        </p:nvSpPr>
        <p:spPr>
          <a:xfrm rot="5907006">
            <a:off x="1934369" y="2797969"/>
            <a:ext cx="703263" cy="695325"/>
          </a:xfrm>
          <a:prstGeom prst="arc">
            <a:avLst>
              <a:gd name="adj1" fmla="val 16200000"/>
              <a:gd name="adj2" fmla="val 1429967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9" name="Дуга 8"/>
          <p:cNvSpPr/>
          <p:nvPr/>
        </p:nvSpPr>
        <p:spPr>
          <a:xfrm rot="5907006">
            <a:off x="1909763" y="2773363"/>
            <a:ext cx="823912" cy="817562"/>
          </a:xfrm>
          <a:prstGeom prst="arc">
            <a:avLst>
              <a:gd name="adj1" fmla="val 15875377"/>
              <a:gd name="adj2" fmla="val 2067766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0" name="Дуга 9"/>
          <p:cNvSpPr/>
          <p:nvPr/>
        </p:nvSpPr>
        <p:spPr>
          <a:xfrm rot="9332748">
            <a:off x="1898650" y="1293813"/>
            <a:ext cx="884238" cy="735012"/>
          </a:xfrm>
          <a:prstGeom prst="arc">
            <a:avLst>
              <a:gd name="adj1" fmla="val 15833379"/>
              <a:gd name="adj2" fmla="val 19628247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7660" name="TextBox 10"/>
          <p:cNvSpPr txBox="1">
            <a:spLocks noChangeArrowheads="1"/>
          </p:cNvSpPr>
          <p:nvPr/>
        </p:nvSpPr>
        <p:spPr bwMode="auto">
          <a:xfrm>
            <a:off x="1571625" y="4500563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27661" name="TextBox 11"/>
          <p:cNvSpPr txBox="1">
            <a:spLocks noChangeArrowheads="1"/>
          </p:cNvSpPr>
          <p:nvPr/>
        </p:nvSpPr>
        <p:spPr bwMode="auto">
          <a:xfrm>
            <a:off x="3786188" y="2714625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27662" name="TextBox 12"/>
          <p:cNvSpPr txBox="1">
            <a:spLocks noChangeArrowheads="1"/>
          </p:cNvSpPr>
          <p:nvPr/>
        </p:nvSpPr>
        <p:spPr bwMode="auto">
          <a:xfrm>
            <a:off x="1714500" y="114300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В</a:t>
            </a:r>
          </a:p>
        </p:txBody>
      </p:sp>
      <p:sp>
        <p:nvSpPr>
          <p:cNvPr id="27663" name="TextBox 13"/>
          <p:cNvSpPr txBox="1">
            <a:spLocks noChangeArrowheads="1"/>
          </p:cNvSpPr>
          <p:nvPr/>
        </p:nvSpPr>
        <p:spPr bwMode="auto">
          <a:xfrm>
            <a:off x="2071688" y="2643188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  <p:sp>
        <p:nvSpPr>
          <p:cNvPr id="27664" name="TextBox 14"/>
          <p:cNvSpPr txBox="1">
            <a:spLocks noChangeArrowheads="1"/>
          </p:cNvSpPr>
          <p:nvPr/>
        </p:nvSpPr>
        <p:spPr bwMode="auto">
          <a:xfrm>
            <a:off x="4929188" y="1571625"/>
            <a:ext cx="3571875" cy="3416300"/>
          </a:xfrm>
          <a:prstGeom prst="rect">
            <a:avLst/>
          </a:prstGeom>
          <a:solidFill>
            <a:schemeClr val="bg2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Дано: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 центральный угол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АОС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36°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больше  вписанного угла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АВС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, опирающегося на ту же дугу окружности.</a:t>
            </a:r>
          </a:p>
          <a:p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Найти: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 вписанный угол 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АВС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428625"/>
            <a:ext cx="8229600" cy="5715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13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642910" y="1643050"/>
            <a:ext cx="3143272" cy="3000396"/>
          </a:xfrm>
          <a:prstGeom prst="ellipse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" name="Прямая соединительная линия 3"/>
          <p:cNvCxnSpPr>
            <a:stCxn id="0" idx="0"/>
          </p:cNvCxnSpPr>
          <p:nvPr/>
        </p:nvCxnSpPr>
        <p:spPr>
          <a:xfrm rot="16200000" flipH="1" flipV="1">
            <a:off x="500063" y="2928938"/>
            <a:ext cx="3000375" cy="428625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>
            <a:stCxn id="0" idx="0"/>
          </p:cNvCxnSpPr>
          <p:nvPr/>
        </p:nvCxnSpPr>
        <p:spPr>
          <a:xfrm rot="16200000" flipH="1" flipV="1">
            <a:off x="464344" y="1964532"/>
            <a:ext cx="2071687" cy="142875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3" name="TextBox 9"/>
          <p:cNvSpPr txBox="1">
            <a:spLocks noChangeArrowheads="1"/>
          </p:cNvSpPr>
          <p:nvPr/>
        </p:nvSpPr>
        <p:spPr bwMode="auto">
          <a:xfrm>
            <a:off x="1571625" y="4500563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1034" name="TextBox 10"/>
          <p:cNvSpPr txBox="1">
            <a:spLocks noChangeArrowheads="1"/>
          </p:cNvSpPr>
          <p:nvPr/>
        </p:nvSpPr>
        <p:spPr bwMode="auto">
          <a:xfrm>
            <a:off x="214313" y="3643313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1035" name="TextBox 11"/>
          <p:cNvSpPr txBox="1">
            <a:spLocks noChangeArrowheads="1"/>
          </p:cNvSpPr>
          <p:nvPr/>
        </p:nvSpPr>
        <p:spPr bwMode="auto">
          <a:xfrm>
            <a:off x="2071688" y="2643188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  <p:sp>
        <p:nvSpPr>
          <p:cNvPr id="1036" name="TextBox 12"/>
          <p:cNvSpPr txBox="1">
            <a:spLocks noChangeArrowheads="1"/>
          </p:cNvSpPr>
          <p:nvPr/>
        </p:nvSpPr>
        <p:spPr bwMode="auto">
          <a:xfrm>
            <a:off x="1714500" y="114300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В</a:t>
            </a:r>
          </a:p>
        </p:txBody>
      </p:sp>
      <p:sp>
        <p:nvSpPr>
          <p:cNvPr id="14" name="Овал 13"/>
          <p:cNvSpPr/>
          <p:nvPr/>
        </p:nvSpPr>
        <p:spPr>
          <a:xfrm flipH="1">
            <a:off x="2214563" y="3214688"/>
            <a:ext cx="71437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38" name="TextBox 18"/>
          <p:cNvSpPr txBox="1">
            <a:spLocks noChangeArrowheads="1"/>
          </p:cNvSpPr>
          <p:nvPr/>
        </p:nvSpPr>
        <p:spPr bwMode="auto">
          <a:xfrm>
            <a:off x="4357688" y="1357313"/>
            <a:ext cx="3571875" cy="4154487"/>
          </a:xfrm>
          <a:prstGeom prst="rect">
            <a:avLst/>
          </a:prstGeom>
          <a:solidFill>
            <a:schemeClr val="bg2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Дано:</a:t>
            </a:r>
          </a:p>
          <a:p>
            <a:r>
              <a:rPr lang="en-US" sz="2400">
                <a:latin typeface="Times New Roman" pitchFamily="18" charset="0"/>
                <a:cs typeface="Times New Roman" pitchFamily="18" charset="0"/>
              </a:rPr>
              <a:t>a)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Вписанный угол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АВС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, опирающийся на дугу АС, которая составляет окружности.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б) Вписанный угол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АВС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, опирающийся на дугу АС, которая составляет  20% окружности.</a:t>
            </a:r>
          </a:p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Найти: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 вписанный угол 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АВС</a:t>
            </a: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7667625" y="2420938"/>
          <a:ext cx="214313" cy="603250"/>
        </p:xfrm>
        <a:graphic>
          <a:graphicData uri="http://schemas.openxmlformats.org/presentationml/2006/ole">
            <p:oleObj spid="_x0000_s1026" name="Формула" r:id="rId3" imgW="13968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428625"/>
            <a:ext cx="8229600" cy="5715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14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642910" y="1643050"/>
            <a:ext cx="3143272" cy="3000396"/>
          </a:xfrm>
          <a:prstGeom prst="ellipse">
            <a:avLst/>
          </a:prstGeom>
          <a:gradFill flip="none" rotWithShape="1">
            <a:gsLst>
              <a:gs pos="0">
                <a:schemeClr val="accent2">
                  <a:tint val="1000"/>
                  <a:satMod val="255000"/>
                </a:schemeClr>
              </a:gs>
              <a:gs pos="48000">
                <a:schemeClr val="accent4">
                  <a:lumMod val="60000"/>
                  <a:lumOff val="40000"/>
                  <a:alpha val="17000"/>
                </a:schemeClr>
              </a:gs>
              <a:gs pos="100000">
                <a:schemeClr val="accent2">
                  <a:tint val="45000"/>
                  <a:satMod val="25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" name="Прямая соединительная линия 3"/>
          <p:cNvCxnSpPr>
            <a:stCxn id="0" idx="7"/>
          </p:cNvCxnSpPr>
          <p:nvPr/>
        </p:nvCxnSpPr>
        <p:spPr>
          <a:xfrm rot="16200000" flipH="1" flipV="1">
            <a:off x="1239837" y="2414588"/>
            <a:ext cx="2417763" cy="17541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>
            <a:stCxn id="0" idx="7"/>
            <a:endCxn id="30731" idx="1"/>
          </p:cNvCxnSpPr>
          <p:nvPr/>
        </p:nvCxnSpPr>
        <p:spPr>
          <a:xfrm rot="16200000" flipH="1">
            <a:off x="2629694" y="2778919"/>
            <a:ext cx="1709738" cy="3175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7" name="TextBox 5"/>
          <p:cNvSpPr txBox="1">
            <a:spLocks noChangeArrowheads="1"/>
          </p:cNvSpPr>
          <p:nvPr/>
        </p:nvSpPr>
        <p:spPr bwMode="auto">
          <a:xfrm>
            <a:off x="1143000" y="4429125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30728" name="TextBox 6"/>
          <p:cNvSpPr txBox="1">
            <a:spLocks noChangeArrowheads="1"/>
          </p:cNvSpPr>
          <p:nvPr/>
        </p:nvSpPr>
        <p:spPr bwMode="auto">
          <a:xfrm>
            <a:off x="3143250" y="1571625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30729" name="TextBox 7"/>
          <p:cNvSpPr txBox="1">
            <a:spLocks noChangeArrowheads="1"/>
          </p:cNvSpPr>
          <p:nvPr/>
        </p:nvSpPr>
        <p:spPr bwMode="auto">
          <a:xfrm>
            <a:off x="2071688" y="2643188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  <p:sp>
        <p:nvSpPr>
          <p:cNvPr id="9" name="Овал 8"/>
          <p:cNvSpPr/>
          <p:nvPr/>
        </p:nvSpPr>
        <p:spPr>
          <a:xfrm flipH="1">
            <a:off x="2214563" y="3214688"/>
            <a:ext cx="71437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731" name="TextBox 9"/>
          <p:cNvSpPr txBox="1">
            <a:spLocks noChangeArrowheads="1"/>
          </p:cNvSpPr>
          <p:nvPr/>
        </p:nvSpPr>
        <p:spPr bwMode="auto">
          <a:xfrm>
            <a:off x="3643313" y="3500438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В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29188" y="1857375"/>
            <a:ext cx="3786187" cy="23082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Дано: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Дуги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АС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ВС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окружности составляют соответственно 200° и 80°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Найти: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вписанный угол 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АСВ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428625"/>
            <a:ext cx="8229600" cy="500063"/>
          </a:xfrm>
          <a:prstGeom prst="rect">
            <a:avLst/>
          </a:prstGeom>
        </p:spPr>
        <p:txBody>
          <a:bodyPr anchor="ctr">
            <a:normAutofit fontScale="8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15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642938" y="1643063"/>
            <a:ext cx="3143250" cy="3000375"/>
          </a:xfrm>
          <a:prstGeom prst="ellipse">
            <a:avLst/>
          </a:prstGeom>
          <a:gradFill flip="none" rotWithShape="1">
            <a:gsLst>
              <a:gs pos="3000">
                <a:schemeClr val="bg1">
                  <a:alpha val="54000"/>
                </a:schemeClr>
              </a:gs>
              <a:gs pos="48000">
                <a:schemeClr val="accent4">
                  <a:lumMod val="60000"/>
                  <a:lumOff val="40000"/>
                  <a:alpha val="17000"/>
                </a:schemeClr>
              </a:gs>
              <a:gs pos="100000">
                <a:schemeClr val="accent2">
                  <a:tint val="45000"/>
                  <a:satMod val="250000"/>
                  <a:alpha val="24000"/>
                </a:schemeClr>
              </a:gs>
            </a:gsLst>
            <a:lin ang="18900000" scaled="1"/>
            <a:tileRect/>
          </a:gra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" name="Прямая соединительная линия 3"/>
          <p:cNvCxnSpPr>
            <a:stCxn id="3" idx="0"/>
          </p:cNvCxnSpPr>
          <p:nvPr/>
        </p:nvCxnSpPr>
        <p:spPr>
          <a:xfrm rot="16200000" flipH="1" flipV="1">
            <a:off x="750095" y="1535906"/>
            <a:ext cx="1357312" cy="157162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>
            <a:stCxn id="3" idx="0"/>
            <a:endCxn id="31753" idx="1"/>
          </p:cNvCxnSpPr>
          <p:nvPr/>
        </p:nvCxnSpPr>
        <p:spPr>
          <a:xfrm rot="16200000" flipH="1">
            <a:off x="2425701" y="1431925"/>
            <a:ext cx="1077912" cy="15001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49" name="TextBox 5"/>
          <p:cNvSpPr txBox="1">
            <a:spLocks noChangeArrowheads="1"/>
          </p:cNvSpPr>
          <p:nvPr/>
        </p:nvSpPr>
        <p:spPr bwMode="auto">
          <a:xfrm>
            <a:off x="214313" y="2928938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31750" name="TextBox 6"/>
          <p:cNvSpPr txBox="1">
            <a:spLocks noChangeArrowheads="1"/>
          </p:cNvSpPr>
          <p:nvPr/>
        </p:nvSpPr>
        <p:spPr bwMode="auto">
          <a:xfrm>
            <a:off x="1928813" y="114300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31751" name="TextBox 7"/>
          <p:cNvSpPr txBox="1">
            <a:spLocks noChangeArrowheads="1"/>
          </p:cNvSpPr>
          <p:nvPr/>
        </p:nvSpPr>
        <p:spPr bwMode="auto">
          <a:xfrm>
            <a:off x="2286000" y="3000375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  <p:sp>
        <p:nvSpPr>
          <p:cNvPr id="9" name="Овал 8"/>
          <p:cNvSpPr/>
          <p:nvPr/>
        </p:nvSpPr>
        <p:spPr>
          <a:xfrm flipH="1">
            <a:off x="2214563" y="3214688"/>
            <a:ext cx="71437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753" name="TextBox 9"/>
          <p:cNvSpPr txBox="1">
            <a:spLocks noChangeArrowheads="1"/>
          </p:cNvSpPr>
          <p:nvPr/>
        </p:nvSpPr>
        <p:spPr bwMode="auto">
          <a:xfrm>
            <a:off x="3714750" y="2428875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В</a:t>
            </a:r>
          </a:p>
        </p:txBody>
      </p:sp>
      <p:cxnSp>
        <p:nvCxnSpPr>
          <p:cNvPr id="15" name="Прямая соединительная линия 14"/>
          <p:cNvCxnSpPr>
            <a:stCxn id="31753" idx="1"/>
          </p:cNvCxnSpPr>
          <p:nvPr/>
        </p:nvCxnSpPr>
        <p:spPr>
          <a:xfrm rot="10800000" flipV="1">
            <a:off x="642938" y="2720975"/>
            <a:ext cx="3071812" cy="27940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929188" y="1857375"/>
            <a:ext cx="3786187" cy="26781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Дано: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Хорда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делит окружность на две части, градусные величины которых относятся как 5:7.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Найти: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вписанный угол 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АСВ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428625"/>
            <a:ext cx="8229600" cy="500063"/>
          </a:xfrm>
          <a:prstGeom prst="rect">
            <a:avLst/>
          </a:prstGeom>
        </p:spPr>
        <p:txBody>
          <a:bodyPr anchor="ctr">
            <a:normAutofit fontScale="8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16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642938" y="1643063"/>
            <a:ext cx="3143250" cy="3000375"/>
          </a:xfrm>
          <a:prstGeom prst="ellipse">
            <a:avLst/>
          </a:prstGeom>
          <a:gradFill flip="none" rotWithShape="1">
            <a:gsLst>
              <a:gs pos="3000">
                <a:schemeClr val="bg1">
                  <a:alpha val="54000"/>
                </a:schemeClr>
              </a:gs>
              <a:gs pos="48000">
                <a:schemeClr val="accent4">
                  <a:lumMod val="60000"/>
                  <a:lumOff val="40000"/>
                  <a:alpha val="17000"/>
                </a:schemeClr>
              </a:gs>
              <a:gs pos="100000">
                <a:schemeClr val="accent2">
                  <a:tint val="45000"/>
                  <a:satMod val="250000"/>
                  <a:alpha val="24000"/>
                </a:schemeClr>
              </a:gs>
            </a:gsLst>
            <a:lin ang="18900000" scaled="1"/>
            <a:tileRect/>
          </a:gra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rot="5400000">
            <a:off x="1107281" y="2321719"/>
            <a:ext cx="2428875" cy="17859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>
            <a:endCxn id="3" idx="5"/>
          </p:cNvCxnSpPr>
          <p:nvPr/>
        </p:nvCxnSpPr>
        <p:spPr>
          <a:xfrm>
            <a:off x="1000125" y="2143125"/>
            <a:ext cx="2325688" cy="20605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3" name="TextBox 5"/>
          <p:cNvSpPr txBox="1">
            <a:spLocks noChangeArrowheads="1"/>
          </p:cNvSpPr>
          <p:nvPr/>
        </p:nvSpPr>
        <p:spPr bwMode="auto">
          <a:xfrm>
            <a:off x="1071563" y="4357688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32774" name="TextBox 6"/>
          <p:cNvSpPr txBox="1">
            <a:spLocks noChangeArrowheads="1"/>
          </p:cNvSpPr>
          <p:nvPr/>
        </p:nvSpPr>
        <p:spPr bwMode="auto">
          <a:xfrm>
            <a:off x="3143250" y="1500188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32775" name="TextBox 7"/>
          <p:cNvSpPr txBox="1">
            <a:spLocks noChangeArrowheads="1"/>
          </p:cNvSpPr>
          <p:nvPr/>
        </p:nvSpPr>
        <p:spPr bwMode="auto">
          <a:xfrm>
            <a:off x="1643063" y="3071813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  <p:sp>
        <p:nvSpPr>
          <p:cNvPr id="9" name="Овал 8"/>
          <p:cNvSpPr/>
          <p:nvPr/>
        </p:nvSpPr>
        <p:spPr>
          <a:xfrm flipH="1">
            <a:off x="2214563" y="3214688"/>
            <a:ext cx="71437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0" name="Прямая соединительная линия 9"/>
          <p:cNvCxnSpPr>
            <a:endCxn id="3" idx="5"/>
          </p:cNvCxnSpPr>
          <p:nvPr/>
        </p:nvCxnSpPr>
        <p:spPr>
          <a:xfrm rot="16200000" flipH="1">
            <a:off x="2168526" y="3046412"/>
            <a:ext cx="2203450" cy="11112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8" name="TextBox 10"/>
          <p:cNvSpPr txBox="1">
            <a:spLocks noChangeArrowheads="1"/>
          </p:cNvSpPr>
          <p:nvPr/>
        </p:nvSpPr>
        <p:spPr bwMode="auto">
          <a:xfrm>
            <a:off x="642938" y="1785938"/>
            <a:ext cx="527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D</a:t>
            </a:r>
            <a:endParaRPr lang="ru-RU" sz="3200" b="1">
              <a:latin typeface="Georgia" pitchFamily="18" charset="0"/>
            </a:endParaRPr>
          </a:p>
        </p:txBody>
      </p:sp>
      <p:sp>
        <p:nvSpPr>
          <p:cNvPr id="32779" name="TextBox 11"/>
          <p:cNvSpPr txBox="1">
            <a:spLocks noChangeArrowheads="1"/>
          </p:cNvSpPr>
          <p:nvPr/>
        </p:nvSpPr>
        <p:spPr bwMode="auto">
          <a:xfrm>
            <a:off x="3286125" y="4143375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В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929188" y="1857375"/>
            <a:ext cx="3786187" cy="23082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Дано: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АС и В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диаметры. Центральный угол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равен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110°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Найти: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вписанный угол 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АСВ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428625"/>
            <a:ext cx="8229600" cy="500063"/>
          </a:xfrm>
          <a:prstGeom prst="rect">
            <a:avLst/>
          </a:prstGeom>
        </p:spPr>
        <p:txBody>
          <a:bodyPr anchor="ctr">
            <a:normAutofit fontScale="8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17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642938" y="1643063"/>
            <a:ext cx="3143250" cy="3000375"/>
          </a:xfrm>
          <a:prstGeom prst="ellipse">
            <a:avLst/>
          </a:prstGeom>
          <a:gradFill flip="none" rotWithShape="1">
            <a:gsLst>
              <a:gs pos="3000">
                <a:schemeClr val="bg1">
                  <a:alpha val="54000"/>
                </a:schemeClr>
              </a:gs>
              <a:gs pos="9000">
                <a:schemeClr val="accent3">
                  <a:lumMod val="75000"/>
                  <a:alpha val="57000"/>
                </a:schemeClr>
              </a:gs>
              <a:gs pos="100000">
                <a:schemeClr val="accent2">
                  <a:tint val="45000"/>
                  <a:satMod val="250000"/>
                  <a:alpha val="24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" name="Прямая соединительная линия 3"/>
          <p:cNvCxnSpPr>
            <a:stCxn id="3" idx="0"/>
          </p:cNvCxnSpPr>
          <p:nvPr/>
        </p:nvCxnSpPr>
        <p:spPr>
          <a:xfrm rot="16200000" flipH="1" flipV="1">
            <a:off x="464344" y="1893094"/>
            <a:ext cx="2000250" cy="15001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>
            <a:endCxn id="3" idx="5"/>
          </p:cNvCxnSpPr>
          <p:nvPr/>
        </p:nvCxnSpPr>
        <p:spPr>
          <a:xfrm>
            <a:off x="714375" y="3643313"/>
            <a:ext cx="2611438" cy="5603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797" name="TextBox 5"/>
          <p:cNvSpPr txBox="1">
            <a:spLocks noChangeArrowheads="1"/>
          </p:cNvSpPr>
          <p:nvPr/>
        </p:nvSpPr>
        <p:spPr bwMode="auto">
          <a:xfrm>
            <a:off x="285750" y="3500438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33798" name="TextBox 6"/>
          <p:cNvSpPr txBox="1">
            <a:spLocks noChangeArrowheads="1"/>
          </p:cNvSpPr>
          <p:nvPr/>
        </p:nvSpPr>
        <p:spPr bwMode="auto">
          <a:xfrm>
            <a:off x="3571875" y="2071688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33799" name="TextBox 7"/>
          <p:cNvSpPr txBox="1">
            <a:spLocks noChangeArrowheads="1"/>
          </p:cNvSpPr>
          <p:nvPr/>
        </p:nvSpPr>
        <p:spPr bwMode="auto">
          <a:xfrm>
            <a:off x="1643063" y="3071813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  <p:sp>
        <p:nvSpPr>
          <p:cNvPr id="9" name="Овал 8"/>
          <p:cNvSpPr/>
          <p:nvPr/>
        </p:nvSpPr>
        <p:spPr>
          <a:xfrm flipH="1">
            <a:off x="2214563" y="3214688"/>
            <a:ext cx="71437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0" name="Прямая соединительная линия 9"/>
          <p:cNvCxnSpPr>
            <a:endCxn id="3" idx="5"/>
          </p:cNvCxnSpPr>
          <p:nvPr/>
        </p:nvCxnSpPr>
        <p:spPr>
          <a:xfrm rot="5400000">
            <a:off x="2632869" y="3193257"/>
            <a:ext cx="1703387" cy="3175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02" name="TextBox 10"/>
          <p:cNvSpPr txBox="1">
            <a:spLocks noChangeArrowheads="1"/>
          </p:cNvSpPr>
          <p:nvPr/>
        </p:nvSpPr>
        <p:spPr bwMode="auto">
          <a:xfrm>
            <a:off x="3286125" y="4071938"/>
            <a:ext cx="527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D</a:t>
            </a:r>
            <a:endParaRPr lang="ru-RU" sz="3200" b="1">
              <a:latin typeface="Georgia" pitchFamily="18" charset="0"/>
            </a:endParaRPr>
          </a:p>
        </p:txBody>
      </p:sp>
      <p:sp>
        <p:nvSpPr>
          <p:cNvPr id="33803" name="TextBox 11"/>
          <p:cNvSpPr txBox="1">
            <a:spLocks noChangeArrowheads="1"/>
          </p:cNvSpPr>
          <p:nvPr/>
        </p:nvSpPr>
        <p:spPr bwMode="auto">
          <a:xfrm>
            <a:off x="1857375" y="114300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В</a:t>
            </a:r>
          </a:p>
        </p:txBody>
      </p:sp>
      <p:cxnSp>
        <p:nvCxnSpPr>
          <p:cNvPr id="21" name="Прямая соединительная линия 20"/>
          <p:cNvCxnSpPr>
            <a:stCxn id="3" idx="0"/>
          </p:cNvCxnSpPr>
          <p:nvPr/>
        </p:nvCxnSpPr>
        <p:spPr>
          <a:xfrm rot="16200000" flipH="1">
            <a:off x="2500313" y="1357313"/>
            <a:ext cx="857250" cy="14287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786313" y="1214438"/>
            <a:ext cx="3786187" cy="44831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Дано:</a:t>
            </a:r>
          </a:p>
          <a:p>
            <a:r>
              <a:rPr lang="ru-RU" sz="2400" i="1">
                <a:latin typeface="Times New Roman" pitchFamily="18" charset="0"/>
                <a:cs typeface="Times New Roman" pitchFamily="18" charset="0"/>
              </a:rPr>
              <a:t>а)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АВС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 вписанный четырехугольник, </a:t>
            </a:r>
            <a:r>
              <a:rPr lang="ru-RU" sz="2400" b="1"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∠ А =58°</a:t>
            </a:r>
          </a:p>
          <a:p>
            <a:r>
              <a:rPr lang="ru-RU" sz="2400" i="1"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б) </a:t>
            </a:r>
            <a:r>
              <a:rPr lang="ru-RU" sz="2400"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точки </a:t>
            </a:r>
            <a:r>
              <a:rPr lang="ru-RU" sz="2400" b="1"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А,В,С</a:t>
            </a:r>
            <a:r>
              <a:rPr lang="ru-RU" sz="2400"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и </a:t>
            </a:r>
            <a:r>
              <a:rPr lang="en-US" sz="2400" b="1"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D</a:t>
            </a:r>
            <a:r>
              <a:rPr lang="ru-RU" sz="2400" b="1"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</a:t>
            </a:r>
            <a:r>
              <a:rPr lang="ru-RU" sz="2400"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расположенные на окружности, делят эту окружность на 4 дуги, градусные величины которых относятся как </a:t>
            </a:r>
            <a:r>
              <a:rPr lang="ru-RU" sz="2400" b="1"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4:2:3:6 </a:t>
            </a:r>
            <a:endParaRPr lang="ru-RU" sz="2400" b="1" i="1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Найти:</a:t>
            </a:r>
          </a:p>
          <a:p>
            <a:r>
              <a:rPr lang="ru-RU" sz="2400">
                <a:latin typeface="Times New Roman" pitchFamily="18" charset="0"/>
              </a:rPr>
              <a:t>∠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С</a:t>
            </a:r>
            <a:endParaRPr lang="ru-RU" sz="2400" i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428625"/>
            <a:ext cx="8229600" cy="500063"/>
          </a:xfrm>
          <a:prstGeom prst="rect">
            <a:avLst/>
          </a:prstGeom>
        </p:spPr>
        <p:txBody>
          <a:bodyPr anchor="ctr">
            <a:normAutofit fontScale="8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18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642938" y="1643063"/>
            <a:ext cx="3143250" cy="3000375"/>
          </a:xfrm>
          <a:prstGeom prst="ellipse">
            <a:avLst/>
          </a:prstGeom>
          <a:gradFill flip="none" rotWithShape="1">
            <a:gsLst>
              <a:gs pos="45000">
                <a:srgbClr val="00B0F0">
                  <a:alpha val="31000"/>
                </a:srgbClr>
              </a:gs>
              <a:gs pos="9000">
                <a:schemeClr val="accent3">
                  <a:lumMod val="75000"/>
                  <a:alpha val="57000"/>
                </a:schemeClr>
              </a:gs>
              <a:gs pos="100000">
                <a:schemeClr val="accent2">
                  <a:tint val="45000"/>
                  <a:satMod val="250000"/>
                  <a:alpha val="24000"/>
                </a:schemeClr>
              </a:gs>
            </a:gsLst>
            <a:lin ang="18900000" scaled="1"/>
            <a:tileRect/>
          </a:gra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" name="Прямая соединительная линия 3"/>
          <p:cNvCxnSpPr>
            <a:stCxn id="3" idx="0"/>
          </p:cNvCxnSpPr>
          <p:nvPr/>
        </p:nvCxnSpPr>
        <p:spPr>
          <a:xfrm rot="16200000" flipH="1" flipV="1">
            <a:off x="464344" y="1893094"/>
            <a:ext cx="2000250" cy="15001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>
            <a:endCxn id="3" idx="5"/>
          </p:cNvCxnSpPr>
          <p:nvPr/>
        </p:nvCxnSpPr>
        <p:spPr>
          <a:xfrm>
            <a:off x="714375" y="3643313"/>
            <a:ext cx="2611438" cy="5603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21" name="TextBox 5"/>
          <p:cNvSpPr txBox="1">
            <a:spLocks noChangeArrowheads="1"/>
          </p:cNvSpPr>
          <p:nvPr/>
        </p:nvSpPr>
        <p:spPr bwMode="auto">
          <a:xfrm>
            <a:off x="285750" y="3500438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34822" name="TextBox 6"/>
          <p:cNvSpPr txBox="1">
            <a:spLocks noChangeArrowheads="1"/>
          </p:cNvSpPr>
          <p:nvPr/>
        </p:nvSpPr>
        <p:spPr bwMode="auto">
          <a:xfrm>
            <a:off x="3571875" y="2071688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34823" name="TextBox 7"/>
          <p:cNvSpPr txBox="1">
            <a:spLocks noChangeArrowheads="1"/>
          </p:cNvSpPr>
          <p:nvPr/>
        </p:nvSpPr>
        <p:spPr bwMode="auto">
          <a:xfrm>
            <a:off x="1643063" y="3071813"/>
            <a:ext cx="52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О</a:t>
            </a:r>
          </a:p>
        </p:txBody>
      </p:sp>
      <p:sp>
        <p:nvSpPr>
          <p:cNvPr id="9" name="Овал 8"/>
          <p:cNvSpPr/>
          <p:nvPr/>
        </p:nvSpPr>
        <p:spPr>
          <a:xfrm flipH="1">
            <a:off x="2214563" y="3214688"/>
            <a:ext cx="71437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0" name="Прямая соединительная линия 9"/>
          <p:cNvCxnSpPr>
            <a:endCxn id="3" idx="5"/>
          </p:cNvCxnSpPr>
          <p:nvPr/>
        </p:nvCxnSpPr>
        <p:spPr>
          <a:xfrm rot="5400000">
            <a:off x="2632869" y="3193257"/>
            <a:ext cx="1703387" cy="3175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26" name="TextBox 10"/>
          <p:cNvSpPr txBox="1">
            <a:spLocks noChangeArrowheads="1"/>
          </p:cNvSpPr>
          <p:nvPr/>
        </p:nvSpPr>
        <p:spPr bwMode="auto">
          <a:xfrm>
            <a:off x="3286125" y="4071938"/>
            <a:ext cx="527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Georgia" pitchFamily="18" charset="0"/>
              </a:rPr>
              <a:t>D</a:t>
            </a:r>
            <a:endParaRPr lang="ru-RU" sz="3200" b="1">
              <a:latin typeface="Georgia" pitchFamily="18" charset="0"/>
            </a:endParaRPr>
          </a:p>
        </p:txBody>
      </p:sp>
      <p:sp>
        <p:nvSpPr>
          <p:cNvPr id="34827" name="TextBox 11"/>
          <p:cNvSpPr txBox="1">
            <a:spLocks noChangeArrowheads="1"/>
          </p:cNvSpPr>
          <p:nvPr/>
        </p:nvSpPr>
        <p:spPr bwMode="auto">
          <a:xfrm>
            <a:off x="1857375" y="1143000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В</a:t>
            </a:r>
          </a:p>
        </p:txBody>
      </p:sp>
      <p:cxnSp>
        <p:nvCxnSpPr>
          <p:cNvPr id="13" name="Прямая соединительная линия 12"/>
          <p:cNvCxnSpPr>
            <a:stCxn id="3" idx="0"/>
          </p:cNvCxnSpPr>
          <p:nvPr/>
        </p:nvCxnSpPr>
        <p:spPr>
          <a:xfrm rot="16200000" flipH="1">
            <a:off x="2500313" y="1357313"/>
            <a:ext cx="857250" cy="14287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10800000" flipV="1">
            <a:off x="714375" y="2500313"/>
            <a:ext cx="2928938" cy="114300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endCxn id="3" idx="5"/>
          </p:cNvCxnSpPr>
          <p:nvPr/>
        </p:nvCxnSpPr>
        <p:spPr>
          <a:xfrm rot="16200000" flipH="1">
            <a:off x="1489869" y="2367757"/>
            <a:ext cx="2560637" cy="111125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786313" y="1714500"/>
            <a:ext cx="4000500" cy="23082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Дано:</a:t>
            </a:r>
          </a:p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АВС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вписанный четырехугольник, </a:t>
            </a:r>
          </a:p>
          <a:p>
            <a:r>
              <a:rPr lang="ru-RU" sz="2400" b="1"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∠ АВС =110°, ∠ АВ</a:t>
            </a:r>
            <a:r>
              <a:rPr lang="en-US" sz="2400" b="1"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D</a:t>
            </a:r>
            <a:r>
              <a:rPr lang="ru-RU" sz="2400" b="1"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= 70°, </a:t>
            </a:r>
          </a:p>
          <a:p>
            <a:endParaRPr lang="en-US" sz="2400" b="1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Найти: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>
                <a:latin typeface="Times New Roman" pitchFamily="18" charset="0"/>
              </a:rPr>
              <a:t>∠ СА</a:t>
            </a:r>
            <a:r>
              <a:rPr lang="en-US" sz="2400" b="1">
                <a:latin typeface="Times New Roman" pitchFamily="18" charset="0"/>
              </a:rPr>
              <a:t>D</a:t>
            </a:r>
            <a:endParaRPr lang="ru-RU" sz="2400" b="1" i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249488"/>
          <a:ext cx="3614738" cy="33226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1842"/>
                <a:gridCol w="451842"/>
                <a:gridCol w="451842"/>
                <a:gridCol w="451842"/>
                <a:gridCol w="451842"/>
                <a:gridCol w="451842"/>
                <a:gridCol w="451842"/>
                <a:gridCol w="451842"/>
              </a:tblGrid>
              <a:tr h="41533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3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3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3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3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3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3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3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Овал 4"/>
          <p:cNvSpPr/>
          <p:nvPr/>
        </p:nvSpPr>
        <p:spPr>
          <a:xfrm>
            <a:off x="1000125" y="2714625"/>
            <a:ext cx="2571750" cy="2357438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" name="Прямая соединительная линия 6"/>
          <p:cNvCxnSpPr>
            <a:stCxn id="5" idx="3"/>
          </p:cNvCxnSpPr>
          <p:nvPr/>
        </p:nvCxnSpPr>
        <p:spPr>
          <a:xfrm rot="5400000" flipH="1" flipV="1">
            <a:off x="1717676" y="3016250"/>
            <a:ext cx="1370012" cy="2052637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5" idx="5"/>
          </p:cNvCxnSpPr>
          <p:nvPr/>
        </p:nvCxnSpPr>
        <p:spPr>
          <a:xfrm rot="5400000" flipH="1" flipV="1">
            <a:off x="2617788" y="3935413"/>
            <a:ext cx="1370012" cy="214312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927" name="TextBox 10"/>
          <p:cNvSpPr txBox="1">
            <a:spLocks noChangeArrowheads="1"/>
          </p:cNvSpPr>
          <p:nvPr/>
        </p:nvSpPr>
        <p:spPr bwMode="auto">
          <a:xfrm>
            <a:off x="928688" y="4643438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35928" name="TextBox 11"/>
          <p:cNvSpPr txBox="1">
            <a:spLocks noChangeArrowheads="1"/>
          </p:cNvSpPr>
          <p:nvPr/>
        </p:nvSpPr>
        <p:spPr bwMode="auto">
          <a:xfrm>
            <a:off x="3143250" y="4643438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35929" name="TextBox 12"/>
          <p:cNvSpPr txBox="1">
            <a:spLocks noChangeArrowheads="1"/>
          </p:cNvSpPr>
          <p:nvPr/>
        </p:nvSpPr>
        <p:spPr bwMode="auto">
          <a:xfrm>
            <a:off x="3286125" y="2786063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В</a:t>
            </a: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500063" y="428625"/>
            <a:ext cx="8229600" cy="500063"/>
          </a:xfrm>
          <a:prstGeom prst="rect">
            <a:avLst/>
          </a:prstGeom>
        </p:spPr>
        <p:txBody>
          <a:bodyPr anchor="ctr">
            <a:normAutofit fontScale="8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19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86313" y="2714625"/>
            <a:ext cx="4000500" cy="12001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Найти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величину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>
                <a:latin typeface="Times New Roman" pitchFamily="18" charset="0"/>
                <a:ea typeface="Cambria Math"/>
                <a:cs typeface="Times New Roman" pitchFamily="18" charset="0"/>
              </a:rPr>
              <a:t>∠ АВС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одержимое 3"/>
          <p:cNvGraphicFramePr>
            <a:graphicFrameLocks/>
          </p:cNvGraphicFramePr>
          <p:nvPr/>
        </p:nvGraphicFramePr>
        <p:xfrm>
          <a:off x="457200" y="2249488"/>
          <a:ext cx="3614738" cy="33226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1842"/>
                <a:gridCol w="451842"/>
                <a:gridCol w="451842"/>
                <a:gridCol w="451842"/>
                <a:gridCol w="451842"/>
                <a:gridCol w="451842"/>
                <a:gridCol w="451842"/>
                <a:gridCol w="451842"/>
              </a:tblGrid>
              <a:tr h="41533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3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3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3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3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3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3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3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Овал 2"/>
          <p:cNvSpPr/>
          <p:nvPr/>
        </p:nvSpPr>
        <p:spPr>
          <a:xfrm>
            <a:off x="1000125" y="2714625"/>
            <a:ext cx="2571750" cy="2357438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" name="Прямая соединительная линия 3"/>
          <p:cNvCxnSpPr>
            <a:stCxn id="3" idx="3"/>
            <a:endCxn id="3" idx="0"/>
          </p:cNvCxnSpPr>
          <p:nvPr/>
        </p:nvCxnSpPr>
        <p:spPr>
          <a:xfrm rot="5400000" flipH="1" flipV="1">
            <a:off x="824707" y="3266281"/>
            <a:ext cx="2012950" cy="909637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>
            <a:stCxn id="3" idx="5"/>
            <a:endCxn id="3" idx="3"/>
          </p:cNvCxnSpPr>
          <p:nvPr/>
        </p:nvCxnSpPr>
        <p:spPr>
          <a:xfrm rot="5400000">
            <a:off x="2286000" y="3817938"/>
            <a:ext cx="1587" cy="1817688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951" name="TextBox 5"/>
          <p:cNvSpPr txBox="1">
            <a:spLocks noChangeArrowheads="1"/>
          </p:cNvSpPr>
          <p:nvPr/>
        </p:nvSpPr>
        <p:spPr bwMode="auto">
          <a:xfrm>
            <a:off x="928688" y="4643438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А</a:t>
            </a:r>
          </a:p>
        </p:txBody>
      </p:sp>
      <p:sp>
        <p:nvSpPr>
          <p:cNvPr id="36952" name="TextBox 6"/>
          <p:cNvSpPr txBox="1">
            <a:spLocks noChangeArrowheads="1"/>
          </p:cNvSpPr>
          <p:nvPr/>
        </p:nvSpPr>
        <p:spPr bwMode="auto">
          <a:xfrm>
            <a:off x="3143250" y="4643438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С</a:t>
            </a:r>
          </a:p>
        </p:txBody>
      </p:sp>
      <p:sp>
        <p:nvSpPr>
          <p:cNvPr id="36953" name="TextBox 7"/>
          <p:cNvSpPr txBox="1">
            <a:spLocks noChangeArrowheads="1"/>
          </p:cNvSpPr>
          <p:nvPr/>
        </p:nvSpPr>
        <p:spPr bwMode="auto">
          <a:xfrm>
            <a:off x="1928813" y="2214563"/>
            <a:ext cx="49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В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00063" y="428625"/>
            <a:ext cx="8229600" cy="500063"/>
          </a:xfrm>
          <a:prstGeom prst="rect">
            <a:avLst/>
          </a:prstGeom>
        </p:spPr>
        <p:txBody>
          <a:bodyPr anchor="ctr">
            <a:normAutofit fontScale="8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Задача № 20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86313" y="2714625"/>
            <a:ext cx="4000500" cy="12001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Найти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величину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>
                <a:latin typeface="Times New Roman" pitchFamily="18" charset="0"/>
                <a:ea typeface="Cambria Math"/>
                <a:cs typeface="Times New Roman" pitchFamily="18" charset="0"/>
              </a:rPr>
              <a:t>∠ ВАС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360</TotalTime>
  <Words>413</Words>
  <Application>Microsoft Office PowerPoint</Application>
  <PresentationFormat>Экран (4:3)</PresentationFormat>
  <Paragraphs>184</Paragraphs>
  <Slides>22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4" baseType="lpstr">
      <vt:lpstr>Georgia</vt:lpstr>
      <vt:lpstr>Arial</vt:lpstr>
      <vt:lpstr>Trebuchet MS</vt:lpstr>
      <vt:lpstr>Wingdings 2</vt:lpstr>
      <vt:lpstr>Calibri</vt:lpstr>
      <vt:lpstr>Times New Roman</vt:lpstr>
      <vt:lpstr>Cambria Math</vt:lpstr>
      <vt:lpstr>Городская</vt:lpstr>
      <vt:lpstr>Городская</vt:lpstr>
      <vt:lpstr>Городская</vt:lpstr>
      <vt:lpstr>Городская</vt:lpstr>
      <vt:lpstr>Формула</vt:lpstr>
      <vt:lpstr>Слайд 1</vt:lpstr>
      <vt:lpstr>Углы, вписанные в окружность</vt:lpstr>
      <vt:lpstr>Задача № 1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Задачи на готовых Чертежах Углы, вписанные в окружность</dc:title>
  <cp:lastModifiedBy>Учитель</cp:lastModifiedBy>
  <cp:revision>38</cp:revision>
  <dcterms:modified xsi:type="dcterms:W3CDTF">2021-09-14T11:05:31Z</dcterms:modified>
</cp:coreProperties>
</file>