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256" r:id="rId2"/>
    <p:sldId id="309" r:id="rId3"/>
    <p:sldId id="258" r:id="rId4"/>
    <p:sldId id="310" r:id="rId5"/>
    <p:sldId id="311" r:id="rId6"/>
    <p:sldId id="319" r:id="rId7"/>
    <p:sldId id="313" r:id="rId8"/>
    <p:sldId id="314" r:id="rId9"/>
    <p:sldId id="260" r:id="rId10"/>
    <p:sldId id="261" r:id="rId11"/>
    <p:sldId id="317" r:id="rId12"/>
    <p:sldId id="316" r:id="rId13"/>
    <p:sldId id="315" r:id="rId14"/>
    <p:sldId id="320" r:id="rId15"/>
    <p:sldId id="321" r:id="rId16"/>
    <p:sldId id="322" r:id="rId17"/>
    <p:sldId id="264" r:id="rId18"/>
    <p:sldId id="323" r:id="rId19"/>
    <p:sldId id="324" r:id="rId20"/>
    <p:sldId id="327" r:id="rId21"/>
    <p:sldId id="328" r:id="rId22"/>
    <p:sldId id="329" r:id="rId23"/>
    <p:sldId id="325" r:id="rId24"/>
    <p:sldId id="326" r:id="rId25"/>
    <p:sldId id="332" r:id="rId26"/>
    <p:sldId id="330" r:id="rId27"/>
    <p:sldId id="331" r:id="rId28"/>
    <p:sldId id="267" r:id="rId29"/>
    <p:sldId id="268" r:id="rId30"/>
    <p:sldId id="269" r:id="rId31"/>
    <p:sldId id="270" r:id="rId32"/>
    <p:sldId id="271" r:id="rId33"/>
    <p:sldId id="265" r:id="rId34"/>
    <p:sldId id="266" r:id="rId35"/>
    <p:sldId id="272" r:id="rId36"/>
    <p:sldId id="273" r:id="rId37"/>
    <p:sldId id="274" r:id="rId38"/>
    <p:sldId id="275" r:id="rId39"/>
    <p:sldId id="276" r:id="rId40"/>
    <p:sldId id="277" r:id="rId41"/>
    <p:sldId id="278" r:id="rId42"/>
    <p:sldId id="279" r:id="rId43"/>
    <p:sldId id="280" r:id="rId44"/>
    <p:sldId id="281" r:id="rId45"/>
    <p:sldId id="282" r:id="rId46"/>
    <p:sldId id="283" r:id="rId47"/>
    <p:sldId id="284" r:id="rId48"/>
    <p:sldId id="285" r:id="rId49"/>
    <p:sldId id="286" r:id="rId50"/>
    <p:sldId id="287" r:id="rId51"/>
    <p:sldId id="288" r:id="rId52"/>
    <p:sldId id="289" r:id="rId53"/>
    <p:sldId id="290" r:id="rId54"/>
    <p:sldId id="291" r:id="rId55"/>
    <p:sldId id="292" r:id="rId56"/>
    <p:sldId id="293" r:id="rId57"/>
    <p:sldId id="294" r:id="rId58"/>
    <p:sldId id="295" r:id="rId59"/>
    <p:sldId id="296" r:id="rId60"/>
    <p:sldId id="297" r:id="rId61"/>
    <p:sldId id="298" r:id="rId62"/>
    <p:sldId id="299" r:id="rId63"/>
    <p:sldId id="300" r:id="rId64"/>
    <p:sldId id="301" r:id="rId65"/>
    <p:sldId id="302" r:id="rId66"/>
    <p:sldId id="303" r:id="rId67"/>
    <p:sldId id="304" r:id="rId68"/>
    <p:sldId id="305" r:id="rId69"/>
    <p:sldId id="306" r:id="rId70"/>
    <p:sldId id="307" r:id="rId71"/>
    <p:sldId id="308" r:id="rId7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864" y="-13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21FC67-EDA1-4B1A-80B4-AD96203B80A9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00ABA-F8B8-462D-AF1D-1BF5878B4E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0054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3A3D3-925F-4211-AEF1-A35A35BB0A66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A55BD-5875-4609-8B93-92CD1B3C57A4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FCE9C-2D01-41BF-8B0A-1FC92927F30E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182E3-F364-441D-B81E-4EFDA50BC245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5792E-D22D-43D3-8630-B1EFB7EAF7E5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09027-1487-423D-B561-E694BCC3644F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93C5-6750-4667-BEFA-6081BC040B33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8541-9DF7-4647-9807-8A53EC52E4F0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FFDA1-06BC-4DFF-85E5-C76217FB0BEE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3AE3E-D260-4E18-B0ED-6A3893A3E6DD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A437-A090-46A2-8261-E16B432E9CF3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54D01-EE66-4221-902D-1C6024209F3C}" type="datetime1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420888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b="1" dirty="0" smtClean="0"/>
              <a:t>Задание </a:t>
            </a:r>
            <a:r>
              <a:rPr lang="ru-RU" sz="6000" b="1" dirty="0" smtClean="0"/>
              <a:t>№20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992888" cy="17526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Знаки препинания в сложном предложении          с различными видами связи.</a:t>
            </a:r>
            <a:endParaRPr lang="ru-RU" sz="2800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70C0"/>
                </a:solidFill>
              </a:rPr>
              <a:t>Сложное предложение с разными видами связи.</a:t>
            </a:r>
            <a:endParaRPr lang="ru-RU" sz="2800" dirty="0" smtClean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pic>
        <p:nvPicPr>
          <p:cNvPr id="5" name="Picture 10" descr="Рисунок1пол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13112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По ночам к реке подвозили лес (1) и (2) когда белый туман закутывал берега (3) все восемь рот настилали доски (4) на обломки мостов.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>
                <a:latin typeface="Batang" panose="02030600000101010101" pitchFamily="18" charset="-127"/>
                <a:ea typeface="Batang" panose="02030600000101010101" pitchFamily="18" charset="-127"/>
              </a:rPr>
              <a:t>1) </a:t>
            </a:r>
            <a:r>
              <a:rPr lang="ru-RU" dirty="0">
                <a:latin typeface="Batang" panose="02030600000101010101" pitchFamily="18" charset="-127"/>
                <a:ea typeface="Batang" panose="02030600000101010101" pitchFamily="18" charset="-127"/>
              </a:rPr>
              <a:t>1, 3, 4   </a:t>
            </a:r>
            <a:r>
              <a:rPr lang="ru-RU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ru-RU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2</a:t>
            </a:r>
            <a:r>
              <a:rPr lang="ru-RU" b="1" dirty="0">
                <a:latin typeface="Batang" panose="02030600000101010101" pitchFamily="18" charset="-127"/>
                <a:ea typeface="Batang" panose="02030600000101010101" pitchFamily="18" charset="-127"/>
              </a:rPr>
              <a:t>)</a:t>
            </a:r>
            <a:r>
              <a:rPr lang="ru-RU" dirty="0">
                <a:latin typeface="Batang" panose="02030600000101010101" pitchFamily="18" charset="-127"/>
                <a:ea typeface="Batang" panose="02030600000101010101" pitchFamily="18" charset="-127"/>
              </a:rPr>
              <a:t> 1, 4   </a:t>
            </a:r>
            <a:r>
              <a:rPr lang="ru-RU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 </a:t>
            </a:r>
            <a:r>
              <a:rPr lang="ru-RU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3</a:t>
            </a:r>
            <a:r>
              <a:rPr lang="ru-RU" b="1" dirty="0">
                <a:latin typeface="Batang" panose="02030600000101010101" pitchFamily="18" charset="-127"/>
                <a:ea typeface="Batang" panose="02030600000101010101" pitchFamily="18" charset="-127"/>
              </a:rPr>
              <a:t>)</a:t>
            </a:r>
            <a:r>
              <a:rPr lang="ru-RU" dirty="0">
                <a:latin typeface="Batang" panose="02030600000101010101" pitchFamily="18" charset="-127"/>
                <a:ea typeface="Batang" panose="02030600000101010101" pitchFamily="18" charset="-127"/>
              </a:rPr>
              <a:t> 2, 3   </a:t>
            </a:r>
            <a:r>
              <a:rPr lang="ru-RU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 </a:t>
            </a:r>
            <a:r>
              <a:rPr lang="ru-RU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4</a:t>
            </a:r>
            <a:r>
              <a:rPr lang="ru-RU" b="1" dirty="0">
                <a:latin typeface="Batang" panose="02030600000101010101" pitchFamily="18" charset="-127"/>
                <a:ea typeface="Batang" panose="02030600000101010101" pitchFamily="18" charset="-127"/>
              </a:rPr>
              <a:t>)</a:t>
            </a:r>
            <a:r>
              <a:rPr lang="ru-RU" dirty="0">
                <a:latin typeface="Batang" panose="02030600000101010101" pitchFamily="18" charset="-127"/>
                <a:ea typeface="Batang" panose="02030600000101010101" pitchFamily="18" charset="-127"/>
              </a:rPr>
              <a:t> 1, 2, 3</a:t>
            </a:r>
          </a:p>
          <a:p>
            <a:pPr marL="0" indent="0">
              <a:buNone/>
            </a:pPr>
            <a:endParaRPr lang="ru-RU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008" y="404664"/>
            <a:ext cx="806489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177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2952328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/>
              <a:t>В сложном предложении, состоящем из нескольких простых, связанных между собой различными видами связи, могут оказаться рядом </a:t>
            </a:r>
            <a:r>
              <a:rPr lang="ru-RU" b="1" i="1" dirty="0" smtClean="0"/>
              <a:t>сочинительный</a:t>
            </a:r>
            <a:r>
              <a:rPr lang="ru-RU" b="1" dirty="0" smtClean="0"/>
              <a:t> и </a:t>
            </a:r>
            <a:r>
              <a:rPr lang="ru-RU" b="1" i="1" dirty="0" smtClean="0"/>
              <a:t>подчинительный </a:t>
            </a:r>
            <a:r>
              <a:rPr lang="ru-RU" b="1" dirty="0" smtClean="0"/>
              <a:t>союзы.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8043" y="3501008"/>
            <a:ext cx="8640960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соединительного союза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подчинительного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если после придаточной части 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следует </a:t>
            </a: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0070C0"/>
                </a:solidFill>
              </a:rPr>
              <a:t>Начнём </a:t>
            </a:r>
            <a:r>
              <a:rPr lang="ru-RU" sz="4000" dirty="0">
                <a:solidFill>
                  <a:srgbClr val="0070C0"/>
                </a:solidFill>
              </a:rPr>
              <a:t>с синтаксического разбора </a:t>
            </a:r>
            <a:r>
              <a:rPr lang="ru-RU" sz="4000" dirty="0" smtClean="0">
                <a:solidFill>
                  <a:srgbClr val="0070C0"/>
                </a:solidFill>
              </a:rPr>
              <a:t>предложения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По ночам к реке подвозили лес (1) и (2) </a:t>
            </a:r>
            <a:r>
              <a:rPr lang="ru-RU" dirty="0" smtClean="0"/>
              <a:t>когда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белый туман закутывал берега (3) все </a:t>
            </a:r>
            <a:r>
              <a:rPr lang="ru-RU" dirty="0" smtClean="0"/>
              <a:t>восемь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рот настилали доски (4) на обломки мостов. 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570016" y="2132856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570016" y="2184672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763688" y="2676928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993952" y="2676928"/>
            <a:ext cx="16835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993952" y="2737888"/>
            <a:ext cx="16835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308304" y="2698264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31640" y="3284984"/>
            <a:ext cx="17281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331640" y="3356992"/>
            <a:ext cx="17281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11560" y="3284984"/>
            <a:ext cx="5760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23528" y="3933056"/>
            <a:ext cx="8568952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 Narrow" panose="020B0606020202030204" pitchFamily="34" charset="0"/>
              </a:rPr>
              <a:t>Таким образом, предложение сложное. Первая часть - это односоставное неопределенно-личное предложение, т.е. есть только один главный член (подвозили). </a:t>
            </a:r>
          </a:p>
          <a:p>
            <a:pPr algn="just"/>
            <a:r>
              <a:rPr lang="ru-RU" sz="2400" dirty="0" smtClean="0"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latin typeface="Arial Narrow" panose="020B0606020202030204" pitchFamily="34" charset="0"/>
              </a:rPr>
              <a:t>и третья части - двусоставные предложения (есть и подлежащее, и сказуемое)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414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0405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dirty="0" smtClean="0"/>
              <a:t>По ночам к реке подвозили лес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dirty="0" smtClean="0"/>
              <a:t> (1) </a:t>
            </a:r>
            <a:r>
              <a:rPr lang="ru-RU" i="1" dirty="0" smtClean="0"/>
              <a:t>и </a:t>
            </a:r>
            <a:r>
              <a:rPr lang="ru-RU" dirty="0" smtClean="0"/>
              <a:t>(2)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i="1" dirty="0" smtClean="0"/>
              <a:t>когда</a:t>
            </a:r>
          </a:p>
          <a:p>
            <a:pPr marL="0" indent="0" algn="just">
              <a:buNone/>
            </a:pPr>
            <a:r>
              <a:rPr lang="ru-RU" dirty="0" smtClean="0"/>
              <a:t> белый туман закутывал берега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dirty="0" smtClean="0"/>
              <a:t> (3)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dirty="0" smtClean="0"/>
              <a:t>все восемь</a:t>
            </a:r>
          </a:p>
          <a:p>
            <a:pPr marL="0" indent="0" algn="just">
              <a:buNone/>
            </a:pPr>
            <a:r>
              <a:rPr lang="ru-RU" dirty="0" smtClean="0"/>
              <a:t> рот настилали доски (4) на обломки мостов</a:t>
            </a:r>
            <a:r>
              <a:rPr lang="ru-RU" b="1" dirty="0" smtClean="0">
                <a:solidFill>
                  <a:srgbClr val="FF0000"/>
                </a:solidFill>
              </a:rPr>
              <a:t>]  </a:t>
            </a:r>
            <a:r>
              <a:rPr lang="ru-RU" dirty="0" smtClean="0"/>
              <a:t>. 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491880" y="2132856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491880" y="2184672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619672" y="2676928"/>
            <a:ext cx="10801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843808" y="2698264"/>
            <a:ext cx="16835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2747816"/>
            <a:ext cx="16835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452320" y="2664040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213952" y="3284984"/>
            <a:ext cx="17281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213952" y="3356992"/>
            <a:ext cx="17281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55024" y="3284984"/>
            <a:ext cx="5760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331640" y="4221088"/>
            <a:ext cx="6264696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и</a:t>
            </a:r>
            <a:r>
              <a:rPr lang="ru-RU" sz="4400" dirty="0"/>
              <a:t> </a:t>
            </a:r>
            <a:r>
              <a:rPr lang="ru-RU" sz="4400" dirty="0" smtClean="0"/>
              <a:t>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когда</a:t>
            </a:r>
            <a:r>
              <a:rPr lang="ru-RU" sz="4400" dirty="0" smtClean="0"/>
              <a:t>...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dirty="0" smtClean="0"/>
              <a:t>  </a:t>
            </a:r>
            <a:r>
              <a:rPr lang="ru-RU" sz="4400" dirty="0" smtClean="0">
                <a:solidFill>
                  <a:srgbClr val="FF0000"/>
                </a:solidFill>
              </a:rPr>
              <a:t>[</a:t>
            </a:r>
            <a:r>
              <a:rPr lang="ru-RU" sz="4400" dirty="0"/>
              <a:t>3</a:t>
            </a:r>
            <a:r>
              <a:rPr lang="ru-RU" sz="4400" dirty="0">
                <a:solidFill>
                  <a:srgbClr val="FF0000"/>
                </a:solidFill>
              </a:rPr>
              <a:t>]</a:t>
            </a:r>
            <a:r>
              <a:rPr lang="ru-RU" sz="4400" dirty="0"/>
              <a:t>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39596" y="4221376"/>
            <a:ext cx="4025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372524" y="1484784"/>
            <a:ext cx="143270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5868144" y="4221087"/>
            <a:ext cx="3048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187080" y="4221086"/>
            <a:ext cx="304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173692" y="2114584"/>
            <a:ext cx="199254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167608" y="1415231"/>
            <a:ext cx="216024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5" name="Выгнутая вверх стрелка 14"/>
          <p:cNvSpPr/>
          <p:nvPr/>
        </p:nvSpPr>
        <p:spPr>
          <a:xfrm flipH="1">
            <a:off x="4788024" y="4096792"/>
            <a:ext cx="1721288" cy="24916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7374448" y="1292119"/>
            <a:ext cx="190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[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H="1">
            <a:off x="8028384" y="2499303"/>
            <a:ext cx="190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C00000"/>
                </a:solidFill>
              </a:rPr>
              <a:t>]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00672" y="5445224"/>
            <a:ext cx="864096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соединительного союза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подчини-тельного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после придаточной части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1257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7" grpId="0" animBg="1"/>
      <p:bldP spid="19" grpId="0"/>
      <p:bldP spid="20" grpId="0"/>
      <p:bldP spid="21" grpId="0" animBg="1"/>
      <p:bldP spid="23" grpId="0" animBg="1"/>
      <p:bldP spid="1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2952328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/>
              <a:t>В сложном предложении, состоящем из нескольких простых, связанных между собой различными видами связи, могут оказаться рядом </a:t>
            </a:r>
            <a:r>
              <a:rPr lang="ru-RU" b="1" i="1" dirty="0" smtClean="0"/>
              <a:t>сочинительный</a:t>
            </a:r>
            <a:r>
              <a:rPr lang="ru-RU" b="1" dirty="0" smtClean="0"/>
              <a:t> и </a:t>
            </a:r>
            <a:r>
              <a:rPr lang="ru-RU" b="1" i="1" dirty="0" smtClean="0"/>
              <a:t>подчинительный</a:t>
            </a:r>
            <a:r>
              <a:rPr lang="ru-RU" b="1" dirty="0" smtClean="0"/>
              <a:t> союзы.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5560" y="3068960"/>
            <a:ext cx="8352928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соединительного союза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подчинительного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если после придаточной части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1544" y="5301208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FF0000"/>
                </a:solidFill>
              </a:rPr>
              <a:t>!!! </a:t>
            </a:r>
            <a:r>
              <a:rPr lang="ru-RU" sz="2400" dirty="0" smtClean="0"/>
              <a:t>Всегда </a:t>
            </a:r>
            <a:r>
              <a:rPr lang="ru-RU" sz="2400" b="1" dirty="0">
                <a:solidFill>
                  <a:srgbClr val="0070C0"/>
                </a:solidFill>
              </a:rPr>
              <a:t>ставится</a:t>
            </a:r>
            <a:r>
              <a:rPr lang="ru-RU" sz="2400" dirty="0"/>
              <a:t> запятая перед </a:t>
            </a:r>
            <a:r>
              <a:rPr lang="ru-RU" sz="2800" i="1" dirty="0"/>
              <a:t>то</a:t>
            </a:r>
            <a:r>
              <a:rPr lang="ru-RU" sz="2400" dirty="0"/>
              <a:t>, </a:t>
            </a:r>
            <a:r>
              <a:rPr lang="ru-RU" sz="2800" i="1" dirty="0"/>
              <a:t>так</a:t>
            </a:r>
            <a:r>
              <a:rPr lang="ru-RU" sz="2400" dirty="0"/>
              <a:t> или союзом </a:t>
            </a:r>
            <a:r>
              <a:rPr lang="ru-RU" sz="2800" i="1" dirty="0"/>
              <a:t>но</a:t>
            </a:r>
            <a:r>
              <a:rPr lang="ru-RU" sz="2400" dirty="0"/>
              <a:t>, стоящими после придаточного </a:t>
            </a:r>
            <a:r>
              <a:rPr lang="ru-RU" sz="2400" dirty="0" smtClean="0"/>
              <a:t>предложения.</a:t>
            </a: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332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</a:t>
            </a:r>
            <a:r>
              <a:rPr lang="ru-RU" sz="3600" dirty="0">
                <a:solidFill>
                  <a:srgbClr val="0070C0"/>
                </a:solidFill>
              </a:rPr>
              <a:t>с синтаксического разбора </a:t>
            </a:r>
            <a:r>
              <a:rPr lang="ru-RU" sz="3600" dirty="0" smtClean="0">
                <a:solidFill>
                  <a:srgbClr val="0070C0"/>
                </a:solidFill>
              </a:rPr>
              <a:t>предложения</a:t>
            </a:r>
            <a:r>
              <a:rPr lang="ru-RU" sz="3600" dirty="0">
                <a:solidFill>
                  <a:srgbClr val="0070C0"/>
                </a:solidFill>
              </a:rPr>
              <a:t/>
            </a:r>
            <a:br>
              <a:rPr lang="ru-RU" sz="3600" dirty="0">
                <a:solidFill>
                  <a:srgbClr val="0070C0"/>
                </a:solidFill>
              </a:rPr>
            </a:b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Изредка  маленькая  снежинка  прилипала  </a:t>
            </a:r>
          </a:p>
          <a:p>
            <a:pPr marL="0" indent="0" algn="just">
              <a:buNone/>
            </a:pPr>
            <a:r>
              <a:rPr lang="ru-RU" dirty="0"/>
              <a:t>с</a:t>
            </a:r>
            <a:r>
              <a:rPr lang="ru-RU" dirty="0" smtClean="0"/>
              <a:t>наружи  к  стеклу (1)  и  (2)  если  пристально</a:t>
            </a:r>
          </a:p>
          <a:p>
            <a:pPr marL="0" indent="0" algn="just">
              <a:buNone/>
            </a:pPr>
            <a:r>
              <a:rPr lang="ru-RU" dirty="0" smtClean="0"/>
              <a:t> вглядеться  (3)  то  можно  было  увидеть  её</a:t>
            </a:r>
          </a:p>
          <a:p>
            <a:pPr marL="0" indent="0" algn="just">
              <a:buNone/>
            </a:pPr>
            <a:r>
              <a:rPr lang="ru-RU" dirty="0" smtClean="0"/>
              <a:t> строение.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084168" y="2132856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084168" y="2184672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56160" y="3356992"/>
            <a:ext cx="18276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56160" y="3267840"/>
            <a:ext cx="18276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4283968" y="2132856"/>
            <a:ext cx="1584176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835748" y="3284984"/>
            <a:ext cx="38325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842056" y="3356992"/>
            <a:ext cx="382628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23528" y="4437112"/>
            <a:ext cx="8568952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 Narrow" panose="020B0606020202030204" pitchFamily="34" charset="0"/>
              </a:rPr>
              <a:t>Таким образом, предложение сложное. Первая часть </a:t>
            </a:r>
            <a:r>
              <a:rPr lang="ru-RU" sz="2400" dirty="0" smtClean="0">
                <a:latin typeface="Arial Narrow" panose="020B0606020202030204" pitchFamily="34" charset="0"/>
              </a:rPr>
              <a:t>– это двусоставное </a:t>
            </a:r>
            <a:r>
              <a:rPr lang="ru-RU" sz="2400" dirty="0">
                <a:latin typeface="Arial Narrow" panose="020B0606020202030204" pitchFamily="34" charset="0"/>
              </a:rPr>
              <a:t>предложение, т.е. есть </a:t>
            </a:r>
            <a:r>
              <a:rPr lang="ru-RU" sz="2400" dirty="0" smtClean="0">
                <a:latin typeface="Arial Narrow" panose="020B0606020202030204" pitchFamily="34" charset="0"/>
              </a:rPr>
              <a:t>оба главных члена.</a:t>
            </a:r>
          </a:p>
          <a:p>
            <a:pPr algn="just"/>
            <a:r>
              <a:rPr lang="ru-RU" sz="2400" dirty="0" smtClean="0"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latin typeface="Arial Narrow" panose="020B0606020202030204" pitchFamily="34" charset="0"/>
              </a:rPr>
              <a:t>и третья части </a:t>
            </a:r>
            <a:r>
              <a:rPr lang="ru-RU" sz="2400" dirty="0" smtClean="0">
                <a:latin typeface="Arial Narrow" panose="020B0606020202030204" pitchFamily="34" charset="0"/>
              </a:rPr>
              <a:t>– односоставные безличные </a:t>
            </a:r>
            <a:r>
              <a:rPr lang="ru-RU" sz="2400" dirty="0">
                <a:latin typeface="Arial Narrow" panose="020B0606020202030204" pitchFamily="34" charset="0"/>
              </a:rPr>
              <a:t>предложения (есть </a:t>
            </a:r>
            <a:r>
              <a:rPr lang="ru-RU" sz="2400" dirty="0" smtClean="0">
                <a:latin typeface="Arial Narrow" panose="020B0606020202030204" pitchFamily="34" charset="0"/>
              </a:rPr>
              <a:t>только один главный член: сказуемое) 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230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 </a:t>
            </a:r>
            <a:r>
              <a:rPr lang="ru-RU" sz="3600" dirty="0">
                <a:solidFill>
                  <a:srgbClr val="0070C0"/>
                </a:solidFill>
              </a:rPr>
              <a:t/>
            </a:r>
            <a:br>
              <a:rPr lang="ru-RU" sz="3600" dirty="0">
                <a:solidFill>
                  <a:srgbClr val="0070C0"/>
                </a:solidFill>
              </a:rPr>
            </a:b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dirty="0" smtClean="0"/>
              <a:t>Изредка  маленькая  снежинка  прилипала  </a:t>
            </a:r>
          </a:p>
          <a:p>
            <a:pPr marL="0" indent="0" algn="just">
              <a:buNone/>
            </a:pPr>
            <a:r>
              <a:rPr lang="ru-RU" dirty="0"/>
              <a:t>с</a:t>
            </a:r>
            <a:r>
              <a:rPr lang="ru-RU" dirty="0" smtClean="0"/>
              <a:t>наружи  к  стеклу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dirty="0" smtClean="0"/>
              <a:t> (1)  </a:t>
            </a:r>
            <a:r>
              <a:rPr lang="ru-RU" i="1" dirty="0" smtClean="0"/>
              <a:t>и</a:t>
            </a:r>
            <a:r>
              <a:rPr lang="ru-RU" dirty="0" smtClean="0"/>
              <a:t>  (2) 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i="1" dirty="0" smtClean="0"/>
              <a:t>если</a:t>
            </a:r>
            <a:r>
              <a:rPr lang="ru-RU" dirty="0" smtClean="0"/>
              <a:t>  пристально</a:t>
            </a:r>
          </a:p>
          <a:p>
            <a:pPr marL="0" indent="0" algn="just">
              <a:buNone/>
            </a:pPr>
            <a:r>
              <a:rPr lang="ru-RU" dirty="0" smtClean="0"/>
              <a:t> вглядеться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dirty="0" smtClean="0"/>
              <a:t>  (3) 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i="1" dirty="0" smtClean="0"/>
              <a:t>то</a:t>
            </a:r>
            <a:r>
              <a:rPr lang="ru-RU" dirty="0" smtClean="0"/>
              <a:t>  можно  было  увидеть  её</a:t>
            </a:r>
          </a:p>
          <a:p>
            <a:pPr marL="0" indent="0" algn="just">
              <a:buNone/>
            </a:pPr>
            <a:r>
              <a:rPr lang="ru-RU" dirty="0" smtClean="0"/>
              <a:t> строение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dirty="0" smtClean="0"/>
              <a:t>  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156176" y="2132856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156176" y="2184672"/>
            <a:ext cx="1866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56160" y="3356992"/>
            <a:ext cx="18276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56160" y="3267840"/>
            <a:ext cx="18276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4427984" y="2124456"/>
            <a:ext cx="1584176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239878" y="3267840"/>
            <a:ext cx="38325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250816" y="3339848"/>
            <a:ext cx="382628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300672" y="5373216"/>
            <a:ext cx="864096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соединительного союза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подчини-тельного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после придаточной части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44788" y="4345960"/>
            <a:ext cx="6552728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 и </a:t>
            </a:r>
            <a:r>
              <a:rPr lang="ru-RU" sz="4400" u="sng" dirty="0" smtClean="0">
                <a:solidFill>
                  <a:srgbClr val="00B050"/>
                </a:solidFill>
              </a:rPr>
              <a:t>  </a:t>
            </a:r>
            <a:r>
              <a:rPr lang="ru-RU" sz="4400" dirty="0" smtClean="0"/>
              <a:t>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если...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dirty="0" smtClean="0"/>
              <a:t>    </a:t>
            </a:r>
            <a:r>
              <a:rPr lang="ru-RU" sz="4400" dirty="0" smtClean="0">
                <a:solidFill>
                  <a:srgbClr val="FF0000"/>
                </a:solidFill>
              </a:rPr>
              <a:t>[ </a:t>
            </a:r>
            <a:r>
              <a:rPr lang="ru-RU" sz="4400" dirty="0" smtClean="0"/>
              <a:t>то</a:t>
            </a:r>
            <a:r>
              <a:rPr lang="ru-RU" sz="4400" dirty="0" smtClean="0">
                <a:solidFill>
                  <a:srgbClr val="FF0000"/>
                </a:solidFill>
              </a:rPr>
              <a:t> </a:t>
            </a:r>
            <a:r>
              <a:rPr lang="ru-RU" sz="4400" dirty="0" smtClean="0"/>
              <a:t>3</a:t>
            </a:r>
            <a:r>
              <a:rPr lang="ru-RU" sz="4400" dirty="0">
                <a:solidFill>
                  <a:srgbClr val="FF0000"/>
                </a:solidFill>
              </a:rPr>
              <a:t>]</a:t>
            </a:r>
            <a:r>
              <a:rPr lang="ru-RU" sz="4400" dirty="0"/>
              <a:t>. </a:t>
            </a:r>
          </a:p>
        </p:txBody>
      </p:sp>
      <p:sp>
        <p:nvSpPr>
          <p:cNvPr id="16" name="Выгнутая вверх стрелка 15"/>
          <p:cNvSpPr/>
          <p:nvPr/>
        </p:nvSpPr>
        <p:spPr>
          <a:xfrm flipH="1">
            <a:off x="4788024" y="4221376"/>
            <a:ext cx="1721288" cy="24916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flipH="1">
            <a:off x="5340256" y="1916829"/>
            <a:ext cx="190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[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 flipH="1">
            <a:off x="2205927" y="3136392"/>
            <a:ext cx="190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C00000"/>
                </a:solidFill>
              </a:rPr>
              <a:t>]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195272" y="4345959"/>
            <a:ext cx="4025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027381" y="2039941"/>
            <a:ext cx="149578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5760347" y="4261104"/>
            <a:ext cx="275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88197" y="2622999"/>
            <a:ext cx="199254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321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9" grpId="0"/>
      <p:bldP spid="20" grpId="0" animBg="1"/>
      <p:bldP spid="21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F</a:t>
            </a:r>
            <a:r>
              <a:rPr lang="ru-RU" b="1" dirty="0" smtClean="0"/>
              <a:t> </a:t>
            </a:r>
            <a:r>
              <a:rPr lang="ru-RU" sz="4000" b="1" dirty="0" smtClean="0">
                <a:solidFill>
                  <a:srgbClr val="0070C0"/>
                </a:solidFill>
              </a:rPr>
              <a:t>Правило-подсказка</a:t>
            </a:r>
            <a:r>
              <a:rPr lang="ru-RU" sz="4000" dirty="0" smtClean="0">
                <a:solidFill>
                  <a:srgbClr val="0070C0"/>
                </a:solidFill>
              </a:rPr>
              <a:t/>
            </a:r>
            <a:br>
              <a:rPr lang="ru-RU" sz="4000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Ставьте запятую на стыке союзов, если предложение можно перестроить без искажения смысла, переставив придаточное:</a:t>
            </a:r>
          </a:p>
          <a:p>
            <a:pPr marL="0" indent="0" algn="just">
              <a:buNone/>
            </a:pPr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3000" b="1" dirty="0" smtClean="0">
                <a:solidFill>
                  <a:srgbClr val="FF0000"/>
                </a:solidFill>
              </a:rPr>
              <a:t>[</a:t>
            </a:r>
            <a:r>
              <a:rPr lang="ru-RU" sz="3000" b="1" dirty="0" smtClean="0"/>
              <a:t>Зажглись звезды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,</a:t>
            </a:r>
            <a:r>
              <a:rPr lang="ru-RU" sz="3000" b="1" dirty="0" smtClean="0">
                <a:solidFill>
                  <a:srgbClr val="00B050"/>
                </a:solidFill>
              </a:rPr>
              <a:t> </a:t>
            </a:r>
            <a:r>
              <a:rPr lang="ru-RU" sz="3000" b="1" dirty="0" smtClean="0"/>
              <a:t>и</a:t>
            </a:r>
            <a:r>
              <a:rPr lang="ru-RU" sz="3900" b="1" dirty="0" smtClean="0">
                <a:solidFill>
                  <a:srgbClr val="00B050"/>
                </a:solidFill>
              </a:rPr>
              <a:t>,</a:t>
            </a:r>
            <a:r>
              <a:rPr lang="ru-RU" sz="3000" b="1" dirty="0" smtClean="0">
                <a:solidFill>
                  <a:srgbClr val="00B050"/>
                </a:solidFill>
              </a:rPr>
              <a:t> </a:t>
            </a:r>
            <a:r>
              <a:rPr lang="ru-RU" sz="3000" b="1" dirty="0" smtClean="0">
                <a:solidFill>
                  <a:srgbClr val="FF0000"/>
                </a:solidFill>
              </a:rPr>
              <a:t>(</a:t>
            </a:r>
            <a:r>
              <a:rPr lang="ru-RU" sz="3000" b="1" dirty="0" smtClean="0"/>
              <a:t>когда на небе появилась луна</a:t>
            </a:r>
            <a:r>
              <a:rPr lang="ru-RU" sz="3000" b="1" dirty="0" smtClean="0">
                <a:solidFill>
                  <a:srgbClr val="FF0000"/>
                </a:solidFill>
              </a:rPr>
              <a:t>)</a:t>
            </a:r>
            <a:r>
              <a:rPr lang="ru-RU" sz="3000" b="1" dirty="0" smtClean="0"/>
              <a:t>, </a:t>
            </a:r>
            <a:r>
              <a:rPr lang="ru-RU" sz="3000" b="1" dirty="0" smtClean="0">
                <a:solidFill>
                  <a:srgbClr val="FF0000"/>
                </a:solidFill>
              </a:rPr>
              <a:t>[</a:t>
            </a:r>
            <a:r>
              <a:rPr lang="ru-RU" sz="3000" b="1" dirty="0" smtClean="0"/>
              <a:t>степь озарилась голубоватым светом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. </a:t>
            </a:r>
          </a:p>
          <a:p>
            <a:pPr algn="just"/>
            <a:r>
              <a:rPr lang="ru-RU" sz="3000" b="1" dirty="0">
                <a:solidFill>
                  <a:srgbClr val="FF0000"/>
                </a:solidFill>
              </a:rPr>
              <a:t>[</a:t>
            </a:r>
            <a:r>
              <a:rPr lang="ru-RU" sz="3000" b="1" dirty="0" smtClean="0"/>
              <a:t>Зажглись звезды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, и </a:t>
            </a:r>
            <a:r>
              <a:rPr lang="ru-RU" sz="3000" b="1" dirty="0" smtClean="0">
                <a:solidFill>
                  <a:srgbClr val="FF0000"/>
                </a:solidFill>
              </a:rPr>
              <a:t>[</a:t>
            </a:r>
            <a:r>
              <a:rPr lang="ru-RU" sz="3000" b="1" dirty="0" smtClean="0"/>
              <a:t>степь озарилась голубоватым светом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, </a:t>
            </a:r>
            <a:r>
              <a:rPr lang="ru-RU" sz="3000" b="1" dirty="0" smtClean="0">
                <a:solidFill>
                  <a:srgbClr val="FF0000"/>
                </a:solidFill>
              </a:rPr>
              <a:t>(</a:t>
            </a:r>
            <a:r>
              <a:rPr lang="ru-RU" sz="3000" b="1" dirty="0" smtClean="0"/>
              <a:t>когда взошла луна</a:t>
            </a:r>
            <a:r>
              <a:rPr lang="ru-RU" sz="3000" b="1" dirty="0" smtClean="0">
                <a:solidFill>
                  <a:srgbClr val="FF0000"/>
                </a:solidFill>
              </a:rPr>
              <a:t>)</a:t>
            </a:r>
            <a:r>
              <a:rPr lang="ru-RU" sz="3000" b="1" dirty="0" smtClean="0"/>
              <a:t>.</a:t>
            </a:r>
          </a:p>
          <a:p>
            <a:pPr marL="0" indent="0" algn="just">
              <a:buNone/>
            </a:pPr>
            <a:endParaRPr lang="ru-RU" sz="3000" dirty="0" smtClean="0"/>
          </a:p>
          <a:p>
            <a:pPr algn="just"/>
            <a:r>
              <a:rPr lang="ru-RU" sz="3000" b="1" dirty="0" smtClean="0">
                <a:solidFill>
                  <a:srgbClr val="FF0000"/>
                </a:solidFill>
              </a:rPr>
              <a:t>[</a:t>
            </a:r>
            <a:r>
              <a:rPr lang="ru-RU" sz="3000" b="1" dirty="0" smtClean="0"/>
              <a:t>Зажглись звезды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, и </a:t>
            </a:r>
            <a:r>
              <a:rPr lang="ru-RU" sz="3000" b="1" dirty="0" smtClean="0">
                <a:solidFill>
                  <a:srgbClr val="00B050"/>
                </a:solidFill>
              </a:rPr>
              <a:t>_</a:t>
            </a:r>
            <a:r>
              <a:rPr lang="ru-RU" sz="3000" b="1" dirty="0" smtClean="0"/>
              <a:t> </a:t>
            </a:r>
            <a:r>
              <a:rPr lang="ru-RU" sz="3000" b="1" dirty="0" smtClean="0">
                <a:solidFill>
                  <a:srgbClr val="FF0000"/>
                </a:solidFill>
              </a:rPr>
              <a:t>(</a:t>
            </a:r>
            <a:r>
              <a:rPr lang="ru-RU" sz="3000" b="1" dirty="0" smtClean="0"/>
              <a:t>когда на небе появилась луна), [то степь озарилась голубоватым светом</a:t>
            </a:r>
            <a:r>
              <a:rPr lang="ru-RU" sz="3000" b="1" dirty="0" smtClean="0">
                <a:solidFill>
                  <a:srgbClr val="FF0000"/>
                </a:solidFill>
              </a:rPr>
              <a:t>]</a:t>
            </a:r>
            <a:r>
              <a:rPr lang="ru-RU" sz="3000" b="1" dirty="0" smtClean="0"/>
              <a:t>. — </a:t>
            </a:r>
            <a:r>
              <a:rPr lang="ru-RU" sz="3000" dirty="0" smtClean="0"/>
              <a:t>В данном предложении подобная перестановка невозможна, так как рядом окажутся </a:t>
            </a:r>
            <a:r>
              <a:rPr lang="ru-RU" sz="3500" b="1" i="1" dirty="0" smtClean="0"/>
              <a:t>и</a:t>
            </a:r>
            <a:r>
              <a:rPr lang="ru-RU" sz="3000" b="1" dirty="0" smtClean="0"/>
              <a:t> </a:t>
            </a:r>
            <a:r>
              <a:rPr lang="ru-RU" sz="3000" dirty="0" err="1" smtClean="0"/>
              <a:t>и</a:t>
            </a:r>
            <a:r>
              <a:rPr lang="ru-RU" sz="3000" b="1" dirty="0" smtClean="0"/>
              <a:t> </a:t>
            </a:r>
            <a:r>
              <a:rPr lang="ru-RU" sz="3500" b="1" i="1" dirty="0" smtClean="0"/>
              <a:t>то</a:t>
            </a:r>
            <a:r>
              <a:rPr lang="ru-RU" sz="3000" b="1" dirty="0" smtClean="0"/>
              <a:t>.</a:t>
            </a:r>
            <a:endParaRPr lang="ru-RU" sz="30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91276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Посевная закончилась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хотя </a:t>
            </a:r>
            <a:r>
              <a:rPr lang="ru-RU" b="1" dirty="0" smtClean="0"/>
              <a:t>можно было немного передохнуть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механизаторы занялись ремонтом техники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. —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Посевная закончилась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 [механизаторы занялись ремонтом техники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хотя</a:t>
            </a:r>
            <a:r>
              <a:rPr lang="ru-RU" b="1" dirty="0" smtClean="0"/>
              <a:t> можно было немного передохнуть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.</a:t>
            </a:r>
          </a:p>
          <a:p>
            <a:pPr marL="0" indent="0" algn="just">
              <a:buNone/>
            </a:pPr>
            <a:endParaRPr lang="ru-RU" sz="2300" dirty="0" smtClean="0"/>
          </a:p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Посевная закончилась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 _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хотя</a:t>
            </a:r>
            <a:r>
              <a:rPr lang="ru-RU" b="1" dirty="0" smtClean="0"/>
              <a:t> можно было немного передохнуть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, </a:t>
            </a:r>
            <a:r>
              <a:rPr lang="ru-RU" b="1" i="1" dirty="0" smtClean="0"/>
              <a:t>но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механизаторы занялись ремонтом техники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. — </a:t>
            </a:r>
            <a:r>
              <a:rPr lang="ru-RU" dirty="0" smtClean="0"/>
              <a:t>В данном предложении подобная перестановка невозможна, т.к. рядом окажутся</a:t>
            </a:r>
            <a:r>
              <a:rPr lang="ru-RU" b="1" dirty="0" smtClean="0"/>
              <a:t> </a:t>
            </a:r>
            <a:r>
              <a:rPr lang="ru-RU" sz="3600" b="1" i="1" dirty="0" smtClean="0"/>
              <a:t>и </a:t>
            </a:r>
            <a:r>
              <a:rPr lang="ru-RU" dirty="0" err="1" smtClean="0"/>
              <a:t>и</a:t>
            </a:r>
            <a:r>
              <a:rPr lang="ru-RU" b="1" dirty="0" smtClean="0"/>
              <a:t> </a:t>
            </a:r>
            <a:r>
              <a:rPr lang="ru-RU" sz="3600" b="1" i="1" dirty="0" smtClean="0"/>
              <a:t>но</a:t>
            </a:r>
            <a:r>
              <a:rPr lang="ru-RU" b="1" dirty="0" smtClean="0"/>
              <a:t>.</a:t>
            </a:r>
          </a:p>
          <a:p>
            <a:pPr marL="0" indent="0" algn="just">
              <a:buNone/>
            </a:pPr>
            <a:endParaRPr lang="ru-RU" sz="2600" dirty="0" smtClean="0"/>
          </a:p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Лес молчал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если бы </a:t>
            </a:r>
            <a:r>
              <a:rPr lang="ru-RU" b="1" dirty="0" smtClean="0"/>
              <a:t>не резкие, болезненные вскрики ночной птицы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тишина была бы мертвой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. —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Лес молчал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тишина была бы мертвой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если бы </a:t>
            </a:r>
            <a:r>
              <a:rPr lang="ru-RU" b="1" dirty="0" smtClean="0"/>
              <a:t>не болезненные вскрики ночной птицы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.</a:t>
            </a:r>
          </a:p>
          <a:p>
            <a:pPr marL="0" indent="0" algn="just">
              <a:buNone/>
            </a:pPr>
            <a:endParaRPr lang="ru-RU" sz="2600" dirty="0" smtClean="0"/>
          </a:p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dirty="0" smtClean="0"/>
              <a:t>Лес молчал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, </a:t>
            </a:r>
            <a:r>
              <a:rPr lang="ru-RU" b="1" i="1" dirty="0" smtClean="0"/>
              <a:t>и</a:t>
            </a:r>
            <a:r>
              <a:rPr lang="ru-RU" b="1" dirty="0" smtClean="0"/>
              <a:t> _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i="1" dirty="0" smtClean="0"/>
              <a:t>если бы </a:t>
            </a:r>
            <a:r>
              <a:rPr lang="ru-RU" b="1" dirty="0" smtClean="0"/>
              <a:t>не резкие, болезненные вскрики ночной птицы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[</a:t>
            </a:r>
            <a:r>
              <a:rPr lang="ru-RU" b="1" i="1" dirty="0" smtClean="0"/>
              <a:t>то </a:t>
            </a:r>
            <a:r>
              <a:rPr lang="ru-RU" b="1" dirty="0" smtClean="0"/>
              <a:t>тишина была бы мертвой</a:t>
            </a:r>
            <a:r>
              <a:rPr lang="ru-RU" b="1" dirty="0" smtClean="0">
                <a:solidFill>
                  <a:srgbClr val="FF0000"/>
                </a:solidFill>
              </a:rPr>
              <a:t>]</a:t>
            </a:r>
            <a:r>
              <a:rPr lang="ru-RU" b="1" dirty="0" smtClean="0"/>
              <a:t>. — </a:t>
            </a:r>
            <a:r>
              <a:rPr lang="ru-RU" dirty="0" smtClean="0"/>
              <a:t>В данном предложении подобная перестановка невозможна, т.к. рядом окажутся </a:t>
            </a:r>
            <a:r>
              <a:rPr lang="ru-RU" sz="3400" b="1" i="1" dirty="0" smtClean="0"/>
              <a:t>и</a:t>
            </a:r>
            <a:r>
              <a:rPr lang="ru-RU" b="1" dirty="0" smtClean="0"/>
              <a:t> </a:t>
            </a:r>
            <a:r>
              <a:rPr lang="ru-RU" dirty="0" err="1" smtClean="0"/>
              <a:t>и</a:t>
            </a:r>
            <a:r>
              <a:rPr lang="ru-RU" dirty="0" smtClean="0"/>
              <a:t> </a:t>
            </a:r>
            <a:r>
              <a:rPr lang="ru-RU" sz="3400" b="1" i="1" dirty="0" smtClean="0"/>
              <a:t>то</a:t>
            </a:r>
            <a:r>
              <a:rPr lang="ru-RU" b="1" dirty="0" smtClean="0"/>
              <a:t>.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85728"/>
            <a:ext cx="8435280" cy="5840435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/>
              <a:t>Предыдущее правило применяется и  в  сложноподчинённом предложении, если рядом оказываются союзы </a:t>
            </a:r>
            <a:r>
              <a:rPr lang="ru-RU" b="1" i="1" dirty="0" smtClean="0"/>
              <a:t>что</a:t>
            </a:r>
            <a:r>
              <a:rPr lang="ru-RU" b="1" dirty="0" smtClean="0"/>
              <a:t> и </a:t>
            </a:r>
            <a:r>
              <a:rPr lang="ru-RU" b="1" i="1" dirty="0" smtClean="0"/>
              <a:t>хотя</a:t>
            </a:r>
            <a:r>
              <a:rPr lang="ru-RU" b="1" dirty="0" smtClean="0"/>
              <a:t>, </a:t>
            </a:r>
            <a:r>
              <a:rPr lang="ru-RU" b="1" i="1" dirty="0" smtClean="0"/>
              <a:t>что</a:t>
            </a:r>
            <a:r>
              <a:rPr lang="ru-RU" b="1" dirty="0" smtClean="0"/>
              <a:t> и </a:t>
            </a:r>
            <a:r>
              <a:rPr lang="ru-RU" b="1" i="1" dirty="0" smtClean="0"/>
              <a:t>когда</a:t>
            </a:r>
            <a:r>
              <a:rPr lang="ru-RU" b="1" dirty="0" smtClean="0"/>
              <a:t>, </a:t>
            </a:r>
            <a:r>
              <a:rPr lang="ru-RU" b="1" i="1" dirty="0" smtClean="0"/>
              <a:t>что </a:t>
            </a:r>
            <a:r>
              <a:rPr lang="ru-RU" b="1" dirty="0" smtClean="0"/>
              <a:t>и </a:t>
            </a:r>
            <a:r>
              <a:rPr lang="ru-RU" b="1" i="1" dirty="0" smtClean="0"/>
              <a:t>если </a:t>
            </a:r>
            <a:r>
              <a:rPr lang="ru-RU" b="1" dirty="0" smtClean="0"/>
              <a:t>и т.д.</a:t>
            </a: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29435" y="2996952"/>
            <a:ext cx="8136904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двух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подчинительных союзов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запятая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далее         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следует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ТАК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689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844824"/>
            <a:ext cx="8280920" cy="42813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Меня   удивляло  (1)  что  (2)  когда  ни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приедешь  к   дедушке  (3)  у  него  всё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аходится  в  том  же  виде.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2051720" y="2420856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051720" y="2492896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755576" y="2924944"/>
            <a:ext cx="1872208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55576" y="3005352"/>
            <a:ext cx="18722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368880" y="2933344"/>
            <a:ext cx="676608" cy="18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755576" y="3509408"/>
            <a:ext cx="50405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755576" y="3573016"/>
            <a:ext cx="50405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7521280" y="2348880"/>
            <a:ext cx="5242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521280" y="2430424"/>
            <a:ext cx="524208" cy="18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539552" y="3933056"/>
            <a:ext cx="8136904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односоставное безличное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предложение, т.е. есть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только один главный член.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односоставное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определённо-личное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предложение, т.е. есть только один главный член.</a:t>
            </a:r>
          </a:p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ретья часть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–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двусоставное предложение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(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есть оба главных члена).</a:t>
            </a:r>
            <a:endParaRPr lang="ru-RU" sz="2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654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280920" cy="42813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Меня   удивляло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(1)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(2)  </a:t>
            </a:r>
            <a:r>
              <a:rPr lang="ru-RU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когда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ни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приедешь  к   дедушке</a:t>
            </a:r>
            <a:r>
              <a:rPr lang="ru-RU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(3)  у  него  всё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аходится  в  том  же  виде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2051720" y="2348880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051720" y="2422024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539552" y="2924944"/>
            <a:ext cx="1872208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39552" y="3005352"/>
            <a:ext cx="18722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368880" y="2933344"/>
            <a:ext cx="676608" cy="18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552" y="3509408"/>
            <a:ext cx="51845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39552" y="3561984"/>
            <a:ext cx="51845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045488" y="2348880"/>
            <a:ext cx="5242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045488" y="2404904"/>
            <a:ext cx="524208" cy="18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24728" y="4345959"/>
            <a:ext cx="8280920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что...   </a:t>
            </a:r>
            <a:r>
              <a:rPr lang="ru-RU" sz="4400" dirty="0" smtClean="0">
                <a:solidFill>
                  <a:schemeClr val="accent2"/>
                </a:solidFill>
              </a:rPr>
              <a:t>(</a:t>
            </a:r>
            <a:r>
              <a:rPr lang="ru-RU" sz="4400" dirty="0" smtClean="0"/>
              <a:t>3 когда… </a:t>
            </a:r>
            <a:r>
              <a:rPr lang="ru-RU" sz="4400" dirty="0" smtClean="0">
                <a:solidFill>
                  <a:schemeClr val="accent2"/>
                </a:solidFill>
              </a:rPr>
              <a:t>)     </a:t>
            </a:r>
            <a:r>
              <a:rPr lang="ru-RU" sz="4400" dirty="0" smtClean="0"/>
              <a:t>…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763688" y="4345959"/>
            <a:ext cx="417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231821" y="1630143"/>
            <a:ext cx="149578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6" name="Прямоугольник 25"/>
          <p:cNvSpPr/>
          <p:nvPr/>
        </p:nvSpPr>
        <p:spPr>
          <a:xfrm flipH="1">
            <a:off x="6948264" y="4345959"/>
            <a:ext cx="275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7" name="Прямоугольник 26"/>
          <p:cNvSpPr/>
          <p:nvPr/>
        </p:nvSpPr>
        <p:spPr>
          <a:xfrm flipH="1">
            <a:off x="5292078" y="2348880"/>
            <a:ext cx="265837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001810" y="4328799"/>
            <a:ext cx="304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6084168" y="1660983"/>
            <a:ext cx="216024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1956" y="5589240"/>
            <a:ext cx="864096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двух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подчинительных союзов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запятая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после придаточной части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4805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85728"/>
            <a:ext cx="8435280" cy="5840435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/>
              <a:t>Предыдущее правило применяется и  в  сложноподчинённом предложении, если рядом оказываются союзы </a:t>
            </a:r>
            <a:r>
              <a:rPr lang="ru-RU" b="1" i="1" dirty="0" smtClean="0"/>
              <a:t>что</a:t>
            </a:r>
            <a:r>
              <a:rPr lang="ru-RU" b="1" dirty="0" smtClean="0"/>
              <a:t> и </a:t>
            </a:r>
            <a:r>
              <a:rPr lang="ru-RU" b="1" i="1" dirty="0" smtClean="0"/>
              <a:t>хотя</a:t>
            </a:r>
            <a:r>
              <a:rPr lang="ru-RU" b="1" dirty="0" smtClean="0"/>
              <a:t>, </a:t>
            </a:r>
            <a:r>
              <a:rPr lang="ru-RU" b="1" i="1" dirty="0" smtClean="0"/>
              <a:t>что</a:t>
            </a:r>
            <a:r>
              <a:rPr lang="ru-RU" b="1" dirty="0" smtClean="0"/>
              <a:t> и </a:t>
            </a:r>
            <a:r>
              <a:rPr lang="ru-RU" b="1" i="1" dirty="0" smtClean="0"/>
              <a:t>когда</a:t>
            </a:r>
            <a:r>
              <a:rPr lang="ru-RU" b="1" dirty="0" smtClean="0"/>
              <a:t>, </a:t>
            </a:r>
            <a:r>
              <a:rPr lang="ru-RU" b="1" i="1" dirty="0" smtClean="0"/>
              <a:t>что </a:t>
            </a:r>
            <a:r>
              <a:rPr lang="ru-RU" b="1" dirty="0" smtClean="0"/>
              <a:t>и </a:t>
            </a:r>
            <a:r>
              <a:rPr lang="ru-RU" b="1" i="1" dirty="0" smtClean="0"/>
              <a:t>если </a:t>
            </a:r>
            <a:r>
              <a:rPr lang="ru-RU" b="1" dirty="0" smtClean="0"/>
              <a:t>и т.д.</a:t>
            </a: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924944"/>
            <a:ext cx="8271744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двух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подчинительных союзов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запятая 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если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далее 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ТАК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1544" y="5301208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!!!</a:t>
            </a:r>
            <a:r>
              <a:rPr lang="ru-RU" sz="2400" dirty="0" smtClean="0"/>
              <a:t> Всегда </a:t>
            </a:r>
            <a:r>
              <a:rPr lang="ru-RU" sz="2400" b="1" dirty="0">
                <a:solidFill>
                  <a:srgbClr val="0070C0"/>
                </a:solidFill>
              </a:rPr>
              <a:t>ставится</a:t>
            </a:r>
            <a:r>
              <a:rPr lang="ru-RU" sz="2400" dirty="0"/>
              <a:t> запятая перед </a:t>
            </a:r>
            <a:r>
              <a:rPr lang="ru-RU" sz="2800" i="1" dirty="0"/>
              <a:t>то</a:t>
            </a:r>
            <a:r>
              <a:rPr lang="ru-RU" sz="2400" dirty="0"/>
              <a:t>, </a:t>
            </a:r>
            <a:r>
              <a:rPr lang="ru-RU" sz="2800" i="1" dirty="0" smtClean="0"/>
              <a:t>так</a:t>
            </a:r>
            <a:r>
              <a:rPr lang="ru-RU" sz="2400" dirty="0" smtClean="0"/>
              <a:t>, </a:t>
            </a:r>
            <a:r>
              <a:rPr lang="ru-RU" sz="2400" dirty="0"/>
              <a:t>стоящими после придаточного </a:t>
            </a:r>
            <a:r>
              <a:rPr lang="ru-RU" sz="2400" dirty="0" smtClean="0"/>
              <a:t>предложения.</a:t>
            </a: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034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Хозяйка поняла (1) что (2) если сейчас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гости опять окажутся в зале (3) то уже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 увидят дальнюю аллею.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56320" y="2213264"/>
            <a:ext cx="15674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204120" y="2213264"/>
            <a:ext cx="1509700" cy="84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204120" y="2276872"/>
            <a:ext cx="15097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556320" y="2797680"/>
            <a:ext cx="991344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3083104" y="2789280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3083104" y="2835432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556320" y="3407280"/>
            <a:ext cx="1999456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56320" y="3509408"/>
            <a:ext cx="19994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539552" y="3933056"/>
            <a:ext cx="8136904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двусоставное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предложение, т.е.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есть оба главных члена.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двусоставное предложение, т.е. есть оба главных члена.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Третья часть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–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односоставное неопределённо-личное предложение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(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есть только один главный член).</a:t>
            </a:r>
            <a:endParaRPr lang="ru-RU" sz="2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364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712968" cy="44253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Хозяйка поняла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(1)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(2) </a:t>
            </a:r>
            <a:r>
              <a:rPr lang="ru-RU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сейчас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гости опять окажутся в зале</a:t>
            </a:r>
            <a:r>
              <a:rPr lang="ru-RU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(3)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уже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 увидят дальнюю аллею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56320" y="2213264"/>
            <a:ext cx="15674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204120" y="2213264"/>
            <a:ext cx="1509700" cy="84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204120" y="2276872"/>
            <a:ext cx="15097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467544" y="2780496"/>
            <a:ext cx="991344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2958970" y="2780496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958970" y="2843832"/>
            <a:ext cx="1800200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459160" y="3407280"/>
            <a:ext cx="1999456" cy="8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67544" y="3480088"/>
            <a:ext cx="19994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51520" y="4221088"/>
            <a:ext cx="8554128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что...</a:t>
            </a:r>
            <a:r>
              <a:rPr lang="ru-RU" sz="4400" u="sng" dirty="0" smtClean="0">
                <a:solidFill>
                  <a:srgbClr val="00B050"/>
                </a:solidFill>
              </a:rPr>
              <a:t>   </a:t>
            </a:r>
            <a:r>
              <a:rPr lang="ru-RU" sz="4400" dirty="0" smtClean="0">
                <a:solidFill>
                  <a:schemeClr val="accent2"/>
                </a:solidFill>
              </a:rPr>
              <a:t>(</a:t>
            </a:r>
            <a:r>
              <a:rPr lang="ru-RU" sz="4400" dirty="0" smtClean="0"/>
              <a:t>3 когда… </a:t>
            </a:r>
            <a:r>
              <a:rPr lang="ru-RU" sz="4400" dirty="0" smtClean="0">
                <a:solidFill>
                  <a:schemeClr val="accent2"/>
                </a:solidFill>
              </a:rPr>
              <a:t>)   </a:t>
            </a:r>
            <a:r>
              <a:rPr lang="ru-RU" sz="4400" dirty="0" smtClean="0"/>
              <a:t>то</a:t>
            </a:r>
            <a:r>
              <a:rPr lang="ru-RU" sz="4400" dirty="0" smtClean="0">
                <a:solidFill>
                  <a:schemeClr val="accent2"/>
                </a:solidFill>
              </a:rPr>
              <a:t>     </a:t>
            </a:r>
            <a:r>
              <a:rPr lang="ru-RU" sz="4400" dirty="0" smtClean="0"/>
              <a:t>…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58739" y="4221088"/>
            <a:ext cx="417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155959" y="1628800"/>
            <a:ext cx="1207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5" name="Прямоугольник 14"/>
          <p:cNvSpPr/>
          <p:nvPr/>
        </p:nvSpPr>
        <p:spPr>
          <a:xfrm flipH="1">
            <a:off x="6345935" y="4187952"/>
            <a:ext cx="243391" cy="785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6475747" y="2128799"/>
            <a:ext cx="265837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5517232"/>
            <a:ext cx="848212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"встрече"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двух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подчинительных союзов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запятая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далее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ТАК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3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F </a:t>
            </a:r>
            <a:r>
              <a:rPr lang="ru-RU" sz="4000" b="1" dirty="0" smtClean="0">
                <a:solidFill>
                  <a:srgbClr val="0070C0"/>
                </a:solidFill>
              </a:rPr>
              <a:t>Обратите внимание!</a:t>
            </a:r>
            <a:r>
              <a:rPr lang="ru-RU" sz="4000" dirty="0" smtClean="0">
                <a:solidFill>
                  <a:srgbClr val="0070C0"/>
                </a:solidFill>
              </a:rPr>
              <a:t/>
            </a:r>
            <a:br>
              <a:rPr lang="ru-RU" sz="4000" dirty="0" smtClean="0">
                <a:solidFill>
                  <a:srgbClr val="0070C0"/>
                </a:solidFill>
              </a:rPr>
            </a:b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Будьте осторожны при постановке запятой перед союзом </a:t>
            </a:r>
            <a:r>
              <a:rPr lang="ru-RU" sz="4000" b="1" i="1" dirty="0" smtClean="0"/>
              <a:t>и</a:t>
            </a:r>
            <a:r>
              <a:rPr lang="ru-RU" b="1" dirty="0" smtClean="0"/>
              <a:t>: он может соединять два однородных члена предложения.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Журналист внимательно приглядывался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 жителям деревни (1) и (2) если он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подмечал что-нибудь интересное (3)</a:t>
            </a:r>
          </a:p>
          <a:p>
            <a:pPr marL="0" indent="0" algn="just">
              <a:buNone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записывал свои наблюдения.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56152" y="1844824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436096" y="1844824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436096" y="1916832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948264" y="242088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152" y="2996952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6152" y="4221088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56152" y="4293096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6152" y="3068960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7020272" y="908720"/>
            <a:ext cx="637220" cy="576064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71330" y="3284984"/>
            <a:ext cx="604326" cy="529208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921465" y="357358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915382" y="350100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100664" y="1233416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100664" y="1187640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445832" y="4653136"/>
            <a:ext cx="813690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двусоставное предложение (есть оба главных члена) осложнено однородными сказуемыми.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двусоставное предложение, т.е. есть оба главных члена.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299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Журналист внимательно приглядывался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 жителям деревни  (1) 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(2)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если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он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подмечал  что-нибудь  интересное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(3)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записывал  свои  наблюдения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67544" y="1844824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569720" y="1844824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569720" y="1916832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596336" y="2418616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152" y="2996952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6152" y="3573016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56152" y="3645024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6152" y="3068960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97880" y="3899870"/>
            <a:ext cx="8554128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 smtClean="0"/>
              <a:t>1            и    </a:t>
            </a:r>
            <a:r>
              <a:rPr lang="ru-RU" sz="4400" dirty="0" smtClean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если... </a:t>
            </a:r>
            <a:r>
              <a:rPr lang="ru-RU" sz="4400" dirty="0" smtClean="0">
                <a:solidFill>
                  <a:srgbClr val="FF0000"/>
                </a:solidFill>
              </a:rPr>
              <a:t>)          </a:t>
            </a:r>
            <a:r>
              <a:rPr lang="ru-RU" sz="4400" dirty="0" smtClean="0"/>
              <a:t>…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085476" y="3914171"/>
            <a:ext cx="417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663370" y="2434160"/>
            <a:ext cx="293006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7" name="Прямоугольник 16"/>
          <p:cNvSpPr/>
          <p:nvPr/>
        </p:nvSpPr>
        <p:spPr>
          <a:xfrm flipH="1">
            <a:off x="3347863" y="3951963"/>
            <a:ext cx="216025" cy="777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5709753" y="1899704"/>
            <a:ext cx="265837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475656" y="4365104"/>
            <a:ext cx="50597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2165158" y="3972630"/>
            <a:ext cx="637220" cy="576064"/>
          </a:xfrm>
          <a:prstGeom prst="ellipse">
            <a:avLst/>
          </a:prstGeom>
          <a:solidFill>
            <a:schemeClr val="bg2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6516676" y="4005260"/>
            <a:ext cx="637220" cy="576064"/>
          </a:xfrm>
          <a:prstGeom prst="ellipse">
            <a:avLst/>
          </a:prstGeom>
          <a:solidFill>
            <a:schemeClr val="bg2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08160" y="4797152"/>
            <a:ext cx="8640960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Запятая перед союзом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 ставится, т.к. одиночный союз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соединяет два однородных члена. При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"встрече" соединительного союза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подчинительного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после придаточной части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3519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17" grpId="0"/>
      <p:bldP spid="19" grpId="0" animBg="1"/>
      <p:bldP spid="21" grpId="0" animBg="1"/>
      <p:bldP spid="22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Журналист внимательно приглядывался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 жителям деревни (1) и (2) если он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подмечал что-нибудь интересное (3) то</a:t>
            </a:r>
          </a:p>
          <a:p>
            <a:pPr marL="0" indent="0" algn="just">
              <a:buNone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записывал свои наблюдения.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56152" y="1844824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436096" y="1844824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436096" y="1916832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948264" y="242088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152" y="2996952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6152" y="4221088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56152" y="4293096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6152" y="3068960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7020272" y="908720"/>
            <a:ext cx="637220" cy="576064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71330" y="3284984"/>
            <a:ext cx="604326" cy="529208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921465" y="357358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915382" y="3501008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100664" y="1233416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100664" y="1187640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445832" y="4653136"/>
            <a:ext cx="813690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двусоставное предложение (есть оба главных члена) осложнено однородными сказуемыми.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Вторая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часть – это двусоставное предложение, т.е. есть оба главных члена.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71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Журналист внимательно приглядывался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 жителям деревни  (1) 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(2)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если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он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подмечал  что-нибудь  интересное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(3)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</a:p>
          <a:p>
            <a:pPr marL="0" indent="0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записывал  свои  наблюдения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67544" y="1844824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569720" y="1844824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569720" y="1916832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596336" y="2418616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152" y="2996952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6152" y="3573016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56152" y="3645024"/>
            <a:ext cx="22276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6152" y="3068960"/>
            <a:ext cx="19395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97880" y="3899870"/>
            <a:ext cx="8651240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 smtClean="0"/>
              <a:t>1            и</a:t>
            </a:r>
            <a:r>
              <a:rPr lang="ru-RU" sz="4400" u="sng" dirty="0" smtClean="0">
                <a:solidFill>
                  <a:srgbClr val="00B050"/>
                </a:solidFill>
              </a:rPr>
              <a:t>  </a:t>
            </a:r>
            <a:r>
              <a:rPr lang="ru-RU" sz="4400" dirty="0" smtClean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если... </a:t>
            </a:r>
            <a:r>
              <a:rPr lang="ru-RU" sz="4400" dirty="0" smtClean="0">
                <a:solidFill>
                  <a:srgbClr val="FF0000"/>
                </a:solidFill>
              </a:rPr>
              <a:t>)   </a:t>
            </a:r>
            <a:r>
              <a:rPr lang="ru-RU" sz="4400" dirty="0" smtClean="0"/>
              <a:t>то</a:t>
            </a:r>
            <a:r>
              <a:rPr lang="ru-RU" sz="4400" dirty="0" smtClean="0">
                <a:solidFill>
                  <a:srgbClr val="FF0000"/>
                </a:solidFill>
              </a:rPr>
              <a:t>        </a:t>
            </a:r>
            <a:r>
              <a:rPr lang="ru-RU" sz="4400" dirty="0" smtClean="0"/>
              <a:t>…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603992" y="3886108"/>
            <a:ext cx="417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663370" y="2434160"/>
            <a:ext cx="293006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369960" y="4365104"/>
            <a:ext cx="33267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1877126" y="4010859"/>
            <a:ext cx="637220" cy="576064"/>
          </a:xfrm>
          <a:prstGeom prst="ellipse">
            <a:avLst/>
          </a:prstGeom>
          <a:solidFill>
            <a:schemeClr val="bg2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6835286" y="3996557"/>
            <a:ext cx="637220" cy="576064"/>
          </a:xfrm>
          <a:prstGeom prst="ellipse">
            <a:avLst/>
          </a:prstGeom>
          <a:solidFill>
            <a:schemeClr val="bg2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08160" y="4797152"/>
            <a:ext cx="8640960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Запятая перед союзом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 ставится, т.к. одиночный союз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соединяет два однородных члена. При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"встрече" соединительного союза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подчинительного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союза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запятая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ставится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т.к.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после придаточной части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ТО, ТАК, НО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212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21" grpId="0" animBg="1"/>
      <p:bldP spid="22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F </a:t>
            </a:r>
            <a:r>
              <a:rPr lang="ru-RU" sz="4000" b="1" dirty="0" smtClean="0">
                <a:solidFill>
                  <a:srgbClr val="0070C0"/>
                </a:solidFill>
              </a:rPr>
              <a:t>Обратите внимание!</a:t>
            </a:r>
            <a:r>
              <a:rPr lang="ru-RU" sz="4000" dirty="0" smtClean="0">
                <a:solidFill>
                  <a:srgbClr val="0070C0"/>
                </a:solidFill>
              </a:rPr>
              <a:t/>
            </a:r>
            <a:br>
              <a:rPr lang="ru-RU" sz="4000" dirty="0" smtClean="0">
                <a:solidFill>
                  <a:srgbClr val="0070C0"/>
                </a:solidFill>
              </a:rPr>
            </a:b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Будьте осторожны при постановке запятой перед союзом </a:t>
            </a:r>
            <a:r>
              <a:rPr lang="ru-RU" sz="4000" b="1" i="1" dirty="0" smtClean="0"/>
              <a:t>и</a:t>
            </a:r>
            <a:r>
              <a:rPr lang="ru-RU" b="1" dirty="0" smtClean="0"/>
              <a:t>: он может соединять два однородных придаточных.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928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Слепой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знал 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(1) что 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комнату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смотрит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солнце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(2) и (3) что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кустов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осыплется</a:t>
            </a: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сверкающая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дождя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роса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9552" y="1844824"/>
            <a:ext cx="14653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6876256" y="1844824"/>
            <a:ext cx="1584176" cy="129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876256" y="1916832"/>
            <a:ext cx="15841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10648" y="1844824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10648" y="1916832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552" y="2420888"/>
            <a:ext cx="14401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300192" y="2459880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300192" y="2514624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148064" y="3068960"/>
            <a:ext cx="9578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45832" y="4221088"/>
            <a:ext cx="8136904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Первая, вторая и третья части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двусоставные предложения (есть оба главных члена).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732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785395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Слепой знал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(1)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комнату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смотрит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солнце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(3)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кустов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осыплется</a:t>
            </a: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сверкающая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дождя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роса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9552" y="1844824"/>
            <a:ext cx="14653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7220296" y="1844824"/>
            <a:ext cx="1584176" cy="129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7220296" y="1931712"/>
            <a:ext cx="15841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10648" y="1844824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10648" y="1916832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95536" y="2420888"/>
            <a:ext cx="14401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660232" y="2420888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660232" y="2492896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004048" y="2996952"/>
            <a:ext cx="8640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08160" y="4077072"/>
            <a:ext cx="8596312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что...  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u="sng" dirty="0" smtClean="0">
                <a:solidFill>
                  <a:srgbClr val="00B050"/>
                </a:solidFill>
              </a:rPr>
              <a:t>  </a:t>
            </a:r>
            <a:r>
              <a:rPr lang="ru-RU" sz="4400" dirty="0" smtClean="0"/>
              <a:t>и </a:t>
            </a:r>
            <a:r>
              <a:rPr lang="ru-RU" sz="4400" dirty="0" smtClean="0">
                <a:solidFill>
                  <a:srgbClr val="FF0000"/>
                </a:solidFill>
              </a:rPr>
              <a:t> (</a:t>
            </a:r>
            <a:r>
              <a:rPr lang="ru-RU" sz="4400" dirty="0" smtClean="0"/>
              <a:t>3 что… </a:t>
            </a:r>
            <a:r>
              <a:rPr lang="ru-RU" sz="4400" dirty="0" smtClean="0">
                <a:solidFill>
                  <a:srgbClr val="FF0000"/>
                </a:solidFill>
              </a:rPr>
              <a:t> )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007200" y="4091707"/>
            <a:ext cx="406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91880" y="1160118"/>
            <a:ext cx="293006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1691680" y="3723283"/>
            <a:ext cx="180020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верх стрелка 19"/>
          <p:cNvSpPr/>
          <p:nvPr/>
        </p:nvSpPr>
        <p:spPr>
          <a:xfrm>
            <a:off x="1689424" y="3573016"/>
            <a:ext cx="4322736" cy="51869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8160" y="5301208"/>
            <a:ext cx="864096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Запятая перед союзом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 ставится, т.к. одиночный союз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соединяет два однородных придаточных предложения.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164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12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F </a:t>
            </a:r>
            <a:r>
              <a:rPr lang="ru-RU" sz="4000" b="1" dirty="0" smtClean="0">
                <a:solidFill>
                  <a:srgbClr val="0070C0"/>
                </a:solidFill>
              </a:rPr>
              <a:t>Обратите внимание!</a:t>
            </a:r>
            <a:r>
              <a:rPr lang="ru-RU" sz="4000" dirty="0" smtClean="0">
                <a:solidFill>
                  <a:srgbClr val="0070C0"/>
                </a:solidFill>
              </a:rPr>
              <a:t/>
            </a:r>
            <a:br>
              <a:rPr lang="ru-RU" sz="4000" dirty="0" smtClean="0">
                <a:solidFill>
                  <a:srgbClr val="0070C0"/>
                </a:solidFill>
              </a:rPr>
            </a:b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Будьте осторожны при постановке запятой перед союзом </a:t>
            </a:r>
            <a:r>
              <a:rPr lang="ru-RU" sz="4000" b="1" i="1" dirty="0" smtClean="0"/>
              <a:t>и</a:t>
            </a:r>
            <a:r>
              <a:rPr lang="ru-RU" b="1" dirty="0" smtClean="0"/>
              <a:t>: он может соединять два однородных придаточных, и при этом во втором придаточном может быть опущен подчинительный союз.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56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Начнём с синтаксического разбора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Слепой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знал 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(1) что 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комнату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смотрит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солнце  (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2) 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с  кустов    осыплется</a:t>
            </a: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сверкающая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дождя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роса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9552" y="1844824"/>
            <a:ext cx="14653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6876256" y="1844824"/>
            <a:ext cx="1584176" cy="129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876256" y="1916832"/>
            <a:ext cx="15841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10648" y="1844824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10648" y="1916832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552" y="2420888"/>
            <a:ext cx="14401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300192" y="2459880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300192" y="2514624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148064" y="3068960"/>
            <a:ext cx="9578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45832" y="4221088"/>
            <a:ext cx="8136904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Таким образом, предложение сложное. </a:t>
            </a:r>
            <a:endParaRPr lang="ru-RU" sz="2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Первая, вторая и третья части </a:t>
            </a:r>
            <a:r>
              <a:rPr lang="ru-RU" sz="2400" dirty="0">
                <a:solidFill>
                  <a:prstClr val="black"/>
                </a:solidFill>
                <a:latin typeface="Arial Narrow" panose="020B0606020202030204" pitchFamily="34" charset="0"/>
              </a:rPr>
              <a:t>– это </a:t>
            </a:r>
            <a:r>
              <a:rPr lang="ru-RU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двусоставные предложения (есть оба главных члена).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431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Построим схему предложения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785395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Слепой знал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(1)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комнату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смотрит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солнце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(3)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   кустов    осыплется</a:t>
            </a: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сверкающая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дождя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роса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9552" y="1844824"/>
            <a:ext cx="14653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7220296" y="1844824"/>
            <a:ext cx="1584176" cy="129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7220296" y="1931712"/>
            <a:ext cx="15841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10648" y="1844824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10648" y="1916832"/>
            <a:ext cx="882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95536" y="2420888"/>
            <a:ext cx="14401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660232" y="2420888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660232" y="2492896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004048" y="2996952"/>
            <a:ext cx="8640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08160" y="4077072"/>
            <a:ext cx="8596312" cy="76944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[</a:t>
            </a:r>
            <a:r>
              <a:rPr lang="ru-RU" sz="4400" dirty="0"/>
              <a:t>1</a:t>
            </a:r>
            <a:r>
              <a:rPr lang="ru-RU" sz="4400" dirty="0" smtClean="0">
                <a:solidFill>
                  <a:srgbClr val="FF0000"/>
                </a:solidFill>
              </a:rPr>
              <a:t>]</a:t>
            </a:r>
            <a:r>
              <a:rPr lang="ru-RU" sz="4400" dirty="0" smtClean="0"/>
              <a:t>   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/>
              <a:t>2 </a:t>
            </a:r>
            <a:r>
              <a:rPr lang="ru-RU" sz="4400" dirty="0" smtClean="0"/>
              <a:t>что...  </a:t>
            </a:r>
            <a:r>
              <a:rPr lang="ru-RU" sz="4400" dirty="0" smtClean="0">
                <a:solidFill>
                  <a:srgbClr val="FF0000"/>
                </a:solidFill>
              </a:rPr>
              <a:t>)</a:t>
            </a:r>
            <a:r>
              <a:rPr lang="ru-RU" sz="4400" u="sng" dirty="0" smtClean="0">
                <a:solidFill>
                  <a:srgbClr val="00B050"/>
                </a:solidFill>
              </a:rPr>
              <a:t>  </a:t>
            </a:r>
            <a:r>
              <a:rPr lang="ru-RU" sz="4400" dirty="0" smtClean="0"/>
              <a:t>и </a:t>
            </a:r>
            <a:r>
              <a:rPr lang="ru-RU" sz="4400" b="1" u="sng" dirty="0" smtClean="0">
                <a:solidFill>
                  <a:srgbClr val="00B050"/>
                </a:solidFill>
              </a:rPr>
              <a:t>  </a:t>
            </a:r>
            <a:r>
              <a:rPr lang="ru-RU" sz="4400" dirty="0" smtClean="0">
                <a:solidFill>
                  <a:srgbClr val="FF0000"/>
                </a:solidFill>
              </a:rPr>
              <a:t>(</a:t>
            </a:r>
            <a:r>
              <a:rPr lang="ru-RU" sz="4400" dirty="0" smtClean="0"/>
              <a:t>3 … </a:t>
            </a:r>
            <a:r>
              <a:rPr lang="ru-RU" sz="4400" dirty="0" smtClean="0">
                <a:solidFill>
                  <a:srgbClr val="FF0000"/>
                </a:solidFill>
              </a:rPr>
              <a:t> )</a:t>
            </a:r>
            <a:r>
              <a:rPr lang="ru-RU" sz="4400" dirty="0" smtClean="0"/>
              <a:t>. 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97768" y="4090737"/>
            <a:ext cx="216328" cy="770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91880" y="1160118"/>
            <a:ext cx="293006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</a:rPr>
              <a:t>,</a:t>
            </a: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1691680" y="3723283"/>
            <a:ext cx="180020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верх стрелка 19"/>
          <p:cNvSpPr/>
          <p:nvPr/>
        </p:nvSpPr>
        <p:spPr>
          <a:xfrm>
            <a:off x="1689424" y="3573016"/>
            <a:ext cx="4682776" cy="51869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8160" y="5301208"/>
            <a:ext cx="864096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Запятая перед союзом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 ставится, т.к. одиночный союз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соединяет два однородных придаточных предложения.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748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 animBg="1"/>
      <p:bldP spid="12" grpId="0" animBg="1"/>
      <p:bldP spid="20" grpId="0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Геологи трудились день и ночь (1) и (2) когда они выбрались из таёжных дебрей (3) и долгожданные карты новых месторождений легли на стол разработчиков (4) то только тогда впервые начальник партии заговорил об отпуске.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4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Толпа расступилась (1) и (2) прежде чем заиграла музыка (3) </a:t>
            </a:r>
            <a:r>
              <a:rPr lang="ru-RU" b="1" dirty="0" err="1" smtClean="0"/>
              <a:t>Устинья</a:t>
            </a:r>
            <a:r>
              <a:rPr lang="ru-RU" b="1" dirty="0" smtClean="0"/>
              <a:t> вышла в круг (4) и сельчане невольно залюбовались её танцем.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115328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Впереди показалась широкая река (1) и (2) когда всадники подъехали (3) и спешились (4) то увидели (5 ) что мост снесло наводнением.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4, 5,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4, 5,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Альпинисты поняли (1) что (2) если вьюга не утихнет (3) им придется возвращаться в базовый лагерь (4) так как сильные порывы ветра мешали продвигаться по отвесной скале.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/>
              <a:t>Утверждают (1) что бразильские карнавалы восхищают и завораживают (2) и (3) когда мы впервые увидели его неповторимую яркую красоту (4) то сами убедились (5) насколько правы были очевидцы.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4, 5,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algn="just">
              <a:buNone/>
            </a:pPr>
            <a:r>
              <a:rPr lang="ru-RU" sz="2400" b="1" dirty="0" smtClean="0"/>
              <a:t>Наша планета прекрасна (1) и (2) когда космонавты видят её из глубин Вселенной (3) то они не могут отвести глаз от её бирюзового свечения.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1) 1, 2, 3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2) 2, 3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3) 1, 2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4) 1, 3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00166" y="3143248"/>
            <a:ext cx="7286676" cy="3416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1) Сразу убираем третий вариант ответа: мы уже знаем, что обязательно должна быть запятая перед </a:t>
            </a:r>
            <a:r>
              <a:rPr lang="ru-RU" b="1" i="1" dirty="0" smtClean="0"/>
              <a:t>ТО</a:t>
            </a:r>
            <a:r>
              <a:rPr lang="ru-RU" b="1" dirty="0" smtClean="0"/>
              <a:t>, а там стоит цифра (3), которой нет в этом варианте.</a:t>
            </a:r>
            <a:endParaRPr lang="ru-RU" dirty="0" smtClean="0"/>
          </a:p>
          <a:p>
            <a:pPr algn="just"/>
            <a:r>
              <a:rPr lang="ru-RU" b="1" dirty="0" smtClean="0"/>
              <a:t>2) Если есть </a:t>
            </a:r>
            <a:r>
              <a:rPr lang="ru-RU" b="1" i="1" dirty="0" smtClean="0"/>
              <a:t>ТО</a:t>
            </a:r>
            <a:r>
              <a:rPr lang="ru-RU" b="1" dirty="0" smtClean="0"/>
              <a:t>, следовательно, между союзами </a:t>
            </a:r>
            <a:r>
              <a:rPr lang="ru-RU" b="1" i="1" dirty="0" smtClean="0"/>
              <a:t>И</a:t>
            </a:r>
            <a:r>
              <a:rPr lang="ru-RU" b="1" dirty="0" smtClean="0"/>
              <a:t> </a:t>
            </a:r>
            <a:r>
              <a:rPr lang="ru-RU" b="1" dirty="0" err="1" smtClean="0"/>
              <a:t>и</a:t>
            </a:r>
            <a:r>
              <a:rPr lang="ru-RU" b="1" dirty="0" smtClean="0"/>
              <a:t> </a:t>
            </a:r>
            <a:r>
              <a:rPr lang="ru-RU" b="1" i="1" dirty="0" smtClean="0"/>
              <a:t>КОГДА</a:t>
            </a:r>
            <a:r>
              <a:rPr lang="ru-RU" b="1" dirty="0" smtClean="0"/>
              <a:t> запятую не ставим; убираем 1-ый и 3-ий варианты, остается 4-ый. Ответ: 1 и 3. Проверим его:</a:t>
            </a:r>
            <a:endParaRPr lang="ru-RU" dirty="0" smtClean="0"/>
          </a:p>
          <a:p>
            <a:pPr algn="just"/>
            <a:r>
              <a:rPr lang="ru-RU" b="1" dirty="0" smtClean="0"/>
              <a:t>запятая ставится на месте цифры 1: это сложное предложение (грамматические основы </a:t>
            </a:r>
            <a:r>
              <a:rPr lang="ru-RU" b="1" i="1" dirty="0" smtClean="0"/>
              <a:t>земля прекрасна </a:t>
            </a:r>
            <a:r>
              <a:rPr lang="ru-RU" b="1" dirty="0" smtClean="0"/>
              <a:t>и </a:t>
            </a:r>
            <a:r>
              <a:rPr lang="ru-RU" b="1" i="1" dirty="0" smtClean="0"/>
              <a:t>космонавты видят</a:t>
            </a:r>
            <a:r>
              <a:rPr lang="ru-RU" b="1" dirty="0" smtClean="0"/>
              <a:t>);</a:t>
            </a:r>
            <a:endParaRPr lang="ru-RU" dirty="0" smtClean="0"/>
          </a:p>
          <a:p>
            <a:pPr algn="just"/>
            <a:r>
              <a:rPr lang="ru-RU" b="1" dirty="0" smtClean="0"/>
              <a:t>запятая ставится на месте цифры 3, т.к. невозможно перестроить предложение без искажения смысла, переставив придаточное.</a:t>
            </a:r>
            <a:endParaRPr lang="ru-RU" dirty="0" smtClean="0"/>
          </a:p>
          <a:p>
            <a:pPr algn="just"/>
            <a:r>
              <a:rPr lang="ru-RU" b="1" dirty="0" smtClean="0"/>
              <a:t>Мы верно решили это задание. </a:t>
            </a:r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435280" cy="500141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 smtClean="0"/>
              <a:t>Ночью море грозно шумело (1) и (2) когда утром рассеялся туман (3) и выглянуло солнце (4) то все увидели берег (5) заваленный водорослями и каким-то мелким мусором.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1) 1, 2, 3, 4, 5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2) 1, 3, 4, 5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3) 1, 4, 5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4) 2, 3, 4, 5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85984" y="2276872"/>
            <a:ext cx="66437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Вы уже видите, что точно нужно поставить запятые на месте цифр 1 и 4; смотрим ответы: у нас в 3-ем варианте эти цифры есть. Проверяем последнюю цифру 5: да, там ставится запятая, обособляющая причастный оборот. Правильный ответ — 3.</a:t>
            </a:r>
            <a:endParaRPr lang="ru-RU" dirty="0" smtClean="0"/>
          </a:p>
          <a:p>
            <a:pPr algn="just"/>
            <a:r>
              <a:rPr lang="ru-RU" b="1" dirty="0" smtClean="0"/>
              <a:t>Но, возразите вы, почему не второй вариант ответа? Ведь союз </a:t>
            </a:r>
            <a:r>
              <a:rPr lang="ru-RU" b="1" i="1" dirty="0" smtClean="0"/>
              <a:t>И</a:t>
            </a:r>
            <a:r>
              <a:rPr lang="ru-RU" b="1" dirty="0" smtClean="0"/>
              <a:t> (3) соединяет два простых предложения (рассеялся туман И выглянуло солнце)!</a:t>
            </a:r>
            <a:endParaRPr lang="ru-RU" dirty="0" smtClean="0"/>
          </a:p>
          <a:p>
            <a:pPr algn="just"/>
            <a:r>
              <a:rPr lang="ru-RU" b="1" dirty="0" smtClean="0"/>
              <a:t>Если вы будете так рассуждать, то попадете в ловушку!</a:t>
            </a:r>
            <a:endParaRPr lang="ru-RU" dirty="0" smtClean="0"/>
          </a:p>
          <a:p>
            <a:pPr algn="just"/>
            <a:r>
              <a:rPr lang="ru-RU" b="1" dirty="0" smtClean="0"/>
              <a:t>Найдите главное предложение, от которого вы зададите вопросы к придаточному </a:t>
            </a:r>
            <a:r>
              <a:rPr lang="ru-RU" b="1" i="1" dirty="0" smtClean="0"/>
              <a:t>когда утром рассеялся туман</a:t>
            </a:r>
            <a:r>
              <a:rPr lang="ru-RU" b="1" dirty="0" smtClean="0"/>
              <a:t>. Верно, это предложение </a:t>
            </a:r>
            <a:r>
              <a:rPr lang="ru-RU" b="1" i="1" dirty="0" smtClean="0"/>
              <a:t>все увидели берег</a:t>
            </a:r>
            <a:r>
              <a:rPr lang="ru-RU" b="1" dirty="0" smtClean="0"/>
              <a:t>. Зададим от него вопрос: </a:t>
            </a:r>
            <a:r>
              <a:rPr lang="ru-RU" b="1" i="1" dirty="0" smtClean="0"/>
              <a:t>увидели берег </a:t>
            </a:r>
            <a:r>
              <a:rPr lang="ru-RU" b="1" dirty="0" smtClean="0"/>
              <a:t>(когда?) </a:t>
            </a:r>
            <a:r>
              <a:rPr lang="ru-RU" b="1" i="1" dirty="0" smtClean="0"/>
              <a:t>когда утром рассеялся туман</a:t>
            </a:r>
            <a:r>
              <a:rPr lang="ru-RU" b="1" dirty="0" smtClean="0"/>
              <a:t>; и ещё когда? </a:t>
            </a:r>
            <a:r>
              <a:rPr lang="ru-RU" b="1" i="1" dirty="0" smtClean="0"/>
              <a:t>когда выглянуло солнце</a:t>
            </a:r>
            <a:r>
              <a:rPr lang="ru-RU" b="1" dirty="0" smtClean="0"/>
              <a:t>. Вы видите, что это однородные придаточные (просто во втором опущен союз </a:t>
            </a:r>
            <a:r>
              <a:rPr lang="ru-RU" b="1" i="1" dirty="0" smtClean="0"/>
              <a:t>когда</a:t>
            </a:r>
            <a:r>
              <a:rPr lang="ru-RU" b="1" dirty="0" smtClean="0"/>
              <a:t>), а между ними запятая не ставится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3600" b="1" dirty="0" smtClean="0"/>
              <a:t>Утренняя тишина была такой (1) что (2) если на озере сонно вскрикивала птица (3) то её крик гулким эхом отзывался по всему (4) ещё не проснувшемуся лесу.</a:t>
            </a:r>
            <a:endParaRPr lang="ru-RU" sz="3600" dirty="0" smtClean="0"/>
          </a:p>
          <a:p>
            <a:pPr>
              <a:buNone/>
            </a:pPr>
            <a:r>
              <a:rPr lang="ru-RU" b="1" dirty="0" smtClean="0"/>
              <a:t>1) 1,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Поезд опаздывал почти на час (1) и (2) когда показались заветные огни родного городка (3) то Анне подумалось (4) что они ей приветливо подмигивают.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/>
              <a:t>Вода в круглых окнах-колодцах казалась неподвижной (1) но (2) если приглядеться (3) то можно было увидеть (4) как из глубины оконца все время подымается тихая струя (5) и в ней вертятся сухие листики брусники.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286380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Иногда кажется (1) что (2) если разбежаться с высокой горы (3) раскинув руки (4) то можно легко взлететь.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Мне нравились ее глаза (1) </a:t>
            </a:r>
            <a:r>
              <a:rPr lang="ru-RU" b="1" dirty="0" err="1" smtClean="0"/>
              <a:t>голубые</a:t>
            </a:r>
            <a:r>
              <a:rPr lang="ru-RU" b="1" dirty="0" smtClean="0"/>
              <a:t> и кроткие (2) и (3) хотя около этих глаз уже виднелись морщинки (4) но взгляд их был так простодушен (5) так весел и добр (6) что как-то особенно приятно было встречаться с ними.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4, 6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Я думаю (1) что (2) когда заключенные увидят лестницу (3) ведущую на свободу (4) то многие захотят бежать.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Слепой знал (1) что в комнату смотрит солнце (2) и (3) что (4) если он протянет руку в окно (5) то с кустов осыплется (6) сверкающая от дождя (7) роса.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	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6, 7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Блокадный Ленинград стал символом несгибаемой стойкости и мужества (1) и (2) когда Международному трибуналу были продемонстрированы фотографии (3) на которых умирающие от голода дети делали снаряды для фронта (4) то многие отказывались верить (5) что такое возможно.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788024" y="4798902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Командир решил вести отряд в обход (1) потому что (2) если по курсу их движения была засада (3) то следовало обойти врага (4) и ударить ему в тыл.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Старый охотник резонно заметил (1) что (2) если продукты не упрятать в большую железную бочку (3) медведь-шатун (4) злой и голодный (5) преодолеет страх перед человеком и явится пообедать.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На войне бойцы знали (1) что (2) если у фашистов будет отвоеван очередной город (3) то это (4) конечно (5) прибавит сил труженикам тыла.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1,2,3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286380" y="4286256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Петька очень боялся идти в воду (1) но (2) когда вошел (3) то не хотел вылезать из нее (4) и делал вид (5) что плавает.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Он работал больше других (1) но (2) когда вставал вопрос о премии (3) его всегда обходили стороной (4) предпочитая награждать других.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Птенец неловко спрыгнул с ветки (1) и ударился грудью (2) и (3) когда я его поднял (4) то почувствовал (5) как сильно стучит маленькое сердечко.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/>
              <a:t>Из-за Эльбруса выползла черная туча (1) и (2) прежде чем туристы успели вернуться в базовый лагерь (3) блеснула ослепительная молния (4) оглушительно треснуло небо (5) и застучали крупные капли дождя.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Мороз усиливался (1) и (2) когда Сашка проходил в светлом круге (3) который образовался от зажженного фонаря (4) он видел медленно реявшие в воздухе маленькие сухие снежинки.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Внезапно лошадь встала на дыбы (1) и (2) прежде чем всадник успел что-то сообразить (3) она резко рванулась в сторону (4) сбросив незадачливого седока.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За огородом следовали крестьянские избы (1) которые (2) хотя были построены врассыпную (3) но показывали довольство своих обитателей.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Мальчишка понуро побрел к калитке (1) и (2) хотя Ирине Андреевне было до слез жаль его (3) но она с сердитым выражением лица крикнула ему вслед (4) чтобы впредь он не появлялся в её доме.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Ученые уверяют (1) что (2) когда человечество достигнет вершин научно-технического прогресса (3) то оно может стать бессмертным (4) так как изобретёт средства борьбы с любой болезнью.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/>
              <a:t>Микеланджело многие современники считали равным Богу (1) и (2) когда он умер (3) некоторые художники придавали святым портретное сходство с великим мастером (4) чей гений так и остался непревзойденным.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Астрономы считают (1) что (2) хотя кометы (3) астероиды (4) и метеориты стороной облетают нашу Землю (5) никак нельзя утверждать (6) что когда-нибудь столкновения не произойдет.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5, 6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4)1, 2,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В аудитории стояла невыносимая жара (1) и духота (2) и (3) хотя лектор старался привлечь внимание слушателей интересными фактами (4) но это ему совсем не удавалось.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Всю ночь моряки тушили пожар (1) и (2) когда рассвело (3) они поняли (4) какой подвиг совершили (5) спасая корабль и самих себя.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Мы плывём уже в открытом море (1) но (2) если приглядеться (3) на горизонте ещё видна земля (4) кажущаяся тонкой линией.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Крепкий был человек Гуляев (1) и (2) когда он вернулся на Урал (3) за ним тянулась блестящая слава миллионера.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Лиза пошла безлюдной площадью (1) и (2) когда ноги её стали тяжело срываться с круглых лысин булыжника (3) она вспомнила (4) как возвращалась этой площадью (5) солнечным днём после первой встречи с </a:t>
            </a:r>
            <a:r>
              <a:rPr lang="ru-RU" b="1" dirty="0" err="1" smtClean="0"/>
              <a:t>Цветухиным</a:t>
            </a:r>
            <a:r>
              <a:rPr lang="ru-RU" b="1" dirty="0" smtClean="0"/>
              <a:t>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Об удивительной доброте Ильи Петровича можно судить только по тому (1) что (2) когда случилось землетрясение в Спитаке (3) он взял на воспитание троих искалеченных детей (4) и всех их буквально вернул с того света своей заботой (5) и любовью.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2,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Старый колдун знал (1) что (2) когда зацветёт чертополох (3) и (4) созреют семена дурмана (5) он сможет приготовить варево (6) которое спасет раненого зверя.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2, 3,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2, 3, 4, 6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Женщина достала фотографию (1) на которой (2) если приглядеться (3) можно было увидеть её (4) молодую и красивую (5) стоящую рядом с высоким военным.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Было тихо (1) и (2) когда внезапно на болоте крикнула выпь (3) чем-то испуганная (4) то мы (5) невольно (6) вздрогнули.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4, 5, 6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Смех в гостиной звучал всё громче и громче (1) и (2) когда Сашка заглянул в неё (3) то он увидел картину (4) совершенно его поразившую.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Метеорологи предупредили (1) что приближается мощный грозовой фронт (2) и (3) если не ускорить уборку пшеницы (4) то она поляжет под дождем (5) и сгниёт.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3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Идти пришлось долго (1) и (2) когда он подходил к дому (3) то еле держался на ногах от усталости (4) сковавшей его тело.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1, 4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Известно (1) что (2) для того чтобы увидеть в лесу нужный гриб (3) птицу (4) притаившуюся в ветвях (5) птичье гнездо (6) орех на ветке (7) надо держать в воображении то (8) что ищешь.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4 , 5, 6, 7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4, 5, 8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4, 5, 6, 7, 8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4, 5, 6, 7, 8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Девушки тихо пели (1) и (2) хотя слова песни трудно было понять (3) но звучала в ней такая нежность (4) и боль (5) что невольно наворачивались слёзы.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2,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3,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5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В каком варианте ответа правильно указаны все цифры, на месте которых в предложении должны стоять запятые?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Сияя в блеске солнца (1) море точно улыбалось добродушной улыбкой Гулливера (2) сознающего (3) что (4) если он захочет (5 ) то одно движение — и работа лилипутов исчезнет.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1) 1, 2, 3,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2) 1, 3, 4, 5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3) 1, 2, 3, 4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4) 2, 3, 4, 5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43504" y="4357694"/>
            <a:ext cx="100013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5895</Words>
  <Application>Microsoft Office PowerPoint</Application>
  <PresentationFormat>Экран (4:3)</PresentationFormat>
  <Paragraphs>566</Paragraphs>
  <Slides>71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72" baseType="lpstr">
      <vt:lpstr>Тема Office</vt:lpstr>
      <vt:lpstr>Задание №20</vt:lpstr>
      <vt:lpstr>Слайд 2</vt:lpstr>
      <vt:lpstr>Слайд 3</vt:lpstr>
      <vt:lpstr>Начнём с синтаксического разбора предложения  </vt:lpstr>
      <vt:lpstr>Построим схему предложения</vt:lpstr>
      <vt:lpstr>Слайд 6</vt:lpstr>
      <vt:lpstr>Начнём с синтаксического разбора предложения </vt:lpstr>
      <vt:lpstr>Построим схему предложения  </vt:lpstr>
      <vt:lpstr>F Правило-подсказка </vt:lpstr>
      <vt:lpstr>Слайд 10</vt:lpstr>
      <vt:lpstr>Слайд 11</vt:lpstr>
      <vt:lpstr>Начнём с синтаксического разбора предложения</vt:lpstr>
      <vt:lpstr>Построим схему предложения</vt:lpstr>
      <vt:lpstr>Слайд 14</vt:lpstr>
      <vt:lpstr>Начнём с синтаксического разбора предложения</vt:lpstr>
      <vt:lpstr>Построим схему предложения</vt:lpstr>
      <vt:lpstr>F Обратите внимание! </vt:lpstr>
      <vt:lpstr>Начнём с синтаксического разбора предложения</vt:lpstr>
      <vt:lpstr>Построим схему предложения</vt:lpstr>
      <vt:lpstr>Начнём с синтаксического разбора предложения</vt:lpstr>
      <vt:lpstr>Построим схему предложения</vt:lpstr>
      <vt:lpstr>F Обратите внимание! </vt:lpstr>
      <vt:lpstr>Начнём с синтаксического разбора предложения</vt:lpstr>
      <vt:lpstr>Построим схему предложения</vt:lpstr>
      <vt:lpstr>F Обратите внимание! </vt:lpstr>
      <vt:lpstr>Начнём с синтаксического разбора предложения</vt:lpstr>
      <vt:lpstr>Построим схему предложения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  <vt:lpstr>В каком варианте ответа правильно указаны все цифры, на месте которых в предложении должны стоять запятые?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 А25 </dc:title>
  <dc:creator>Инна</dc:creator>
  <cp:lastModifiedBy>Ольга</cp:lastModifiedBy>
  <cp:revision>80</cp:revision>
  <dcterms:created xsi:type="dcterms:W3CDTF">2011-03-27T13:56:09Z</dcterms:created>
  <dcterms:modified xsi:type="dcterms:W3CDTF">2020-04-07T06:53:17Z</dcterms:modified>
</cp:coreProperties>
</file>