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1E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32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5909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780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413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0219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0860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1639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8897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666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8416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4998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54261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460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51796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6742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27317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4253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1ACB-D200-40C6-92C8-9B10F135F9F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6D00B8E-A839-4877-AF23-D2846D35F0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901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Начало правления Ивана </a:t>
            </a:r>
            <a:r>
              <a:rPr lang="en-US" dirty="0" smtClean="0"/>
              <a:t>IV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26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Вспомним годы правления князей-царей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ru-RU" sz="2400" dirty="0" smtClean="0"/>
              <a:t>1283-1340- Иван Калита</a:t>
            </a:r>
          </a:p>
          <a:p>
            <a:r>
              <a:rPr lang="ru-RU" sz="2400" dirty="0" smtClean="0"/>
              <a:t>1350-1389- Дмитрий Донской</a:t>
            </a:r>
          </a:p>
          <a:p>
            <a:r>
              <a:rPr lang="ru-RU" sz="2400" dirty="0" smtClean="0"/>
              <a:t>1389-1425- Василий </a:t>
            </a:r>
            <a:r>
              <a:rPr lang="en-US" sz="2400" dirty="0" smtClean="0"/>
              <a:t>I</a:t>
            </a:r>
          </a:p>
          <a:p>
            <a:r>
              <a:rPr lang="en-US" sz="2400" dirty="0" smtClean="0"/>
              <a:t>1425-1462- </a:t>
            </a:r>
            <a:r>
              <a:rPr lang="ru-RU" sz="2400" dirty="0" smtClean="0"/>
              <a:t>Василий </a:t>
            </a:r>
            <a:r>
              <a:rPr lang="en-US" sz="2400" dirty="0" smtClean="0"/>
              <a:t>II</a:t>
            </a:r>
            <a:endParaRPr lang="ru-RU" sz="2400" dirty="0" smtClean="0"/>
          </a:p>
          <a:p>
            <a:r>
              <a:rPr lang="ru-RU" sz="2400" dirty="0" smtClean="0"/>
              <a:t>1462-1505- Иван </a:t>
            </a:r>
            <a:r>
              <a:rPr lang="en-US" sz="2400" dirty="0" smtClean="0"/>
              <a:t>III</a:t>
            </a:r>
          </a:p>
          <a:p>
            <a:r>
              <a:rPr lang="en-US" sz="2400" dirty="0" smtClean="0"/>
              <a:t>1505-1533-</a:t>
            </a:r>
            <a:r>
              <a:rPr lang="ru-RU" sz="2400" dirty="0" smtClean="0"/>
              <a:t> Василий </a:t>
            </a:r>
            <a:r>
              <a:rPr lang="en-US" sz="2400" dirty="0" smtClean="0"/>
              <a:t>III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41750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Найдите на карте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 России отошли </a:t>
            </a:r>
            <a:r>
              <a:rPr lang="ru-RU" i="1" dirty="0" smtClean="0">
                <a:solidFill>
                  <a:srgbClr val="FF0000"/>
                </a:solidFill>
              </a:rPr>
              <a:t>Чернигов, Брянск, Гомель, Новгород-Северский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8443" y="2687563"/>
            <a:ext cx="5908358" cy="4276708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>
            <a:off x="1419905" y="6158928"/>
            <a:ext cx="2717075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724297" y="3931920"/>
            <a:ext cx="3226526" cy="194636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097280" y="5447211"/>
            <a:ext cx="3174274" cy="9274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822960" y="3344091"/>
            <a:ext cx="3696789" cy="58782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4828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1508 год.-признаны все прежние завоевания Московского княжества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8051" y="2330404"/>
            <a:ext cx="8176040" cy="4383904"/>
          </a:xfrm>
          <a:solidFill>
            <a:srgbClr val="F0F1E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66670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Исторические личности этого периода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endParaRPr lang="ru-RU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30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3000" dirty="0" smtClean="0"/>
              <a:t>Князь Литовский (и польский с 1506 г.)- </a:t>
            </a:r>
            <a:r>
              <a:rPr lang="ru-RU" sz="3000" dirty="0" smtClean="0">
                <a:solidFill>
                  <a:srgbClr val="FF0000"/>
                </a:solidFill>
              </a:rPr>
              <a:t>Сигизмунд </a:t>
            </a:r>
            <a:r>
              <a:rPr lang="en-US" sz="3000" dirty="0" smtClean="0">
                <a:solidFill>
                  <a:srgbClr val="FF0000"/>
                </a:solidFill>
              </a:rPr>
              <a:t>I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000" dirty="0" smtClean="0"/>
              <a:t>Император Священной Римской империи- </a:t>
            </a:r>
            <a:r>
              <a:rPr lang="ru-RU" sz="3000" dirty="0" smtClean="0">
                <a:solidFill>
                  <a:srgbClr val="FF0000"/>
                </a:solidFill>
              </a:rPr>
              <a:t>Максимилиан </a:t>
            </a:r>
            <a:r>
              <a:rPr lang="en-US" sz="3000" dirty="0">
                <a:solidFill>
                  <a:srgbClr val="FF0000"/>
                </a:solidFill>
              </a:rPr>
              <a:t>I</a:t>
            </a:r>
            <a:endParaRPr lang="ru-RU" sz="30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000" dirty="0" smtClean="0"/>
              <a:t>Основатель империи Великих Монголов- </a:t>
            </a:r>
            <a:r>
              <a:rPr lang="ru-RU" sz="3000" dirty="0" err="1" smtClean="0">
                <a:solidFill>
                  <a:srgbClr val="FF0000"/>
                </a:solidFill>
              </a:rPr>
              <a:t>Бабур</a:t>
            </a:r>
            <a:endParaRPr lang="ru-RU" sz="30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000" dirty="0" smtClean="0"/>
              <a:t>Правитель Крымского ханства- </a:t>
            </a:r>
            <a:r>
              <a:rPr lang="ru-RU" sz="3000" dirty="0" smtClean="0">
                <a:solidFill>
                  <a:srgbClr val="FF0000"/>
                </a:solidFill>
              </a:rPr>
              <a:t>Мухаммед-</a:t>
            </a:r>
            <a:r>
              <a:rPr lang="ru-RU" sz="3000" dirty="0" err="1" smtClean="0">
                <a:solidFill>
                  <a:srgbClr val="FF0000"/>
                </a:solidFill>
              </a:rPr>
              <a:t>Эмин</a:t>
            </a:r>
            <a:endParaRPr lang="ru-RU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19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урока: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Боярское правление. Елена Глинская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Личность Ивана </a:t>
            </a:r>
            <a:r>
              <a:rPr lang="en-US" sz="3200" dirty="0" smtClean="0"/>
              <a:t>IV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Венчание на царство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Московское восстание 1547 г.</a:t>
            </a:r>
          </a:p>
          <a:p>
            <a:pPr marL="514350" indent="-514350">
              <a:buFont typeface="+mj-lt"/>
              <a:buAutoNum type="arabicPeriod"/>
            </a:pPr>
            <a:endParaRPr lang="ru-RU" sz="3200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1012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26" y="509451"/>
            <a:ext cx="10870474" cy="5667512"/>
          </a:xfrm>
        </p:spPr>
        <p:txBody>
          <a:bodyPr/>
          <a:lstStyle/>
          <a:p>
            <a:pPr marL="0" indent="457200" algn="ctr">
              <a:lnSpc>
                <a:spcPct val="150000"/>
              </a:lnSpc>
              <a:buNone/>
            </a:pPr>
            <a:endParaRPr lang="ru-RU" dirty="0" smtClean="0"/>
          </a:p>
          <a:p>
            <a:pPr marL="0" indent="457200" algn="ctr">
              <a:lnSpc>
                <a:spcPct val="150000"/>
              </a:lnSpc>
              <a:buNone/>
            </a:pPr>
            <a:r>
              <a:rPr lang="ru-RU" sz="3200" dirty="0" smtClean="0"/>
              <a:t>Политическую историю России этого периода характеризует в первую очередь </a:t>
            </a:r>
            <a:r>
              <a:rPr lang="ru-RU" sz="3200" dirty="0" smtClean="0">
                <a:solidFill>
                  <a:srgbClr val="FF0000"/>
                </a:solidFill>
              </a:rPr>
              <a:t>укрепление единодержавия и дальнейшее развитие централизованного государственного аппарата. </a:t>
            </a:r>
            <a:r>
              <a:rPr lang="ru-RU" sz="3200" dirty="0" smtClean="0"/>
              <a:t>При Иване </a:t>
            </a:r>
            <a:r>
              <a:rPr lang="en-US" sz="3200" dirty="0" smtClean="0"/>
              <a:t>IV</a:t>
            </a:r>
            <a:r>
              <a:rPr lang="ru-RU" sz="3200" dirty="0" smtClean="0"/>
              <a:t> тенденция укрепления самодержавной власти окончательно победила.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40947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33938"/>
          </a:xfrm>
        </p:spPr>
        <p:txBody>
          <a:bodyPr/>
          <a:lstStyle/>
          <a:p>
            <a:pPr algn="ctr"/>
            <a:r>
              <a:rPr lang="ru-RU" dirty="0" smtClean="0"/>
              <a:t>1. Боярское правление. </a:t>
            </a:r>
            <a:br>
              <a:rPr lang="ru-RU" dirty="0" smtClean="0"/>
            </a:br>
            <a:r>
              <a:rPr lang="ru-RU" dirty="0" smtClean="0"/>
              <a:t>Елена Глинская 1533-1538 гг.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endParaRPr lang="ru-RU" sz="3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 smtClean="0"/>
              <a:t>В 1533 году </a:t>
            </a:r>
            <a:r>
              <a:rPr lang="ru-RU" sz="3200" dirty="0" smtClean="0">
                <a:solidFill>
                  <a:srgbClr val="FF0000"/>
                </a:solidFill>
              </a:rPr>
              <a:t>Елена Глинская </a:t>
            </a:r>
            <a:r>
              <a:rPr lang="ru-RU" sz="3200" dirty="0" smtClean="0"/>
              <a:t>стала регентом (!) (временное осуществление полномочий главы государства коллегиально (регентский совет) или единолично (</a:t>
            </a:r>
            <a:r>
              <a:rPr lang="ru-RU" sz="3200" b="1" dirty="0" smtClean="0"/>
              <a:t>регент</a:t>
            </a:r>
            <a:r>
              <a:rPr lang="ru-RU" sz="3200" dirty="0" smtClean="0"/>
              <a:t>) при </a:t>
            </a:r>
            <a:r>
              <a:rPr lang="ru-RU" sz="3200" b="1" dirty="0" smtClean="0"/>
              <a:t>малолетстве, болезни, отсутствии монарха.</a:t>
            </a:r>
            <a:r>
              <a:rPr lang="ru-RU" sz="3200" dirty="0" smtClean="0"/>
              <a:t>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997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3223" y="252412"/>
            <a:ext cx="9565277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722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Реформы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1535 год- денежная реформа (появление копейки)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1536 год-перемирие с Литвой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1537 год- мирный договор со Швецией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Строительство дорог и крепостей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В 1538 год Елена скоропостижно скончалась, что вызвало слухи об ее отравлении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48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Борьба за власть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Шуйские (Василий и Иван, Андрей)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Стр. 48 </a:t>
            </a:r>
          </a:p>
          <a:p>
            <a:pPr marL="0" indent="0">
              <a:buNone/>
            </a:pPr>
            <a:r>
              <a:rPr lang="ru-RU" dirty="0" smtClean="0"/>
              <a:t>Пункт 2 параграфа 6- составьте психологический портрет царя</a:t>
            </a:r>
          </a:p>
          <a:p>
            <a:pPr marL="0" indent="0">
              <a:buNone/>
            </a:pPr>
            <a:r>
              <a:rPr lang="ru-RU" dirty="0" smtClean="0"/>
              <a:t>Пункт 3 параграф 6- опишите, как происходило венчание на царство, какое значение имело это событие</a:t>
            </a:r>
          </a:p>
          <a:p>
            <a:pPr marL="0" indent="0">
              <a:buNone/>
            </a:pPr>
            <a:r>
              <a:rPr lang="ru-RU" dirty="0" smtClean="0"/>
              <a:t>1547 г. – московское восстание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2352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</TotalTime>
  <Words>246</Words>
  <Application>Microsoft Office PowerPoint</Application>
  <PresentationFormat>Произвольный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Начало правления Ивана IV</vt:lpstr>
      <vt:lpstr>Вспомним годы правления князей-царей</vt:lpstr>
      <vt:lpstr>Найдите на карте</vt:lpstr>
      <vt:lpstr>2. 1508 год.-признаны все прежние завоевания Московского княжества</vt:lpstr>
      <vt:lpstr>Исторические личности этого периода</vt:lpstr>
      <vt:lpstr>План урока:</vt:lpstr>
      <vt:lpstr>Слайд 7</vt:lpstr>
      <vt:lpstr>1. Боярское правление.  Елена Глинская 1533-1538 гг.</vt:lpstr>
      <vt:lpstr>Слайд 9</vt:lpstr>
      <vt:lpstr>Реформы </vt:lpstr>
      <vt:lpstr>Борьба за власть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Начало правления Ивана IV</dc:title>
  <dc:creator>Savini</dc:creator>
  <cp:lastModifiedBy>Общий доступ</cp:lastModifiedBy>
  <cp:revision>4</cp:revision>
  <dcterms:created xsi:type="dcterms:W3CDTF">2020-11-17T15:32:05Z</dcterms:created>
  <dcterms:modified xsi:type="dcterms:W3CDTF">2020-11-18T05:21:35Z</dcterms:modified>
</cp:coreProperties>
</file>