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  <p:sldId id="271" r:id="rId17"/>
    <p:sldId id="272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B3ECB-0BDF-41A1-B85A-A24058EE20A4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DDD8D-F2A9-42D8-B367-2454979044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3021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B3ECB-0BDF-41A1-B85A-A24058EE20A4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DDD8D-F2A9-42D8-B367-2454979044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0958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B3ECB-0BDF-41A1-B85A-A24058EE20A4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DDD8D-F2A9-42D8-B367-2454979044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810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B3ECB-0BDF-41A1-B85A-A24058EE20A4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DDD8D-F2A9-42D8-B367-2454979044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7733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B3ECB-0BDF-41A1-B85A-A24058EE20A4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DDD8D-F2A9-42D8-B367-2454979044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4007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B3ECB-0BDF-41A1-B85A-A24058EE20A4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DDD8D-F2A9-42D8-B367-2454979044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3486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B3ECB-0BDF-41A1-B85A-A24058EE20A4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DDD8D-F2A9-42D8-B367-2454979044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2672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B3ECB-0BDF-41A1-B85A-A24058EE20A4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DDD8D-F2A9-42D8-B367-2454979044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315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B3ECB-0BDF-41A1-B85A-A24058EE20A4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DDD8D-F2A9-42D8-B367-2454979044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375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B3ECB-0BDF-41A1-B85A-A24058EE20A4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DDD8D-F2A9-42D8-B367-2454979044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4875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B3ECB-0BDF-41A1-B85A-A24058EE20A4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DDD8D-F2A9-42D8-B367-2454979044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927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1B3ECB-0BDF-41A1-B85A-A24058EE20A4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DDD8D-F2A9-42D8-B367-2454979044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1259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Биотические связи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12559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 smtClean="0"/>
              <a:t>Биотические связи (факторы) – это все формы взаимоотношений организмов, складывающиеся в среде их обитания.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6616982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95759"/>
            <a:ext cx="10515600" cy="57618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/>
              <a:t>Биотические факторы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Примеры?</a:t>
            </a: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3613533" y="870333"/>
            <a:ext cx="2082187" cy="10245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750805" y="892366"/>
            <a:ext cx="2203373" cy="11016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Скругленный прямоугольник 8"/>
          <p:cNvSpPr/>
          <p:nvPr/>
        </p:nvSpPr>
        <p:spPr>
          <a:xfrm>
            <a:off x="785870" y="1994053"/>
            <a:ext cx="4583017" cy="232455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Прямые – организмы непосредственно контактируют друг с другом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388865" y="1994053"/>
            <a:ext cx="4583017" cy="232455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Косвенные –  один организм  влияет на другой, изменяя среду его обитания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1600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6000" dirty="0">
                <a:solidFill>
                  <a:prstClr val="black"/>
                </a:solidFill>
              </a:rPr>
              <a:t>Биотические связи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2400" dirty="0" smtClean="0">
                <a:solidFill>
                  <a:prstClr val="black"/>
                </a:solidFill>
                <a:latin typeface="Arno Pro Smbd" pitchFamily="18" charset="0"/>
              </a:rPr>
              <a:t>Обозначим положительное воздействия </a:t>
            </a:r>
            <a:r>
              <a:rPr lang="ru-RU" altLang="ru-RU" sz="2400" dirty="0">
                <a:solidFill>
                  <a:prstClr val="black"/>
                </a:solidFill>
                <a:latin typeface="Arno Pro Smbd" pitchFamily="18" charset="0"/>
              </a:rPr>
              <a:t>одного вида на </a:t>
            </a:r>
            <a:r>
              <a:rPr lang="ru-RU" altLang="ru-RU" sz="2400" dirty="0" smtClean="0">
                <a:solidFill>
                  <a:prstClr val="black"/>
                </a:solidFill>
                <a:latin typeface="Arno Pro Smbd" pitchFamily="18" charset="0"/>
              </a:rPr>
              <a:t>другой знаком плюс ("+"), отрицательное знаком минус </a:t>
            </a:r>
            <a:r>
              <a:rPr lang="ru-RU" altLang="ru-RU" sz="2400" dirty="0">
                <a:solidFill>
                  <a:prstClr val="black"/>
                </a:solidFill>
                <a:latin typeface="Arno Pro Smbd" pitchFamily="18" charset="0"/>
              </a:rPr>
              <a:t>("–"). </a:t>
            </a:r>
          </a:p>
          <a:p>
            <a:pPr marL="0" lvl="0" indent="0"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2400" dirty="0">
                <a:solidFill>
                  <a:prstClr val="black"/>
                </a:solidFill>
                <a:latin typeface="Arno Pro Smbd" pitchFamily="18" charset="0"/>
              </a:rPr>
              <a:t>Отсутствие значимого воздействие одного вида на </a:t>
            </a:r>
            <a:r>
              <a:rPr lang="ru-RU" altLang="ru-RU" sz="2400" dirty="0" smtClean="0">
                <a:solidFill>
                  <a:prstClr val="black"/>
                </a:solidFill>
                <a:latin typeface="Arno Pro Smbd" pitchFamily="18" charset="0"/>
              </a:rPr>
              <a:t>другой, т.е. нейтральное отношение </a:t>
            </a:r>
            <a:r>
              <a:rPr lang="ru-RU" altLang="ru-RU" sz="2400" dirty="0">
                <a:solidFill>
                  <a:prstClr val="black"/>
                </a:solidFill>
                <a:latin typeface="Arno Pro Smbd" pitchFamily="18" charset="0"/>
              </a:rPr>
              <a:t>обозначим </a:t>
            </a:r>
            <a:r>
              <a:rPr lang="ru-RU" altLang="ru-RU" sz="2400" dirty="0" smtClean="0">
                <a:solidFill>
                  <a:prstClr val="black"/>
                </a:solidFill>
                <a:latin typeface="Arno Pro Smbd" pitchFamily="18" charset="0"/>
              </a:rPr>
              <a:t>знаком ноль </a:t>
            </a:r>
            <a:r>
              <a:rPr lang="ru-RU" altLang="ru-RU" sz="2400" dirty="0">
                <a:solidFill>
                  <a:prstClr val="black"/>
                </a:solidFill>
                <a:latin typeface="Arno Pro Smbd" pitchFamily="18" charset="0"/>
              </a:rPr>
              <a:t>("0").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4500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9334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Заполните таблицу: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2626612"/>
              </p:ext>
            </p:extLst>
          </p:nvPr>
        </p:nvGraphicFramePr>
        <p:xfrm>
          <a:off x="838199" y="958850"/>
          <a:ext cx="9991381" cy="5486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5538">
                  <a:extLst>
                    <a:ext uri="{9D8B030D-6E8A-4147-A177-3AD203B41FA5}">
                      <a16:colId xmlns:a16="http://schemas.microsoft.com/office/drawing/2014/main" val="3133779257"/>
                    </a:ext>
                  </a:extLst>
                </a:gridCol>
                <a:gridCol w="4069086">
                  <a:extLst>
                    <a:ext uri="{9D8B030D-6E8A-4147-A177-3AD203B41FA5}">
                      <a16:colId xmlns:a16="http://schemas.microsoft.com/office/drawing/2014/main" val="3863950025"/>
                    </a:ext>
                  </a:extLst>
                </a:gridCol>
                <a:gridCol w="2406757">
                  <a:extLst>
                    <a:ext uri="{9D8B030D-6E8A-4147-A177-3AD203B41FA5}">
                      <a16:colId xmlns:a16="http://schemas.microsoft.com/office/drawing/2014/main" val="25081752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Взаимоотношения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Характеристика (+,-,0)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Примеры</a:t>
                      </a:r>
                      <a:endParaRPr lang="ru-RU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46224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1.Конкуренция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04586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2. Хищничество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45746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3. Паразитизм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6396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4. Симбиоз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83247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1)Мутуализм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63927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2)Кооперация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02445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5. Комменсализм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51829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1)Нахлебничество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74373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smtClean="0"/>
                        <a:t>2)Квартирантство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43331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6. </a:t>
                      </a:r>
                      <a:r>
                        <a:rPr lang="ru-RU" sz="2400" dirty="0" err="1" smtClean="0"/>
                        <a:t>Аменсализм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28492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7. Нейтрализм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5307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48901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Конкуренция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2935" y="1440034"/>
            <a:ext cx="10960865" cy="4351338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/>
              <a:t>Конкуренция – взаимоотношения между особями одного или разных видов, которые выражаются в соперничестве за одинаковые ресурсы среды.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Конкуренция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dirty="0" smtClean="0"/>
              <a:t>Какая более острая и почему?</a:t>
            </a: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3558448" y="3613533"/>
            <a:ext cx="2049138" cy="5067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684704" y="3615703"/>
            <a:ext cx="1953657" cy="5046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Скругленный прямоугольник 7"/>
          <p:cNvSpPr/>
          <p:nvPr/>
        </p:nvSpPr>
        <p:spPr>
          <a:xfrm>
            <a:off x="1894902" y="4120308"/>
            <a:ext cx="2500829" cy="63897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Внутривидовая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387946" y="4120308"/>
            <a:ext cx="2500829" cy="63897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Межвидовая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4042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5318" y="100721"/>
            <a:ext cx="10515600" cy="54927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Внутривидовая конкуренция, примеры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49996"/>
            <a:ext cx="10515600" cy="124406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Внутривидовая конкуренция более острая, т.к. </a:t>
            </a:r>
            <a:r>
              <a:rPr lang="ru-RU" dirty="0"/>
              <a:t>так как соперничество между особями одного вида идёт за одинаковые ресурсы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270" y="2445745"/>
            <a:ext cx="5511121" cy="32279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9320" y="1894065"/>
            <a:ext cx="5842679" cy="428289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40626" y="6154164"/>
            <a:ext cx="47042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Внутривидовая конкуренция одновозрастных елей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47172" y="6207415"/>
            <a:ext cx="4461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Внутривидовая конкуренция самцов из-за самки  у оленей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95942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>
                <a:solidFill>
                  <a:prstClr val="black"/>
                </a:solidFill>
              </a:rPr>
              <a:t>Межвидовая </a:t>
            </a:r>
            <a:r>
              <a:rPr lang="ru-RU" sz="4000" dirty="0">
                <a:solidFill>
                  <a:prstClr val="black"/>
                </a:solidFill>
              </a:rPr>
              <a:t>конкуренция, примеры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164" y="1690688"/>
            <a:ext cx="5610225" cy="37052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6164" y="5665569"/>
            <a:ext cx="47042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Межвидовая конкуренция черного и рыжего таракана за одинаковые местообитания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98950" y="1690687"/>
            <a:ext cx="4979777" cy="3806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8076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29100" y="158888"/>
            <a:ext cx="7124700" cy="66673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Избегание конкуренции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668" y="3294096"/>
            <a:ext cx="2115495" cy="141439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919" y="4759431"/>
            <a:ext cx="2302992" cy="49381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51968" y="1825625"/>
            <a:ext cx="2303940" cy="15370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895894" y="3497619"/>
            <a:ext cx="20160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Длиннохвостая синица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932" y="4372768"/>
            <a:ext cx="2776544" cy="208240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388035" y="6497340"/>
            <a:ext cx="22474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Большая синица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919" y="758378"/>
            <a:ext cx="2419107" cy="161200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1067" y="1260468"/>
            <a:ext cx="3696503" cy="542153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762743" y="2370383"/>
            <a:ext cx="1420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королёк</a:t>
            </a:r>
            <a:endParaRPr lang="ru-RU" dirty="0"/>
          </a:p>
        </p:txBody>
      </p:sp>
      <p:cxnSp>
        <p:nvCxnSpPr>
          <p:cNvPr id="14" name="Прямая соединительная линия 13"/>
          <p:cNvCxnSpPr>
            <a:stCxn id="10" idx="3"/>
          </p:cNvCxnSpPr>
          <p:nvPr/>
        </p:nvCxnSpPr>
        <p:spPr>
          <a:xfrm>
            <a:off x="3469026" y="1564381"/>
            <a:ext cx="1675851" cy="5110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V="1">
            <a:off x="6444877" y="2823062"/>
            <a:ext cx="2242306" cy="471035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6858932" y="2823062"/>
            <a:ext cx="1828251" cy="131607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3270602" y="3925956"/>
            <a:ext cx="1756178" cy="41669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3270602" y="3925956"/>
            <a:ext cx="1343660" cy="1080384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flipV="1">
            <a:off x="5686425" y="5763665"/>
            <a:ext cx="1596378" cy="72003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0378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Хищничество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388125"/>
            <a:ext cx="11004933" cy="47888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 smtClean="0"/>
              <a:t>Хищничество – это способ добывания пищи. При котором одни организмы (хищники) ловят, умерщвляют и поедают других (жертв).</a:t>
            </a:r>
          </a:p>
          <a:p>
            <a:pPr marL="0" indent="0" algn="ctr">
              <a:buNone/>
            </a:pPr>
            <a:r>
              <a:rPr lang="ru-RU" dirty="0" smtClean="0"/>
              <a:t>Хищничество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Примеры?</a:t>
            </a:r>
          </a:p>
          <a:p>
            <a:pPr marL="0" indent="0" algn="ctr">
              <a:buNone/>
            </a:pPr>
            <a:r>
              <a:rPr lang="ru-RU" dirty="0" smtClean="0"/>
              <a:t>Значение: происходит взаимная регуляция численности хищников и жертв, погибают больные и ослабленные животные, происходит оздоровление популяции.</a:t>
            </a: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963537" y="2655065"/>
            <a:ext cx="2853369" cy="5398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Скругленный прямоугольник 5"/>
          <p:cNvSpPr/>
          <p:nvPr/>
        </p:nvSpPr>
        <p:spPr>
          <a:xfrm>
            <a:off x="838198" y="3260993"/>
            <a:ext cx="3160925" cy="12118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Истинное – численность жертв невысока и хищники вынуждены выслеживать и догонять добычу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760202" y="3260993"/>
            <a:ext cx="3160925" cy="12118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Собирательное – численность жертв высока, их размеры малы, хищники ищут и собирают добычу 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6340665" y="2655065"/>
            <a:ext cx="0" cy="5398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Скругленный прямоугольник 9"/>
          <p:cNvSpPr/>
          <p:nvPr/>
        </p:nvSpPr>
        <p:spPr>
          <a:xfrm>
            <a:off x="8592236" y="3286786"/>
            <a:ext cx="3160925" cy="12118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Пастбищное (пастьба) – поедание растительного корма растительноядными животными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2" name="Прямая со стрелкой 11"/>
          <p:cNvCxnSpPr>
            <a:endCxn id="10" idx="0"/>
          </p:cNvCxnSpPr>
          <p:nvPr/>
        </p:nvCxnSpPr>
        <p:spPr>
          <a:xfrm>
            <a:off x="6805438" y="2655065"/>
            <a:ext cx="3367261" cy="6317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70496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Паразитизм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6866" y="1327311"/>
            <a:ext cx="10515600" cy="539297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Паразитизм – форма биотических взаимодействий, когда один организм (паразит) использует другой (хозяина) в качестве среды обитания и источника пищи.</a:t>
            </a:r>
          </a:p>
          <a:p>
            <a:pPr marL="0" indent="0" algn="ctr">
              <a:buNone/>
            </a:pPr>
            <a:r>
              <a:rPr lang="ru-RU" dirty="0" smtClean="0"/>
              <a:t>Паразитизм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dirty="0" smtClean="0"/>
              <a:t>Отличие паразитизма от хищничества? </a:t>
            </a:r>
          </a:p>
          <a:p>
            <a:pPr marL="0" indent="0" algn="ctr">
              <a:buNone/>
            </a:pPr>
            <a:r>
              <a:rPr lang="ru-RU" dirty="0" smtClean="0"/>
              <a:t>Приспособления паразитов?</a:t>
            </a:r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206510" y="3029638"/>
            <a:ext cx="11778980" cy="2717667"/>
            <a:chOff x="195895" y="3459296"/>
            <a:chExt cx="11778980" cy="2717667"/>
          </a:xfrm>
        </p:grpSpPr>
        <p:cxnSp>
          <p:nvCxnSpPr>
            <p:cNvPr id="5" name="Прямая со стрелкой 4"/>
            <p:cNvCxnSpPr/>
            <p:nvPr/>
          </p:nvCxnSpPr>
          <p:spPr>
            <a:xfrm flipH="1">
              <a:off x="2234016" y="3459296"/>
              <a:ext cx="3690650" cy="50677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Скругленный прямоугольник 5"/>
            <p:cNvSpPr/>
            <p:nvPr/>
          </p:nvSpPr>
          <p:spPr>
            <a:xfrm>
              <a:off x="195895" y="4101008"/>
              <a:ext cx="2699133" cy="1015302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Облигатный (обязательный)</a:t>
              </a:r>
            </a:p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Пример: свиной цепень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7" name="Скругленный прямоугольник 6"/>
            <p:cNvSpPr/>
            <p:nvPr/>
          </p:nvSpPr>
          <p:spPr>
            <a:xfrm>
              <a:off x="3251240" y="4101008"/>
              <a:ext cx="2908453" cy="2075955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Факультативный (необязательный)</a:t>
              </a:r>
            </a:p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Пример: гриб-трутовик сначала паразитирует на живом дереве, а после его гибели на  мертвом упавшем стволе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6366948" y="4143541"/>
              <a:ext cx="2333970" cy="1015302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Временный</a:t>
              </a:r>
            </a:p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Пример: иксодовый клещ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9" name="Скругленный прямоугольник 8"/>
            <p:cNvSpPr/>
            <p:nvPr/>
          </p:nvSpPr>
          <p:spPr>
            <a:xfrm>
              <a:off x="9066422" y="4143541"/>
              <a:ext cx="2908453" cy="1015302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Постоянный</a:t>
              </a:r>
            </a:p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(стационарный)</a:t>
              </a:r>
            </a:p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Пример: растение-паразит Петров крест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cxnSp>
          <p:nvCxnSpPr>
            <p:cNvPr id="11" name="Прямая со стрелкой 10"/>
            <p:cNvCxnSpPr/>
            <p:nvPr/>
          </p:nvCxnSpPr>
          <p:spPr>
            <a:xfrm flipH="1">
              <a:off x="4705466" y="3459296"/>
              <a:ext cx="1219200" cy="64171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 стрелкой 12"/>
            <p:cNvCxnSpPr/>
            <p:nvPr/>
          </p:nvCxnSpPr>
          <p:spPr>
            <a:xfrm>
              <a:off x="5924666" y="3459296"/>
              <a:ext cx="1707615" cy="64171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 стрелкой 14"/>
            <p:cNvCxnSpPr/>
            <p:nvPr/>
          </p:nvCxnSpPr>
          <p:spPr>
            <a:xfrm>
              <a:off x="5924666" y="3459296"/>
              <a:ext cx="4659675" cy="64171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851790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Симбиоз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smtClean="0"/>
              <a:t>Симбиоз -  это </a:t>
            </a:r>
            <a:r>
              <a:rPr lang="ru-RU" b="1" dirty="0"/>
              <a:t>длительное сожительство организмов двух или нескольких разных видов растений или животных, когда их отношения друг с другом очень тесны и обычно </a:t>
            </a:r>
            <a:r>
              <a:rPr lang="ru-RU" b="1" dirty="0" smtClean="0"/>
              <a:t>взаимовыгодны</a:t>
            </a:r>
            <a:r>
              <a:rPr lang="ru-RU" b="1" dirty="0"/>
              <a:t>.</a:t>
            </a:r>
            <a:endParaRPr lang="ru-RU" b="1" dirty="0" smtClean="0"/>
          </a:p>
          <a:p>
            <a:pPr marL="0" indent="0">
              <a:buNone/>
            </a:pPr>
            <a:r>
              <a:rPr lang="ru-RU" dirty="0"/>
              <a:t>Известны формы симбиоза — мутуализм, </a:t>
            </a:r>
            <a:r>
              <a:rPr lang="ru-RU" dirty="0" smtClean="0"/>
              <a:t>кооперация</a:t>
            </a:r>
          </a:p>
        </p:txBody>
      </p:sp>
    </p:spTree>
    <p:extLst>
      <p:ext uri="{BB962C8B-B14F-4D97-AF65-F5344CB8AC3E}">
        <p14:creationId xmlns:p14="http://schemas.microsoft.com/office/powerpoint/2010/main" val="6638448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24229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Мутуализм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2778" y="1059656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Мутуализм – форма симбиоза, при которой присутствие каждого из двух видов становится обязательным для обоих.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4128" y="1930947"/>
            <a:ext cx="3524250" cy="2819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384197" y="4851355"/>
            <a:ext cx="448386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Клубеньковые бактерии на корнях бобовых </a:t>
            </a:r>
            <a:r>
              <a:rPr lang="ru-RU" dirty="0" smtClean="0"/>
              <a:t>растений</a:t>
            </a:r>
          </a:p>
          <a:p>
            <a:r>
              <a:rPr lang="ru-RU" dirty="0" smtClean="0"/>
              <a:t>Бактерии фиксируют азот из атмосферы и превращают его в нитриты и нитраты, доступные бобовым растениям; корни растения – местообитание и защита для </a:t>
            </a:r>
            <a:r>
              <a:rPr lang="ru-RU" smtClean="0"/>
              <a:t>клубеньковых бактерий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7827" y="2048698"/>
            <a:ext cx="3442655" cy="247879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7827" y="4672330"/>
            <a:ext cx="319162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Лишайник</a:t>
            </a:r>
          </a:p>
          <a:p>
            <a:r>
              <a:rPr lang="ru-RU" dirty="0" smtClean="0"/>
              <a:t>Гриб снабжает водоросль водой и минеральными веществами, а водоросль дает грибу органические вещества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1476" y="1953571"/>
            <a:ext cx="2791872" cy="284992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877937" y="4805189"/>
            <a:ext cx="301862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dirty="0" smtClean="0"/>
              <a:t>Микориза (грибокорень)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smtClean="0">
                <a:solidFill>
                  <a:prstClr val="black"/>
                </a:solidFill>
              </a:rPr>
              <a:t>Гифы гриба снабжают дерево </a:t>
            </a:r>
            <a:r>
              <a:rPr lang="ru-RU" dirty="0">
                <a:solidFill>
                  <a:prstClr val="black"/>
                </a:solidFill>
              </a:rPr>
              <a:t>водой и минеральными веществами, а </a:t>
            </a:r>
            <a:r>
              <a:rPr lang="ru-RU" dirty="0" smtClean="0">
                <a:solidFill>
                  <a:prstClr val="black"/>
                </a:solidFill>
              </a:rPr>
              <a:t>дерево </a:t>
            </a:r>
            <a:r>
              <a:rPr lang="ru-RU" dirty="0">
                <a:solidFill>
                  <a:prstClr val="black"/>
                </a:solidFill>
              </a:rPr>
              <a:t>дает грибу органические вещества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44169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кооперация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Кооперация – форма взаимовыгодного сожительства, построенная на пищевых связях между организмами (необязательные отношения).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3668" y="3161841"/>
            <a:ext cx="3126140" cy="27100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72541" y="6176963"/>
            <a:ext cx="2787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Рак-отшельник и актиния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1614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920" y="4354045"/>
            <a:ext cx="3308731" cy="248154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67145"/>
            <a:ext cx="10515600" cy="747579"/>
          </a:xfrm>
        </p:spPr>
        <p:txBody>
          <a:bodyPr/>
          <a:lstStyle/>
          <a:p>
            <a:pPr algn="ctr"/>
            <a:r>
              <a:rPr lang="ru-RU" dirty="0" smtClean="0"/>
              <a:t>Комменсализм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5318" y="834107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При комменсализме один из партнеров может использовать другого для защиты, как средство передвижения или только питаться за его счет. </a:t>
            </a:r>
            <a:r>
              <a:rPr lang="ru-RU" dirty="0" smtClean="0"/>
              <a:t> Для одного организма выгодны, для другого безразличны.</a:t>
            </a:r>
          </a:p>
          <a:p>
            <a:pPr marL="0" indent="0" algn="ctr">
              <a:buNone/>
            </a:pPr>
            <a:r>
              <a:rPr lang="ru-RU" dirty="0" smtClean="0"/>
              <a:t>Комменсализм</a:t>
            </a:r>
          </a:p>
          <a:p>
            <a:pPr marL="0" indent="0" algn="ctr">
              <a:buNone/>
            </a:pPr>
            <a:endParaRPr lang="ru-RU" dirty="0" smtClean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3600679" y="2908452"/>
            <a:ext cx="2456762" cy="5067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6096000" y="2908452"/>
            <a:ext cx="2320887" cy="5423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Скругленный прямоугольник 7"/>
          <p:cNvSpPr/>
          <p:nvPr/>
        </p:nvSpPr>
        <p:spPr>
          <a:xfrm>
            <a:off x="1883886" y="3415228"/>
            <a:ext cx="3150824" cy="115677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Нахлебничество.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Основано на потреблении остатков пищи другого организма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657402" y="3539388"/>
            <a:ext cx="3150824" cy="115677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>
                <a:solidFill>
                  <a:schemeClr val="tx1"/>
                </a:solidFill>
              </a:rPr>
              <a:t>Квартирантство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Основано на использовании убежища, созданного другим организмом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6124262"/>
            <a:ext cx="20932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Рыбы-прилипалы и акула</a:t>
            </a:r>
            <a:endParaRPr lang="ru-RU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7402" y="4696641"/>
            <a:ext cx="2958526" cy="221889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885344" y="5852407"/>
            <a:ext cx="16226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Эпифит (орхидея) на дереве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09758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Аменсализм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err="1" smtClean="0"/>
              <a:t>Аменсализм</a:t>
            </a:r>
            <a:r>
              <a:rPr lang="ru-RU" dirty="0" smtClean="0"/>
              <a:t> – форма биотических взаимодействий, при которой один организм угнетает другой.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1509" y="2816187"/>
            <a:ext cx="5389084" cy="40418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141465" y="4979624"/>
            <a:ext cx="21703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Ели затеняют светолюбивые травы, хвоя </a:t>
            </a:r>
            <a:r>
              <a:rPr lang="ru-RU" dirty="0" err="1" smtClean="0"/>
              <a:t>закисляет</a:t>
            </a:r>
            <a:r>
              <a:rPr lang="ru-RU" dirty="0" smtClean="0"/>
              <a:t> почву.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24442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Нейтрализм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Нейтрализм – отсутствие взаимного влияние организмов, обитающих в одном сообществе.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4549" y="2680005"/>
            <a:ext cx="5619291" cy="3978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58394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579</Words>
  <Application>Microsoft Office PowerPoint</Application>
  <PresentationFormat>Широкоэкранный</PresentationFormat>
  <Paragraphs>111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Arno Pro Smbd</vt:lpstr>
      <vt:lpstr>Calibri</vt:lpstr>
      <vt:lpstr>Calibri Light</vt:lpstr>
      <vt:lpstr>Тема Office</vt:lpstr>
      <vt:lpstr>Биотические связи</vt:lpstr>
      <vt:lpstr>Презентация PowerPoint</vt:lpstr>
      <vt:lpstr>Презентация PowerPoint</vt:lpstr>
      <vt:lpstr>Биотические связи</vt:lpstr>
      <vt:lpstr>Заполните таблицу:</vt:lpstr>
      <vt:lpstr>Конкуренция</vt:lpstr>
      <vt:lpstr>Внутривидовая конкуренция, примеры</vt:lpstr>
      <vt:lpstr>Межвидовая конкуренция, примеры</vt:lpstr>
      <vt:lpstr>Избегание конкуренции</vt:lpstr>
      <vt:lpstr>Хищничество</vt:lpstr>
      <vt:lpstr>Паразитизм</vt:lpstr>
      <vt:lpstr>Симбиоз</vt:lpstr>
      <vt:lpstr>Мутуализм</vt:lpstr>
      <vt:lpstr>кооперация</vt:lpstr>
      <vt:lpstr>Комменсализм</vt:lpstr>
      <vt:lpstr>Аменсализм</vt:lpstr>
      <vt:lpstr>Нейтрализм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Биотические связи</dc:title>
  <dc:creator>RePack by Diakov</dc:creator>
  <cp:lastModifiedBy>RePack by Diakov</cp:lastModifiedBy>
  <cp:revision>14</cp:revision>
  <dcterms:created xsi:type="dcterms:W3CDTF">2020-04-07T18:42:04Z</dcterms:created>
  <dcterms:modified xsi:type="dcterms:W3CDTF">2020-04-08T06:51:56Z</dcterms:modified>
</cp:coreProperties>
</file>