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2" r:id="rId3"/>
    <p:sldId id="258" r:id="rId4"/>
    <p:sldId id="257" r:id="rId5"/>
    <p:sldId id="264" r:id="rId6"/>
    <p:sldId id="259" r:id="rId7"/>
    <p:sldId id="260" r:id="rId8"/>
    <p:sldId id="261" r:id="rId9"/>
    <p:sldId id="266" r:id="rId10"/>
    <p:sldId id="265" r:id="rId11"/>
    <p:sldId id="270" r:id="rId12"/>
    <p:sldId id="271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2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44E87-289B-4E59-B490-42FBDC24C55A}" type="datetimeFigureOut">
              <a:rPr lang="ru-RU" smtClean="0"/>
              <a:t>09.12.2013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6C1903-CC46-457C-8B0F-EAF55DA5069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6C1903-CC46-457C-8B0F-EAF55DA50699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12/9/2013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&#1092;&#1080;&#1079;&#1080;&#1082;.tk/8-16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file:///E:\arheniu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057400"/>
            <a:ext cx="9144000" cy="1828800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cs typeface="Times New Roman" pitchFamily="18" charset="0"/>
              </a:rPr>
              <a:t>Тема урока:</a:t>
            </a:r>
            <a:br>
              <a:rPr lang="ru-RU" sz="5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cs typeface="Times New Roman" pitchFamily="18" charset="0"/>
              </a:rPr>
            </a:br>
            <a:r>
              <a:rPr lang="ru-RU" sz="5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cs typeface="Times New Roman" pitchFamily="18" charset="0"/>
              </a:rPr>
              <a:t>Электролитическая диссоциация</a:t>
            </a:r>
            <a:endParaRPr lang="ru-RU" sz="5400" dirty="0">
              <a:solidFill>
                <a:schemeClr val="accent2">
                  <a:lumMod val="20000"/>
                  <a:lumOff val="80000"/>
                </a:schemeClr>
              </a:solidFill>
              <a:effectLst/>
              <a:cs typeface="Times New Roman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152400"/>
            <a:ext cx="1752600" cy="2195046"/>
          </a:xfrm>
          <a:prstGeom prst="rect">
            <a:avLst/>
          </a:prstGeom>
          <a:noFill/>
          <a:ln w="762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6" name="Picture 1027" descr="FG04_03"/>
          <p:cNvPicPr>
            <a:picLocks noChangeAspect="1" noChangeArrowheads="1"/>
          </p:cNvPicPr>
          <p:nvPr/>
        </p:nvPicPr>
        <p:blipFill>
          <a:blip r:embed="rId3" cstate="print"/>
          <a:srcRect l="35466" t="878" r="35466" b="68706"/>
          <a:stretch>
            <a:fillRect/>
          </a:stretch>
        </p:blipFill>
        <p:spPr bwMode="auto">
          <a:xfrm>
            <a:off x="304800" y="4572000"/>
            <a:ext cx="2286000" cy="1981200"/>
          </a:xfrm>
          <a:prstGeom prst="rect">
            <a:avLst/>
          </a:prstGeom>
          <a:noFill/>
          <a:ln w="76200" cmpd="tri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81000" y="3048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Кафедра химии и методики обучения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</a:rPr>
              <a:t>Институт химии</a:t>
            </a:r>
          </a:p>
          <a:p>
            <a:pPr algn="ctr"/>
            <a:r>
              <a:rPr lang="ru-RU" dirty="0" smtClean="0">
                <a:solidFill>
                  <a:srgbClr val="FFFF00"/>
                </a:solidFill>
              </a:rPr>
              <a:t>Саратовский государственный университет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24400" y="4724400"/>
            <a:ext cx="18794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Кузнецова С.И.,</a:t>
            </a:r>
          </a:p>
          <a:p>
            <a:r>
              <a:rPr lang="ru-RU" dirty="0" smtClean="0"/>
              <a:t>Штремплер Г.И.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856488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Электропроводность веществ</a:t>
            </a:r>
            <a:endParaRPr lang="ru-RU" sz="4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57200" y="1600200"/>
          <a:ext cx="8001000" cy="4810680"/>
        </p:xfrm>
        <a:graphic>
          <a:graphicData uri="http://schemas.openxmlformats.org/drawingml/2006/table">
            <a:tbl>
              <a:tblPr/>
              <a:tblGrid>
                <a:gridCol w="4001142"/>
                <a:gridCol w="3999858"/>
              </a:tblGrid>
              <a:tr h="376578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Вещества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Электропроводность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6584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Металл</a:t>
                      </a: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40023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3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Неметалл</a:t>
                      </a: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7312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Н</a:t>
                      </a:r>
                      <a:r>
                        <a:rPr lang="ru-RU" sz="2400" b="1" baseline="-25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 </a:t>
                      </a:r>
                      <a:r>
                        <a:rPr lang="ru-RU" sz="2400" b="1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дист</a:t>
                      </a:r>
                      <a:r>
                        <a:rPr lang="ru-RU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0257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2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</a:t>
                      </a:r>
                      <a:r>
                        <a:rPr lang="en-US" sz="2400" b="1" spc="2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NaCl </a:t>
                      </a:r>
                      <a:r>
                        <a:rPr lang="ru-RU" sz="2400" b="1" spc="2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(тверд.)</a:t>
                      </a:r>
                      <a:endParaRPr lang="ru-RU" sz="2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8216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1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 </a:t>
                      </a:r>
                      <a:r>
                        <a:rPr lang="en-US" sz="2400" b="1" spc="1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NaCl </a:t>
                      </a:r>
                      <a:r>
                        <a:rPr lang="ru-RU" sz="2400" b="1" spc="1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(раствор)</a:t>
                      </a:r>
                      <a:endParaRPr lang="ru-RU" sz="2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7312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2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Сахар (тверд.)</a:t>
                      </a:r>
                      <a:endParaRPr lang="ru-RU" sz="2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8216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2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Сахар (раствор)</a:t>
                      </a:r>
                      <a:endParaRPr lang="ru-RU" sz="2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64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СН</a:t>
                      </a:r>
                      <a:r>
                        <a:rPr lang="ru-RU" sz="2400" b="1" spc="10" baseline="-25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ru-RU" sz="2400" b="1" spc="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СООН (лед.)</a:t>
                      </a:r>
                      <a:endParaRPr lang="ru-RU" sz="2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8216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spc="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 СН</a:t>
                      </a:r>
                      <a:r>
                        <a:rPr lang="ru-RU" sz="2400" b="1" spc="10" baseline="-25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ru-RU" sz="2400" b="1" spc="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СООН (раствор)</a:t>
                      </a:r>
                      <a:endParaRPr lang="ru-RU" sz="2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2707">
                <a:tc>
                  <a:txBody>
                    <a:bodyPr/>
                    <a:lstStyle/>
                    <a:p>
                      <a:pPr marL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10. </a:t>
                      </a:r>
                      <a:r>
                        <a:rPr lang="en-US" sz="2400" b="1" spc="-1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NaCl</a:t>
                      </a:r>
                      <a:r>
                        <a:rPr lang="en-US" sz="2400" b="1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400" b="1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СН</a:t>
                      </a:r>
                      <a:r>
                        <a:rPr lang="en-US" sz="2400" b="1" spc="-15" baseline="-25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ru-RU" sz="2400" b="1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СООН</a:t>
                      </a: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680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638800" y="1981200"/>
            <a:ext cx="9666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да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62600" y="2438400"/>
            <a:ext cx="1122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 algn="ctr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нет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62600" y="2891135"/>
            <a:ext cx="1122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 algn="ctr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нет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62600" y="3348335"/>
            <a:ext cx="1122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 algn="ctr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нет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62600" y="4267200"/>
            <a:ext cx="1122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 algn="ctr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нет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562600" y="4648200"/>
            <a:ext cx="1122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 algn="ctr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нет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62600" y="5105400"/>
            <a:ext cx="1122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 algn="ctr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нет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562600" y="6019800"/>
            <a:ext cx="1122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 algn="ctr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нет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38800" y="5634335"/>
            <a:ext cx="9666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да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38800" y="3805535"/>
            <a:ext cx="9666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8000" lvl="0"/>
            <a:r>
              <a:rPr lang="ru-RU" sz="24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да</a:t>
            </a:r>
            <a:endParaRPr lang="ru-RU" sz="2400" b="1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xn--g1abbi0c.tk/8-1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3450" y="82769"/>
            <a:ext cx="2444350" cy="334623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33400"/>
            <a:ext cx="8686800" cy="6324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Классификация веществ </a:t>
            </a:r>
          </a:p>
          <a:p>
            <a:pPr algn="ctr">
              <a:buNone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XIX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век, М. Фарадей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Вещества</a:t>
            </a:r>
          </a:p>
          <a:p>
            <a:pPr algn="ctr"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" y="2937570"/>
            <a:ext cx="3810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Электролиты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вещества, растворы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которых проводят электрический ток. 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800" i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COOH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и др. - проводники 2 рода,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металлы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- это проводники 1 рода)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7200" y="2971800"/>
            <a:ext cx="4343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Неэлектролиты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вещества, растворы которых не проводят электрический ток ни в твердом, ни в растворенном виде</a:t>
            </a:r>
          </a:p>
          <a:p>
            <a:pPr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(сахар, этиловый спирт)</a:t>
            </a:r>
          </a:p>
          <a:p>
            <a:endParaRPr lang="ru-RU" sz="28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1981200" y="2209800"/>
            <a:ext cx="16764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495800" y="2209800"/>
            <a:ext cx="167640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0"/>
            <a:ext cx="5562600" cy="63246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2800" b="1" dirty="0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dirty="0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Понятие электролитической диссоциации</a:t>
            </a:r>
            <a:endParaRPr lang="ru-RU" sz="2800" b="1" dirty="0" smtClean="0">
              <a:ln w="1905"/>
              <a:solidFill>
                <a:schemeClr val="bg2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endParaRPr lang="ru-RU" sz="28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Электролитическая </a:t>
            </a:r>
            <a:r>
              <a:rPr lang="ru-RU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диссоциация 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 процесс распада молекул электролита на ионы в растворе или расплаве.</a:t>
            </a:r>
          </a:p>
          <a:p>
            <a:pPr marL="0" indent="0">
              <a:buNone/>
              <a:defRPr/>
            </a:pPr>
            <a:endParaRPr lang="ru-RU" sz="280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1887 г.  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Сванте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Аррениус – </a:t>
            </a:r>
          </a:p>
          <a:p>
            <a:pPr marL="0" indent="0">
              <a:buNone/>
              <a:defRPr/>
            </a:pP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Теория электролитической диссоциации</a:t>
            </a:r>
            <a:endParaRPr lang="ru-RU" sz="280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1371600"/>
            <a:ext cx="2590800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5715000" y="4876800"/>
            <a:ext cx="3352800" cy="1077218"/>
          </a:xfrm>
          <a:prstGeom prst="rect">
            <a:avLst/>
          </a:prstGeom>
          <a:solidFill>
            <a:srgbClr val="FFCC99"/>
          </a:solidFill>
          <a:ln w="57150" cmpd="thickThin">
            <a:solidFill>
              <a:srgbClr val="9933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dirty="0">
                <a:solidFill>
                  <a:srgbClr val="0000FF"/>
                </a:solidFill>
                <a:latin typeface="Tahoma" pitchFamily="34" charset="0"/>
              </a:rPr>
              <a:t>С. А. Аррениус (1859-1927)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34"/>
          <p:cNvGrpSpPr/>
          <p:nvPr/>
        </p:nvGrpSpPr>
        <p:grpSpPr>
          <a:xfrm>
            <a:off x="5143504" y="2000240"/>
            <a:ext cx="3454380" cy="2428892"/>
            <a:chOff x="6985060" y="1283414"/>
            <a:chExt cx="1954182" cy="1714512"/>
          </a:xfrm>
        </p:grpSpPr>
        <p:sp>
          <p:nvSpPr>
            <p:cNvPr id="20" name="Блок-схема: узел 19"/>
            <p:cNvSpPr/>
            <p:nvPr/>
          </p:nvSpPr>
          <p:spPr>
            <a:xfrm>
              <a:off x="7056498" y="2069232"/>
              <a:ext cx="795342" cy="652466"/>
            </a:xfrm>
            <a:prstGeom prst="flowChartConnector">
              <a:avLst/>
            </a:prstGeom>
            <a:gradFill flip="none" rotWithShape="1">
              <a:gsLst>
                <a:gs pos="0">
                  <a:srgbClr val="FFFF66">
                    <a:shade val="30000"/>
                    <a:satMod val="115000"/>
                  </a:srgbClr>
                </a:gs>
                <a:gs pos="50000">
                  <a:srgbClr val="FFFF66">
                    <a:shade val="67500"/>
                    <a:satMod val="115000"/>
                  </a:srgbClr>
                </a:gs>
                <a:gs pos="100000">
                  <a:srgbClr val="FFFF66">
                    <a:shade val="100000"/>
                    <a:satMod val="11500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Блок-схема: узел 15"/>
            <p:cNvSpPr/>
            <p:nvPr/>
          </p:nvSpPr>
          <p:spPr>
            <a:xfrm>
              <a:off x="7342250" y="1283414"/>
              <a:ext cx="1357322" cy="1214446"/>
            </a:xfrm>
            <a:prstGeom prst="flowChartConnector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9" name="Блок-схема: узел 18"/>
            <p:cNvSpPr/>
            <p:nvPr/>
          </p:nvSpPr>
          <p:spPr>
            <a:xfrm>
              <a:off x="8143900" y="2071678"/>
              <a:ext cx="795342" cy="652466"/>
            </a:xfrm>
            <a:prstGeom prst="flowChartConnector">
              <a:avLst/>
            </a:prstGeom>
            <a:gradFill flip="none" rotWithShape="1">
              <a:gsLst>
                <a:gs pos="0">
                  <a:srgbClr val="FFFF66">
                    <a:shade val="30000"/>
                    <a:satMod val="115000"/>
                  </a:srgbClr>
                </a:gs>
                <a:gs pos="50000">
                  <a:srgbClr val="FFFF66">
                    <a:shade val="67500"/>
                    <a:satMod val="115000"/>
                  </a:srgbClr>
                </a:gs>
                <a:gs pos="100000">
                  <a:srgbClr val="FFFF66">
                    <a:shade val="100000"/>
                    <a:satMod val="11500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 rot="10800000" flipV="1">
              <a:off x="6985060" y="1854918"/>
              <a:ext cx="1000132" cy="928694"/>
            </a:xfrm>
            <a:prstGeom prst="line">
              <a:avLst/>
            </a:prstGeom>
            <a:ln w="12700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rot="16200000" flipH="1">
              <a:off x="7985192" y="1854918"/>
              <a:ext cx="928694" cy="928694"/>
            </a:xfrm>
            <a:prstGeom prst="line">
              <a:avLst/>
            </a:prstGeom>
            <a:ln w="12700"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Блок-схема: процесс 40"/>
            <p:cNvSpPr/>
            <p:nvPr/>
          </p:nvSpPr>
          <p:spPr>
            <a:xfrm>
              <a:off x="7510514" y="2569298"/>
              <a:ext cx="857256" cy="428628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FF0000"/>
                  </a:solidFill>
                </a:rPr>
                <a:t>104,5</a:t>
              </a:r>
              <a:r>
                <a:rPr lang="ru-RU" sz="2000" b="1" baseline="30000" dirty="0" smtClean="0">
                  <a:solidFill>
                    <a:srgbClr val="FF0000"/>
                  </a:solidFill>
                </a:rPr>
                <a:t>0</a:t>
              </a:r>
              <a:endParaRPr lang="ru-RU" sz="2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714348" y="928670"/>
            <a:ext cx="650085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dirty="0" smtClean="0">
                <a:ln w="1905"/>
                <a:solidFill>
                  <a:schemeClr val="accent4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хороший растворитель, </a:t>
            </a:r>
          </a:p>
          <a:p>
            <a:pPr>
              <a:defRPr/>
            </a:pPr>
            <a:r>
              <a:rPr lang="ru-RU" sz="3200" dirty="0" smtClean="0">
                <a:ln w="1905"/>
                <a:solidFill>
                  <a:schemeClr val="accent4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т.к. молекулы воды </a:t>
            </a:r>
            <a:r>
              <a:rPr lang="ru-RU" sz="3200" dirty="0" err="1" smtClean="0">
                <a:ln w="1905"/>
                <a:solidFill>
                  <a:schemeClr val="accent4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полярны</a:t>
            </a:r>
            <a:r>
              <a:rPr lang="ru-RU" sz="3200" dirty="0" smtClean="0">
                <a:ln w="1905"/>
                <a:solidFill>
                  <a:schemeClr val="accent4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571472" y="857232"/>
            <a:ext cx="171451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Вода  </a:t>
            </a:r>
          </a:p>
        </p:txBody>
      </p:sp>
      <p:sp>
        <p:nvSpPr>
          <p:cNvPr id="17" name="Овал 16"/>
          <p:cNvSpPr/>
          <p:nvPr/>
        </p:nvSpPr>
        <p:spPr>
          <a:xfrm>
            <a:off x="857224" y="3500438"/>
            <a:ext cx="4143404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+         -</a:t>
            </a:r>
            <a:endParaRPr lang="ru-RU" sz="54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85852" y="5286388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Диполь</a:t>
            </a:r>
            <a:endParaRPr lang="ru-RU" sz="4800" b="1" dirty="0"/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1571604" y="4643446"/>
            <a:ext cx="571504" cy="4286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191000" y="4648200"/>
            <a:ext cx="17075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H</a:t>
            </a:r>
            <a:r>
              <a:rPr lang="en-US" sz="6000" b="1" baseline="-25000" dirty="0" smtClean="0">
                <a:solidFill>
                  <a:srgbClr val="FF0000"/>
                </a:solidFill>
              </a:rPr>
              <a:t>2</a:t>
            </a:r>
            <a:r>
              <a:rPr lang="ru-RU" sz="6000" b="1" dirty="0" smtClean="0">
                <a:solidFill>
                  <a:srgbClr val="FF0000"/>
                </a:solidFill>
              </a:rPr>
              <a:t>О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6400" y="3505200"/>
            <a:ext cx="367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53400" y="3505200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05600" y="2209800"/>
            <a:ext cx="5148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</a:rPr>
              <a:t>О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6" grpId="0"/>
      <p:bldP spid="17" grpId="0" animBg="1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500034" y="107154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12" name="Овал 11"/>
          <p:cNvSpPr/>
          <p:nvPr/>
        </p:nvSpPr>
        <p:spPr>
          <a:xfrm>
            <a:off x="500034" y="214311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r>
              <a:rPr lang="en-US" baseline="30000" dirty="0" smtClean="0"/>
              <a:t>-</a:t>
            </a:r>
            <a:endParaRPr lang="ru-RU" baseline="30000" dirty="0"/>
          </a:p>
        </p:txBody>
      </p:sp>
      <p:cxnSp>
        <p:nvCxnSpPr>
          <p:cNvPr id="21" name="Прямая соединительная линия 20"/>
          <p:cNvCxnSpPr>
            <a:stCxn id="5" idx="6"/>
          </p:cNvCxnSpPr>
          <p:nvPr/>
        </p:nvCxnSpPr>
        <p:spPr>
          <a:xfrm>
            <a:off x="1285852" y="1421589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285852" y="2500306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1285852" y="3643314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357422" y="1357298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2357422" y="2500306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357422" y="3643314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5" idx="4"/>
            <a:endCxn id="12" idx="0"/>
          </p:cNvCxnSpPr>
          <p:nvPr/>
        </p:nvCxnSpPr>
        <p:spPr>
          <a:xfrm rot="5400000">
            <a:off x="707201" y="195737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743714" y="304244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1815284" y="1899436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1815284" y="304244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2886854" y="197087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2886854" y="304244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571472" y="3286124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45" name="Овал 44"/>
          <p:cNvSpPr/>
          <p:nvPr/>
        </p:nvSpPr>
        <p:spPr>
          <a:xfrm>
            <a:off x="1643042" y="214311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46" name="Овал 45"/>
          <p:cNvSpPr/>
          <p:nvPr/>
        </p:nvSpPr>
        <p:spPr>
          <a:xfrm>
            <a:off x="2714612" y="321468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47" name="Овал 46"/>
          <p:cNvSpPr/>
          <p:nvPr/>
        </p:nvSpPr>
        <p:spPr>
          <a:xfrm>
            <a:off x="2714612" y="107154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48" name="Овал 47"/>
          <p:cNvSpPr/>
          <p:nvPr/>
        </p:nvSpPr>
        <p:spPr>
          <a:xfrm>
            <a:off x="1643042" y="3286124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r>
              <a:rPr lang="en-US" baseline="30000" dirty="0" smtClean="0"/>
              <a:t>-</a:t>
            </a:r>
            <a:endParaRPr lang="ru-RU" baseline="30000" dirty="0"/>
          </a:p>
        </p:txBody>
      </p:sp>
      <p:sp>
        <p:nvSpPr>
          <p:cNvPr id="49" name="Овал 48"/>
          <p:cNvSpPr/>
          <p:nvPr/>
        </p:nvSpPr>
        <p:spPr>
          <a:xfrm>
            <a:off x="1643042" y="107154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r>
              <a:rPr lang="en-US" baseline="30000" dirty="0" smtClean="0"/>
              <a:t>-</a:t>
            </a:r>
            <a:endParaRPr lang="ru-RU" baseline="30000" dirty="0"/>
          </a:p>
        </p:txBody>
      </p:sp>
      <p:sp>
        <p:nvSpPr>
          <p:cNvPr id="50" name="Овал 49"/>
          <p:cNvSpPr/>
          <p:nvPr/>
        </p:nvSpPr>
        <p:spPr>
          <a:xfrm>
            <a:off x="2714612" y="214311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r>
              <a:rPr lang="en-US" baseline="30000" dirty="0" smtClean="0"/>
              <a:t>-</a:t>
            </a:r>
            <a:endParaRPr lang="ru-RU" baseline="30000" dirty="0"/>
          </a:p>
        </p:txBody>
      </p:sp>
      <p:grpSp>
        <p:nvGrpSpPr>
          <p:cNvPr id="2" name="Группа 61"/>
          <p:cNvGrpSpPr/>
          <p:nvPr/>
        </p:nvGrpSpPr>
        <p:grpSpPr>
          <a:xfrm rot="7235574">
            <a:off x="6144307" y="2601168"/>
            <a:ext cx="708361" cy="256981"/>
            <a:chOff x="3078794" y="1857364"/>
            <a:chExt cx="761546" cy="256981"/>
          </a:xfrm>
        </p:grpSpPr>
        <p:sp>
          <p:nvSpPr>
            <p:cNvPr id="52" name="Овал 51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54" name="Прямоугольник 5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4" name="Группа 61"/>
          <p:cNvGrpSpPr/>
          <p:nvPr/>
        </p:nvGrpSpPr>
        <p:grpSpPr>
          <a:xfrm rot="9476054">
            <a:off x="7165941" y="912167"/>
            <a:ext cx="708361" cy="256981"/>
            <a:chOff x="3078794" y="1857364"/>
            <a:chExt cx="761546" cy="256981"/>
          </a:xfrm>
        </p:grpSpPr>
        <p:sp>
          <p:nvSpPr>
            <p:cNvPr id="57" name="Овал 5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59" name="Прямоугольник 5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8" name="Группа 61"/>
          <p:cNvGrpSpPr/>
          <p:nvPr/>
        </p:nvGrpSpPr>
        <p:grpSpPr>
          <a:xfrm rot="12865444">
            <a:off x="5510575" y="1822439"/>
            <a:ext cx="708361" cy="256981"/>
            <a:chOff x="3078794" y="1857364"/>
            <a:chExt cx="761546" cy="256981"/>
          </a:xfrm>
        </p:grpSpPr>
        <p:sp>
          <p:nvSpPr>
            <p:cNvPr id="67" name="Овал 6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69" name="Прямоугольник 6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70" name="Прямоугольник 6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0" name="Группа 61"/>
          <p:cNvGrpSpPr/>
          <p:nvPr/>
        </p:nvGrpSpPr>
        <p:grpSpPr>
          <a:xfrm rot="3231922">
            <a:off x="7673312" y="3448215"/>
            <a:ext cx="708361" cy="256981"/>
            <a:chOff x="3078794" y="1857364"/>
            <a:chExt cx="761546" cy="256981"/>
          </a:xfrm>
        </p:grpSpPr>
        <p:sp>
          <p:nvSpPr>
            <p:cNvPr id="72" name="Овал 71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74" name="Прямоугольник 7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75" name="Прямоугольник 7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3" name="Группа 61"/>
          <p:cNvGrpSpPr/>
          <p:nvPr/>
        </p:nvGrpSpPr>
        <p:grpSpPr>
          <a:xfrm rot="331490">
            <a:off x="7370963" y="1970456"/>
            <a:ext cx="708361" cy="256981"/>
            <a:chOff x="3078794" y="1857364"/>
            <a:chExt cx="761546" cy="256981"/>
          </a:xfrm>
        </p:grpSpPr>
        <p:sp>
          <p:nvSpPr>
            <p:cNvPr id="77" name="Овал 7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4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79" name="Прямоугольник 7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80" name="Прямоугольник 7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5" name="Группа 61"/>
          <p:cNvGrpSpPr/>
          <p:nvPr/>
        </p:nvGrpSpPr>
        <p:grpSpPr>
          <a:xfrm rot="1494064">
            <a:off x="6021935" y="3994811"/>
            <a:ext cx="708361" cy="256981"/>
            <a:chOff x="3078794" y="1857364"/>
            <a:chExt cx="761546" cy="256981"/>
          </a:xfrm>
        </p:grpSpPr>
        <p:sp>
          <p:nvSpPr>
            <p:cNvPr id="82" name="Овал 81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6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84" name="Прямоугольник 8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85" name="Прямоугольник 8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7" name="Группа 61"/>
          <p:cNvGrpSpPr/>
          <p:nvPr/>
        </p:nvGrpSpPr>
        <p:grpSpPr>
          <a:xfrm rot="11138171">
            <a:off x="4866636" y="3027407"/>
            <a:ext cx="708361" cy="256981"/>
            <a:chOff x="3078794" y="1857364"/>
            <a:chExt cx="761546" cy="256981"/>
          </a:xfrm>
        </p:grpSpPr>
        <p:sp>
          <p:nvSpPr>
            <p:cNvPr id="87" name="Овал 8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8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89" name="Прямоугольник 8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90" name="Прямоугольник 8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61" name="TextBox 60"/>
          <p:cNvSpPr txBox="1"/>
          <p:nvPr/>
        </p:nvSpPr>
        <p:spPr>
          <a:xfrm>
            <a:off x="571472" y="0"/>
            <a:ext cx="8491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4.Схема диссоциации веществ с ионной связью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85720" y="4572008"/>
            <a:ext cx="4500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Ориентация диполей воды </a:t>
            </a:r>
          </a:p>
          <a:p>
            <a:pPr marL="457200" indent="-4572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около ионов кристалла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526E-6 C -0.00486 -0.00648 -0.00798 -0.00995 -0.01441 -0.01272 C -0.02291 -0.02012 -0.0177 -0.01503 -0.02864 -0.0296 C -0.03003 -0.03145 -0.03194 -0.03214 -0.03333 -0.03376 C -0.0401 -0.04162 -0.046 -0.05156 -0.05086 -0.06128 C -0.05191 -0.06544 -0.05295 -0.06983 -0.05399 -0.07399 C -0.05451 -0.07607 -0.05555 -0.08047 -0.05555 -0.08047 C -0.05607 -0.1022 -0.05468 -0.1244 -0.05729 -0.1459 C -0.05798 -0.15191 -0.0625 -0.15584 -0.0651 -0.1607 C -0.06736 -0.16486 -0.06927 -0.16948 -0.07152 -0.17341 C -0.08316 -0.19399 -0.09982 -0.22405 -0.11909 -0.2326 C -0.12274 -0.23607 -0.12586 -0.24139 -0.1302 -0.24324 C -0.13923 -0.24717 -0.14826 -0.24971 -0.15729 -0.25364 C -0.16979 -0.26521 -0.15156 -0.24948 -0.17152 -0.26012 C -0.17395 -0.26151 -0.17552 -0.26474 -0.17777 -0.26636 C -0.1802 -0.26821 -0.18316 -0.26914 -0.18576 -0.27052 C -0.19809 -0.28694 -0.20625 -0.28671 -0.22222 -0.29388 C -0.22673 -0.29596 -0.23107 -0.29896 -0.23507 -0.30243 C -0.23663 -0.30382 -0.23802 -0.30567 -0.23975 -0.30659 C -0.24288 -0.30844 -0.24652 -0.30844 -0.2493 -0.31075 C -0.2552 -0.31561 -0.26302 -0.31954 -0.2684 -0.32555 C -0.27482 -0.33272 -0.28038 -0.33758 -0.28889 -0.34035 C -0.29635 -0.33966 -0.30364 -0.33943 -0.31111 -0.33827 C -0.3177 -0.33734 -0.32239 -0.33203 -0.32864 -0.32971 C -0.33802 -0.32139 -0.34913 -0.32555 -0.35885 -0.31723 C -0.35989 -0.31307 -0.36198 -0.30451 -0.36198 -0.30451 " pathEditMode="relative" ptsTypes="fffffffffffffffffffffffff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7 -0.11561 C -0.07379 -0.11237 -0.03646 -0.11862 -0.06372 -0.10706 C -0.07674 -0.08972 -0.09445 -0.07816 -0.10973 -0.06474 C -0.11806 -0.05735 -0.12552 -0.04787 -0.13507 -0.0437 C -0.14948 -0.02336 -0.20035 -0.0185 -0.21598 -0.01827 C -0.27518 -0.01711 -0.33455 -0.01688 -0.39375 -0.01619 C -0.40261 -0.01249 -0.39514 -0.01665 -0.40174 -0.00972 C -0.4033 -0.0081 -0.4066 -0.00555 -0.4066 -0.00555 " pathEditMode="relative" ptsTypes="fffffffA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17919E-6 C -0.0007 -0.02266 -0.00087 -0.04555 -0.00157 -0.06774 C -0.00191 -0.07445 -0.00417 -0.07676 -0.00573 -0.08231 C -0.0125 -0.10751 -0.02292 -0.12347 -0.03368 -0.14266 C -0.03473 -0.14474 -0.03525 -0.1482 -0.03629 -0.15005 C -0.0375 -0.15167 -0.03924 -0.15121 -0.04045 -0.15237 C -0.04601 -0.15815 -0.05035 -0.16832 -0.05643 -0.17156 C -0.06163 -0.19098 -0.05573 -0.17271 -0.06441 -0.18867 C -0.06615 -0.19167 -0.06702 -0.19583 -0.06858 -0.19838 C -0.07136 -0.203 -0.079 -0.21294 -0.08334 -0.21526 C -0.08802 -0.22127 -0.09323 -0.22751 -0.09775 -0.23468 C -0.10365 -0.24416 -0.10521 -0.24971 -0.1125 -0.25387 C -0.13403 -0.25156 -0.13403 -0.26427 -0.13403 -0.24925 " pathEditMode="relative" rAng="0" ptsTypes="ffffffffffffA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" y="-13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0.09526 C -0.00399 -0.10081 -0.00781 -0.10659 -0.01163 -0.11214 C -0.01354 -0.11491 -0.01736 -0.12023 -0.01736 -0.12 C -0.0349 -0.11792 -0.0526 -0.11907 -0.07014 -0.11214 C -0.07431 -0.11029 -0.08142 -0.09526 -0.08142 -0.09433 C -0.09132 -0.04948 -0.10104 0.00231 -0.11146 0.04278 C -0.11319 0.04925 -0.1151 0.05572 -0.11719 0.05989 C -0.12101 0.06705 -0.12847 0.07676 -0.12847 0.07815 C -0.13819 0.07353 -0.14757 0.07353 -0.15694 0.06798 C -0.16649 0.0615 -0.17552 0.03075 -0.18507 0.02497 C -0.19323 0.02058 -0.20139 0.01942 -0.20972 0.01642 C -0.22309 -0.00324 -0.21771 0.00925 -0.22674 -0.01734 C -0.23351 -0.0074 -0.23073 -0.01295 -0.23576 -0.00046 " pathEditMode="relative" rAng="0" ptsTypes="ffffffffffffA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" y="7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46 0.00301 C -0.06666 0.00509 -0.07482 0.00879 -0.08351 0.01365 C -0.08767 0.01596 -0.09271 0.02105 -0.09722 0.02197 C -0.10416 0.02359 -0.11146 0.02336 -0.11857 0.02405 C -0.12413 0.02659 -0.13524 0.03052 -0.13524 0.03076 C -0.14965 0.04948 -0.15816 0.04579 -0.17951 0.0474 C -0.18455 0.04879 -0.1908 0.04717 -0.19479 0.05157 C -0.2066 0.06474 -0.21719 0.07977 -0.22969 0.0918 C -0.24462 0.1059 -0.25833 0.11977 -0.27552 0.12763 C -0.2809 0.13295 -0.28611 0.13342 -0.29219 0.13619 C -0.2993 0.1355 -0.3066 0.13596 -0.31354 0.13411 C -0.31632 0.13342 -0.31736 0.1281 -0.31979 0.12555 C -0.3309 0.11376 -0.32673 0.11607 -0.33646 0.11284 C -0.34514 0.09711 -0.3533 0.07746 -0.36545 0.06636 C -0.36719 0.06128 -0.37726 0.04 -0.38055 0.03885 C -0.3875 0.03654 -0.39479 0.03746 -0.40191 0.03677 C -0.41163 0.03422 -0.40694 0.03469 -0.41562 0.03469 " pathEditMode="relative" rAng="0" ptsTypes="ffffffffffffffffA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" y="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0.01295 C -0.01319 -0.00763 -0.01163 -0.00763 -0.02205 0.00278 C -0.02534 0.00601 -0.03281 0.01156 -0.03281 0.01179 C -0.03611 0.01804 -0.04062 0.02312 -0.04375 0.02983 C -0.04514 0.03237 -0.04844 0.04694 -0.05087 0.04971 C -0.05225 0.05156 -0.05451 0.05133 -0.05642 0.05226 C -0.06823 0.05989 -0.05451 0.05388 -0.06909 0.06104 C -0.075 0.06428 -0.08142 0.06497 -0.08715 0.06821 C -0.10225 0.07607 -0.11753 0.08578 -0.13229 0.09503 C -0.15052 0.09411 -0.16875 0.09457 -0.1868 0.09249 C -0.19462 0.09156 -0.20903 0.06497 -0.21562 0.05665 C -0.21493 0.02012 -0.21389 -0.01664 -0.21389 -0.05341 C -0.21389 -0.09248 -0.21875 -0.1526 -0.24844 -0.17688 C -0.25347 -0.18636 -0.25937 -0.19237 -0.26632 -0.1993 C -0.26979 -0.203 -0.27014 -0.20601 -0.27552 -0.20601 C -0.27604 -0.20601 -0.2743 -0.20485 -0.27361 -0.20393 " pathEditMode="relative" rAng="0" ptsTypes="fffffffffffffffA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-4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1502 C -0.01771 -0.01988 -0.03333 -0.0319 -0.05035 -0.04462 C -0.06528 -0.04138 -0.08351 -0.05757 -0.09548 -0.02913 C -0.10312 -0.0104 -0.11111 0.02659 -0.11857 0.04486 C -0.12361 0.05781 -0.13142 0.05781 -0.13715 0.05989 C -0.15486 0.07769 -0.13628 0.06035 -0.18055 0.07053 C -0.19878 0.07469 -0.17864 0.07469 -0.19705 0.08463 C -0.20295 0.08833 -0.20937 0.08833 -0.21528 0.08972 C -0.22118 0.0955 -0.22361 0.10521 -0.22864 0.11561 C -0.25 0.11191 -0.26285 0.10821 -0.28229 0.09966 C -0.29826 0.10105 -0.31441 0.10521 -0.33055 0.10521 C -0.34201 0.10521 -0.35226 0.08139 -0.36389 0.07977 C -0.38194 0.07839 -0.3993 0.077 -0.41719 0.07561 C -0.42222 0.07053 -0.42708 0.06498 -0.43229 0.05989 C -0.43767 0.04417 -0.4434 0.02706 -0.45052 0.02012 C -0.45729 -0.00716 -0.46441 -0.03052 -0.47222 -0.05456 C -0.47448 -0.06104 -0.47812 -0.06034 -0.48038 -0.06335 " pathEditMode="relative" rAng="0" ptsTypes="ffffffffffffffffA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" y="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500034" y="107154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12" name="Овал 11"/>
          <p:cNvSpPr/>
          <p:nvPr/>
        </p:nvSpPr>
        <p:spPr>
          <a:xfrm>
            <a:off x="500034" y="214311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r>
              <a:rPr lang="en-US" baseline="30000" dirty="0" smtClean="0"/>
              <a:t>-</a:t>
            </a:r>
            <a:endParaRPr lang="ru-RU" baseline="30000" dirty="0"/>
          </a:p>
        </p:txBody>
      </p:sp>
      <p:cxnSp>
        <p:nvCxnSpPr>
          <p:cNvPr id="21" name="Прямая соединительная линия 20"/>
          <p:cNvCxnSpPr>
            <a:stCxn id="5" idx="6"/>
          </p:cNvCxnSpPr>
          <p:nvPr/>
        </p:nvCxnSpPr>
        <p:spPr>
          <a:xfrm>
            <a:off x="1285852" y="1421589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285852" y="2500306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1285852" y="3643314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357422" y="1357298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2357422" y="2500306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357422" y="3643314"/>
            <a:ext cx="428628" cy="1588"/>
          </a:xfrm>
          <a:prstGeom prst="line">
            <a:avLst/>
          </a:prstGeom>
          <a:ln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5" idx="4"/>
            <a:endCxn id="12" idx="0"/>
          </p:cNvCxnSpPr>
          <p:nvPr/>
        </p:nvCxnSpPr>
        <p:spPr>
          <a:xfrm rot="5400000">
            <a:off x="707201" y="195737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743714" y="304244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1815284" y="1899436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1815284" y="304244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2886854" y="197087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2886854" y="3042444"/>
            <a:ext cx="371484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571472" y="3286124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45" name="Овал 44"/>
          <p:cNvSpPr/>
          <p:nvPr/>
        </p:nvSpPr>
        <p:spPr>
          <a:xfrm>
            <a:off x="1643042" y="214311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46" name="Овал 45"/>
          <p:cNvSpPr/>
          <p:nvPr/>
        </p:nvSpPr>
        <p:spPr>
          <a:xfrm>
            <a:off x="2714612" y="321468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47" name="Овал 46"/>
          <p:cNvSpPr/>
          <p:nvPr/>
        </p:nvSpPr>
        <p:spPr>
          <a:xfrm>
            <a:off x="2714612" y="107154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</a:t>
            </a:r>
            <a:r>
              <a:rPr lang="en-US" baseline="30000" dirty="0" smtClean="0"/>
              <a:t>+</a:t>
            </a:r>
            <a:endParaRPr lang="ru-RU" baseline="30000" dirty="0"/>
          </a:p>
        </p:txBody>
      </p:sp>
      <p:sp>
        <p:nvSpPr>
          <p:cNvPr id="48" name="Овал 47"/>
          <p:cNvSpPr/>
          <p:nvPr/>
        </p:nvSpPr>
        <p:spPr>
          <a:xfrm>
            <a:off x="1643042" y="3286124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r>
              <a:rPr lang="en-US" baseline="30000" dirty="0" smtClean="0"/>
              <a:t>-</a:t>
            </a:r>
            <a:endParaRPr lang="ru-RU" baseline="30000" dirty="0"/>
          </a:p>
        </p:txBody>
      </p:sp>
      <p:sp>
        <p:nvSpPr>
          <p:cNvPr id="49" name="Овал 48"/>
          <p:cNvSpPr/>
          <p:nvPr/>
        </p:nvSpPr>
        <p:spPr>
          <a:xfrm>
            <a:off x="1643042" y="107154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r>
              <a:rPr lang="en-US" baseline="30000" dirty="0" smtClean="0"/>
              <a:t>-</a:t>
            </a:r>
            <a:endParaRPr lang="ru-RU" baseline="30000" dirty="0"/>
          </a:p>
        </p:txBody>
      </p:sp>
      <p:sp>
        <p:nvSpPr>
          <p:cNvPr id="50" name="Овал 49"/>
          <p:cNvSpPr/>
          <p:nvPr/>
        </p:nvSpPr>
        <p:spPr>
          <a:xfrm>
            <a:off x="2714612" y="2143116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r>
              <a:rPr lang="en-US" baseline="30000" dirty="0" smtClean="0"/>
              <a:t>-</a:t>
            </a:r>
            <a:endParaRPr lang="ru-RU" baseline="30000" dirty="0"/>
          </a:p>
        </p:txBody>
      </p:sp>
      <p:grpSp>
        <p:nvGrpSpPr>
          <p:cNvPr id="2" name="Группа 61"/>
          <p:cNvGrpSpPr/>
          <p:nvPr/>
        </p:nvGrpSpPr>
        <p:grpSpPr>
          <a:xfrm rot="7244626">
            <a:off x="2786721" y="529465"/>
            <a:ext cx="708361" cy="256981"/>
            <a:chOff x="3078794" y="1857364"/>
            <a:chExt cx="761546" cy="256981"/>
          </a:xfrm>
        </p:grpSpPr>
        <p:sp>
          <p:nvSpPr>
            <p:cNvPr id="52" name="Овал 51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54" name="Прямоугольник 5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55" name="Прямоугольник 5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4" name="Группа 61"/>
          <p:cNvGrpSpPr/>
          <p:nvPr/>
        </p:nvGrpSpPr>
        <p:grpSpPr>
          <a:xfrm rot="9475220">
            <a:off x="3451165" y="840729"/>
            <a:ext cx="708361" cy="256981"/>
            <a:chOff x="3078794" y="1857364"/>
            <a:chExt cx="761546" cy="256981"/>
          </a:xfrm>
        </p:grpSpPr>
        <p:sp>
          <p:nvSpPr>
            <p:cNvPr id="57" name="Овал 5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59" name="Прямоугольник 5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8" name="Группа 61"/>
          <p:cNvGrpSpPr/>
          <p:nvPr/>
        </p:nvGrpSpPr>
        <p:grpSpPr>
          <a:xfrm rot="3238569">
            <a:off x="3244157" y="2948149"/>
            <a:ext cx="708361" cy="256981"/>
            <a:chOff x="3078794" y="1857364"/>
            <a:chExt cx="761546" cy="256981"/>
          </a:xfrm>
        </p:grpSpPr>
        <p:sp>
          <p:nvSpPr>
            <p:cNvPr id="72" name="Овал 71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74" name="Прямоугольник 7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75" name="Прямоугольник 7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0" name="Группа 61"/>
          <p:cNvGrpSpPr/>
          <p:nvPr/>
        </p:nvGrpSpPr>
        <p:grpSpPr>
          <a:xfrm rot="11203548">
            <a:off x="3656186" y="1327513"/>
            <a:ext cx="708361" cy="256981"/>
            <a:chOff x="3078794" y="1857364"/>
            <a:chExt cx="761546" cy="256981"/>
          </a:xfrm>
        </p:grpSpPr>
        <p:sp>
          <p:nvSpPr>
            <p:cNvPr id="77" name="Овал 7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1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79" name="Прямоугольник 7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80" name="Прямоугольник 7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3" name="Группа 61"/>
          <p:cNvGrpSpPr/>
          <p:nvPr/>
        </p:nvGrpSpPr>
        <p:grpSpPr>
          <a:xfrm rot="1494064">
            <a:off x="3521605" y="2566051"/>
            <a:ext cx="708361" cy="256981"/>
            <a:chOff x="3078794" y="1857364"/>
            <a:chExt cx="761546" cy="256981"/>
          </a:xfrm>
        </p:grpSpPr>
        <p:sp>
          <p:nvSpPr>
            <p:cNvPr id="82" name="Овал 81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4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84" name="Прямоугольник 83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85" name="Прямоугольник 84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5" name="Группа 61"/>
          <p:cNvGrpSpPr/>
          <p:nvPr/>
        </p:nvGrpSpPr>
        <p:grpSpPr>
          <a:xfrm rot="266413">
            <a:off x="3580752" y="2170150"/>
            <a:ext cx="708361" cy="256981"/>
            <a:chOff x="3078794" y="1857364"/>
            <a:chExt cx="761546" cy="256981"/>
          </a:xfrm>
        </p:grpSpPr>
        <p:sp>
          <p:nvSpPr>
            <p:cNvPr id="87" name="Овал 8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6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89" name="Прямоугольник 8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90" name="Прямоугольник 8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7" name="Группа 61"/>
          <p:cNvGrpSpPr/>
          <p:nvPr/>
        </p:nvGrpSpPr>
        <p:grpSpPr>
          <a:xfrm rot="12822206">
            <a:off x="3367436" y="1822438"/>
            <a:ext cx="708361" cy="256981"/>
            <a:chOff x="3078794" y="1857364"/>
            <a:chExt cx="761546" cy="256981"/>
          </a:xfrm>
        </p:grpSpPr>
        <p:sp>
          <p:nvSpPr>
            <p:cNvPr id="67" name="Овал 66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8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69" name="Прямоугольник 68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70" name="Прямоугольник 69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61" name="TextBox 60"/>
          <p:cNvSpPr txBox="1"/>
          <p:nvPr/>
        </p:nvSpPr>
        <p:spPr>
          <a:xfrm>
            <a:off x="571472" y="0"/>
            <a:ext cx="8491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4.Схема диссоциации веществ с ионной связью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04800" y="4267200"/>
            <a:ext cx="450059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Ориентация диполей воды </a:t>
            </a:r>
          </a:p>
          <a:p>
            <a:pPr marL="457200" indent="-4572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около ионов кристалла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Гидратация (взаимодействие) </a:t>
            </a:r>
          </a:p>
          <a:p>
            <a:pPr marL="457200" indent="-4572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молекул воды с ионами кристалла</a:t>
            </a:r>
          </a:p>
          <a:p>
            <a:pPr marL="457200" indent="-4572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 Диссоциация</a:t>
            </a:r>
          </a:p>
          <a:p>
            <a:pPr marL="457200" indent="-4572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371600" y="5638800"/>
            <a:ext cx="8915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Уравнение диссоциации хлорида натрия:</a:t>
            </a:r>
          </a:p>
          <a:p>
            <a:pPr algn="ctr"/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Cambria" pitchFamily="18" charset="0"/>
              </a:rPr>
              <a:t>⇄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Na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2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571472" y="0"/>
            <a:ext cx="81841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5.Схема диссоциации веществ с ковалентной </a:t>
            </a:r>
          </a:p>
          <a:p>
            <a:pPr algn="r"/>
            <a:r>
              <a:rPr lang="ru-RU" sz="2800" b="1" dirty="0" smtClean="0">
                <a:solidFill>
                  <a:srgbClr val="FF0000"/>
                </a:solidFill>
              </a:rPr>
              <a:t>полярной связью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000232" y="1785925"/>
            <a:ext cx="1714512" cy="6286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Н</a:t>
            </a:r>
            <a:r>
              <a:rPr lang="ru-RU" sz="2800" baseline="42000" dirty="0" smtClean="0"/>
              <a:t>+</a:t>
            </a:r>
            <a:r>
              <a:rPr lang="ru-RU" sz="2800" baseline="30000" dirty="0" smtClean="0"/>
              <a:t> </a:t>
            </a:r>
            <a:r>
              <a:rPr lang="en-US" sz="2800" dirty="0" err="1" smtClean="0"/>
              <a:t>Cl</a:t>
            </a:r>
            <a:r>
              <a:rPr lang="ru-RU" sz="2800" baseline="42000" dirty="0" smtClean="0"/>
              <a:t>-</a:t>
            </a:r>
            <a:endParaRPr lang="ru-RU" sz="2800" baseline="42000" dirty="0"/>
          </a:p>
        </p:txBody>
      </p:sp>
      <p:grpSp>
        <p:nvGrpSpPr>
          <p:cNvPr id="2" name="Группа 61"/>
          <p:cNvGrpSpPr/>
          <p:nvPr/>
        </p:nvGrpSpPr>
        <p:grpSpPr>
          <a:xfrm rot="18636420">
            <a:off x="4521620" y="352413"/>
            <a:ext cx="708361" cy="256981"/>
            <a:chOff x="3078794" y="1857364"/>
            <a:chExt cx="761546" cy="256981"/>
          </a:xfrm>
        </p:grpSpPr>
        <p:sp>
          <p:nvSpPr>
            <p:cNvPr id="10" name="Овал 9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4" name="Группа 61"/>
          <p:cNvGrpSpPr/>
          <p:nvPr/>
        </p:nvGrpSpPr>
        <p:grpSpPr>
          <a:xfrm>
            <a:off x="5016748" y="1127148"/>
            <a:ext cx="708361" cy="256981"/>
            <a:chOff x="3078794" y="1857364"/>
            <a:chExt cx="761546" cy="256981"/>
          </a:xfrm>
        </p:grpSpPr>
        <p:sp>
          <p:nvSpPr>
            <p:cNvPr id="15" name="Овал 14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7" name="Прямоугольник 16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7" name="Группа 61"/>
          <p:cNvGrpSpPr/>
          <p:nvPr/>
        </p:nvGrpSpPr>
        <p:grpSpPr>
          <a:xfrm rot="3341122">
            <a:off x="4276053" y="3781898"/>
            <a:ext cx="708361" cy="256981"/>
            <a:chOff x="3078794" y="1857364"/>
            <a:chExt cx="761546" cy="256981"/>
          </a:xfrm>
        </p:grpSpPr>
        <p:sp>
          <p:nvSpPr>
            <p:cNvPr id="20" name="Овал 19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2" name="Прямоугольник 21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1" name="Группа 61"/>
          <p:cNvGrpSpPr/>
          <p:nvPr/>
        </p:nvGrpSpPr>
        <p:grpSpPr>
          <a:xfrm rot="16691820">
            <a:off x="2566411" y="245020"/>
            <a:ext cx="708361" cy="256981"/>
            <a:chOff x="3078794" y="1857364"/>
            <a:chExt cx="761546" cy="256981"/>
          </a:xfrm>
        </p:grpSpPr>
        <p:sp>
          <p:nvSpPr>
            <p:cNvPr id="25" name="Овал 24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4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16" name="Группа 61"/>
          <p:cNvGrpSpPr/>
          <p:nvPr/>
        </p:nvGrpSpPr>
        <p:grpSpPr>
          <a:xfrm rot="5400000">
            <a:off x="3039200" y="3962859"/>
            <a:ext cx="708361" cy="256981"/>
            <a:chOff x="3078794" y="1857364"/>
            <a:chExt cx="761546" cy="256981"/>
          </a:xfrm>
        </p:grpSpPr>
        <p:sp>
          <p:nvSpPr>
            <p:cNvPr id="30" name="Овал 29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32" name="Прямоугольник 31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33" name="Прямоугольник 32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1" name="Группа 61"/>
          <p:cNvGrpSpPr/>
          <p:nvPr/>
        </p:nvGrpSpPr>
        <p:grpSpPr>
          <a:xfrm rot="1264014">
            <a:off x="1094083" y="904517"/>
            <a:ext cx="708361" cy="256981"/>
            <a:chOff x="3078794" y="1857364"/>
            <a:chExt cx="761546" cy="256981"/>
          </a:xfrm>
        </p:grpSpPr>
        <p:sp>
          <p:nvSpPr>
            <p:cNvPr id="35" name="Овал 34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4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37" name="Прямоугольник 36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38" name="Прямоугольник 37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6" name="Группа 61"/>
          <p:cNvGrpSpPr/>
          <p:nvPr/>
        </p:nvGrpSpPr>
        <p:grpSpPr>
          <a:xfrm rot="20916418">
            <a:off x="1304255" y="3782183"/>
            <a:ext cx="708361" cy="256981"/>
            <a:chOff x="3078794" y="1857364"/>
            <a:chExt cx="761546" cy="256981"/>
          </a:xfrm>
        </p:grpSpPr>
        <p:sp>
          <p:nvSpPr>
            <p:cNvPr id="41" name="Овал 4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2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43" name="Прямоугольник 4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31" name="Группа 61"/>
          <p:cNvGrpSpPr/>
          <p:nvPr/>
        </p:nvGrpSpPr>
        <p:grpSpPr>
          <a:xfrm rot="4367854">
            <a:off x="1305864" y="237726"/>
            <a:ext cx="708361" cy="256981"/>
            <a:chOff x="3078794" y="1857364"/>
            <a:chExt cx="761546" cy="256981"/>
          </a:xfrm>
        </p:grpSpPr>
        <p:sp>
          <p:nvSpPr>
            <p:cNvPr id="46" name="Овал 4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4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48" name="Прямоугольник 4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36" name="Группа 61"/>
          <p:cNvGrpSpPr/>
          <p:nvPr/>
        </p:nvGrpSpPr>
        <p:grpSpPr>
          <a:xfrm rot="18222565">
            <a:off x="1782863" y="4130547"/>
            <a:ext cx="708361" cy="256981"/>
            <a:chOff x="3078794" y="1857364"/>
            <a:chExt cx="761546" cy="256981"/>
          </a:xfrm>
        </p:grpSpPr>
        <p:sp>
          <p:nvSpPr>
            <p:cNvPr id="51" name="Овал 50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39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40" name="Группа 61"/>
          <p:cNvGrpSpPr/>
          <p:nvPr/>
        </p:nvGrpSpPr>
        <p:grpSpPr>
          <a:xfrm rot="16993716">
            <a:off x="-53478" y="3596078"/>
            <a:ext cx="708361" cy="256981"/>
            <a:chOff x="3078794" y="1857364"/>
            <a:chExt cx="761546" cy="256981"/>
          </a:xfrm>
        </p:grpSpPr>
        <p:sp>
          <p:nvSpPr>
            <p:cNvPr id="56" name="Овал 55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42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58" name="Прямоугольник 57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60" name="Полилиния 59"/>
          <p:cNvSpPr/>
          <p:nvPr/>
        </p:nvSpPr>
        <p:spPr>
          <a:xfrm>
            <a:off x="785778" y="1787339"/>
            <a:ext cx="3929108" cy="640123"/>
          </a:xfrm>
          <a:custGeom>
            <a:avLst/>
            <a:gdLst>
              <a:gd name="connsiteX0" fmla="*/ 0 w 3929090"/>
              <a:gd name="connsiteY0" fmla="*/ 321471 h 642942"/>
              <a:gd name="connsiteX1" fmla="*/ 1647294 w 3929090"/>
              <a:gd name="connsiteY1" fmla="*/ 4222 h 642942"/>
              <a:gd name="connsiteX2" fmla="*/ 1964545 w 3929090"/>
              <a:gd name="connsiteY2" fmla="*/ 3 h 642942"/>
              <a:gd name="connsiteX3" fmla="*/ 2281797 w 3929090"/>
              <a:gd name="connsiteY3" fmla="*/ 4222 h 642942"/>
              <a:gd name="connsiteX4" fmla="*/ 3929090 w 3929090"/>
              <a:gd name="connsiteY4" fmla="*/ 321477 h 642942"/>
              <a:gd name="connsiteX5" fmla="*/ 2281796 w 3929090"/>
              <a:gd name="connsiteY5" fmla="*/ 638729 h 642942"/>
              <a:gd name="connsiteX6" fmla="*/ 1964544 w 3929090"/>
              <a:gd name="connsiteY6" fmla="*/ 642948 h 642942"/>
              <a:gd name="connsiteX7" fmla="*/ 1647292 w 3929090"/>
              <a:gd name="connsiteY7" fmla="*/ 638729 h 642942"/>
              <a:gd name="connsiteX8" fmla="*/ -1 w 3929090"/>
              <a:gd name="connsiteY8" fmla="*/ 321475 h 642942"/>
              <a:gd name="connsiteX9" fmla="*/ 0 w 3929090"/>
              <a:gd name="connsiteY9" fmla="*/ 321471 h 642942"/>
              <a:gd name="connsiteX0" fmla="*/ 8 w 3929108"/>
              <a:gd name="connsiteY0" fmla="*/ 320057 h 641534"/>
              <a:gd name="connsiteX1" fmla="*/ 1647302 w 3929108"/>
              <a:gd name="connsiteY1" fmla="*/ 2808 h 641534"/>
              <a:gd name="connsiteX2" fmla="*/ 1964553 w 3929108"/>
              <a:gd name="connsiteY2" fmla="*/ 212879 h 641534"/>
              <a:gd name="connsiteX3" fmla="*/ 2281805 w 3929108"/>
              <a:gd name="connsiteY3" fmla="*/ 2808 h 641534"/>
              <a:gd name="connsiteX4" fmla="*/ 3929098 w 3929108"/>
              <a:gd name="connsiteY4" fmla="*/ 320063 h 641534"/>
              <a:gd name="connsiteX5" fmla="*/ 2281804 w 3929108"/>
              <a:gd name="connsiteY5" fmla="*/ 637315 h 641534"/>
              <a:gd name="connsiteX6" fmla="*/ 1964552 w 3929108"/>
              <a:gd name="connsiteY6" fmla="*/ 641534 h 641534"/>
              <a:gd name="connsiteX7" fmla="*/ 1647300 w 3929108"/>
              <a:gd name="connsiteY7" fmla="*/ 637315 h 641534"/>
              <a:gd name="connsiteX8" fmla="*/ 7 w 3929108"/>
              <a:gd name="connsiteY8" fmla="*/ 320061 h 641534"/>
              <a:gd name="connsiteX9" fmla="*/ 8 w 3929108"/>
              <a:gd name="connsiteY9" fmla="*/ 320057 h 641534"/>
              <a:gd name="connsiteX0" fmla="*/ 8 w 3929108"/>
              <a:gd name="connsiteY0" fmla="*/ 320057 h 640123"/>
              <a:gd name="connsiteX1" fmla="*/ 1647302 w 3929108"/>
              <a:gd name="connsiteY1" fmla="*/ 2808 h 640123"/>
              <a:gd name="connsiteX2" fmla="*/ 1964553 w 3929108"/>
              <a:gd name="connsiteY2" fmla="*/ 212879 h 640123"/>
              <a:gd name="connsiteX3" fmla="*/ 2281805 w 3929108"/>
              <a:gd name="connsiteY3" fmla="*/ 2808 h 640123"/>
              <a:gd name="connsiteX4" fmla="*/ 3929098 w 3929108"/>
              <a:gd name="connsiteY4" fmla="*/ 320063 h 640123"/>
              <a:gd name="connsiteX5" fmla="*/ 2281804 w 3929108"/>
              <a:gd name="connsiteY5" fmla="*/ 637315 h 640123"/>
              <a:gd name="connsiteX6" fmla="*/ 1964552 w 3929108"/>
              <a:gd name="connsiteY6" fmla="*/ 427196 h 640123"/>
              <a:gd name="connsiteX7" fmla="*/ 1647300 w 3929108"/>
              <a:gd name="connsiteY7" fmla="*/ 637315 h 640123"/>
              <a:gd name="connsiteX8" fmla="*/ 7 w 3929108"/>
              <a:gd name="connsiteY8" fmla="*/ 320061 h 640123"/>
              <a:gd name="connsiteX9" fmla="*/ 8 w 3929108"/>
              <a:gd name="connsiteY9" fmla="*/ 320057 h 64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29108" h="640123">
                <a:moveTo>
                  <a:pt x="8" y="320057"/>
                </a:moveTo>
                <a:cubicBezTo>
                  <a:pt x="15" y="162552"/>
                  <a:pt x="697402" y="28243"/>
                  <a:pt x="1647302" y="2808"/>
                </a:cubicBezTo>
                <a:cubicBezTo>
                  <a:pt x="1752181" y="0"/>
                  <a:pt x="1858279" y="212879"/>
                  <a:pt x="1964553" y="212879"/>
                </a:cubicBezTo>
                <a:cubicBezTo>
                  <a:pt x="2070827" y="212879"/>
                  <a:pt x="2176926" y="0"/>
                  <a:pt x="2281805" y="2808"/>
                </a:cubicBezTo>
                <a:cubicBezTo>
                  <a:pt x="3231717" y="28244"/>
                  <a:pt x="3929108" y="162555"/>
                  <a:pt x="3929098" y="320063"/>
                </a:cubicBezTo>
                <a:cubicBezTo>
                  <a:pt x="3929098" y="477569"/>
                  <a:pt x="3231709" y="611879"/>
                  <a:pt x="2281804" y="637315"/>
                </a:cubicBezTo>
                <a:cubicBezTo>
                  <a:pt x="2176925" y="640123"/>
                  <a:pt x="2070826" y="427196"/>
                  <a:pt x="1964552" y="427196"/>
                </a:cubicBezTo>
                <a:cubicBezTo>
                  <a:pt x="1858278" y="427196"/>
                  <a:pt x="1752179" y="640123"/>
                  <a:pt x="1647300" y="637315"/>
                </a:cubicBezTo>
                <a:cubicBezTo>
                  <a:pt x="697390" y="611879"/>
                  <a:pt x="0" y="477568"/>
                  <a:pt x="7" y="320061"/>
                </a:cubicBezTo>
                <a:cubicBezTo>
                  <a:pt x="7" y="320060"/>
                  <a:pt x="8" y="320058"/>
                  <a:pt x="8" y="32005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aseline="42000" dirty="0"/>
          </a:p>
        </p:txBody>
      </p:sp>
      <p:sp>
        <p:nvSpPr>
          <p:cNvPr id="62" name="TextBox 61"/>
          <p:cNvSpPr txBox="1"/>
          <p:nvPr/>
        </p:nvSpPr>
        <p:spPr>
          <a:xfrm>
            <a:off x="2214546" y="1857364"/>
            <a:ext cx="689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H</a:t>
            </a:r>
            <a:r>
              <a:rPr lang="en-US" sz="2800" baseline="30000" dirty="0" smtClean="0">
                <a:solidFill>
                  <a:schemeClr val="bg1"/>
                </a:solidFill>
              </a:rPr>
              <a:t>+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2643174" y="1857364"/>
            <a:ext cx="6062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prstClr val="white"/>
                </a:solidFill>
              </a:rPr>
              <a:t>Cl</a:t>
            </a:r>
            <a:r>
              <a:rPr lang="en-US" sz="2800" baseline="30000" dirty="0" smtClean="0">
                <a:solidFill>
                  <a:prstClr val="white"/>
                </a:solidFill>
              </a:rPr>
              <a:t>-</a:t>
            </a:r>
            <a:endParaRPr lang="ru-RU" dirty="0"/>
          </a:p>
        </p:txBody>
      </p:sp>
      <p:sp>
        <p:nvSpPr>
          <p:cNvPr id="65" name="TextBox 64"/>
          <p:cNvSpPr txBox="1"/>
          <p:nvPr/>
        </p:nvSpPr>
        <p:spPr>
          <a:xfrm>
            <a:off x="5357818" y="1285860"/>
            <a:ext cx="40004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Ориентация диполей воды </a:t>
            </a:r>
          </a:p>
          <a:p>
            <a:pPr marL="457200" indent="-4572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около полюсов электролита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Гидратация</a:t>
            </a:r>
          </a:p>
          <a:p>
            <a:pPr marL="457200" indent="-4572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(взаимодействие) </a:t>
            </a:r>
          </a:p>
          <a:p>
            <a:pPr marL="457200" indent="-4572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молекул воды с  электролитом</a:t>
            </a:r>
          </a:p>
          <a:p>
            <a:pPr marL="457200" indent="-457200">
              <a:buAutoNum type="arabicPeriod" startAt="3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Ионизация молекул электролита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 startAt="3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Диссоциация (распад) кристалла электролита на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гидратированные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ионы</a:t>
            </a:r>
          </a:p>
          <a:p>
            <a:pPr marL="457200" indent="-4572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Овал 70"/>
          <p:cNvSpPr/>
          <p:nvPr/>
        </p:nvSpPr>
        <p:spPr>
          <a:xfrm>
            <a:off x="785786" y="1714488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H</a:t>
            </a:r>
            <a:r>
              <a:rPr lang="en-US" sz="2000" b="1" baseline="30000" dirty="0" smtClean="0"/>
              <a:t>+</a:t>
            </a:r>
            <a:endParaRPr lang="ru-RU" sz="2000" b="1" baseline="30000" dirty="0"/>
          </a:p>
        </p:txBody>
      </p:sp>
      <p:sp>
        <p:nvSpPr>
          <p:cNvPr id="72" name="Овал 71"/>
          <p:cNvSpPr/>
          <p:nvPr/>
        </p:nvSpPr>
        <p:spPr>
          <a:xfrm>
            <a:off x="3929058" y="1714488"/>
            <a:ext cx="785818" cy="700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Cl</a:t>
            </a:r>
            <a:r>
              <a:rPr lang="en-US" sz="2000" b="1" baseline="30000" dirty="0" smtClean="0"/>
              <a:t>-</a:t>
            </a:r>
            <a:endParaRPr lang="ru-RU" sz="2000" b="1" baseline="30000" dirty="0"/>
          </a:p>
        </p:txBody>
      </p:sp>
      <p:grpSp>
        <p:nvGrpSpPr>
          <p:cNvPr id="45" name="Группа 61"/>
          <p:cNvGrpSpPr/>
          <p:nvPr/>
        </p:nvGrpSpPr>
        <p:grpSpPr>
          <a:xfrm rot="9044608">
            <a:off x="1589222" y="1514003"/>
            <a:ext cx="708361" cy="256981"/>
            <a:chOff x="3078794" y="1857364"/>
            <a:chExt cx="761546" cy="256981"/>
          </a:xfrm>
        </p:grpSpPr>
        <p:sp>
          <p:nvSpPr>
            <p:cNvPr id="74" name="Овал 73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4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76" name="Прямоугольник 7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77" name="Прямоугольник 76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50" name="Группа 61"/>
          <p:cNvGrpSpPr/>
          <p:nvPr/>
        </p:nvGrpSpPr>
        <p:grpSpPr>
          <a:xfrm rot="10999886">
            <a:off x="1649911" y="1949167"/>
            <a:ext cx="708361" cy="256981"/>
            <a:chOff x="3078794" y="1857364"/>
            <a:chExt cx="761546" cy="256981"/>
          </a:xfrm>
        </p:grpSpPr>
        <p:sp>
          <p:nvSpPr>
            <p:cNvPr id="79" name="Овал 7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52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81" name="Прямоугольник 80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82" name="Прямоугольник 81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55" name="Группа 61"/>
          <p:cNvGrpSpPr/>
          <p:nvPr/>
        </p:nvGrpSpPr>
        <p:grpSpPr>
          <a:xfrm rot="13183645">
            <a:off x="1500507" y="2411253"/>
            <a:ext cx="708361" cy="256981"/>
            <a:chOff x="3078794" y="1857364"/>
            <a:chExt cx="761546" cy="256981"/>
          </a:xfrm>
        </p:grpSpPr>
        <p:sp>
          <p:nvSpPr>
            <p:cNvPr id="84" name="Овал 83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57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86" name="Прямоугольник 8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87" name="Прямоугольник 86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61" name="Группа 61"/>
          <p:cNvGrpSpPr/>
          <p:nvPr/>
        </p:nvGrpSpPr>
        <p:grpSpPr>
          <a:xfrm rot="8788356">
            <a:off x="3298158" y="2317364"/>
            <a:ext cx="708361" cy="256981"/>
            <a:chOff x="3078794" y="1857364"/>
            <a:chExt cx="761546" cy="256981"/>
          </a:xfrm>
        </p:grpSpPr>
        <p:sp>
          <p:nvSpPr>
            <p:cNvPr id="89" name="Овал 8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66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91" name="Прямоугольник 90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92" name="Прямоугольник 91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67" name="Группа 61"/>
          <p:cNvGrpSpPr/>
          <p:nvPr/>
        </p:nvGrpSpPr>
        <p:grpSpPr>
          <a:xfrm rot="10991526">
            <a:off x="2364028" y="3162771"/>
            <a:ext cx="708361" cy="256981"/>
            <a:chOff x="3078794" y="1857364"/>
            <a:chExt cx="761546" cy="256981"/>
          </a:xfrm>
        </p:grpSpPr>
        <p:sp>
          <p:nvSpPr>
            <p:cNvPr id="94" name="Овал 93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68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96" name="Прямоугольник 9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97" name="Прямоугольник 96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69" name="Группа 61"/>
          <p:cNvGrpSpPr/>
          <p:nvPr/>
        </p:nvGrpSpPr>
        <p:grpSpPr>
          <a:xfrm rot="13177498">
            <a:off x="3660340" y="587586"/>
            <a:ext cx="708361" cy="256981"/>
            <a:chOff x="3078794" y="1857364"/>
            <a:chExt cx="761546" cy="256981"/>
          </a:xfrm>
        </p:grpSpPr>
        <p:sp>
          <p:nvSpPr>
            <p:cNvPr id="99" name="Овал 98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70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01" name="Прямоугольник 100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02" name="Прямоугольник 101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73" name="Группа 61"/>
          <p:cNvGrpSpPr/>
          <p:nvPr/>
        </p:nvGrpSpPr>
        <p:grpSpPr>
          <a:xfrm rot="6985284">
            <a:off x="1204339" y="1245976"/>
            <a:ext cx="708361" cy="256981"/>
            <a:chOff x="3078794" y="1857364"/>
            <a:chExt cx="761546" cy="256981"/>
          </a:xfrm>
        </p:grpSpPr>
        <p:sp>
          <p:nvSpPr>
            <p:cNvPr id="104" name="Овал 103"/>
            <p:cNvSpPr/>
            <p:nvPr/>
          </p:nvSpPr>
          <p:spPr>
            <a:xfrm rot="21365787">
              <a:off x="3078794" y="1883017"/>
              <a:ext cx="761546" cy="23132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75" name="Группа 58"/>
            <p:cNvGrpSpPr/>
            <p:nvPr/>
          </p:nvGrpSpPr>
          <p:grpSpPr>
            <a:xfrm>
              <a:off x="3143244" y="1857364"/>
              <a:ext cx="571504" cy="214314"/>
              <a:chOff x="3143240" y="1857364"/>
              <a:chExt cx="571504" cy="214314"/>
            </a:xfrm>
          </p:grpSpPr>
          <p:sp>
            <p:nvSpPr>
              <p:cNvPr id="106" name="Прямоугольник 105"/>
              <p:cNvSpPr/>
              <p:nvPr/>
            </p:nvSpPr>
            <p:spPr>
              <a:xfrm>
                <a:off x="3143240" y="1928802"/>
                <a:ext cx="214314" cy="14287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b="1" dirty="0" smtClean="0">
                    <a:solidFill>
                      <a:srgbClr val="002060"/>
                    </a:solidFill>
                  </a:rPr>
                  <a:t>+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07" name="Прямоугольник 106"/>
              <p:cNvSpPr/>
              <p:nvPr/>
            </p:nvSpPr>
            <p:spPr>
              <a:xfrm>
                <a:off x="3571868" y="1857364"/>
                <a:ext cx="142876" cy="21431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>
                    <a:solidFill>
                      <a:srgbClr val="002060"/>
                    </a:solidFill>
                  </a:rPr>
                  <a:t>-</a:t>
                </a:r>
                <a:endParaRPr lang="ru-RU" sz="2000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98" name="TextBox 97"/>
          <p:cNvSpPr txBox="1"/>
          <p:nvPr/>
        </p:nvSpPr>
        <p:spPr>
          <a:xfrm>
            <a:off x="228600" y="5638800"/>
            <a:ext cx="8915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Уравнение диссоциации соляной кислоты: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Cambria" pitchFamily="18" charset="0"/>
              </a:rPr>
              <a:t>⇄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.00069 C 0.02865 0.00902 0.06181 -0.00694 0.08021 0.01642 C 0.09705 0.0615 0.09618 0.05619 0.08021 0.14659 C 0.07934 0.15168 0.06615 0.1459 0.06181 0.1496 C 0.05816 0.15283 0.06181 0.15838 0.06181 0.16277 " pathEditMode="relative" rAng="0" ptsTypes="ffffA">
                                      <p:cBhvr>
                                        <p:cTn id="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" y="77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64 0.02705 C 0.02552 0.02844 0.01996 0.03052 0.01753 0.0333 C 0.00781 0.04416 0.02118 0.03676 0.00972 0.04185 C 0.0059 0.04671 -0.00313 0.05457 -0.00313 0.05457 C -0.00487 0.0615 -0.01094 0.07353 -0.01094 0.07353 C -0.01077 0.07561 -0.00886 0.09919 -0.00313 0.10104 C 0.00468 0.10335 0.02083 0.10312 0.02083 0.10312 " pathEditMode="relative" ptsTypes="ffffffA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65 -0.04532 C 0.02413 -0.04879 0.02395 -0.05249 0.02309 -0.05572 C 0.021 -0.06335 0.01632 -0.0659 0.01198 -0.07052 C 0.00225 -0.08116 -0.00782 -0.09272 -0.01667 -0.10451 C -0.02014 -0.11861 -0.01528 -0.10335 -0.02292 -0.11491 C -0.029 -0.12416 -0.03212 -0.13595 -0.03889 -0.14451 C -0.03837 -0.15931 -0.0382 -0.1741 -0.03733 -0.1889 C -0.03716 -0.19168 -0.03368 -0.21133 -0.03247 -0.21225 C -0.02587 -0.21827 -0.02153 -0.21873 -0.01337 -0.22058 C -0.01181 -0.22127 -0.00973 -0.22104 -0.00868 -0.22289 C -0.0073 -0.2252 -0.00556 -0.23769 -0.004 -0.24185 " pathEditMode="relative" ptsTypes="ffffffffffA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19 -0.03908 C 0.04653 -0.05619 0.05521 -0.06914 0.06285 -0.08347 C 0.06459 -0.08671 0.06598 -0.09041 0.06771 -0.09388 C 0.07066 -0.09966 0.07709 -0.11099 0.07709 -0.11099 C 0.07657 -0.12 0.07674 -0.12925 0.07552 -0.13827 C 0.07535 -0.14012 0.06771 -0.15307 0.06771 -0.15307 C 0.05695 -0.17341 0.05052 -0.18312 0.03438 -0.19746 C 0.02986 -0.20139 0.02379 -0.19908 0.01841 -0.19977 C 0.0132 -0.20208 0.01042 -0.20601 0.00573 -0.21018 C 0.00226 -0.21711 -0.00382 -0.22474 -0.00382 -0.23353 " pathEditMode="relative" ptsTypes="fffffffffA">
                                      <p:cBhvr>
                                        <p:cTn id="2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73988E-6 C 0.00295 0.00046 0.00712 0.00046 0.01041 0.00231 C 0.01302 0.00323 0.01389 0.0067 0.01632 0.00786 C 0.021 0.01017 0.03281 0.01294 0.03281 0.01341 C 0.04826 0.0282 0.04392 0.02034 0.04896 0.03421 C 0.04705 0.06867 0.05364 0.08069 0.03767 0.10358 C 0.03559 0.1119 0.03437 0.12231 0.02968 0.12994 C 0.02621 0.13526 0.0217 0.14034 0.01857 0.14589 C 0.01753 0.14774 0.01736 0.14936 0.01632 0.15144 " pathEditMode="relative" rAng="0" ptsTypes="ffffffffA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" y="7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19653E-6 C -0.02673 0.00115 -0.04826 -0.0007 -0.07205 0.0074 C -0.08472 0.02081 -0.09462 0.03399 -0.1 0.05225 C -0.10087 0.07699 -0.10034 0.10173 -0.10225 0.1267 C -0.1026 0.12902 -0.10555 0.12994 -0.10694 0.13179 C -0.10868 0.13433 -0.11024 0.13641 -0.11146 0.13896 C -0.11493 0.14636 -0.11354 0.1526 -0.12066 0.15676 " pathEditMode="relative" rAng="0" ptsTypes="ffffffA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" y="7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7341E-7 C -0.00226 0.01642 -0.00399 0.0252 -0.0092 0.03769 C -0.01111 0.05249 -0.01406 0.0548 -0.01754 0.06682 C -0.025 0.09156 -0.02622 0.10705 -0.0382 0.11699 C -0.04236 0.12786 -0.04583 0.13318 -0.05174 0.13827 C -0.10035 0.13387 -0.09132 0.13619 -0.12379 0.11699 C -0.12778 0.11792 -0.13559 0.12116 -0.13559 0.12139 " pathEditMode="relative" rAng="0" ptsTypes="ffffffA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69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-0.01827 C 0.0066 -0.04116 0.01146 -0.06938 0.02014 -0.08927 C 0.0191 -0.09459 0.01962 -0.1006 0.01788 -0.10569 C 0.01701 -0.10869 0.01458 -0.10893 0.01302 -0.11101 C 0.00816 -0.11702 0.0059 -0.12419 0.00104 -0.1302 C -0.00399 -0.13668 -0.00139 -0.13552 -0.00573 -0.14385 C -0.01441 -0.16096 -0.00677 -0.14477 -0.01563 -0.15749 C -0.02622 -0.17252 -0.02917 -0.17969 -0.04444 -0.18201 C -0.05208 -0.18316 -0.0592 -0.18386 -0.06649 -0.18478 C -0.07396 -0.18871 -0.07517 -0.19542 -0.07969 -0.20374 " pathEditMode="relative" rAng="0" ptsTypes="fffffffffA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-9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1.84971E-6 C 0.00347 -0.00809 0.0066 -0.01341 0.01094 -0.01919 C 0.01753 -0.05873 0.00382 -0.08717 -0.01146 -0.10682 C -0.01615 -0.1126 -0.02413 -0.12856 -0.02413 -0.12809 C -0.02951 -0.16139 -0.02726 -0.14104 -0.02726 -0.19075 " pathEditMode="relative" rAng="0" ptsTypes="ffffA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-9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5434E-6 C 0.00226 -0.01388 0.00469 -0.01642 0.01007 -0.0252 C 0.0132 -0.02983 0.01493 -0.03792 0.01875 -0.04046 C 0.02205 -0.04231 0.02917 -0.04625 0.02917 -0.04578 C 0.04393 -0.04555 0.05868 -0.04509 0.07327 -0.0437 C 0.07639 -0.04301 0.08959 -0.03492 0.09063 -0.03445 C 0.09236 -0.03353 0.09601 -0.03145 0.09601 -0.03122 C 0.12448 -0.03191 0.1533 -0.03168 0.18177 -0.03445 C 0.18212 -0.03445 0.19479 -0.04162 0.19775 -0.0437 C 0.19948 -0.04393 0.20313 -0.04625 0.20313 -0.04578 C 0.20469 -0.04833 0.20643 -0.05087 0.20851 -0.05295 C 0.20955 -0.05364 0.21216 -0.05364 0.21372 -0.05549 C 0.21997 -0.0622 0.22535 -0.07283 0.22952 -0.08324 C 0.23264 -0.10081 0.23004 -0.08948 0.23993 -0.11353 C 0.24236 -0.11954 0.23993 -0.13156 0.24341 -0.1348 C 0.24653 -0.13734 0.25052 -0.1348 0.25452 -0.1348 " pathEditMode="relative" rAng="0" ptsTypes="fffffffffffffffA">
                                      <p:cBhvr>
                                        <p:cTn id="5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46821E-6 L 0.1158 -0.00208 " pathEditMode="relative" rAng="0" ptsTypes="AA">
                                      <p:cBhvr>
                                        <p:cTn id="8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-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39306E-6 L -0.1184 0.00208 " pathEditMode="relative" rAng="0" ptsTypes="AA">
                                      <p:cBhvr>
                                        <p:cTn id="82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66 0.15676 L -0.00955 0.15676 " pathEditMode="relative" rAng="0" ptsTypes="AA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559 0.12139 L -0.00851 0.11723 " pathEditMode="relative" rAng="0" ptsTypes="AA">
                                      <p:cBhvr>
                                        <p:cTn id="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-2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69 -0.2037 L 0.03299 -0.19584 " pathEditMode="relative" rAng="0" ptsTypes="AA">
                                      <p:cBhvr>
                                        <p:cTn id="8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4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26 -0.1908 L 0.09757 -0.1908 " pathEditMode="relative" rAng="0" ptsTypes="AA">
                                      <p:cBhvr>
                                        <p:cTn id="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0.15148 L 0.14115 0.15148 " pathEditMode="relative" rAng="0" ptsTypes="AA">
                                      <p:cBhvr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8 0.16277 L -0.07535 0.16277 " pathEditMode="relative" rAng="0" ptsTypes="AA">
                                      <p:cBhvr>
                                        <p:cTn id="9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84 0.10335 L -0.12291 0.09711 " pathEditMode="relative" rAng="0" ptsTypes="AA">
                                      <p:cBhvr>
                                        <p:cTn id="9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" y="-3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-0.24185 L -0.146 -0.24832 " pathEditMode="relative" rAng="0" ptsTypes="AA">
                                      <p:cBhvr>
                                        <p:cTn id="9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3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23353 L -0.15885 -0.2363 " pathEditMode="relative" rAng="0" ptsTypes="AA">
                                      <p:cBhvr>
                                        <p:cTn id="10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-1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452 -0.1348 L 0.09705 -0.13734 " pathEditMode="relative" rAng="0" ptsTypes="AA">
                                      <p:cBhvr>
                                        <p:cTn id="10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5 -0.06082 C -0.03681 -0.05897 -0.0342 -0.06452 -0.04341 -0.05203 C -0.04705 -0.04718 -0.0507 -0.0444 -0.05382 -0.03839 C -0.05643 -0.02659 -0.05278 -0.03908 -0.05903 -0.0296 C -0.06111 -0.02636 -0.0625 -0.02266 -0.06424 -0.01919 C -0.06511 -0.01758 -0.06684 -0.01411 -0.06684 -0.01411 C -0.06893 -0.00532 -0.07188 0.0007 -0.07327 0.01018 C -0.07292 0.02151 -0.07726 0.07008 -0.06163 0.07748 C -0.06025 0.08279 -0.05712 0.08927 -0.05382 0.09297 C -0.05139 0.09575 -0.04601 0.09991 -0.04601 0.09991 C -0.03993 0.11217 -0.04254 0.10708 -0.0382 0.11563 C -0.03594 0.12003 -0.02656 0.11378 -0.02656 0.1191 C -0.02656 0.12026 -0.02656 0.12142 -0.02656 0.12257 " pathEditMode="relative" ptsTypes="ffffffffffffA">
                                      <p:cBhvr>
                                        <p:cTn id="13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79371E-6 C 0.00191 -0.0081 0.00434 -0.01527 0.00816 -0.0222 C 0.02101 -0.07447 0.0099 -0.02475 0.01337 -0.1538 C 0.01372 -0.16582 0.02934 -0.18201 0.03872 -0.18571 C 0.04202 -0.1871 0.04879 -0.18964 0.04879 -0.18941 C 0.06007 -0.18895 0.07101 -0.18872 0.08229 -0.18756 C 0.08577 -0.18733 0.09254 -0.18571 0.09254 -0.18548 " pathEditMode="relative" rAng="0" ptsTypes="ffffffA">
                                      <p:cBhvr>
                                        <p:cTn id="14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95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6087E-6 C 0.00434 -0.02058 0.00885 -0.08742 -0.01302 -0.09944 C -0.02309 -0.11447 -0.03733 -0.11517 -0.05069 -0.11725 C -0.06944 -0.11609 -0.07639 -0.11447 -0.09236 -0.11147 C -0.1 -0.10731 -0.10226 -0.09412 -0.10781 -0.0858 C -0.11042 -0.08163 -0.11563 -0.07377 -0.11563 -0.07354 C -0.11615 -0.07169 -0.11632 -0.06961 -0.11701 -0.06776 C -0.11771 -0.06545 -0.11962 -0.06175 -0.11962 -0.06151 " pathEditMode="relative" rAng="0" ptsTypes="fffffffA">
                                      <p:cBhvr>
                                        <p:cTn id="159" dur="5000" spd="-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-59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26549E-6 C 0.01927 -0.00693 0.03941 -0.01179 0.0592 -0.01688 C 0.07448 -0.02729 0.05504 -0.01503 0.07031 -0.02243 C 0.07847 -0.02636 0.08472 -0.03422 0.09271 -0.03908 C 0.09393 -0.04093 0.09497 -0.04301 0.09636 -0.04463 C 0.09792 -0.04625 0.10035 -0.04671 0.10174 -0.04833 C 0.10486 -0.0518 0.10677 -0.05573 0.1092 -0.05943 C 0.11181 -0.06336 0.11667 -0.07076 0.11667 -0.07053 C 0.1184 -0.08672 0.12049 -0.09782 0.11667 -0.11494 C 0.11615 -0.11771 0.11268 -0.11864 0.11094 -0.12072 C 0.10521 -0.12743 0.09879 -0.13483 0.09271 -0.14107 C 0.08646 -0.14708 0.07726 -0.15286 0.07031 -0.15749 C 0.06719 -0.1598 0.0592 -0.16119 0.0592 -0.16096 C 0.03663 -0.16027 0.025 -0.15888 0.00538 -0.15587 C -0.00712 -0.14708 0.00886 -0.15703 -0.00937 -0.15009 C -0.01458 -0.14824 -0.01632 -0.14477 -0.02222 -0.14477 " pathEditMode="relative" rAng="0" ptsTypes="fffffffffffffffA">
                                      <p:cBhvr>
                                        <p:cTn id="161" dur="500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" y="-81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1175E-6 C 0.01996 0.0007 0.03958 0.0007 0.05955 0.00185 C 0.07812 0.00278 0.09774 0.01434 0.1092 0.02706 C 0.11371 0.03192 0.11528 0.0377 0.11927 0.04302 C 0.12309 0.05343 0.12604 0.05967 0.11927 0.07355 C 0.11771 0.07702 0.10729 0.07702 0.10729 0.07725 C 0.10104 0.08442 0.09427 0.09344 0.08559 0.09875 C 0.07101 0.11818 0.04653 0.12581 0.0217 0.12905 C 0.01111 0.13876 0.00486 0.15033 -0.00399 0.16143 C -0.00712 0.17091 -0.00486 0.16536 -0.01389 0.17762 L -0.01389 0.17785 C -0.01667 0.18502 -0.01667 0.19334 -0.01997 0.20074 C -0.02118 0.20421 -0.02413 0.20676 -0.0257 0.20999 " pathEditMode="relative" rAng="0" ptsTypes="fffffffffFffA">
                                      <p:cBhvr>
                                        <p:cTn id="163" dur="5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" y="105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219 0.23358 C -0.08542 0.2308 -0.08143 0.22756 -0.07396 0.22502 C -0.06927 0.21854 -0.06372 0.21669 -0.05834 0.21114 C -0.05313 0.20559 -0.04913 0.19819 -0.04271 0.19565 C -0.03663 0.19056 -0.03264 0.18917 -0.02587 0.18686 C -0.01563 0.17761 -0.02934 0.18917 -0.01684 0.18177 C -0.01042 0.17807 -0.00538 0.17414 0.00139 0.17137 C 0.00399 0.16905 0.00642 0.16628 0.0092 0.16443 C 0.01094 0.16327 0.01285 0.16235 0.01441 0.16096 C 0.01753 0.15842 0.02048 0.15518 0.02344 0.1524 C 0.02465 0.15125 0.02725 0.14893 0.02725 0.14893 C 0.03021 0.11286 0.03073 0.09042 0.02864 0.04856 C 0.02847 0.04371 0.02048 0.03769 0.01823 0.03469 C 0.01389 0.02335 0.0092 0.01249 0.00399 0.00185 C 0.00295 -0.00023 0.00173 -0.00255 8.67362E-19 -0.00347 C -0.00087 -0.00393 8.67362E-19 -0.00116 8.67362E-19 8.51064E-7 " pathEditMode="relative" ptsTypes="fffffffffffffffA">
                                      <p:cBhvr>
                                        <p:cTn id="165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93987E-6 C 0.00764 0.00254 0.01233 0.00971 0.01875 0.01433 C 0.02188 0.01665 0.02604 0.01803 0.029 0.02081 C 0.03577 0.02728 0.04167 0.0333 0.04948 0.03839 C 0.05347 0.04602 0.05816 0.05365 0.0632 0.06082 C 0.06198 0.06961 0.06198 0.07909 0.05972 0.08788 C 0.05903 0.09042 0.05608 0.09204 0.05452 0.09435 C 0.04809 0.1036 0.0415 0.11239 0.03229 0.11979 C 0.02379 0.1265 0.0191 0.13621 0.01181 0.14384 C 0.00209 0.15402 -0.00833 0.16281 -0.01857 0.17252 C -0.01996 0.17622 -0.02864 0.18963 -0.02882 0.19172 C -0.02969 0.2012 -0.02882 0.21091 -0.02882 0.22062 " pathEditMode="relative" rAng="0" ptsTypes="fffffffffffA">
                                      <p:cBhvr>
                                        <p:cTn id="167" dur="50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0" grpId="0" animBg="1"/>
      <p:bldP spid="60" grpId="1" animBg="1"/>
      <p:bldP spid="62" grpId="0"/>
      <p:bldP spid="62" grpId="1"/>
      <p:bldP spid="63" grpId="0"/>
      <p:bldP spid="63" grpId="1"/>
      <p:bldP spid="71" grpId="0" animBg="1"/>
      <p:bldP spid="72" grpId="0" animBg="1"/>
      <p:bldP spid="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 Ассоциация – объединение ионов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(процесс обратный диссоциации) </a:t>
            </a:r>
          </a:p>
          <a:p>
            <a:pPr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3200" b="1" dirty="0" err="1" smtClean="0"/>
              <a:t>HCl</a:t>
            </a:r>
            <a:r>
              <a:rPr lang="en-US" sz="3200" b="1" dirty="0" smtClean="0"/>
              <a:t> </a:t>
            </a:r>
            <a:r>
              <a:rPr lang="ru-RU" sz="3600" dirty="0" smtClean="0">
                <a:latin typeface="Cambria" pitchFamily="18" charset="0"/>
              </a:rPr>
              <a:t>    </a:t>
            </a:r>
            <a:r>
              <a:rPr lang="en-US" sz="3200" b="1" dirty="0" smtClean="0">
                <a:latin typeface="Cambria" pitchFamily="18" charset="0"/>
              </a:rPr>
              <a:t> </a:t>
            </a:r>
            <a:r>
              <a:rPr lang="ru-RU" sz="3200" b="1" dirty="0" smtClean="0">
                <a:latin typeface="Cambria" pitchFamily="18" charset="0"/>
              </a:rPr>
              <a:t>  </a:t>
            </a:r>
            <a:r>
              <a:rPr lang="en-US" sz="3200" b="1" dirty="0" smtClean="0">
                <a:latin typeface="Cambria" pitchFamily="18" charset="0"/>
              </a:rPr>
              <a:t>H</a:t>
            </a:r>
            <a:r>
              <a:rPr lang="en-US" sz="3200" b="1" baseline="50000" dirty="0" smtClean="0">
                <a:latin typeface="Cambria" pitchFamily="18" charset="0"/>
              </a:rPr>
              <a:t>+</a:t>
            </a:r>
            <a:r>
              <a:rPr lang="en-US" sz="3200" b="1" dirty="0" smtClean="0">
                <a:latin typeface="Cambria" pitchFamily="18" charset="0"/>
              </a:rPr>
              <a:t> + </a:t>
            </a:r>
            <a:r>
              <a:rPr lang="en-US" sz="3200" b="1" dirty="0" err="1" smtClean="0">
                <a:latin typeface="Cambria" pitchFamily="18" charset="0"/>
              </a:rPr>
              <a:t>Cl</a:t>
            </a:r>
            <a:r>
              <a:rPr lang="en-US" sz="3200" b="1" baseline="50000" dirty="0" smtClean="0">
                <a:latin typeface="Cambria" pitchFamily="18" charset="0"/>
              </a:rPr>
              <a:t>-</a:t>
            </a:r>
            <a:endParaRPr lang="ru-RU" sz="3200" b="1" baseline="50000" dirty="0" smtClean="0"/>
          </a:p>
          <a:p>
            <a:pPr>
              <a:buNone/>
            </a:pP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62400" y="3733801"/>
            <a:ext cx="68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⇄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00034" y="1495404"/>
            <a:ext cx="8643966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ru-RU" sz="36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+mn-cs"/>
            </a:endParaRPr>
          </a:p>
          <a:p>
            <a:pPr>
              <a:defRPr/>
            </a:pPr>
            <a:r>
              <a:rPr lang="ru-RU" sz="36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отношение числа </a:t>
            </a:r>
            <a:r>
              <a:rPr lang="ru-RU" sz="360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диссоциированных</a:t>
            </a:r>
            <a:r>
              <a:rPr lang="ru-RU" sz="36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 молекул к общему числу молекул, находящихся в растворе.</a:t>
            </a:r>
            <a:r>
              <a:rPr lang="el-GR" sz="3600" b="1" dirty="0" smtClean="0"/>
              <a:t> </a:t>
            </a:r>
            <a:endParaRPr lang="ru-RU" sz="360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1472" y="852462"/>
            <a:ext cx="7479099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Степень электролитической </a:t>
            </a:r>
          </a:p>
          <a:p>
            <a:pPr>
              <a:defRPr/>
            </a:pPr>
            <a:r>
              <a:rPr lang="ru-RU" sz="4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диссоциации   -</a:t>
            </a:r>
            <a:endParaRPr lang="ru-RU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7200" y="4148134"/>
            <a:ext cx="1428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4800" b="1" dirty="0" smtClean="0">
                <a:solidFill>
                  <a:srgbClr val="002060"/>
                </a:solidFill>
              </a:rPr>
              <a:t>α</a:t>
            </a:r>
            <a:r>
              <a:rPr lang="ru-RU" sz="4800" b="1" dirty="0" smtClean="0">
                <a:solidFill>
                  <a:srgbClr val="002060"/>
                </a:solidFill>
              </a:rPr>
              <a:t> </a:t>
            </a:r>
            <a:r>
              <a:rPr lang="el-GR" sz="4800" b="1" dirty="0" smtClean="0">
                <a:solidFill>
                  <a:srgbClr val="002060"/>
                </a:solidFill>
              </a:rPr>
              <a:t>=</a:t>
            </a:r>
            <a:endParaRPr lang="ru-RU" sz="4800" b="1" dirty="0">
              <a:solidFill>
                <a:srgbClr val="002060"/>
              </a:solidFill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1447800" y="4646612"/>
            <a:ext cx="857256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1447800" y="4114800"/>
            <a:ext cx="785818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002060"/>
                </a:solidFill>
              </a:rPr>
              <a:t>n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447800" y="4681534"/>
            <a:ext cx="785818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002060"/>
                </a:solidFill>
              </a:rPr>
              <a:t>N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62200" y="4278448"/>
            <a:ext cx="19046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baseline="20000" dirty="0" smtClean="0">
                <a:solidFill>
                  <a:srgbClr val="002060"/>
                </a:solidFill>
                <a:cs typeface="Times New Roman" pitchFamily="18" charset="0"/>
              </a:rPr>
              <a:t>.</a:t>
            </a:r>
            <a:r>
              <a:rPr lang="ru-RU" sz="4000" b="1" dirty="0" smtClean="0">
                <a:solidFill>
                  <a:srgbClr val="002060"/>
                </a:solidFill>
                <a:cs typeface="Times New Roman" pitchFamily="18" charset="0"/>
              </a:rPr>
              <a:t>  100 %</a:t>
            </a:r>
            <a:endParaRPr lang="ru-RU" sz="4000" b="1" dirty="0">
              <a:solidFill>
                <a:srgbClr val="00206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609600"/>
            <a:ext cx="84582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 Классификация электролитов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по степени диссоциации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одержимое 14"/>
          <p:cNvSpPr>
            <a:spLocks noGrp="1"/>
          </p:cNvSpPr>
          <p:nvPr>
            <p:ph sz="half" idx="2"/>
          </p:nvPr>
        </p:nvSpPr>
        <p:spPr>
          <a:xfrm>
            <a:off x="76200" y="2514600"/>
            <a:ext cx="3352800" cy="4343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Сильные</a:t>
            </a:r>
          </a:p>
          <a:p>
            <a:pPr>
              <a:buNone/>
            </a:pPr>
            <a:r>
              <a:rPr lang="ru-RU" sz="3600" b="1" dirty="0" err="1" smtClean="0">
                <a:solidFill>
                  <a:srgbClr val="002060"/>
                </a:solidFill>
                <a:latin typeface="Times New Roman"/>
                <a:cs typeface="Times New Roman"/>
              </a:rPr>
              <a:t>α˃30 </a:t>
            </a:r>
            <a:r>
              <a:rPr lang="ru-RU" sz="3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%</a:t>
            </a: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ru-RU" sz="2400" b="1" dirty="0" smtClean="0"/>
              <a:t>Практически все соли</a:t>
            </a:r>
          </a:p>
          <a:p>
            <a:pPr marL="0" indent="0">
              <a:buNone/>
            </a:pPr>
            <a:r>
              <a:rPr lang="ru-RU" sz="2400" b="1" dirty="0" smtClean="0"/>
              <a:t>Сильные кислоты </a:t>
            </a:r>
            <a:r>
              <a:rPr lang="en-US" sz="2400" b="1" dirty="0" smtClean="0"/>
              <a:t>– H2SO4, HCl, HNO3,</a:t>
            </a:r>
            <a:endParaRPr lang="ru-RU" sz="2400" b="1" dirty="0" smtClean="0"/>
          </a:p>
          <a:p>
            <a:pPr marL="0" indent="0">
              <a:buNone/>
            </a:pPr>
            <a:r>
              <a:rPr lang="ru-RU" sz="2400" b="1" dirty="0" smtClean="0"/>
              <a:t>Щелочи – </a:t>
            </a:r>
            <a:r>
              <a:rPr lang="en-US" sz="2400" b="1" dirty="0" smtClean="0"/>
              <a:t>NaOH, </a:t>
            </a:r>
            <a:endParaRPr lang="ru-RU" sz="2400" b="1" dirty="0" smtClean="0"/>
          </a:p>
          <a:p>
            <a:pPr marL="0" indent="0">
              <a:buNone/>
            </a:pPr>
            <a:r>
              <a:rPr lang="en-US" sz="2400" b="1" dirty="0" smtClean="0"/>
              <a:t>Ba(OH)2</a:t>
            </a:r>
            <a:endParaRPr lang="ru-RU" sz="2400" dirty="0" smtClean="0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4"/>
          </p:nvPr>
        </p:nvSpPr>
        <p:spPr>
          <a:xfrm>
            <a:off x="5788025" y="2438400"/>
            <a:ext cx="3584575" cy="4343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bg2">
                    <a:lumMod val="25000"/>
                  </a:schemeClr>
                </a:solidFill>
              </a:rPr>
              <a:t>Слабые</a:t>
            </a:r>
          </a:p>
          <a:p>
            <a:pPr algn="ctr">
              <a:buNone/>
            </a:pPr>
            <a:r>
              <a:rPr lang="ru-RU" sz="3600" b="1" dirty="0" err="1" smtClean="0">
                <a:solidFill>
                  <a:srgbClr val="002060"/>
                </a:solidFill>
                <a:latin typeface="Times New Roman"/>
                <a:cs typeface="Times New Roman"/>
              </a:rPr>
              <a:t>α˂3 </a:t>
            </a:r>
            <a:r>
              <a:rPr lang="ru-RU" sz="3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%</a:t>
            </a:r>
            <a:endParaRPr lang="ru-RU" sz="2400" dirty="0" smtClean="0"/>
          </a:p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r>
              <a:rPr lang="ru-RU" sz="2400" b="1" dirty="0" smtClean="0"/>
              <a:t>Слабые кислоты </a:t>
            </a:r>
          </a:p>
          <a:p>
            <a:pPr algn="ctr">
              <a:buNone/>
            </a:pPr>
            <a:r>
              <a:rPr lang="ru-RU" sz="2400" b="1" dirty="0" smtClean="0"/>
              <a:t>– </a:t>
            </a:r>
            <a:r>
              <a:rPr lang="en-US" sz="2400" b="1" dirty="0" smtClean="0"/>
              <a:t>H2S, H2CO3, HNO2, H2SiO3</a:t>
            </a:r>
          </a:p>
          <a:p>
            <a:pPr algn="ctr">
              <a:buNone/>
            </a:pPr>
            <a:r>
              <a:rPr lang="ru-RU" sz="2400" b="1" dirty="0" err="1" smtClean="0"/>
              <a:t>Гидроксид</a:t>
            </a:r>
            <a:r>
              <a:rPr lang="ru-RU" sz="2400" b="1" dirty="0" smtClean="0"/>
              <a:t> аммония </a:t>
            </a:r>
            <a:r>
              <a:rPr lang="en-US" sz="2400" b="1" dirty="0" smtClean="0"/>
              <a:t>NH</a:t>
            </a:r>
            <a:r>
              <a:rPr lang="ru-RU" sz="2400" b="1" dirty="0" smtClean="0"/>
              <a:t>3</a:t>
            </a:r>
            <a:r>
              <a:rPr lang="ru-RU" sz="2400" b="1" dirty="0" smtClean="0">
                <a:latin typeface="Times New Roman"/>
                <a:cs typeface="Times New Roman"/>
              </a:rPr>
              <a:t>▪</a:t>
            </a:r>
            <a:r>
              <a:rPr lang="en-US" sz="2400" b="1" dirty="0" smtClean="0"/>
              <a:t>H</a:t>
            </a:r>
            <a:r>
              <a:rPr lang="ru-RU" sz="2400" b="1" dirty="0" smtClean="0"/>
              <a:t>2</a:t>
            </a:r>
            <a:r>
              <a:rPr lang="en-US" sz="2400" b="1" dirty="0" smtClean="0"/>
              <a:t>O</a:t>
            </a:r>
            <a:endParaRPr lang="ru-RU" sz="2400" b="1" dirty="0" smtClean="0"/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>
            <a:off x="1524000" y="1752600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172200" y="1600200"/>
            <a:ext cx="990600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Содержимое 14"/>
          <p:cNvSpPr txBox="1">
            <a:spLocks/>
          </p:cNvSpPr>
          <p:nvPr/>
        </p:nvSpPr>
        <p:spPr>
          <a:xfrm>
            <a:off x="2362200" y="2438400"/>
            <a:ext cx="3733800" cy="4343400"/>
          </a:xfrm>
          <a:prstGeom prst="rect">
            <a:avLst/>
          </a:prstGeom>
        </p:spPr>
        <p:txBody>
          <a:bodyPr vert="horz" tIns="0">
            <a:normAutofit/>
          </a:bodyPr>
          <a:lstStyle/>
          <a:p>
            <a:pPr algn="ctr">
              <a:buNone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Средней силы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3% ˂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/>
                <a:cs typeface="Times New Roman"/>
              </a:rPr>
              <a:t>α </a:t>
            </a:r>
            <a:r>
              <a:rPr lang="ru-RU" sz="3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˂ 30 %</a:t>
            </a:r>
          </a:p>
          <a:p>
            <a:pPr>
              <a:buNone/>
            </a:pPr>
            <a:endParaRPr lang="en-US" sz="3200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>
              <a:buNone/>
            </a:pPr>
            <a:endParaRPr lang="ru-RU" sz="3200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2400" b="1" dirty="0" smtClean="0">
                <a:cs typeface="Times New Roman"/>
              </a:rPr>
              <a:t>H2SO3, HF, H</a:t>
            </a:r>
            <a:r>
              <a:rPr lang="ru-RU" sz="2400" b="1" dirty="0" smtClean="0">
                <a:cs typeface="Times New Roman"/>
              </a:rPr>
              <a:t>3Р</a:t>
            </a:r>
            <a:r>
              <a:rPr lang="en-US" sz="2400" b="1" dirty="0" smtClean="0">
                <a:cs typeface="Times New Roman"/>
              </a:rPr>
              <a:t>O</a:t>
            </a:r>
            <a:r>
              <a:rPr lang="ru-RU" sz="2400" b="1" dirty="0" smtClean="0">
                <a:cs typeface="Times New Roman"/>
              </a:rPr>
              <a:t>4</a:t>
            </a:r>
            <a:endParaRPr lang="ru-RU" sz="2400" dirty="0" smtClean="0"/>
          </a:p>
          <a:p>
            <a:pPr algn="ctr">
              <a:buNone/>
            </a:pPr>
            <a:r>
              <a:rPr lang="en-US" sz="2400" b="1" dirty="0" smtClean="0">
                <a:cs typeface="Times New Roman"/>
              </a:rPr>
              <a:t> </a:t>
            </a:r>
          </a:p>
          <a:p>
            <a:pPr algn="ctr">
              <a:buNone/>
            </a:pPr>
            <a:endParaRPr lang="en-US" sz="2400" b="1" dirty="0" smtClean="0">
              <a:cs typeface="Times New Roman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4419600" y="1828800"/>
            <a:ext cx="0" cy="762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3200400" y="3352800"/>
            <a:ext cx="304800" cy="15240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3810000" y="3352800"/>
            <a:ext cx="304800" cy="15240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277485" y="457200"/>
            <a:ext cx="60843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8. Значение электролитов</a:t>
            </a:r>
            <a:endParaRPr lang="ru-RU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4348" y="1643050"/>
            <a:ext cx="7643866" cy="22145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    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4" name="Прямоугольник 13">
            <a:hlinkClick r:id="rId2"/>
          </p:cNvPr>
          <p:cNvSpPr/>
          <p:nvPr/>
        </p:nvSpPr>
        <p:spPr>
          <a:xfrm>
            <a:off x="304800" y="1357298"/>
            <a:ext cx="88392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ru-RU" sz="280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Электролиты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– составная часть жидкостей и плотных тканей живых организмов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Clr>
                <a:schemeClr val="tx2">
                  <a:lumMod val="75000"/>
                </a:schemeClr>
              </a:buClr>
            </a:pP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Ионы 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,K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,Ca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,Mg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,H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;  OH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; SO</a:t>
            </a:r>
            <a:r>
              <a:rPr lang="en-US" sz="2800" baseline="-25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имеют большое значение для физиологических  и биохимических процессов:</a:t>
            </a:r>
          </a:p>
          <a:p>
            <a:pPr>
              <a:spcAft>
                <a:spcPts val="1200"/>
              </a:spcAft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ионы  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;  OH</a:t>
            </a:r>
            <a:r>
              <a:rPr lang="en-US" sz="2800" baseline="50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играют большую роль в работе ферментов, обмене веществ, переваривании пищи и др.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1200"/>
              </a:spcAft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при нарушении водно-солевого обмена в медицине применяется физиологический раствор – 0,85%  </a:t>
            </a:r>
            <a:r>
              <a:rPr lang="en-US" sz="280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Clr>
                <a:schemeClr val="tx2">
                  <a:lumMod val="75000"/>
                </a:schemeClr>
              </a:buClr>
              <a:buFont typeface="Wingdings" pitchFamily="2" charset="2"/>
              <a:buChar char="Ø"/>
            </a:pP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ионы </a:t>
            </a:r>
            <a:r>
              <a:rPr lang="en-US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aseline="48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влияют на работу щитовидной железы.</a:t>
            </a:r>
            <a:endParaRPr lang="ru-RU" sz="2800" baseline="48000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571</TotalTime>
  <Words>601</Words>
  <Application>Microsoft Office PowerPoint</Application>
  <PresentationFormat>Экран (4:3)</PresentationFormat>
  <Paragraphs>204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Тема урока: Электролитическая диссоциация</vt:lpstr>
      <vt:lpstr>1. Электропроводность веществ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7. Классификация электролитов  по степени диссоциации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Светланка</dc:creator>
  <cp:lastModifiedBy>RePack by SPecialiST</cp:lastModifiedBy>
  <cp:revision>69</cp:revision>
  <dcterms:created xsi:type="dcterms:W3CDTF">2012-03-26T14:35:59Z</dcterms:created>
  <dcterms:modified xsi:type="dcterms:W3CDTF">2013-12-09T08:37:45Z</dcterms:modified>
</cp:coreProperties>
</file>