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  <p:sldMasterId id="2147483781" r:id="rId3"/>
    <p:sldMasterId id="2147483794" r:id="rId4"/>
    <p:sldMasterId id="2147483807" r:id="rId5"/>
  </p:sldMasterIdLst>
  <p:notesMasterIdLst>
    <p:notesMasterId r:id="rId27"/>
  </p:notesMasterIdLst>
  <p:sldIdLst>
    <p:sldId id="283" r:id="rId6"/>
    <p:sldId id="271" r:id="rId7"/>
    <p:sldId id="258" r:id="rId8"/>
    <p:sldId id="259" r:id="rId9"/>
    <p:sldId id="260" r:id="rId10"/>
    <p:sldId id="284" r:id="rId11"/>
    <p:sldId id="285" r:id="rId12"/>
    <p:sldId id="286" r:id="rId13"/>
    <p:sldId id="292" r:id="rId14"/>
    <p:sldId id="261" r:id="rId15"/>
    <p:sldId id="270" r:id="rId16"/>
    <p:sldId id="272" r:id="rId17"/>
    <p:sldId id="273" r:id="rId18"/>
    <p:sldId id="280" r:id="rId19"/>
    <p:sldId id="287" r:id="rId20"/>
    <p:sldId id="293" r:id="rId21"/>
    <p:sldId id="294" r:id="rId22"/>
    <p:sldId id="288" r:id="rId23"/>
    <p:sldId id="289" r:id="rId24"/>
    <p:sldId id="290" r:id="rId25"/>
    <p:sldId id="291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39" autoAdjust="0"/>
    <p:restoredTop sz="93684" autoAdjust="0"/>
  </p:normalViewPr>
  <p:slideViewPr>
    <p:cSldViewPr>
      <p:cViewPr>
        <p:scale>
          <a:sx n="70" d="100"/>
          <a:sy n="70" d="100"/>
        </p:scale>
        <p:origin x="-70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13" Type="http://schemas.openxmlformats.org/officeDocument/2006/relationships/image" Target="../media/image74.wmf"/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12" Type="http://schemas.openxmlformats.org/officeDocument/2006/relationships/image" Target="../media/image73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11" Type="http://schemas.openxmlformats.org/officeDocument/2006/relationships/image" Target="../media/image72.wmf"/><Relationship Id="rId5" Type="http://schemas.openxmlformats.org/officeDocument/2006/relationships/image" Target="../media/image66.wmf"/><Relationship Id="rId10" Type="http://schemas.openxmlformats.org/officeDocument/2006/relationships/image" Target="../media/image71.wmf"/><Relationship Id="rId4" Type="http://schemas.openxmlformats.org/officeDocument/2006/relationships/image" Target="../media/image65.wmf"/><Relationship Id="rId9" Type="http://schemas.openxmlformats.org/officeDocument/2006/relationships/image" Target="../media/image70.wmf"/><Relationship Id="rId14" Type="http://schemas.openxmlformats.org/officeDocument/2006/relationships/image" Target="../media/image7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5" Type="http://schemas.openxmlformats.org/officeDocument/2006/relationships/image" Target="../media/image80.wmf"/><Relationship Id="rId4" Type="http://schemas.openxmlformats.org/officeDocument/2006/relationships/image" Target="../media/image7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3CBE5A0-94E2-460E-9CD1-B06D964040FA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493CB6F-2E66-458B-870B-1A128544FB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788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3E23BC-E0B7-4B74-84DD-54CB2A2787C0}" type="slidenum">
              <a:rPr lang="ru-RU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486E2D0-5226-4C8B-8FBE-FAAC47EDAA9E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810BCC2-966E-4DE5-B775-45D418F2D60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22766-C174-4E3A-832F-D8DEF5C69990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CBEAA-8C5E-4FF7-9149-477A0248F65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66D8CD7-FA34-4EAB-81D0-E6CA4F1228D2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8A0C221-9DF7-40D1-8978-15F12EF1D8B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52A09-05F1-49B3-917B-A166791C8C70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41AFF-6BB2-4450-A7E5-91DAE5FB487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38B9507-1A2E-45CE-92C1-1008C9AC855A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5F73515-B453-4320-B47D-3D72F0DD4F6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7E238-E409-48F4-9C8C-71CAC2325AF7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98BD4-D500-4853-BC92-A086B316CE9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72F29E8-B242-45FD-8A20-7445D3FCF872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3792537-B57B-4E40-AFAC-CBCCE3A0618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C0D3BB2-C217-4246-8302-158400F4531E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38B8C3-BC61-45CA-BF82-1D9B9557830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546AC0-E4A6-4CCC-B6B9-2B4A5BF21BA5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BB3576-1F93-4693-866D-24B8BAFBCF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AB860-F324-4CA9-9EB0-3F2D6F7B6495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08510-BE2C-48A2-B582-2484F44CBC0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CF21D-10C3-420B-A07E-67B32C484579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54071-9C6D-41DB-B652-D59ED86031D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9D41E9A-D9FC-448E-87C6-CB7A26F3BF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1EB85DE-2A40-4082-BE01-841695F6CF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F3C6A0F-1787-4C0E-ACC3-595F76E188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FAAA8C8-3B47-4E3C-B407-BB0363CEC4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C60215C-DB7E-40EB-B50F-93878F1FF2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D30348F-FD80-4322-820C-519C3F7A2E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C303E5D-3C9D-4ABD-9E9A-A4E28249A9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7CEF107-EC70-4E16-958C-A6C7F4361D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61DF279-7750-4EA9-B4FF-9CB407A4DD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C4F28D2-05E0-43A1-A4F7-7D231CE375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BA3B013-6819-4E5E-AEA4-1A86E37541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86B9A01-C759-46E3-BEF0-FF4B2BAEAE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D91E548-D31A-4084-A633-4F7B004DBD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6FBDB23-FFC4-4008-867C-F89DC76F27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62FC340-21D1-414F-A954-F8B6F33544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CADC602-D645-427C-A0A9-0BF34E6E4C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ADCA769-FCF8-4291-A0D5-E46CE4DCA5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F1A76DB-3554-44F5-BCDD-DAEA24E672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B08C50F-4A58-4CFC-A734-B065170BD5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DE3AC94-01DC-4641-B80C-9B639CDEFF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034EB2F-F0D0-4D44-8476-2B696483F5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3D28229-C76E-4572-974C-C646B530B2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9558888-CF56-4F86-B3A7-0C5F9FA6C5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D0ADB33-990C-46D3-AA2C-A0C09F0E23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56572CA-8256-45C9-9C40-A5D8DD2682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B9D202F-08CA-4234-9664-6CAD6726FC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9385045-C234-4AE9-8FF2-1FBCAD34CA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97C9FC5-9488-4D5D-81D9-D0DE7ED6A2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03199D7-0C98-46A5-9E09-7213F36673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8472CDB-8626-4A73-89E4-5DD77E6717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4B98F48-EADD-4A51-BF71-D589516577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E23B2C0-536F-4E8D-9474-64F2CA604A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1BC1BE2-C6E0-4797-9BB7-0685436478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502B667-B209-4A67-A179-2BFD3AFB2B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E688E94-6F0E-4D35-8933-91CD557F45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1D467AD-5AE1-4171-9B64-24977DC095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B0379-6D38-4811-A4EB-A3C2F28185E5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AF36440-A7A2-4666-8497-B2BC98CF27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13948-B43B-4799-B76E-18F7443356C1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5288FBE-A499-4160-8611-DFE0FD1C73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978FF-9C90-4D2B-BE41-1E5598A93D57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9905765-2041-42CA-BF61-A0BEE67026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EBB9C-701D-4AAC-912B-A8E58CB61215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FF13E2D-E272-4955-97CB-56C1C90F90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005F1-65F4-4201-9DBB-01B0CCBA8AEE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3D24D20-F0EE-46A0-A53A-F59FE39FA8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C5BF4-9EFF-46E3-B719-FA24635ADD50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5DE309A-B842-40B8-BF42-A92962B233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9AC1F-62A2-4ACF-8537-9A41BCB910FE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B6F844F-C73A-46A3-AF9A-AEF9AFBE72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EFCA7-29E2-4236-9986-DD523B58F83A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ADF9654-F600-4DE2-B88E-37BFFE7DD4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1A8C3-FD5E-4222-97B7-50EAA1D6B2D4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99454E2-1B38-49C7-A1D5-B60F759DD0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0BE32-9174-4721-AEF2-FA27AFD4D21B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13D564D-D70A-4959-8B28-5EBEB991BE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FD705-38C5-471C-B574-9B0B5DBF898D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99D0410-7302-4F53-8CAC-90B9E368DE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6025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735F7CF-5D8D-42AE-B239-2BC4FE85D248}" type="datetimeFigureOut">
              <a:rPr lang="ru-RU"/>
              <a:pPr>
                <a:defRPr/>
              </a:pPr>
              <a:t>03.02.2021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FAE453-AE4F-47A9-B0B5-7B4B7916793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1" r:id="rId2"/>
    <p:sldLayoutId id="2147483867" r:id="rId3"/>
    <p:sldLayoutId id="2147483862" r:id="rId4"/>
    <p:sldLayoutId id="2147483868" r:id="rId5"/>
    <p:sldLayoutId id="2147483863" r:id="rId6"/>
    <p:sldLayoutId id="2147483869" r:id="rId7"/>
    <p:sldLayoutId id="2147483870" r:id="rId8"/>
    <p:sldLayoutId id="2147483871" r:id="rId9"/>
    <p:sldLayoutId id="2147483864" r:id="rId10"/>
    <p:sldLayoutId id="21474838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A7C794-6E7A-4C2D-89B4-A5A54F5C06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749A62-7500-42EF-B164-6CCECB9F65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5DFE48-F687-4DA2-A47E-623AA85DBF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326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 b="1">
                <a:solidFill>
                  <a:prstClr val="black">
                    <a:lumMod val="50000"/>
                    <a:lumOff val="50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6DC5F3-28A6-4349-BF2A-385E0B8151AC}" type="datetimeFigureOut">
              <a:rPr lang="ru-RU"/>
              <a:pPr>
                <a:defRPr/>
              </a:pPr>
              <a:t>03.02.2021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 b="1">
                <a:solidFill>
                  <a:prstClr val="black">
                    <a:lumMod val="50000"/>
                    <a:lumOff val="50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7F7F7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1DBB58-D1E1-47ED-8AA6-8A6553168F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400"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0.png"/><Relationship Id="rId12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png"/><Relationship Id="rId11" Type="http://schemas.openxmlformats.org/officeDocument/2006/relationships/oleObject" Target="../embeddings/oleObject2.bin"/><Relationship Id="rId5" Type="http://schemas.openxmlformats.org/officeDocument/2006/relationships/image" Target="../media/image28.png"/><Relationship Id="rId10" Type="http://schemas.openxmlformats.org/officeDocument/2006/relationships/oleObject" Target="../embeddings/oleObject1.bin"/><Relationship Id="rId4" Type="http://schemas.openxmlformats.org/officeDocument/2006/relationships/image" Target="../media/image27.emf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2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oleObject" Target="../embeddings/oleObject15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9.bin"/><Relationship Id="rId12" Type="http://schemas.openxmlformats.org/officeDocument/2006/relationships/oleObject" Target="../embeddings/oleObject14.bin"/><Relationship Id="rId2" Type="http://schemas.openxmlformats.org/officeDocument/2006/relationships/slideLayout" Target="../slideLayouts/slideLayout27.xml"/><Relationship Id="rId16" Type="http://schemas.openxmlformats.org/officeDocument/2006/relationships/oleObject" Target="../embeddings/oleObject18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7.bin"/><Relationship Id="rId15" Type="http://schemas.openxmlformats.org/officeDocument/2006/relationships/oleObject" Target="../embeddings/oleObject17.bin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11.bin"/><Relationship Id="rId14" Type="http://schemas.openxmlformats.org/officeDocument/2006/relationships/oleObject" Target="../embeddings/oleObject1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4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5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5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513" y="1700213"/>
            <a:ext cx="5400675" cy="1311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ru-RU" sz="4000" b="1" i="1">
                <a:solidFill>
                  <a:srgbClr val="713204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4000" b="1" i="1">
                <a:solidFill>
                  <a:srgbClr val="71320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ригонометрические тождества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25" y="0"/>
            <a:ext cx="8143875" cy="10001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тригонометрические формулы</a:t>
            </a:r>
            <a:endParaRPr lang="ru-RU" sz="3200" b="1" i="1" dirty="0">
              <a:solidFill>
                <a:schemeClr val="accent3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586" name="Содержимое 2"/>
          <p:cNvSpPr>
            <a:spLocks noGrp="1"/>
          </p:cNvSpPr>
          <p:nvPr>
            <p:ph idx="1"/>
          </p:nvPr>
        </p:nvSpPr>
        <p:spPr>
          <a:xfrm>
            <a:off x="1143000" y="1214438"/>
            <a:ext cx="7791450" cy="503396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Давайте вспомним определение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>
                <a:latin typeface="Times New Roman" pitchFamily="18" charset="0"/>
                <a:cs typeface="Times New Roman" pitchFamily="18" charset="0"/>
              </a:rPr>
              <a:t>sin, cos, tg, ctg.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928662" y="2428868"/>
            <a:ext cx="6370640" cy="3568728"/>
          </a:xfrm>
          <a:prstGeom prst="rect">
            <a:avLst/>
          </a:prstGeom>
          <a:blipFill rotWithShape="1">
            <a:blip r:embed="rId2"/>
            <a:stretch>
              <a:fillRect t="-1365" r="-191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6715125" y="1643063"/>
            <a:ext cx="2232025" cy="23034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6" name="Line 10"/>
          <p:cNvSpPr>
            <a:spLocks noChangeShapeType="1"/>
          </p:cNvSpPr>
          <p:nvPr/>
        </p:nvSpPr>
        <p:spPr bwMode="auto">
          <a:xfrm flipV="1">
            <a:off x="7581900" y="1784350"/>
            <a:ext cx="0" cy="2808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7" name="Line 12"/>
          <p:cNvSpPr>
            <a:spLocks noChangeShapeType="1"/>
          </p:cNvSpPr>
          <p:nvPr/>
        </p:nvSpPr>
        <p:spPr bwMode="auto">
          <a:xfrm>
            <a:off x="6284913" y="3151188"/>
            <a:ext cx="26654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8" name="Line 13"/>
          <p:cNvSpPr>
            <a:spLocks noChangeShapeType="1"/>
          </p:cNvSpPr>
          <p:nvPr/>
        </p:nvSpPr>
        <p:spPr bwMode="auto">
          <a:xfrm flipV="1">
            <a:off x="7581900" y="2360613"/>
            <a:ext cx="792163" cy="790575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" name="Line 14"/>
          <p:cNvSpPr>
            <a:spLocks noChangeShapeType="1"/>
          </p:cNvSpPr>
          <p:nvPr/>
        </p:nvSpPr>
        <p:spPr bwMode="auto">
          <a:xfrm>
            <a:off x="8374063" y="2360613"/>
            <a:ext cx="0" cy="790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Line 15"/>
          <p:cNvSpPr>
            <a:spLocks noChangeShapeType="1"/>
          </p:cNvSpPr>
          <p:nvPr/>
        </p:nvSpPr>
        <p:spPr bwMode="auto">
          <a:xfrm flipH="1">
            <a:off x="7581900" y="2360613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7797800" y="2792413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>
                <a:latin typeface="Corbel" pitchFamily="34" charset="0"/>
                <a:cs typeface="Times New Roman" pitchFamily="18" charset="0"/>
              </a:rPr>
              <a:t>α</a:t>
            </a:r>
          </a:p>
        </p:txBody>
      </p:sp>
      <p:sp>
        <p:nvSpPr>
          <p:cNvPr id="12" name="Freeform 18"/>
          <p:cNvSpPr>
            <a:spLocks/>
          </p:cNvSpPr>
          <p:nvPr/>
        </p:nvSpPr>
        <p:spPr bwMode="auto">
          <a:xfrm>
            <a:off x="7812088" y="2967038"/>
            <a:ext cx="93662" cy="174625"/>
          </a:xfrm>
          <a:custGeom>
            <a:avLst/>
            <a:gdLst>
              <a:gd name="T0" fmla="*/ 82550 w 59"/>
              <a:gd name="T1" fmla="*/ 174625 h 110"/>
              <a:gd name="T2" fmla="*/ 57150 w 59"/>
              <a:gd name="T3" fmla="*/ 44450 h 110"/>
              <a:gd name="T4" fmla="*/ 19050 w 59"/>
              <a:gd name="T5" fmla="*/ 9525 h 110"/>
              <a:gd name="T6" fmla="*/ 0 w 59"/>
              <a:gd name="T7" fmla="*/ 0 h 110"/>
              <a:gd name="T8" fmla="*/ 0 60000 65536"/>
              <a:gd name="T9" fmla="*/ 0 60000 65536"/>
              <a:gd name="T10" fmla="*/ 0 60000 65536"/>
              <a:gd name="T11" fmla="*/ 0 60000 65536"/>
              <a:gd name="T12" fmla="*/ 0 w 59"/>
              <a:gd name="T13" fmla="*/ 0 h 110"/>
              <a:gd name="T14" fmla="*/ 59 w 59"/>
              <a:gd name="T15" fmla="*/ 110 h 11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" h="110">
                <a:moveTo>
                  <a:pt x="52" y="110"/>
                </a:moveTo>
                <a:cubicBezTo>
                  <a:pt x="55" y="86"/>
                  <a:pt x="59" y="44"/>
                  <a:pt x="36" y="28"/>
                </a:cubicBezTo>
                <a:cubicBezTo>
                  <a:pt x="32" y="17"/>
                  <a:pt x="22" y="11"/>
                  <a:pt x="12" y="6"/>
                </a:cubicBezTo>
                <a:cubicBezTo>
                  <a:pt x="8" y="4"/>
                  <a:pt x="0" y="0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>
              <a:latin typeface="Corbel" pitchFamily="34" charset="0"/>
            </a:endParaRPr>
          </a:p>
        </p:txBody>
      </p:sp>
      <p:sp>
        <p:nvSpPr>
          <p:cNvPr id="13" name="Line 20"/>
          <p:cNvSpPr>
            <a:spLocks noChangeShapeType="1"/>
          </p:cNvSpPr>
          <p:nvPr/>
        </p:nvSpPr>
        <p:spPr bwMode="auto">
          <a:xfrm flipH="1" flipV="1">
            <a:off x="7797800" y="2935288"/>
            <a:ext cx="7143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" name="Text Box 21"/>
          <p:cNvSpPr txBox="1">
            <a:spLocks noChangeArrowheads="1"/>
          </p:cNvSpPr>
          <p:nvPr/>
        </p:nvSpPr>
        <p:spPr bwMode="auto">
          <a:xfrm>
            <a:off x="7726363" y="2432050"/>
            <a:ext cx="2873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Gill Sans MT" pitchFamily="34" charset="0"/>
              </a:rPr>
              <a:t>R</a:t>
            </a:r>
            <a:endParaRPr lang="ru-RU">
              <a:latin typeface="Corbel" pitchFamily="34" charset="0"/>
            </a:endParaRPr>
          </a:p>
        </p:txBody>
      </p:sp>
      <p:sp>
        <p:nvSpPr>
          <p:cNvPr id="15" name="Text Box 25"/>
          <p:cNvSpPr txBox="1">
            <a:spLocks noChangeArrowheads="1"/>
          </p:cNvSpPr>
          <p:nvPr/>
        </p:nvSpPr>
        <p:spPr bwMode="auto">
          <a:xfrm>
            <a:off x="7580313" y="1495425"/>
            <a:ext cx="2873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Gill Sans MT" pitchFamily="34" charset="0"/>
              </a:rPr>
              <a:t>y</a:t>
            </a:r>
            <a:endParaRPr lang="ru-RU"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0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 animBg="1"/>
      <p:bldP spid="13" grpId="0" animBg="1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Заголовок 1"/>
          <p:cNvSpPr>
            <a:spLocks noGrp="1"/>
          </p:cNvSpPr>
          <p:nvPr>
            <p:ph type="title"/>
          </p:nvPr>
        </p:nvSpPr>
        <p:spPr bwMode="auto">
          <a:xfrm>
            <a:off x="1039813" y="0"/>
            <a:ext cx="8104187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3200" b="1" smtClean="0">
                <a:effectLst/>
                <a:latin typeface="Times New Roman" pitchFamily="18" charset="0"/>
                <a:cs typeface="Times New Roman" pitchFamily="18" charset="0"/>
              </a:rPr>
              <a:t>Основное тригонометрическое тождество</a:t>
            </a:r>
          </a:p>
        </p:txBody>
      </p:sp>
      <p:sp>
        <p:nvSpPr>
          <p:cNvPr id="70658" name="Содержимое 2"/>
          <p:cNvSpPr>
            <a:spLocks noGrp="1"/>
          </p:cNvSpPr>
          <p:nvPr>
            <p:ph idx="1"/>
          </p:nvPr>
        </p:nvSpPr>
        <p:spPr>
          <a:xfrm>
            <a:off x="1000125" y="1447800"/>
            <a:ext cx="7862888" cy="4800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	Это основное тригонометрическое тождество.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	Из (1) следует </a:t>
            </a:r>
          </a:p>
          <a:p>
            <a:pPr eaLnBrk="1" hangingPunct="1">
              <a:buFont typeface="Wingdings 2" pitchFamily="18" charset="2"/>
              <a:buNone/>
            </a:pPr>
            <a:endParaRPr lang="ru-RU" smtClean="0"/>
          </a:p>
        </p:txBody>
      </p:sp>
      <p:pic>
        <p:nvPicPr>
          <p:cNvPr id="5" name="Picture 3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3143250"/>
            <a:ext cx="28575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2928938"/>
            <a:ext cx="177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6313" y="4071938"/>
            <a:ext cx="27241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1216938" y="714375"/>
            <a:ext cx="13201650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39813" y="4857750"/>
            <a:ext cx="8104187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1714500" y="1214438"/>
            <a:ext cx="3357563" cy="92868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0665" name="Picture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28813" y="1357313"/>
            <a:ext cx="28860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6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001000" y="1357313"/>
            <a:ext cx="5715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5000625"/>
            <a:ext cx="8001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2" name="Заголовок 1"/>
          <p:cNvSpPr>
            <a:spLocks noGrp="1"/>
          </p:cNvSpPr>
          <p:nvPr>
            <p:ph type="title"/>
          </p:nvPr>
        </p:nvSpPr>
        <p:spPr bwMode="auto">
          <a:xfrm>
            <a:off x="971550" y="0"/>
            <a:ext cx="817245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z="3600" b="1" smtClean="0">
                <a:effectLst/>
                <a:latin typeface="Times New Roman" pitchFamily="18" charset="0"/>
                <a:cs typeface="Times New Roman" pitchFamily="18" charset="0"/>
              </a:rPr>
              <a:t>Тригонометрические тождества</a:t>
            </a:r>
          </a:p>
        </p:txBody>
      </p:sp>
      <p:pic>
        <p:nvPicPr>
          <p:cNvPr id="7168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71563" y="1500188"/>
            <a:ext cx="7862887" cy="3786187"/>
          </a:xfrm>
        </p:spPr>
      </p:pic>
      <p:sp>
        <p:nvSpPr>
          <p:cNvPr id="6" name="Прямоугольник 5"/>
          <p:cNvSpPr/>
          <p:nvPr/>
        </p:nvSpPr>
        <p:spPr>
          <a:xfrm>
            <a:off x="3643313" y="3357563"/>
            <a:ext cx="2643187" cy="100012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168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8" y="3500438"/>
            <a:ext cx="17430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643313" y="5429250"/>
            <a:ext cx="2714625" cy="1071563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7168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63" y="5715000"/>
            <a:ext cx="17907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1428750" y="4214813"/>
            <a:ext cx="3643313" cy="1143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428750" y="2714625"/>
            <a:ext cx="3643313" cy="11430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428750" y="1500188"/>
            <a:ext cx="3643313" cy="100012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63" y="0"/>
            <a:ext cx="7862887" cy="1285875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Тригонометрические тождества</a:t>
            </a:r>
          </a:p>
        </p:txBody>
      </p:sp>
      <p:pic>
        <p:nvPicPr>
          <p:cNvPr id="7270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00188" y="1571625"/>
            <a:ext cx="3171825" cy="642938"/>
          </a:xfrm>
        </p:spPr>
      </p:pic>
      <p:pic>
        <p:nvPicPr>
          <p:cNvPr id="7271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63" y="2786063"/>
            <a:ext cx="31527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1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0" y="4286250"/>
            <a:ext cx="3333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2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38" y="1357313"/>
            <a:ext cx="1214437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1928813"/>
            <a:ext cx="6215063" cy="110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683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>Доказательство: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7373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428750" y="1143000"/>
            <a:ext cx="6215063" cy="1146175"/>
          </a:xfrm>
        </p:spPr>
      </p:pic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8388" y="3071813"/>
            <a:ext cx="8075612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683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>Доказательство: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747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00125" y="2428875"/>
            <a:ext cx="8143875" cy="2289175"/>
          </a:xfrm>
        </p:spPr>
      </p:pic>
      <p:pic>
        <p:nvPicPr>
          <p:cNvPr id="7475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25" y="1500188"/>
            <a:ext cx="6781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683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>Доказательство: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757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43000" y="2071688"/>
            <a:ext cx="7840663" cy="3286125"/>
          </a:xfrm>
        </p:spPr>
      </p:pic>
      <p:pic>
        <p:nvPicPr>
          <p:cNvPr id="7577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25" y="1500188"/>
            <a:ext cx="6781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9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3962400"/>
            <a:ext cx="2438400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74713" y="4418013"/>
            <a:ext cx="1755775" cy="170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874713" y="152400"/>
            <a:ext cx="816133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Знаки  синуса, косинуса, тангенса, котангенса</a:t>
            </a:r>
          </a:p>
          <a:p>
            <a:pPr algn="ctr"/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 координатных  четвертях</a:t>
            </a:r>
          </a:p>
        </p:txBody>
      </p:sp>
      <p:pic>
        <p:nvPicPr>
          <p:cNvPr id="4122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" y="1150938"/>
            <a:ext cx="2438400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3" name="Рисунок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43288" y="1066800"/>
            <a:ext cx="2438400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4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67475" y="1123950"/>
            <a:ext cx="2438400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5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" y="1066800"/>
            <a:ext cx="914400" cy="4572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</p:pic>
      <p:pic>
        <p:nvPicPr>
          <p:cNvPr id="4126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9000" y="1116013"/>
            <a:ext cx="990600" cy="3746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</p:pic>
      <p:pic>
        <p:nvPicPr>
          <p:cNvPr id="4127" name="Picture 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67475" y="1085850"/>
            <a:ext cx="695325" cy="442913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</p:pic>
      <p:pic>
        <p:nvPicPr>
          <p:cNvPr id="4128" name="Picture 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33400" y="3886200"/>
            <a:ext cx="838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952500" y="1638300"/>
            <a:ext cx="1714500" cy="1670050"/>
          </a:xfrm>
          <a:prstGeom prst="ellipse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pic>
        <p:nvPicPr>
          <p:cNvPr id="41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4600" y="1557338"/>
            <a:ext cx="1755775" cy="170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1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08788" y="1558925"/>
            <a:ext cx="1755775" cy="170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863725" y="1844675"/>
            <a:ext cx="4540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+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95400" y="1844675"/>
            <a:ext cx="4540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+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35513" y="1755775"/>
            <a:ext cx="4540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+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62500" y="2490788"/>
            <a:ext cx="452438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+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0" y="1755775"/>
            <a:ext cx="4540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+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62800" y="2444750"/>
            <a:ext cx="4540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+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09750" y="4565650"/>
            <a:ext cx="4540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+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93800" y="5284788"/>
            <a:ext cx="4540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+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46275" y="2322513"/>
            <a:ext cx="371475" cy="768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57313" y="2325688"/>
            <a:ext cx="371475" cy="7699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171950" y="1631950"/>
            <a:ext cx="373063" cy="769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165225" y="4502150"/>
            <a:ext cx="373063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4171950" y="2316163"/>
            <a:ext cx="373063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809750" y="5132388"/>
            <a:ext cx="371475" cy="769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786688" y="2322513"/>
            <a:ext cx="371475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142163" y="1622425"/>
            <a:ext cx="371475" cy="769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-</a:t>
            </a:r>
          </a:p>
        </p:txBody>
      </p:sp>
      <p:graphicFrame>
        <p:nvGraphicFramePr>
          <p:cNvPr id="4116" name="Object 20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4116" name="Формула" r:id="rId10" imgW="114151" imgH="215619" progId="Equation.3">
              <p:embed/>
            </p:oleObj>
          </a:graphicData>
        </a:graphic>
      </p:graphicFrame>
      <p:graphicFrame>
        <p:nvGraphicFramePr>
          <p:cNvPr id="27" name="Object 21"/>
          <p:cNvGraphicFramePr>
            <a:graphicFrameLocks noChangeAspect="1"/>
          </p:cNvGraphicFramePr>
          <p:nvPr/>
        </p:nvGraphicFramePr>
        <p:xfrm>
          <a:off x="3559175" y="3806825"/>
          <a:ext cx="2206625" cy="2719388"/>
        </p:xfrm>
        <a:graphic>
          <a:graphicData uri="http://schemas.openxmlformats.org/presentationml/2006/ole">
            <p:oleObj spid="_x0000_s4117" name="Формула" r:id="rId11" imgW="761669" imgH="939392" progId="Equation.3">
              <p:embed/>
            </p:oleObj>
          </a:graphicData>
        </a:graphic>
      </p:graphicFrame>
      <p:graphicFrame>
        <p:nvGraphicFramePr>
          <p:cNvPr id="28" name="Object 22"/>
          <p:cNvGraphicFramePr>
            <a:graphicFrameLocks noChangeAspect="1"/>
          </p:cNvGraphicFramePr>
          <p:nvPr/>
        </p:nvGraphicFramePr>
        <p:xfrm>
          <a:off x="6538913" y="3868738"/>
          <a:ext cx="2155825" cy="2686050"/>
        </p:xfrm>
        <a:graphic>
          <a:graphicData uri="http://schemas.openxmlformats.org/presentationml/2006/ole">
            <p:oleObj spid="_x0000_s4118" name="Формула" r:id="rId12" imgW="774364" imgH="964781" progId="Equation.3">
              <p:embed/>
            </p:oleObj>
          </a:graphicData>
        </a:graphic>
      </p:graphicFrame>
      <p:sp>
        <p:nvSpPr>
          <p:cNvPr id="34" name="Овал 33"/>
          <p:cNvSpPr/>
          <p:nvPr/>
        </p:nvSpPr>
        <p:spPr>
          <a:xfrm>
            <a:off x="874713" y="4418013"/>
            <a:ext cx="1731962" cy="1706562"/>
          </a:xfrm>
          <a:prstGeom prst="ellipse">
            <a:avLst/>
          </a:prstGeom>
          <a:noFill/>
          <a:ln w="3810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6829425" y="1576388"/>
            <a:ext cx="1714500" cy="1670050"/>
          </a:xfrm>
          <a:prstGeom prst="ellipse">
            <a:avLst/>
          </a:prstGeom>
          <a:noFill/>
          <a:ln w="3810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3805238" y="1566863"/>
            <a:ext cx="1714500" cy="1670050"/>
          </a:xfrm>
          <a:prstGeom prst="ellipse">
            <a:avLst/>
          </a:prstGeom>
          <a:noFill/>
          <a:ln w="3810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28688" y="214313"/>
            <a:ext cx="7827962" cy="621506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>Формулы, которые нужно запомнить!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3000" y="1571625"/>
            <a:ext cx="779463" cy="481013"/>
          </a:xfrm>
        </p:spPr>
        <p:txBody>
          <a:bodyPr>
            <a:normAutofit fontScale="92500" lnSpcReduction="2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089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4500" y="1500188"/>
            <a:ext cx="27241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0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313" y="2143125"/>
            <a:ext cx="19621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1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313" y="3071813"/>
            <a:ext cx="2133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2" name="Picture 1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313" y="4214813"/>
            <a:ext cx="24288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3" name="Picture 1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313" y="4714875"/>
            <a:ext cx="29337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4" name="Picture 18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313" y="5500688"/>
            <a:ext cx="30480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5" name="Picture 33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6313" y="2000250"/>
            <a:ext cx="27241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06" name="Picture 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3438" y="1500188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63" y="214313"/>
            <a:ext cx="7497762" cy="7651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>Задание 1</a:t>
            </a: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75" y="1000125"/>
            <a:ext cx="4576763" cy="576263"/>
          </a:xfrm>
        </p:spPr>
        <p:txBody>
          <a:bodyPr>
            <a:normAutofit lnSpcReduction="100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Упростите выражения: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8192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1431925"/>
            <a:ext cx="45370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3" y="1936750"/>
            <a:ext cx="381635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313" y="3643313"/>
            <a:ext cx="628650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38" y="4643438"/>
            <a:ext cx="5643562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Содержимое 2"/>
          <p:cNvSpPr txBox="1">
            <a:spLocks/>
          </p:cNvSpPr>
          <p:nvPr/>
        </p:nvSpPr>
        <p:spPr>
          <a:xfrm>
            <a:off x="1500188" y="3071813"/>
            <a:ext cx="4576762" cy="57626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dirty="0">
                <a:latin typeface="+mn-lt"/>
                <a:cs typeface="+mn-cs"/>
              </a:rPr>
              <a:t>Решение:</a:t>
            </a:r>
          </a:p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1214438" y="714375"/>
            <a:ext cx="4752975" cy="647700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dirty="0">
                <a:latin typeface="+mn-lt"/>
                <a:cs typeface="+mn-cs"/>
              </a:rPr>
              <a:t>Преобразуйте выражения:</a:t>
            </a:r>
          </a:p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sp>
        <p:nvSpPr>
          <p:cNvPr id="7" name="Содержимое 2"/>
          <p:cNvSpPr txBox="1">
            <a:spLocks noGrp="1"/>
          </p:cNvSpPr>
          <p:nvPr>
            <p:ph type="title"/>
          </p:nvPr>
        </p:nvSpPr>
        <p:spPr>
          <a:xfrm>
            <a:off x="1143000" y="285750"/>
            <a:ext cx="4208463" cy="642938"/>
          </a:xfrm>
        </p:spPr>
        <p:txBody>
          <a:bodyPr>
            <a:normAutofit fontScale="90000"/>
          </a:bodyPr>
          <a:lstStyle/>
          <a:p>
            <a:pPr marL="365760" indent="-283464" eaLnBrk="1" fontAlgn="auto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dirty="0" smtClean="0">
                <a:solidFill>
                  <a:srgbClr val="4F271C">
                    <a:satMod val="130000"/>
                  </a:srgbClr>
                </a:solidFill>
              </a:rPr>
              <a:t>Задание 2</a:t>
            </a:r>
            <a:r>
              <a:rPr lang="ru-RU" sz="3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ru-RU" sz="3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ru-RU" sz="3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8294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1357313"/>
            <a:ext cx="52387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7888" y="1357313"/>
            <a:ext cx="212090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9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6450" y="1933575"/>
            <a:ext cx="256540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0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63" y="2436813"/>
            <a:ext cx="4762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1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95500" y="2363788"/>
            <a:ext cx="17795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Содержимое 2"/>
          <p:cNvSpPr txBox="1">
            <a:spLocks/>
          </p:cNvSpPr>
          <p:nvPr/>
        </p:nvSpPr>
        <p:spPr>
          <a:xfrm>
            <a:off x="1500188" y="3143250"/>
            <a:ext cx="4576762" cy="57626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dirty="0">
                <a:latin typeface="+mn-lt"/>
                <a:cs typeface="+mn-cs"/>
              </a:rPr>
              <a:t>Решение:</a:t>
            </a:r>
            <a:endParaRPr lang="en-US" sz="3200" dirty="0">
              <a:latin typeface="+mn-lt"/>
              <a:cs typeface="+mn-cs"/>
            </a:endParaRPr>
          </a:p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75" y="3571875"/>
            <a:ext cx="48164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14438" y="4643438"/>
            <a:ext cx="358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992563" y="3732213"/>
            <a:ext cx="131762" cy="285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>
                <a:solidFill>
                  <a:srgbClr val="FFFFFF"/>
                </a:solidFill>
                <a:latin typeface="Cambria Math" pitchFamily="18" charset="0"/>
                <a:cs typeface="Arial" charset="0"/>
              </a:rPr>
              <a:t>⋅</a:t>
            </a:r>
            <a:endParaRPr lang="ru-RU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2956" name="TextBox 3"/>
          <p:cNvSpPr txBox="1">
            <a:spLocks noChangeArrowheads="1"/>
          </p:cNvSpPr>
          <p:nvPr/>
        </p:nvSpPr>
        <p:spPr bwMode="auto">
          <a:xfrm>
            <a:off x="3916363" y="3719513"/>
            <a:ext cx="249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mbria Math" pitchFamily="18" charset="0"/>
              </a:rPr>
              <a:t>⋅</a:t>
            </a:r>
            <a:endParaRPr lang="ru-RU">
              <a:latin typeface="Corbel" pitchFamily="34" charset="0"/>
            </a:endParaRPr>
          </a:p>
        </p:txBody>
      </p:sp>
      <p:sp>
        <p:nvSpPr>
          <p:cNvPr id="14" name="TextBox 1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85852" y="5517232"/>
            <a:ext cx="6958556" cy="668388"/>
          </a:xfrm>
          <a:prstGeom prst="rect">
            <a:avLst/>
          </a:prstGeom>
          <a:blipFill rotWithShape="1">
            <a:blip r:embed="rId9"/>
            <a:stretch>
              <a:fillRect l="-789" b="-7273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3143250"/>
            <a:ext cx="7929562" cy="35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7497763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4F271C">
                    <a:satMod val="130000"/>
                  </a:srgbClr>
                </a:solidFill>
              </a:rPr>
              <a:t>Задание 3</a:t>
            </a:r>
            <a:endParaRPr lang="ru-RU" dirty="0">
              <a:solidFill>
                <a:schemeClr val="tx2">
                  <a:satMod val="130000"/>
                </a:schemeClr>
              </a:solidFill>
              <a:effectLst/>
            </a:endParaRPr>
          </a:p>
        </p:txBody>
      </p:sp>
      <p:sp>
        <p:nvSpPr>
          <p:cNvPr id="83971" name="Содержимое 2"/>
          <p:cNvSpPr>
            <a:spLocks noGrp="1"/>
          </p:cNvSpPr>
          <p:nvPr>
            <p:ph idx="1"/>
          </p:nvPr>
        </p:nvSpPr>
        <p:spPr>
          <a:xfrm>
            <a:off x="714375" y="1000125"/>
            <a:ext cx="8429625" cy="142875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smtClean="0"/>
              <a:t>	Вычислите значения тригонометрических функция угла</a:t>
            </a:r>
            <a:r>
              <a:rPr lang="ru-RU" b="1" i="1" smtClean="0"/>
              <a:t> в </a:t>
            </a:r>
            <a:r>
              <a:rPr lang="ru-RU" smtClean="0"/>
              <a:t>зная, что:</a:t>
            </a:r>
          </a:p>
          <a:p>
            <a:pPr eaLnBrk="1" hangingPunct="1">
              <a:buFont typeface="Wingdings 2" pitchFamily="18" charset="2"/>
              <a:buNone/>
            </a:pPr>
            <a:endParaRPr lang="ru-RU" smtClean="0"/>
          </a:p>
          <a:p>
            <a:pPr eaLnBrk="1" hangingPunct="1">
              <a:buFont typeface="Wingdings 2" pitchFamily="18" charset="2"/>
              <a:buNone/>
            </a:pPr>
            <a:endParaRPr lang="ru-RU" smtClean="0"/>
          </a:p>
        </p:txBody>
      </p:sp>
      <p:pic>
        <p:nvPicPr>
          <p:cNvPr id="83972" name="Picture 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2143125"/>
            <a:ext cx="422910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1643063" y="2786063"/>
            <a:ext cx="4576762" cy="57626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3200" dirty="0">
                <a:latin typeface="+mn-lt"/>
                <a:cs typeface="+mn-cs"/>
              </a:rPr>
              <a:t>Решение:</a:t>
            </a:r>
          </a:p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  <a:p>
            <a:pPr marL="365760" indent="-283464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1943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Закрепление</a:t>
            </a:r>
          </a:p>
        </p:txBody>
      </p:sp>
      <p:sp>
        <p:nvSpPr>
          <p:cNvPr id="1058" name="Text Box 5"/>
          <p:cNvSpPr txBox="1">
            <a:spLocks noChangeArrowheads="1"/>
          </p:cNvSpPr>
          <p:nvPr/>
        </p:nvSpPr>
        <p:spPr bwMode="auto">
          <a:xfrm>
            <a:off x="468313" y="692150"/>
            <a:ext cx="446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>
                <a:solidFill>
                  <a:srgbClr val="009900"/>
                </a:solidFill>
              </a:rPr>
              <a:t>Пример 1. Упростить выражение</a:t>
            </a:r>
          </a:p>
        </p:txBody>
      </p:sp>
      <p:graphicFrame>
        <p:nvGraphicFramePr>
          <p:cNvPr id="10246" name="Object 32"/>
          <p:cNvGraphicFramePr>
            <a:graphicFrameLocks noGrp="1" noChangeAspect="1"/>
          </p:cNvGraphicFramePr>
          <p:nvPr>
            <p:ph/>
          </p:nvPr>
        </p:nvGraphicFramePr>
        <p:xfrm>
          <a:off x="468313" y="1484313"/>
          <a:ext cx="4105275" cy="776287"/>
        </p:xfrm>
        <a:graphic>
          <a:graphicData uri="http://schemas.openxmlformats.org/presentationml/2006/ole">
            <p:oleObj spid="_x0000_s1056" name="Формула" r:id="rId3" imgW="20828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1425" y="1125538"/>
            <a:ext cx="4333875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47813" y="2276475"/>
            <a:ext cx="400050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3713" y="3443288"/>
            <a:ext cx="3057525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4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68875" y="3657600"/>
            <a:ext cx="67627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extBox 1"/>
          <p:cNvSpPr txBox="1">
            <a:spLocks noChangeArrowheads="1"/>
          </p:cNvSpPr>
          <p:nvPr/>
        </p:nvSpPr>
        <p:spPr bwMode="auto">
          <a:xfrm>
            <a:off x="1116013" y="404813"/>
            <a:ext cx="3314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9900"/>
                </a:solidFill>
              </a:rPr>
              <a:t>Пример 2. Найдите значение</a:t>
            </a:r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052513"/>
            <a:ext cx="5534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1844675"/>
            <a:ext cx="19240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" name="Text Box 4"/>
          <p:cNvSpPr txBox="1">
            <a:spLocks noChangeArrowheads="1"/>
          </p:cNvSpPr>
          <p:nvPr/>
        </p:nvSpPr>
        <p:spPr bwMode="auto">
          <a:xfrm>
            <a:off x="250825" y="333375"/>
            <a:ext cx="3384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>
                <a:solidFill>
                  <a:srgbClr val="009900"/>
                </a:solidFill>
              </a:rPr>
              <a:t>Пример 2. Найдите значение</a:t>
            </a:r>
          </a:p>
        </p:txBody>
      </p:sp>
      <p:graphicFrame>
        <p:nvGraphicFramePr>
          <p:cNvPr id="2136" name="Object 88"/>
          <p:cNvGraphicFramePr>
            <a:graphicFrameLocks noChangeAspect="1"/>
          </p:cNvGraphicFramePr>
          <p:nvPr/>
        </p:nvGraphicFramePr>
        <p:xfrm>
          <a:off x="3575050" y="334963"/>
          <a:ext cx="5534025" cy="400050"/>
        </p:xfrm>
        <a:graphic>
          <a:graphicData uri="http://schemas.openxmlformats.org/presentationml/2006/ole">
            <p:oleObj spid="_x0000_s2136" name="Формула" r:id="rId3" imgW="2806700" imgH="203200" progId="Equation.3">
              <p:embed/>
            </p:oleObj>
          </a:graphicData>
        </a:graphic>
      </p:graphicFrame>
      <p:graphicFrame>
        <p:nvGraphicFramePr>
          <p:cNvPr id="2137" name="Object 89"/>
          <p:cNvGraphicFramePr>
            <a:graphicFrameLocks noChangeAspect="1"/>
          </p:cNvGraphicFramePr>
          <p:nvPr/>
        </p:nvGraphicFramePr>
        <p:xfrm>
          <a:off x="3187700" y="765175"/>
          <a:ext cx="1928813" cy="776288"/>
        </p:xfrm>
        <a:graphic>
          <a:graphicData uri="http://schemas.openxmlformats.org/presentationml/2006/ole">
            <p:oleObj spid="_x0000_s2137" name="Формула" r:id="rId4" imgW="977476" imgH="393529" progId="Equation.3">
              <p:embed/>
            </p:oleObj>
          </a:graphicData>
        </a:graphic>
      </p:graphicFrame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179388" y="1773238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>
                <a:solidFill>
                  <a:srgbClr val="009900"/>
                </a:solidFill>
              </a:rPr>
              <a:t>1) </a:t>
            </a:r>
            <a:r>
              <a:rPr lang="en-US">
                <a:solidFill>
                  <a:srgbClr val="009900"/>
                </a:solidFill>
              </a:rPr>
              <a:t>(cos) </a:t>
            </a:r>
            <a:r>
              <a:rPr lang="ru-RU">
                <a:solidFill>
                  <a:srgbClr val="009900"/>
                </a:solidFill>
              </a:rPr>
              <a:t>Используя равенство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5795963" y="1773238"/>
            <a:ext cx="12239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>
                <a:solidFill>
                  <a:srgbClr val="009900"/>
                </a:solidFill>
              </a:rPr>
              <a:t>получим</a:t>
            </a:r>
          </a:p>
        </p:txBody>
      </p:sp>
      <p:graphicFrame>
        <p:nvGraphicFramePr>
          <p:cNvPr id="14349" name="Object 90"/>
          <p:cNvGraphicFramePr>
            <a:graphicFrameLocks noChangeAspect="1"/>
          </p:cNvGraphicFramePr>
          <p:nvPr/>
        </p:nvGraphicFramePr>
        <p:xfrm>
          <a:off x="3203575" y="2205038"/>
          <a:ext cx="2352675" cy="433387"/>
        </p:xfrm>
        <a:graphic>
          <a:graphicData uri="http://schemas.openxmlformats.org/presentationml/2006/ole">
            <p:oleObj spid="_x0000_s2138" name="Формула" r:id="rId5" imgW="1104900" imgH="203200" progId="Equation.3">
              <p:embed/>
            </p:oleObj>
          </a:graphicData>
        </a:graphic>
      </p:graphicFrame>
      <p:sp>
        <p:nvSpPr>
          <p:cNvPr id="14350" name="WordArt 14"/>
          <p:cNvSpPr>
            <a:spLocks noChangeArrowheads="1" noChangeShapeType="1" noTextEdit="1"/>
          </p:cNvSpPr>
          <p:nvPr/>
        </p:nvSpPr>
        <p:spPr bwMode="auto">
          <a:xfrm>
            <a:off x="5724525" y="2276475"/>
            <a:ext cx="576263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2700">
                  <a:solidFill>
                    <a:srgbClr val="009900"/>
                  </a:solidFill>
                  <a:round/>
                  <a:headEnd/>
                  <a:tailEnd/>
                </a:ln>
                <a:solidFill>
                  <a:srgbClr val="00990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+mn-lt"/>
                <a:ea typeface="+mn-lt"/>
                <a:cs typeface="+mn-lt"/>
              </a:rPr>
              <a:t>=&gt;</a:t>
            </a:r>
          </a:p>
        </p:txBody>
      </p:sp>
      <p:graphicFrame>
        <p:nvGraphicFramePr>
          <p:cNvPr id="14351" name="Object 91"/>
          <p:cNvGraphicFramePr>
            <a:graphicFrameLocks noChangeAspect="1"/>
          </p:cNvGraphicFramePr>
          <p:nvPr/>
        </p:nvGraphicFramePr>
        <p:xfrm>
          <a:off x="6359525" y="2090738"/>
          <a:ext cx="2487613" cy="542925"/>
        </p:xfrm>
        <a:graphic>
          <a:graphicData uri="http://schemas.openxmlformats.org/presentationml/2006/ole">
            <p:oleObj spid="_x0000_s2139" name="Формула" r:id="rId6" imgW="1167893" imgH="253890" progId="Equation.3">
              <p:embed/>
            </p:oleObj>
          </a:graphicData>
        </a:graphic>
      </p:graphicFrame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395288" y="2565400"/>
            <a:ext cx="35290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>
                <a:solidFill>
                  <a:srgbClr val="009900"/>
                </a:solidFill>
              </a:rPr>
              <a:t>Подставим значения, получим</a:t>
            </a:r>
          </a:p>
        </p:txBody>
      </p:sp>
      <p:graphicFrame>
        <p:nvGraphicFramePr>
          <p:cNvPr id="14353" name="Object 92"/>
          <p:cNvGraphicFramePr>
            <a:graphicFrameLocks noChangeAspect="1"/>
          </p:cNvGraphicFramePr>
          <p:nvPr/>
        </p:nvGraphicFramePr>
        <p:xfrm>
          <a:off x="395288" y="3043238"/>
          <a:ext cx="2620962" cy="1085850"/>
        </p:xfrm>
        <a:graphic>
          <a:graphicData uri="http://schemas.openxmlformats.org/presentationml/2006/ole">
            <p:oleObj spid="_x0000_s2140" name="Формула" r:id="rId7" imgW="1231366" imgH="507780" progId="Equation.3">
              <p:embed/>
            </p:oleObj>
          </a:graphicData>
        </a:graphic>
      </p:graphicFrame>
      <p:graphicFrame>
        <p:nvGraphicFramePr>
          <p:cNvPr id="14354" name="Object 93"/>
          <p:cNvGraphicFramePr>
            <a:graphicFrameLocks noChangeAspect="1"/>
          </p:cNvGraphicFramePr>
          <p:nvPr/>
        </p:nvGraphicFramePr>
        <p:xfrm>
          <a:off x="2987675" y="3141663"/>
          <a:ext cx="1350963" cy="950912"/>
        </p:xfrm>
        <a:graphic>
          <a:graphicData uri="http://schemas.openxmlformats.org/presentationml/2006/ole">
            <p:oleObj spid="_x0000_s2141" name="Формула" r:id="rId8" imgW="634725" imgH="444307" progId="Equation.3">
              <p:embed/>
            </p:oleObj>
          </a:graphicData>
        </a:graphic>
      </p:graphicFrame>
      <p:graphicFrame>
        <p:nvGraphicFramePr>
          <p:cNvPr id="14355" name="Object 94"/>
          <p:cNvGraphicFramePr>
            <a:graphicFrameLocks noChangeAspect="1"/>
          </p:cNvGraphicFramePr>
          <p:nvPr/>
        </p:nvGraphicFramePr>
        <p:xfrm>
          <a:off x="4327525" y="3141663"/>
          <a:ext cx="1539875" cy="950912"/>
        </p:xfrm>
        <a:graphic>
          <a:graphicData uri="http://schemas.openxmlformats.org/presentationml/2006/ole">
            <p:oleObj spid="_x0000_s2142" name="Формула" r:id="rId9" imgW="723586" imgH="444307" progId="Equation.3">
              <p:embed/>
            </p:oleObj>
          </a:graphicData>
        </a:graphic>
      </p:graphicFrame>
      <p:graphicFrame>
        <p:nvGraphicFramePr>
          <p:cNvPr id="14356" name="Object 95"/>
          <p:cNvGraphicFramePr>
            <a:graphicFrameLocks noChangeAspect="1"/>
          </p:cNvGraphicFramePr>
          <p:nvPr/>
        </p:nvGraphicFramePr>
        <p:xfrm>
          <a:off x="5940425" y="3141663"/>
          <a:ext cx="973138" cy="950912"/>
        </p:xfrm>
        <a:graphic>
          <a:graphicData uri="http://schemas.openxmlformats.org/presentationml/2006/ole">
            <p:oleObj spid="_x0000_s2143" name="Формула" r:id="rId10" imgW="457002" imgH="444307" progId="Equation.3">
              <p:embed/>
            </p:oleObj>
          </a:graphicData>
        </a:graphic>
      </p:graphicFrame>
      <p:graphicFrame>
        <p:nvGraphicFramePr>
          <p:cNvPr id="14357" name="Object 96"/>
          <p:cNvGraphicFramePr>
            <a:graphicFrameLocks noChangeAspect="1"/>
          </p:cNvGraphicFramePr>
          <p:nvPr/>
        </p:nvGraphicFramePr>
        <p:xfrm>
          <a:off x="7019925" y="3195638"/>
          <a:ext cx="298450" cy="841375"/>
        </p:xfrm>
        <a:graphic>
          <a:graphicData uri="http://schemas.openxmlformats.org/presentationml/2006/ole">
            <p:oleObj spid="_x0000_s2144" name="Формула" r:id="rId11" imgW="139639" imgH="393529" progId="Equation.3">
              <p:embed/>
            </p:oleObj>
          </a:graphicData>
        </a:graphic>
      </p:graphicFrame>
      <p:sp>
        <p:nvSpPr>
          <p:cNvPr id="14358" name="Text Box 22"/>
          <p:cNvSpPr txBox="1">
            <a:spLocks noChangeArrowheads="1"/>
          </p:cNvSpPr>
          <p:nvPr/>
        </p:nvSpPr>
        <p:spPr bwMode="auto">
          <a:xfrm>
            <a:off x="250825" y="4221163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>
                <a:solidFill>
                  <a:srgbClr val="009900"/>
                </a:solidFill>
              </a:rPr>
              <a:t>2</a:t>
            </a:r>
            <a:r>
              <a:rPr lang="ru-RU">
                <a:solidFill>
                  <a:srgbClr val="009900"/>
                </a:solidFill>
              </a:rPr>
              <a:t>) </a:t>
            </a:r>
            <a:r>
              <a:rPr lang="en-US">
                <a:solidFill>
                  <a:srgbClr val="009900"/>
                </a:solidFill>
              </a:rPr>
              <a:t>(tg) </a:t>
            </a:r>
            <a:r>
              <a:rPr lang="ru-RU">
                <a:solidFill>
                  <a:srgbClr val="009900"/>
                </a:solidFill>
              </a:rPr>
              <a:t>Используя равенство</a:t>
            </a:r>
          </a:p>
        </p:txBody>
      </p:sp>
      <p:graphicFrame>
        <p:nvGraphicFramePr>
          <p:cNvPr id="14362" name="Object 97"/>
          <p:cNvGraphicFramePr>
            <a:graphicFrameLocks noGrp="1" noChangeAspect="1"/>
          </p:cNvGraphicFramePr>
          <p:nvPr>
            <p:ph sz="half" idx="2"/>
          </p:nvPr>
        </p:nvGraphicFramePr>
        <p:xfrm>
          <a:off x="971550" y="4652963"/>
          <a:ext cx="1439863" cy="731837"/>
        </p:xfrm>
        <a:graphic>
          <a:graphicData uri="http://schemas.openxmlformats.org/presentationml/2006/ole">
            <p:oleObj spid="_x0000_s2145" name="Формула" r:id="rId12" imgW="774364" imgH="393529" progId="Equation.3">
              <p:embed/>
            </p:oleObj>
          </a:graphicData>
        </a:graphic>
      </p:graphicFrame>
      <p:sp>
        <p:nvSpPr>
          <p:cNvPr id="14366" name="Text Box 30"/>
          <p:cNvSpPr txBox="1">
            <a:spLocks noChangeArrowheads="1"/>
          </p:cNvSpPr>
          <p:nvPr/>
        </p:nvSpPr>
        <p:spPr bwMode="auto">
          <a:xfrm>
            <a:off x="2627313" y="4868863"/>
            <a:ext cx="381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>
                <a:solidFill>
                  <a:srgbClr val="009900"/>
                </a:solidFill>
              </a:rPr>
              <a:t>и, подставив значения, получим</a:t>
            </a:r>
          </a:p>
        </p:txBody>
      </p:sp>
      <p:graphicFrame>
        <p:nvGraphicFramePr>
          <p:cNvPr id="14367" name="Object 98"/>
          <p:cNvGraphicFramePr>
            <a:graphicFrameLocks noChangeAspect="1"/>
          </p:cNvGraphicFramePr>
          <p:nvPr/>
        </p:nvGraphicFramePr>
        <p:xfrm>
          <a:off x="2700338" y="5084763"/>
          <a:ext cx="1385887" cy="1566862"/>
        </p:xfrm>
        <a:graphic>
          <a:graphicData uri="http://schemas.openxmlformats.org/presentationml/2006/ole">
            <p:oleObj spid="_x0000_s2146" name="Формула" r:id="rId13" imgW="672808" imgH="761669" progId="Equation.3">
              <p:embed/>
            </p:oleObj>
          </a:graphicData>
        </a:graphic>
      </p:graphicFrame>
      <p:graphicFrame>
        <p:nvGraphicFramePr>
          <p:cNvPr id="14368" name="Object 99"/>
          <p:cNvGraphicFramePr>
            <a:graphicFrameLocks noChangeAspect="1"/>
          </p:cNvGraphicFramePr>
          <p:nvPr/>
        </p:nvGraphicFramePr>
        <p:xfrm>
          <a:off x="4314825" y="5462588"/>
          <a:ext cx="889000" cy="809625"/>
        </p:xfrm>
        <a:graphic>
          <a:graphicData uri="http://schemas.openxmlformats.org/presentationml/2006/ole">
            <p:oleObj spid="_x0000_s2147" name="Формула" r:id="rId14" imgW="431613" imgH="393529" progId="Equation.3">
              <p:embed/>
            </p:oleObj>
          </a:graphicData>
        </a:graphic>
      </p:graphicFrame>
      <p:graphicFrame>
        <p:nvGraphicFramePr>
          <p:cNvPr id="14369" name="Object 100"/>
          <p:cNvGraphicFramePr>
            <a:graphicFrameLocks noChangeAspect="1"/>
          </p:cNvGraphicFramePr>
          <p:nvPr/>
        </p:nvGraphicFramePr>
        <p:xfrm>
          <a:off x="5160963" y="5445125"/>
          <a:ext cx="941387" cy="809625"/>
        </p:xfrm>
        <a:graphic>
          <a:graphicData uri="http://schemas.openxmlformats.org/presentationml/2006/ole">
            <p:oleObj spid="_x0000_s2148" name="Формула" r:id="rId15" imgW="457002" imgH="393529" progId="Equation.3">
              <p:embed/>
            </p:oleObj>
          </a:graphicData>
        </a:graphic>
      </p:graphicFrame>
      <p:graphicFrame>
        <p:nvGraphicFramePr>
          <p:cNvPr id="14370" name="Object 101"/>
          <p:cNvGraphicFramePr>
            <a:graphicFrameLocks noChangeAspect="1"/>
          </p:cNvGraphicFramePr>
          <p:nvPr/>
        </p:nvGraphicFramePr>
        <p:xfrm>
          <a:off x="3416300" y="1700213"/>
          <a:ext cx="2352675" cy="433387"/>
        </p:xfrm>
        <a:graphic>
          <a:graphicData uri="http://schemas.openxmlformats.org/presentationml/2006/ole">
            <p:oleObj spid="_x0000_s2149" name="Формула" r:id="rId16" imgW="1104900" imgH="203200" progId="Equation.3">
              <p:embed/>
            </p:oleObj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  <p:bldP spid="14348" grpId="0"/>
      <p:bldP spid="14350" grpId="0" animBg="1"/>
      <p:bldP spid="14352" grpId="0"/>
      <p:bldP spid="14358" grpId="0"/>
      <p:bldP spid="1436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9" name="Text Box 7"/>
          <p:cNvSpPr txBox="1">
            <a:spLocks noChangeArrowheads="1"/>
          </p:cNvSpPr>
          <p:nvPr/>
        </p:nvSpPr>
        <p:spPr bwMode="auto">
          <a:xfrm>
            <a:off x="395288" y="333375"/>
            <a:ext cx="3384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>
                <a:solidFill>
                  <a:srgbClr val="009900"/>
                </a:solidFill>
              </a:rPr>
              <a:t>3) </a:t>
            </a:r>
            <a:r>
              <a:rPr lang="en-US">
                <a:solidFill>
                  <a:srgbClr val="009900"/>
                </a:solidFill>
              </a:rPr>
              <a:t>(</a:t>
            </a:r>
            <a:r>
              <a:rPr lang="ru-RU">
                <a:solidFill>
                  <a:srgbClr val="009900"/>
                </a:solidFill>
              </a:rPr>
              <a:t>с</a:t>
            </a:r>
            <a:r>
              <a:rPr lang="en-US">
                <a:solidFill>
                  <a:srgbClr val="009900"/>
                </a:solidFill>
              </a:rPr>
              <a:t>tg) </a:t>
            </a:r>
            <a:r>
              <a:rPr lang="ru-RU">
                <a:solidFill>
                  <a:srgbClr val="009900"/>
                </a:solidFill>
              </a:rPr>
              <a:t>Используя равенство</a:t>
            </a:r>
          </a:p>
        </p:txBody>
      </p:sp>
      <p:graphicFrame>
        <p:nvGraphicFramePr>
          <p:cNvPr id="17416" name="Object 32"/>
          <p:cNvGraphicFramePr>
            <a:graphicFrameLocks noChangeAspect="1"/>
          </p:cNvGraphicFramePr>
          <p:nvPr/>
        </p:nvGraphicFramePr>
        <p:xfrm>
          <a:off x="1057275" y="765175"/>
          <a:ext cx="1557338" cy="731838"/>
        </p:xfrm>
        <a:graphic>
          <a:graphicData uri="http://schemas.openxmlformats.org/presentationml/2006/ole">
            <p:oleObj spid="_x0000_s3104" name="Формула" r:id="rId3" imgW="837836" imgH="393529" progId="Equation.3">
              <p:embed/>
            </p:oleObj>
          </a:graphicData>
        </a:graphic>
      </p:graphicFrame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2771775" y="981075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ru-RU">
                <a:solidFill>
                  <a:srgbClr val="009900"/>
                </a:solidFill>
              </a:rPr>
              <a:t>и, подставив значения, получим</a:t>
            </a:r>
          </a:p>
        </p:txBody>
      </p:sp>
      <p:graphicFrame>
        <p:nvGraphicFramePr>
          <p:cNvPr id="17421" name="Object 33"/>
          <p:cNvGraphicFramePr>
            <a:graphicFrameLocks noChangeAspect="1"/>
          </p:cNvGraphicFramePr>
          <p:nvPr/>
        </p:nvGraphicFramePr>
        <p:xfrm>
          <a:off x="982663" y="2582863"/>
          <a:ext cx="1392237" cy="1416050"/>
        </p:xfrm>
        <a:graphic>
          <a:graphicData uri="http://schemas.openxmlformats.org/presentationml/2006/ole">
            <p:oleObj spid="_x0000_s3105" name="Формула" r:id="rId4" imgW="748975" imgH="761669" progId="Equation.3">
              <p:embed/>
            </p:oleObj>
          </a:graphicData>
        </a:graphic>
      </p:graphicFrame>
      <p:graphicFrame>
        <p:nvGraphicFramePr>
          <p:cNvPr id="17422" name="Object 34"/>
          <p:cNvGraphicFramePr>
            <a:graphicFrameLocks noChangeAspect="1"/>
          </p:cNvGraphicFramePr>
          <p:nvPr/>
        </p:nvGraphicFramePr>
        <p:xfrm>
          <a:off x="825500" y="1700213"/>
          <a:ext cx="3756025" cy="776287"/>
        </p:xfrm>
        <a:graphic>
          <a:graphicData uri="http://schemas.openxmlformats.org/presentationml/2006/ole">
            <p:oleObj spid="_x0000_s3106" name="Формула" r:id="rId5" imgW="1905000" imgH="393700" progId="Equation.3">
              <p:embed/>
            </p:oleObj>
          </a:graphicData>
        </a:graphic>
      </p:graphicFrame>
      <p:graphicFrame>
        <p:nvGraphicFramePr>
          <p:cNvPr id="17425" name="Object 35"/>
          <p:cNvGraphicFramePr>
            <a:graphicFrameLocks noGrp="1" noChangeAspect="1"/>
          </p:cNvGraphicFramePr>
          <p:nvPr>
            <p:ph/>
          </p:nvPr>
        </p:nvGraphicFramePr>
        <p:xfrm>
          <a:off x="2411413" y="2852738"/>
          <a:ext cx="1008062" cy="919162"/>
        </p:xfrm>
        <a:graphic>
          <a:graphicData uri="http://schemas.openxmlformats.org/presentationml/2006/ole">
            <p:oleObj spid="_x0000_s3107" name="Формула" r:id="rId6" imgW="431613" imgH="393529" progId="Equation.3">
              <p:embed/>
            </p:oleObj>
          </a:graphicData>
        </a:graphic>
      </p:graphicFrame>
      <p:graphicFrame>
        <p:nvGraphicFramePr>
          <p:cNvPr id="17427" name="Object 36"/>
          <p:cNvGraphicFramePr>
            <a:graphicFrameLocks noChangeAspect="1"/>
          </p:cNvGraphicFramePr>
          <p:nvPr/>
        </p:nvGraphicFramePr>
        <p:xfrm>
          <a:off x="3563938" y="2924175"/>
          <a:ext cx="314325" cy="809625"/>
        </p:xfrm>
        <a:graphic>
          <a:graphicData uri="http://schemas.openxmlformats.org/presentationml/2006/ole">
            <p:oleObj spid="_x0000_s3108" name="Формула" r:id="rId7" imgW="152334" imgH="393529" progId="Equation.3">
              <p:embed/>
            </p:oleObj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 noChangeAspect="1"/>
          </p:cNvGraphicFramePr>
          <p:nvPr/>
        </p:nvGraphicFramePr>
        <p:xfrm>
          <a:off x="106487" y="75341"/>
          <a:ext cx="8964488" cy="6635052"/>
        </p:xfrm>
        <a:graphic>
          <a:graphicData uri="http://schemas.openxmlformats.org/drawingml/2006/table">
            <a:tbl>
              <a:tblPr firstRow="1" firstCol="1" bandRow="1"/>
              <a:tblGrid>
                <a:gridCol w="2911543">
                  <a:extLst>
                    <a:ext uri="{9D8B030D-6E8A-4147-A177-3AD203B41FA5}"/>
                  </a:extLst>
                </a:gridCol>
                <a:gridCol w="3163564">
                  <a:extLst>
                    <a:ext uri="{9D8B030D-6E8A-4147-A177-3AD203B41FA5}"/>
                  </a:extLst>
                </a:gridCol>
                <a:gridCol w="2889381">
                  <a:extLst>
                    <a:ext uri="{9D8B030D-6E8A-4147-A177-3AD203B41FA5}"/>
                  </a:extLst>
                </a:gridCol>
              </a:tblGrid>
              <a:tr h="2453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Calibri"/>
                        </a:rPr>
                        <a:t>Вариант 1</a:t>
                      </a:r>
                      <a:endParaRPr lang="ru-RU" sz="7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Calibri"/>
                        </a:rPr>
                        <a:t>Вариант</a:t>
                      </a:r>
                      <a:r>
                        <a:rPr lang="ru-RU" sz="1400" baseline="0" dirty="0" smtClean="0">
                          <a:effectLst/>
                          <a:latin typeface="Times New Roman"/>
                          <a:ea typeface="Calibri"/>
                        </a:rPr>
                        <a:t> 2</a:t>
                      </a:r>
                      <a:endParaRPr lang="ru-RU" sz="7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Calibri"/>
                        </a:rPr>
                        <a:t>Вариант 3</a:t>
                      </a:r>
                      <a:endParaRPr lang="ru-RU" sz="7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6389688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209" t="-4480" r="-208368" b="-191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92293" t="-4480" r="-91908" b="-191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210549" t="-4480" r="-633" b="-191"/>
                      </a:stretch>
                    </a:blip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 noChangeAspect="1"/>
          </p:cNvGraphicFramePr>
          <p:nvPr/>
        </p:nvGraphicFramePr>
        <p:xfrm>
          <a:off x="611559" y="1340768"/>
          <a:ext cx="8064898" cy="4362196"/>
        </p:xfrm>
        <a:graphic>
          <a:graphicData uri="http://schemas.openxmlformats.org/drawingml/2006/table">
            <a:tbl>
              <a:tblPr firstRow="1" firstCol="1" bandRow="1"/>
              <a:tblGrid>
                <a:gridCol w="2592289">
                  <a:extLst>
                    <a:ext uri="{9D8B030D-6E8A-4147-A177-3AD203B41FA5}"/>
                  </a:extLst>
                </a:gridCol>
                <a:gridCol w="2851517">
                  <a:extLst>
                    <a:ext uri="{9D8B030D-6E8A-4147-A177-3AD203B41FA5}"/>
                  </a:extLst>
                </a:gridCol>
                <a:gridCol w="2621092">
                  <a:extLst>
                    <a:ext uri="{9D8B030D-6E8A-4147-A177-3AD203B41FA5}"/>
                  </a:extLst>
                </a:gridCol>
              </a:tblGrid>
              <a:tr h="4206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r>
                        <a:rPr lang="ru-RU" sz="2400" dirty="0" smtClean="0">
                          <a:effectLst/>
                          <a:latin typeface="Times New Roman"/>
                          <a:ea typeface="Calibri"/>
                        </a:rPr>
                        <a:t>Вариант 1</a:t>
                      </a:r>
                      <a:endParaRPr lang="ru-RU" sz="24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r>
                        <a:rPr lang="ru-RU" sz="2400" dirty="0" smtClean="0">
                          <a:effectLst/>
                          <a:latin typeface="Times New Roman"/>
                          <a:ea typeface="Calibri"/>
                        </a:rPr>
                        <a:t>Вариант</a:t>
                      </a:r>
                      <a:r>
                        <a:rPr lang="ru-RU" sz="2400" baseline="0" dirty="0" smtClean="0">
                          <a:effectLst/>
                          <a:latin typeface="Times New Roman"/>
                          <a:ea typeface="Calibri"/>
                        </a:rPr>
                        <a:t> 2</a:t>
                      </a:r>
                      <a:endParaRPr lang="ru-RU" sz="24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r>
                        <a:rPr lang="ru-RU" sz="2400" dirty="0" smtClean="0">
                          <a:effectLst/>
                          <a:latin typeface="Times New Roman"/>
                          <a:ea typeface="Calibri"/>
                        </a:rPr>
                        <a:t>Вариант 3</a:t>
                      </a:r>
                      <a:endParaRPr lang="ru-RU" sz="24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/>
                </a:extLst>
              </a:tr>
              <a:tr h="3941572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235" t="-12346" r="-211268" b="-309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91239" t="-12346" r="-92308" b="-309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35186" marR="351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208140" t="-12346" r="-465" b="-309"/>
                      </a:stretch>
                    </a:blip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654</TotalTime>
  <Words>106</Words>
  <Application>Microsoft Office PowerPoint</Application>
  <PresentationFormat>Экран (4:3)</PresentationFormat>
  <Paragraphs>60</Paragraphs>
  <Slides>21</Slides>
  <Notes>1</Notes>
  <HiddenSlides>1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Шаблон оформления</vt:lpstr>
      </vt:variant>
      <vt:variant>
        <vt:i4>58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90" baseType="lpstr">
      <vt:lpstr>Arial</vt:lpstr>
      <vt:lpstr>Corbel</vt:lpstr>
      <vt:lpstr>Wingdings 2</vt:lpstr>
      <vt:lpstr>Verdana</vt:lpstr>
      <vt:lpstr>Calibri</vt:lpstr>
      <vt:lpstr>Trebuchet MS</vt:lpstr>
      <vt:lpstr>Georgia</vt:lpstr>
      <vt:lpstr>Gill Sans MT</vt:lpstr>
      <vt:lpstr>Times New Roman</vt:lpstr>
      <vt:lpstr>Cambria Math</vt:lpstr>
      <vt:lpstr>Солнцестояние</vt:lpstr>
      <vt:lpstr>Оформление по умолчанию</vt:lpstr>
      <vt:lpstr>1_Оформление по умолчанию</vt:lpstr>
      <vt:lpstr>2_Оформление по умолчанию</vt:lpstr>
      <vt:lpstr>Воздушный поток</vt:lpstr>
      <vt:lpstr>Солнцестояние</vt:lpstr>
      <vt:lpstr>Солнцестояние</vt:lpstr>
      <vt:lpstr>Солнцестояние</vt:lpstr>
      <vt:lpstr>Солнцестояние</vt:lpstr>
      <vt:lpstr>Солнцестояние</vt:lpstr>
      <vt:lpstr>Солнцестояние</vt:lpstr>
      <vt:lpstr>Оформление по умолчанию</vt:lpstr>
      <vt:lpstr>Оформление по умолчанию</vt:lpstr>
      <vt:lpstr>Оформление по умолчанию</vt:lpstr>
      <vt:lpstr>Оформление по умолчанию</vt:lpstr>
      <vt:lpstr>Оформление по умолчанию</vt:lpstr>
      <vt:lpstr>Оформление по умолчанию</vt:lpstr>
      <vt:lpstr>Оформление по умолчанию</vt:lpstr>
      <vt:lpstr>Оформление по умолчанию</vt:lpstr>
      <vt:lpstr>Оформление по умолчанию</vt:lpstr>
      <vt:lpstr>Оформление по умолчанию</vt:lpstr>
      <vt:lpstr>Оформление по умолчанию</vt:lpstr>
      <vt:lpstr>Оформление по умолчанию</vt:lpstr>
      <vt:lpstr>1_Оформление по умолчанию</vt:lpstr>
      <vt:lpstr>1_Оформление по умолчанию</vt:lpstr>
      <vt:lpstr>1_Оформление по умолчанию</vt:lpstr>
      <vt:lpstr>1_Оформление по умолчанию</vt:lpstr>
      <vt:lpstr>1_Оформление по умолчанию</vt:lpstr>
      <vt:lpstr>1_Оформление по умолчанию</vt:lpstr>
      <vt:lpstr>1_Оформление по умолчанию</vt:lpstr>
      <vt:lpstr>1_Оформление по умолчанию</vt:lpstr>
      <vt:lpstr>1_Оформление по умолчанию</vt:lpstr>
      <vt:lpstr>1_Оформление по умолчанию</vt:lpstr>
      <vt:lpstr>1_Оформление по умолчанию</vt:lpstr>
      <vt:lpstr>1_Оформление по умолчанию</vt:lpstr>
      <vt:lpstr>2_Оформление по умолчанию</vt:lpstr>
      <vt:lpstr>2_Оформление по умолчанию</vt:lpstr>
      <vt:lpstr>2_Оформление по умолчанию</vt:lpstr>
      <vt:lpstr>2_Оформление по умолчанию</vt:lpstr>
      <vt:lpstr>2_Оформление по умолчанию</vt:lpstr>
      <vt:lpstr>2_Оформление по умолчанию</vt:lpstr>
      <vt:lpstr>2_Оформление по умолчанию</vt:lpstr>
      <vt:lpstr>2_Оформление по умолчанию</vt:lpstr>
      <vt:lpstr>2_Оформление по умолчанию</vt:lpstr>
      <vt:lpstr>2_Оформление по умолчанию</vt:lpstr>
      <vt:lpstr>2_Оформление по умолчанию</vt:lpstr>
      <vt:lpstr>2_Оформление по умолчанию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Воздушный поток</vt:lpstr>
      <vt:lpstr>Формула</vt:lpstr>
      <vt:lpstr>Слайд 1</vt:lpstr>
      <vt:lpstr>Основные тригонометрические формулы</vt:lpstr>
      <vt:lpstr>Основное тригонометрическое тождество</vt:lpstr>
      <vt:lpstr>Тригонометрические тождества</vt:lpstr>
      <vt:lpstr>Тригонометрические тождества</vt:lpstr>
      <vt:lpstr>Доказательство:</vt:lpstr>
      <vt:lpstr>Доказательство:</vt:lpstr>
      <vt:lpstr>Доказательство:</vt:lpstr>
      <vt:lpstr>Слайд 9</vt:lpstr>
      <vt:lpstr>Слайд 10</vt:lpstr>
      <vt:lpstr>Формулы, которые нужно запомнить!</vt:lpstr>
      <vt:lpstr>Задание 1</vt:lpstr>
      <vt:lpstr>Задание 2 </vt:lpstr>
      <vt:lpstr>Задание 3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WolfishLair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тригонометрические формулы</dc:title>
  <dc:creator>Admin</dc:creator>
  <cp:lastModifiedBy>Учитель</cp:lastModifiedBy>
  <cp:revision>114</cp:revision>
  <dcterms:created xsi:type="dcterms:W3CDTF">2012-03-28T19:39:55Z</dcterms:created>
  <dcterms:modified xsi:type="dcterms:W3CDTF">2021-02-03T09:44:16Z</dcterms:modified>
</cp:coreProperties>
</file>