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92" r:id="rId4"/>
    <p:sldId id="261" r:id="rId5"/>
    <p:sldId id="279" r:id="rId6"/>
    <p:sldId id="289" r:id="rId7"/>
    <p:sldId id="290" r:id="rId8"/>
    <p:sldId id="291" r:id="rId9"/>
    <p:sldId id="278" r:id="rId10"/>
    <p:sldId id="266" r:id="rId11"/>
    <p:sldId id="282" r:id="rId12"/>
    <p:sldId id="284" r:id="rId13"/>
    <p:sldId id="283" r:id="rId14"/>
    <p:sldId id="285" r:id="rId15"/>
    <p:sldId id="286" r:id="rId16"/>
    <p:sldId id="287" r:id="rId17"/>
    <p:sldId id="288" r:id="rId18"/>
    <p:sldId id="293" r:id="rId19"/>
    <p:sldId id="29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7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C808B-7A40-4298-88AF-E30124024350}" type="datetimeFigureOut">
              <a:rPr lang="ru-RU" smtClean="0"/>
              <a:pPr/>
              <a:t>09.12.2013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CF855-BA06-45BB-B14D-28324E47DF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Рисунок 1.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2D1EF-E00F-475B-A5C5-9F83CE8A395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Рисунок 1.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2D1EF-E00F-475B-A5C5-9F83CE8A395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Рисунок 1.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2D1EF-E00F-475B-A5C5-9F83CE8A395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CF855-BA06-45BB-B14D-28324E47DF4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CF855-BA06-45BB-B14D-28324E47DF4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CF855-BA06-45BB-B14D-28324E47DF4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285861"/>
            <a:ext cx="7772400" cy="1214446"/>
          </a:xfrm>
        </p:spPr>
        <p:txBody>
          <a:bodyPr/>
          <a:lstStyle>
            <a:lvl1pPr>
              <a:defRPr>
                <a:solidFill>
                  <a:srgbClr val="D6009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57187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99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2A4EF-5405-46D8-A2F3-0FFD9407283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DDD9E-B2A2-4C94-9FE8-CA61A371EA0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CA1DC-BDBA-403E-82A8-D32C51F4D00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AB8E6-A97F-4E08-9FCE-3797FE41F99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99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4967-750A-4ED7-A13E-78545C4EDDF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F500D-97CF-45FA-AD0B-F0A96B98CBD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C9878-D053-4903-8288-517B744126B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385D9-FBD1-46E6-A655-7058043344B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535113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2174875"/>
            <a:ext cx="38544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5606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5606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E358-65F6-490B-9BF0-232BEC53EF6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FC578-6130-486D-B3D6-B6CF26A70EB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92961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363-AF7D-4A90-81F0-D382139A9A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517BC-BD50-4184-8D04-928EEB12B26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65357-316E-4AD2-92FA-BAB714B543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99975-0CE6-4838-8007-BC7AFF5CBD9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2822603" cy="7207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14356"/>
            <a:ext cx="4926040" cy="54118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10" y="1500174"/>
            <a:ext cx="2822603" cy="46259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C5EEA-0901-4A8C-A613-74E3267E6B1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99EA9-E136-4163-BCC6-6566E8CACFE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57231"/>
            <a:ext cx="5486400" cy="387034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99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066B-BAC5-4FFF-BF83-8BC5A4001BB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E9BE-3B2E-4C25-AF95-834554FBB79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3F4F7-A1D1-4657-A956-3B7BBD4689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7CECE-24C2-4E6E-B75C-0FDE8929E69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7A699-25CA-4EDB-A913-825F1018E3E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358BE-746F-40B6-A3E0-B4A47BE08C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42938" y="274638"/>
            <a:ext cx="7929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42938" y="1600200"/>
            <a:ext cx="78581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C9DE07-202B-4F7D-9A26-5AB7B0CEAB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09.12.2013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DD80FF-A878-4048-A242-C4B0EDC22F8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D60093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images.yandex.ru/yandsearch?imgexp=1&amp;text=%D0%B1%D0%B5%D0%BA%D0%B5%D1%82%D0%BE%D0%B2%20%D0%BD%D0%B8%D0%BA%D0%BE%D0%BB%D0%B0%D0%B9%20%D0%BD%D0%B8%D0%BA%D0%BE%D0%BB%D0%B0%D0%B5%D0%B2%D0%B8%D1%87&amp;iw=240&amp;img_url=chemestry536.ucoz.ru/beketov_n_n.jpg&amp;pos=0&amp;rpt=simage&amp;ih=32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yandex.ru/yandsearch?imgexp=1&amp;text=%D0%B1%D0%B5%D0%BA%D0%B5%D1%82%D0%BE%D0%B2%20%D0%BD%D0%B8%D0%BA%D0%BE%D0%BB%D0%B0%D0%B9%20%D0%BD%D0%B8%D0%BA%D0%BE%D0%BB%D0%B0%D0%B5%D0%B2%D0%B8%D1%87&amp;iw=240&amp;img_url=chemestry536.ucoz.ru/beketov_n_n.jpg&amp;pos=0&amp;rpt=simage&amp;ih=32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2743200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урока:</a:t>
            </a:r>
            <a:b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Кислоты в свете ТЭД</a:t>
            </a:r>
          </a:p>
        </p:txBody>
      </p:sp>
      <p:pic>
        <p:nvPicPr>
          <p:cNvPr id="3075" name="Picture 5" descr="D:\ДОКУМЕНТЫ\Школа\Химия\Презентация Кислоты\Исх\lim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1052513"/>
            <a:ext cx="1714500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www.lenbaza.ru/upload/iblock/b3f/b3f2c83105e466efc006a93b7da210f6.JPG"/>
          <p:cNvPicPr>
            <a:picLocks noChangeAspect="1" noChangeArrowheads="1"/>
          </p:cNvPicPr>
          <p:nvPr/>
        </p:nvPicPr>
        <p:blipFill>
          <a:blip r:embed="rId3" cstate="print"/>
          <a:srcRect t="39272" b="43056"/>
          <a:stretch>
            <a:fillRect/>
          </a:stretch>
        </p:blipFill>
        <p:spPr bwMode="auto">
          <a:xfrm>
            <a:off x="971550" y="4660900"/>
            <a:ext cx="7410450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://im8-tub-ru.yandex.net/i?id=369714438-51-72&amp;n=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838200"/>
            <a:ext cx="1371600" cy="18369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62200" y="9144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Кафедра химии и методики обучения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Институт химии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Саратовский государственный университет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5486400"/>
            <a:ext cx="1738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Кузнецова С.И.,</a:t>
            </a:r>
          </a:p>
          <a:p>
            <a:r>
              <a:rPr lang="ru-RU" dirty="0" smtClean="0"/>
              <a:t>Штремплер Г.И.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7" descr="D:\ДОКУМЕНТЫ\Школа\Химия\Презентация Кислоты\Исх\Murave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119788">
            <a:off x="3108742" y="4939462"/>
            <a:ext cx="12255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D:\ДОКУМЕНТЫ\Школа\Химия\Презентация Кислоты\Исх\app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1296988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929562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Кислоты 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sz="quarter" idx="1"/>
          </p:nvPr>
        </p:nvSpPr>
        <p:spPr>
          <a:xfrm>
            <a:off x="900113" y="1844675"/>
            <a:ext cx="7467600" cy="4197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dirty="0" smtClean="0"/>
              <a:t>Лимонная</a:t>
            </a:r>
          </a:p>
          <a:p>
            <a:pPr>
              <a:buFont typeface="Arial" charset="0"/>
              <a:buNone/>
            </a:pPr>
            <a:endParaRPr lang="ru-RU" b="1" dirty="0" smtClean="0"/>
          </a:p>
          <a:p>
            <a:pPr>
              <a:buFont typeface="Wingdings" pitchFamily="2" charset="2"/>
              <a:buNone/>
            </a:pPr>
            <a:endParaRPr lang="ru-RU" b="1" dirty="0" smtClean="0"/>
          </a:p>
          <a:p>
            <a:pPr>
              <a:buFont typeface="Arial" charset="0"/>
              <a:buNone/>
            </a:pPr>
            <a:r>
              <a:rPr lang="ru-RU" b="1" dirty="0" smtClean="0"/>
              <a:t>Яблочная</a:t>
            </a:r>
          </a:p>
          <a:p>
            <a:pPr>
              <a:buFont typeface="Wingdings" pitchFamily="2" charset="2"/>
              <a:buNone/>
            </a:pPr>
            <a:endParaRPr lang="ru-RU" b="1" dirty="0" smtClean="0"/>
          </a:p>
          <a:p>
            <a:pPr>
              <a:buFont typeface="Arial" charset="0"/>
              <a:buNone/>
            </a:pPr>
            <a:endParaRPr lang="ru-RU" b="1" dirty="0" smtClean="0"/>
          </a:p>
          <a:p>
            <a:pPr>
              <a:buFont typeface="Arial" charset="0"/>
              <a:buNone/>
            </a:pPr>
            <a:r>
              <a:rPr lang="ru-RU" b="1" dirty="0" smtClean="0"/>
              <a:t>Муравьиная</a:t>
            </a:r>
          </a:p>
          <a:p>
            <a:pPr>
              <a:buFont typeface="Wingdings" pitchFamily="2" charset="2"/>
              <a:buNone/>
            </a:pPr>
            <a:endParaRPr lang="ru-RU" b="1" dirty="0" smtClean="0"/>
          </a:p>
          <a:p>
            <a:pPr>
              <a:buFont typeface="Arial" charset="0"/>
              <a:buNone/>
            </a:pPr>
            <a:r>
              <a:rPr lang="ru-RU" b="1" dirty="0" smtClean="0"/>
              <a:t>			</a:t>
            </a:r>
          </a:p>
        </p:txBody>
      </p:sp>
      <p:pic>
        <p:nvPicPr>
          <p:cNvPr id="4100" name="Picture 5" descr="D:\ДОКУМЕНТЫ\Школа\Химия\Презентация Кислоты\Исх\lim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2286000"/>
            <a:ext cx="1714500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900113" y="1916113"/>
            <a:ext cx="7467600" cy="419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Щавелевая </a:t>
            </a: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Уксусная</a:t>
            </a: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Аскорбиновая</a:t>
            </a: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pic>
        <p:nvPicPr>
          <p:cNvPr id="8" name="Picture 3" descr="P1040635"/>
          <p:cNvPicPr>
            <a:picLocks noChangeAspect="1" noChangeArrowheads="1"/>
          </p:cNvPicPr>
          <p:nvPr/>
        </p:nvPicPr>
        <p:blipFill>
          <a:blip r:embed="rId5" cstate="print"/>
          <a:srcRect t="6796" r="58453"/>
          <a:stretch>
            <a:fillRect/>
          </a:stretch>
        </p:blipFill>
        <p:spPr bwMode="auto">
          <a:xfrm>
            <a:off x="4800600" y="4038600"/>
            <a:ext cx="833021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4747" y="2497138"/>
            <a:ext cx="1082253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2362200"/>
                <a:gridCol w="914400"/>
                <a:gridCol w="1066800"/>
                <a:gridCol w="1066800"/>
                <a:gridCol w="914400"/>
                <a:gridCol w="762000"/>
                <a:gridCol w="838200"/>
              </a:tblGrid>
              <a:tr h="2133599"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5733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HNO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HNO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92667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SiO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HCl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4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19200" y="2129135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серная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15218" y="2743200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сернистая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219200" y="3276600"/>
            <a:ext cx="1226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азотная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19200" y="3810000"/>
            <a:ext cx="1478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азотистая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219200" y="4343400"/>
            <a:ext cx="1699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фосфорная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219200" y="4876800"/>
            <a:ext cx="1385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угольная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19200" y="5334000"/>
            <a:ext cx="1828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кремниевая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95400" y="5943600"/>
            <a:ext cx="1263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соляная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143000" y="6396335"/>
            <a:ext cx="2426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сероводородная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 rot="17779072">
            <a:off x="-95851" y="547626"/>
            <a:ext cx="1546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Кислота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7779072">
            <a:off x="1410322" y="700026"/>
            <a:ext cx="1733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Название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16200000">
            <a:off x="3130906" y="701996"/>
            <a:ext cx="1879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Кислород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содержащие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4144974" y="986330"/>
            <a:ext cx="183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Основность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16200000">
            <a:off x="4953595" y="610195"/>
            <a:ext cx="23682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Растворимость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воде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16200000">
            <a:off x="6527070" y="730803"/>
            <a:ext cx="1335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Летучие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16200000">
            <a:off x="8022424" y="730803"/>
            <a:ext cx="1476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Сильные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16200000">
            <a:off x="6928236" y="546137"/>
            <a:ext cx="2057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Устойчивые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стабильные)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10000" y="20574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10000" y="41689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10000" y="36355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810000" y="31783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10000" y="26670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810000" y="47023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810000" y="52578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10000" y="54613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10000" y="58674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76800" y="20822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76800" y="26156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876800" y="31490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876800" y="36824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76800" y="42158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876800" y="46730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76800" y="52826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876800" y="62732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876800" y="57398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943600" y="2057400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43600" y="2590800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43600" y="30728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943600" y="36062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943600" y="40634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943600" y="46730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943600" y="57398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943600" y="61970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43600" y="5282625"/>
            <a:ext cx="68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934200" y="62484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934200" y="57691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34200" y="31242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458200" y="20574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458200" y="31783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458200" y="41689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696200" y="20574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696200" y="31021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772400" y="57691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772400" y="41689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534400" y="57691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382000" y="59436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934200" y="17526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934200" y="38611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696200" y="23371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8458200" y="23371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772400" y="43945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458200" y="50041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934200" y="49279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458200" y="44196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772400" y="33528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772400" y="50041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772400" y="5994737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534400" y="3352800"/>
            <a:ext cx="68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934200" y="47023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934200" y="3635514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34200" y="2667000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83" name="Стрелка вправо 82">
            <a:hlinkClick r:id="rId2" action="ppaction://hlinksldjump"/>
          </p:cNvPr>
          <p:cNvSpPr/>
          <p:nvPr/>
        </p:nvSpPr>
        <p:spPr>
          <a:xfrm>
            <a:off x="8839200" y="6477000"/>
            <a:ext cx="304800" cy="30480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304800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кислот </a:t>
            </a:r>
            <a:endParaRPr lang="ru-RU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5800" y="1219200"/>
            <a:ext cx="4343400" cy="5326063"/>
          </a:xfrm>
        </p:spPr>
        <p:txBody>
          <a:bodyPr/>
          <a:lstStyle/>
          <a:p>
            <a:pPr marL="571500" indent="-571500">
              <a:buFont typeface="+mj-lt"/>
              <a:buAutoNum type="romanU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наличию кислорода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Кислородсодержащие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Бескислородные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romanUcPeriod" startAt="2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основности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71500" indent="-571500"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 числу ионов водорода)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Одноосновные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Двухосновные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Многоосновные </a:t>
            </a:r>
          </a:p>
          <a:p>
            <a:pPr marL="571500" indent="-571500">
              <a:buFont typeface="+mj-lt"/>
              <a:buAutoNum type="romanUcPeriod" startAt="3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растворимости в воде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Растворимые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Нерастворимые  </a:t>
            </a:r>
          </a:p>
          <a:p>
            <a:pPr marL="514350" indent="-514350"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848600" y="5715000"/>
            <a:ext cx="609600" cy="38100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4800600" y="1219200"/>
            <a:ext cx="43434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romanUcPeriod" startAt="4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летучести 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Летучие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Нелетучие</a:t>
            </a:r>
          </a:p>
          <a:p>
            <a:pPr marL="571500" indent="-571500">
              <a:buFont typeface="+mj-lt"/>
              <a:buAutoNum type="romanUcPeriod" startAt="5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устойчивости</a:t>
            </a:r>
          </a:p>
          <a:p>
            <a:pPr marL="571500" indent="-571500" algn="ctr"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(стабильности)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Устойчивые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(стабильные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Неустойчивые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(нестабильные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romanUcPeriod" startAt="6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степени электролитической диссоциации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Сильные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Слабые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Прямоугольник 161"/>
          <p:cNvSpPr/>
          <p:nvPr/>
        </p:nvSpPr>
        <p:spPr>
          <a:xfrm rot="10099686">
            <a:off x="2734917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72" name="Прямоугольник 171"/>
          <p:cNvSpPr/>
          <p:nvPr/>
        </p:nvSpPr>
        <p:spPr>
          <a:xfrm rot="10621568">
            <a:off x="2564123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8" name="Прямоугольник 187"/>
          <p:cNvSpPr/>
          <p:nvPr/>
        </p:nvSpPr>
        <p:spPr>
          <a:xfrm rot="10099686">
            <a:off x="2743306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95" name="Прямоугольник 194"/>
          <p:cNvSpPr/>
          <p:nvPr/>
        </p:nvSpPr>
        <p:spPr>
          <a:xfrm rot="10621568">
            <a:off x="2572512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82" name="Прямоугольник 281"/>
          <p:cNvSpPr/>
          <p:nvPr/>
        </p:nvSpPr>
        <p:spPr>
          <a:xfrm>
            <a:off x="214282" y="1071546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3" name="Заголовок 1"/>
          <p:cNvSpPr txBox="1">
            <a:spLocks/>
          </p:cNvSpPr>
          <p:nvPr/>
        </p:nvSpPr>
        <p:spPr bwMode="auto">
          <a:xfrm>
            <a:off x="539750" y="304800"/>
            <a:ext cx="7929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Диссоциация</a:t>
            </a:r>
            <a:r>
              <a:rPr kumimoji="0" lang="ru-RU" sz="5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кислот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175" name="Группа 61"/>
          <p:cNvGrpSpPr/>
          <p:nvPr/>
        </p:nvGrpSpPr>
        <p:grpSpPr>
          <a:xfrm rot="18636420">
            <a:off x="4521620" y="2814036"/>
            <a:ext cx="708361" cy="256981"/>
            <a:chOff x="3078794" y="1857364"/>
            <a:chExt cx="761546" cy="256981"/>
          </a:xfrm>
        </p:grpSpPr>
        <p:sp>
          <p:nvSpPr>
            <p:cNvPr id="176" name="Овал 1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7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78" name="Прямоугольник 1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79" name="Прямоугольник 1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80" name="Группа 61"/>
          <p:cNvGrpSpPr/>
          <p:nvPr/>
        </p:nvGrpSpPr>
        <p:grpSpPr>
          <a:xfrm>
            <a:off x="5016748" y="3588771"/>
            <a:ext cx="708361" cy="256981"/>
            <a:chOff x="3078794" y="1857364"/>
            <a:chExt cx="761546" cy="256981"/>
          </a:xfrm>
        </p:grpSpPr>
        <p:sp>
          <p:nvSpPr>
            <p:cNvPr id="181" name="Овал 1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8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3" name="Прямоугольник 18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84" name="Прямоугольник 18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85" name="Группа 61"/>
          <p:cNvGrpSpPr/>
          <p:nvPr/>
        </p:nvGrpSpPr>
        <p:grpSpPr>
          <a:xfrm rot="3341122">
            <a:off x="4276053" y="6243521"/>
            <a:ext cx="708361" cy="256981"/>
            <a:chOff x="3078794" y="1857364"/>
            <a:chExt cx="761546" cy="256981"/>
          </a:xfrm>
        </p:grpSpPr>
        <p:sp>
          <p:nvSpPr>
            <p:cNvPr id="186" name="Овал 18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8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9" name="Прямоугольник 1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90" name="Прямоугольник 18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96" name="Группа 61"/>
          <p:cNvGrpSpPr/>
          <p:nvPr/>
        </p:nvGrpSpPr>
        <p:grpSpPr>
          <a:xfrm rot="16691820">
            <a:off x="2566411" y="2706643"/>
            <a:ext cx="708361" cy="256981"/>
            <a:chOff x="3078794" y="1857364"/>
            <a:chExt cx="761546" cy="256981"/>
          </a:xfrm>
        </p:grpSpPr>
        <p:sp>
          <p:nvSpPr>
            <p:cNvPr id="197" name="Овал 19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9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0" name="Прямоугольник 19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1" name="Прямоугольник 20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02" name="Группа 61"/>
          <p:cNvGrpSpPr/>
          <p:nvPr/>
        </p:nvGrpSpPr>
        <p:grpSpPr>
          <a:xfrm rot="5400000">
            <a:off x="3039200" y="6424482"/>
            <a:ext cx="708361" cy="256981"/>
            <a:chOff x="3078794" y="1857364"/>
            <a:chExt cx="761546" cy="256981"/>
          </a:xfrm>
        </p:grpSpPr>
        <p:sp>
          <p:nvSpPr>
            <p:cNvPr id="203" name="Овал 20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0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6" name="Прямоугольник 20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7" name="Прямоугольник 20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08" name="Группа 61"/>
          <p:cNvGrpSpPr/>
          <p:nvPr/>
        </p:nvGrpSpPr>
        <p:grpSpPr>
          <a:xfrm rot="20916418">
            <a:off x="1304255" y="6243806"/>
            <a:ext cx="708361" cy="256981"/>
            <a:chOff x="3078794" y="1857364"/>
            <a:chExt cx="761546" cy="256981"/>
          </a:xfrm>
        </p:grpSpPr>
        <p:sp>
          <p:nvSpPr>
            <p:cNvPr id="209" name="Овал 20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1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14" name="Прямоугольник 21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15" name="Прямоугольник 21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16" name="Группа 61"/>
          <p:cNvGrpSpPr/>
          <p:nvPr/>
        </p:nvGrpSpPr>
        <p:grpSpPr>
          <a:xfrm rot="4367854">
            <a:off x="1305864" y="2699349"/>
            <a:ext cx="708361" cy="256981"/>
            <a:chOff x="3078794" y="1857364"/>
            <a:chExt cx="761546" cy="256981"/>
          </a:xfrm>
        </p:grpSpPr>
        <p:sp>
          <p:nvSpPr>
            <p:cNvPr id="218" name="Овал 21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1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0" name="Прямоугольник 21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1" name="Прямоугольник 22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2" name="Группа 61"/>
          <p:cNvGrpSpPr/>
          <p:nvPr/>
        </p:nvGrpSpPr>
        <p:grpSpPr>
          <a:xfrm rot="18222565">
            <a:off x="1782863" y="6592170"/>
            <a:ext cx="708361" cy="256981"/>
            <a:chOff x="3078794" y="1857364"/>
            <a:chExt cx="761546" cy="256981"/>
          </a:xfrm>
        </p:grpSpPr>
        <p:sp>
          <p:nvSpPr>
            <p:cNvPr id="223" name="Овал 22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2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5" name="Прямоугольник 224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6" name="Прямоугольник 225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7" name="Группа 61"/>
          <p:cNvGrpSpPr/>
          <p:nvPr/>
        </p:nvGrpSpPr>
        <p:grpSpPr>
          <a:xfrm rot="16993716">
            <a:off x="-53478" y="6057701"/>
            <a:ext cx="708361" cy="256981"/>
            <a:chOff x="3078794" y="1857364"/>
            <a:chExt cx="761546" cy="256981"/>
          </a:xfrm>
        </p:grpSpPr>
        <p:sp>
          <p:nvSpPr>
            <p:cNvPr id="228" name="Овал 22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2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30" name="Прямоугольник 22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31" name="Прямоугольник 23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33" name="Полилиния 232"/>
          <p:cNvSpPr/>
          <p:nvPr/>
        </p:nvSpPr>
        <p:spPr>
          <a:xfrm>
            <a:off x="785778" y="4256404"/>
            <a:ext cx="3929108" cy="640123"/>
          </a:xfrm>
          <a:custGeom>
            <a:avLst/>
            <a:gdLst>
              <a:gd name="connsiteX0" fmla="*/ 0 w 3929090"/>
              <a:gd name="connsiteY0" fmla="*/ 321471 h 642942"/>
              <a:gd name="connsiteX1" fmla="*/ 1647294 w 3929090"/>
              <a:gd name="connsiteY1" fmla="*/ 4222 h 642942"/>
              <a:gd name="connsiteX2" fmla="*/ 1964545 w 3929090"/>
              <a:gd name="connsiteY2" fmla="*/ 3 h 642942"/>
              <a:gd name="connsiteX3" fmla="*/ 2281797 w 3929090"/>
              <a:gd name="connsiteY3" fmla="*/ 4222 h 642942"/>
              <a:gd name="connsiteX4" fmla="*/ 3929090 w 3929090"/>
              <a:gd name="connsiteY4" fmla="*/ 321477 h 642942"/>
              <a:gd name="connsiteX5" fmla="*/ 2281796 w 3929090"/>
              <a:gd name="connsiteY5" fmla="*/ 638729 h 642942"/>
              <a:gd name="connsiteX6" fmla="*/ 1964544 w 3929090"/>
              <a:gd name="connsiteY6" fmla="*/ 642948 h 642942"/>
              <a:gd name="connsiteX7" fmla="*/ 1647292 w 3929090"/>
              <a:gd name="connsiteY7" fmla="*/ 638729 h 642942"/>
              <a:gd name="connsiteX8" fmla="*/ -1 w 3929090"/>
              <a:gd name="connsiteY8" fmla="*/ 321475 h 642942"/>
              <a:gd name="connsiteX9" fmla="*/ 0 w 3929090"/>
              <a:gd name="connsiteY9" fmla="*/ 321471 h 642942"/>
              <a:gd name="connsiteX0" fmla="*/ 8 w 3929108"/>
              <a:gd name="connsiteY0" fmla="*/ 320057 h 641534"/>
              <a:gd name="connsiteX1" fmla="*/ 1647302 w 3929108"/>
              <a:gd name="connsiteY1" fmla="*/ 2808 h 641534"/>
              <a:gd name="connsiteX2" fmla="*/ 1964553 w 3929108"/>
              <a:gd name="connsiteY2" fmla="*/ 212879 h 641534"/>
              <a:gd name="connsiteX3" fmla="*/ 2281805 w 3929108"/>
              <a:gd name="connsiteY3" fmla="*/ 2808 h 641534"/>
              <a:gd name="connsiteX4" fmla="*/ 3929098 w 3929108"/>
              <a:gd name="connsiteY4" fmla="*/ 320063 h 641534"/>
              <a:gd name="connsiteX5" fmla="*/ 2281804 w 3929108"/>
              <a:gd name="connsiteY5" fmla="*/ 637315 h 641534"/>
              <a:gd name="connsiteX6" fmla="*/ 1964552 w 3929108"/>
              <a:gd name="connsiteY6" fmla="*/ 641534 h 641534"/>
              <a:gd name="connsiteX7" fmla="*/ 1647300 w 3929108"/>
              <a:gd name="connsiteY7" fmla="*/ 637315 h 641534"/>
              <a:gd name="connsiteX8" fmla="*/ 7 w 3929108"/>
              <a:gd name="connsiteY8" fmla="*/ 320061 h 641534"/>
              <a:gd name="connsiteX9" fmla="*/ 8 w 3929108"/>
              <a:gd name="connsiteY9" fmla="*/ 320057 h 641534"/>
              <a:gd name="connsiteX0" fmla="*/ 8 w 3929108"/>
              <a:gd name="connsiteY0" fmla="*/ 320057 h 640123"/>
              <a:gd name="connsiteX1" fmla="*/ 1647302 w 3929108"/>
              <a:gd name="connsiteY1" fmla="*/ 2808 h 640123"/>
              <a:gd name="connsiteX2" fmla="*/ 1964553 w 3929108"/>
              <a:gd name="connsiteY2" fmla="*/ 212879 h 640123"/>
              <a:gd name="connsiteX3" fmla="*/ 2281805 w 3929108"/>
              <a:gd name="connsiteY3" fmla="*/ 2808 h 640123"/>
              <a:gd name="connsiteX4" fmla="*/ 3929098 w 3929108"/>
              <a:gd name="connsiteY4" fmla="*/ 320063 h 640123"/>
              <a:gd name="connsiteX5" fmla="*/ 2281804 w 3929108"/>
              <a:gd name="connsiteY5" fmla="*/ 637315 h 640123"/>
              <a:gd name="connsiteX6" fmla="*/ 1964552 w 3929108"/>
              <a:gd name="connsiteY6" fmla="*/ 427196 h 640123"/>
              <a:gd name="connsiteX7" fmla="*/ 1647300 w 3929108"/>
              <a:gd name="connsiteY7" fmla="*/ 637315 h 640123"/>
              <a:gd name="connsiteX8" fmla="*/ 7 w 3929108"/>
              <a:gd name="connsiteY8" fmla="*/ 320061 h 640123"/>
              <a:gd name="connsiteX9" fmla="*/ 8 w 3929108"/>
              <a:gd name="connsiteY9" fmla="*/ 320057 h 64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29108" h="640123">
                <a:moveTo>
                  <a:pt x="8" y="320057"/>
                </a:moveTo>
                <a:cubicBezTo>
                  <a:pt x="15" y="162552"/>
                  <a:pt x="697402" y="28243"/>
                  <a:pt x="1647302" y="2808"/>
                </a:cubicBezTo>
                <a:cubicBezTo>
                  <a:pt x="1752181" y="0"/>
                  <a:pt x="1858279" y="212879"/>
                  <a:pt x="1964553" y="212879"/>
                </a:cubicBezTo>
                <a:cubicBezTo>
                  <a:pt x="2070827" y="212879"/>
                  <a:pt x="2176926" y="0"/>
                  <a:pt x="2281805" y="2808"/>
                </a:cubicBezTo>
                <a:cubicBezTo>
                  <a:pt x="3231717" y="28244"/>
                  <a:pt x="3929108" y="162555"/>
                  <a:pt x="3929098" y="320063"/>
                </a:cubicBezTo>
                <a:cubicBezTo>
                  <a:pt x="3929098" y="477569"/>
                  <a:pt x="3231709" y="611879"/>
                  <a:pt x="2281804" y="637315"/>
                </a:cubicBezTo>
                <a:cubicBezTo>
                  <a:pt x="2176925" y="640123"/>
                  <a:pt x="2070826" y="427196"/>
                  <a:pt x="1964552" y="427196"/>
                </a:cubicBezTo>
                <a:cubicBezTo>
                  <a:pt x="1858278" y="427196"/>
                  <a:pt x="1752179" y="640123"/>
                  <a:pt x="1647300" y="637315"/>
                </a:cubicBezTo>
                <a:cubicBezTo>
                  <a:pt x="697390" y="611879"/>
                  <a:pt x="0" y="477568"/>
                  <a:pt x="7" y="320061"/>
                </a:cubicBezTo>
                <a:cubicBezTo>
                  <a:pt x="7" y="320060"/>
                  <a:pt x="8" y="320058"/>
                  <a:pt x="8" y="3200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aseline="42000" dirty="0"/>
          </a:p>
        </p:txBody>
      </p:sp>
      <p:sp>
        <p:nvSpPr>
          <p:cNvPr id="237" name="TextBox 236"/>
          <p:cNvSpPr txBox="1"/>
          <p:nvPr/>
        </p:nvSpPr>
        <p:spPr>
          <a:xfrm>
            <a:off x="2214546" y="4353580"/>
            <a:ext cx="68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</a:t>
            </a:r>
            <a:r>
              <a:rPr lang="en-US" sz="2800" baseline="30000" dirty="0" smtClean="0">
                <a:solidFill>
                  <a:schemeClr val="bg1"/>
                </a:solidFill>
              </a:rPr>
              <a:t>+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41" name="Прямоугольник 240"/>
          <p:cNvSpPr/>
          <p:nvPr/>
        </p:nvSpPr>
        <p:spPr>
          <a:xfrm>
            <a:off x="2643174" y="4353580"/>
            <a:ext cx="6062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prstClr val="white"/>
                </a:solidFill>
              </a:rPr>
              <a:t>Cl</a:t>
            </a:r>
            <a:r>
              <a:rPr lang="en-US" sz="2800" baseline="30000" dirty="0" smtClean="0">
                <a:solidFill>
                  <a:prstClr val="white"/>
                </a:solidFill>
              </a:rPr>
              <a:t>-</a:t>
            </a:r>
            <a:endParaRPr lang="ru-RU" dirty="0"/>
          </a:p>
        </p:txBody>
      </p:sp>
      <p:sp>
        <p:nvSpPr>
          <p:cNvPr id="245" name="Овал 244"/>
          <p:cNvSpPr/>
          <p:nvPr/>
        </p:nvSpPr>
        <p:spPr>
          <a:xfrm>
            <a:off x="785786" y="4176714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H</a:t>
            </a:r>
            <a:r>
              <a:rPr lang="en-US" sz="2000" b="1" baseline="30000" dirty="0" smtClean="0"/>
              <a:t>+</a:t>
            </a:r>
            <a:endParaRPr lang="ru-RU" sz="2000" b="1" baseline="30000" dirty="0"/>
          </a:p>
        </p:txBody>
      </p:sp>
      <p:sp>
        <p:nvSpPr>
          <p:cNvPr id="246" name="Овал 245"/>
          <p:cNvSpPr/>
          <p:nvPr/>
        </p:nvSpPr>
        <p:spPr>
          <a:xfrm>
            <a:off x="3929058" y="4183553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Cl</a:t>
            </a:r>
            <a:r>
              <a:rPr lang="en-US" sz="2000" b="1" baseline="30000" dirty="0" smtClean="0"/>
              <a:t>-</a:t>
            </a:r>
            <a:endParaRPr lang="ru-RU" sz="2000" b="1" baseline="30000" dirty="0"/>
          </a:p>
        </p:txBody>
      </p:sp>
      <p:grpSp>
        <p:nvGrpSpPr>
          <p:cNvPr id="248" name="Группа 61"/>
          <p:cNvGrpSpPr/>
          <p:nvPr/>
        </p:nvGrpSpPr>
        <p:grpSpPr>
          <a:xfrm rot="9044608">
            <a:off x="1589222" y="3983068"/>
            <a:ext cx="708361" cy="256981"/>
            <a:chOff x="3078794" y="1857364"/>
            <a:chExt cx="761546" cy="256981"/>
          </a:xfrm>
        </p:grpSpPr>
        <p:sp>
          <p:nvSpPr>
            <p:cNvPr id="249" name="Овал 24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5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56" name="Прямоугольник 25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59" name="Прямоугольник 25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0" name="Группа 61"/>
          <p:cNvGrpSpPr/>
          <p:nvPr/>
        </p:nvGrpSpPr>
        <p:grpSpPr>
          <a:xfrm rot="10999886">
            <a:off x="1649911" y="4447054"/>
            <a:ext cx="708361" cy="256981"/>
            <a:chOff x="3078794" y="1857364"/>
            <a:chExt cx="761546" cy="256981"/>
          </a:xfrm>
        </p:grpSpPr>
        <p:sp>
          <p:nvSpPr>
            <p:cNvPr id="261" name="Овал 26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6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3" name="Прямоугольник 26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4" name="Прямоугольник 26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5" name="Группа 61"/>
          <p:cNvGrpSpPr/>
          <p:nvPr/>
        </p:nvGrpSpPr>
        <p:grpSpPr>
          <a:xfrm rot="13183645">
            <a:off x="1500507" y="4880318"/>
            <a:ext cx="708361" cy="256981"/>
            <a:chOff x="3078794" y="1857364"/>
            <a:chExt cx="761546" cy="256981"/>
          </a:xfrm>
        </p:grpSpPr>
        <p:sp>
          <p:nvSpPr>
            <p:cNvPr id="266" name="Овал 26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6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8" name="Прямоугольник 26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9" name="Прямоугольник 26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70" name="Группа 61"/>
          <p:cNvGrpSpPr/>
          <p:nvPr/>
        </p:nvGrpSpPr>
        <p:grpSpPr>
          <a:xfrm rot="8788356">
            <a:off x="3298158" y="4786429"/>
            <a:ext cx="708361" cy="256981"/>
            <a:chOff x="3078794" y="1857364"/>
            <a:chExt cx="761546" cy="256981"/>
          </a:xfrm>
        </p:grpSpPr>
        <p:sp>
          <p:nvSpPr>
            <p:cNvPr id="271" name="Овал 27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7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3" name="Прямоугольник 27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4" name="Прямоугольник 27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75" name="Группа 61"/>
          <p:cNvGrpSpPr/>
          <p:nvPr/>
        </p:nvGrpSpPr>
        <p:grpSpPr>
          <a:xfrm rot="10991526">
            <a:off x="2364028" y="5624394"/>
            <a:ext cx="708361" cy="256981"/>
            <a:chOff x="3078794" y="1857364"/>
            <a:chExt cx="761546" cy="256981"/>
          </a:xfrm>
        </p:grpSpPr>
        <p:sp>
          <p:nvSpPr>
            <p:cNvPr id="276" name="Овал 2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7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8" name="Прямоугольник 2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9" name="Прямоугольник 2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80" name="Группа 61"/>
          <p:cNvGrpSpPr/>
          <p:nvPr/>
        </p:nvGrpSpPr>
        <p:grpSpPr>
          <a:xfrm rot="13177498">
            <a:off x="3660340" y="3049209"/>
            <a:ext cx="708361" cy="256981"/>
            <a:chOff x="3078794" y="1857364"/>
            <a:chExt cx="761546" cy="256981"/>
          </a:xfrm>
        </p:grpSpPr>
        <p:sp>
          <p:nvSpPr>
            <p:cNvPr id="281" name="Овал 2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8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4" name="Прямоугольник 28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85" name="Прямоугольник 28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86" name="Группа 61"/>
          <p:cNvGrpSpPr/>
          <p:nvPr/>
        </p:nvGrpSpPr>
        <p:grpSpPr>
          <a:xfrm rot="6985284">
            <a:off x="1204339" y="3715041"/>
            <a:ext cx="708361" cy="256981"/>
            <a:chOff x="3078794" y="1857364"/>
            <a:chExt cx="761546" cy="256981"/>
          </a:xfrm>
        </p:grpSpPr>
        <p:sp>
          <p:nvSpPr>
            <p:cNvPr id="287" name="Овал 28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88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9" name="Прямоугольник 2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93" name="Прямоугольник 29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94" name="Овал 293"/>
          <p:cNvSpPr/>
          <p:nvPr/>
        </p:nvSpPr>
        <p:spPr>
          <a:xfrm>
            <a:off x="2000232" y="4254990"/>
            <a:ext cx="1714512" cy="6286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Н</a:t>
            </a:r>
            <a:r>
              <a:rPr lang="ru-RU" sz="2800" baseline="42000" dirty="0" smtClean="0"/>
              <a:t>+</a:t>
            </a:r>
            <a:r>
              <a:rPr lang="ru-RU" sz="2800" baseline="30000" dirty="0" smtClean="0"/>
              <a:t> </a:t>
            </a:r>
            <a:r>
              <a:rPr lang="en-US" sz="2800" dirty="0" err="1" smtClean="0"/>
              <a:t>Cl</a:t>
            </a:r>
            <a:r>
              <a:rPr lang="ru-RU" sz="2800" baseline="42000" dirty="0" smtClean="0"/>
              <a:t>-</a:t>
            </a:r>
            <a:endParaRPr lang="ru-RU" sz="2800" baseline="42000" dirty="0"/>
          </a:p>
        </p:txBody>
      </p:sp>
      <p:sp>
        <p:nvSpPr>
          <p:cNvPr id="295" name="TextBox 294"/>
          <p:cNvSpPr txBox="1"/>
          <p:nvPr/>
        </p:nvSpPr>
        <p:spPr>
          <a:xfrm>
            <a:off x="1066800" y="1371600"/>
            <a:ext cx="5867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А) одноосновной кислоты 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силной</a:t>
            </a: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HCl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HCl = H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3200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69 C 0.02865 0.00902 0.06181 -0.00694 0.08021 0.01642 C 0.09705 0.0615 0.09618 0.05619 0.08021 0.14659 C 0.07934 0.15168 0.06615 0.1459 0.06181 0.1496 C 0.05816 0.15283 0.06181 0.15838 0.06181 0.16277 " pathEditMode="relative" rAng="0" ptsTypes="ffffA">
                                      <p:cBhvr>
                                        <p:cTn id="18" dur="5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" y="7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5 -0.04532 C 0.02413 -0.04879 0.02395 -0.05249 0.02309 -0.05572 C 0.021 -0.06335 0.01632 -0.0659 0.01198 -0.07052 C 0.00225 -0.08116 -0.00782 -0.09272 -0.01667 -0.10451 C -0.02014 -0.11861 -0.01528 -0.10335 -0.02292 -0.11491 C -0.029 -0.12416 -0.03212 -0.13595 -0.03889 -0.14451 C -0.03837 -0.15931 -0.0382 -0.1741 -0.03733 -0.1889 C -0.03716 -0.19168 -0.03368 -0.21133 -0.03247 -0.21225 C -0.02587 -0.21827 -0.02153 -0.21873 -0.01337 -0.22058 C -0.01181 -0.22127 -0.00973 -0.22104 -0.00868 -0.22289 C -0.0073 -0.2252 -0.00556 -0.23769 -0.004 -0.24185 " pathEditMode="relative" ptsTypes="ffffffffffA">
                                      <p:cBhvr>
                                        <p:cTn id="23" dur="5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-0.03908 C 0.04653 -0.05619 0.05521 -0.06914 0.06285 -0.08347 C 0.06459 -0.08671 0.06598 -0.09041 0.06771 -0.09388 C 0.07066 -0.09966 0.07709 -0.11099 0.07709 -0.11099 C 0.07657 -0.12 0.07674 -0.12925 0.07552 -0.13827 C 0.07535 -0.14012 0.06771 -0.15307 0.06771 -0.15307 C 0.05695 -0.17341 0.05052 -0.18312 0.03438 -0.19746 C 0.02986 -0.20139 0.02379 -0.19908 0.01841 -0.19977 C 0.0132 -0.20208 0.01042 -0.20601 0.00573 -0.21018 C 0.00226 -0.21711 -0.00382 -0.22474 -0.00382 -0.23353 " pathEditMode="relative" ptsTypes="fffffffffA">
                                      <p:cBhvr>
                                        <p:cTn id="28" dur="5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73988E-6 C 0.00295 0.00046 0.00712 0.00046 0.01041 0.00231 C 0.01302 0.00323 0.01389 0.0067 0.01632 0.00786 C 0.021 0.01017 0.03281 0.01294 0.03281 0.01341 C 0.04826 0.0282 0.04392 0.02034 0.04896 0.03421 C 0.04705 0.06867 0.05364 0.08069 0.03767 0.10358 C 0.03559 0.1119 0.03437 0.12231 0.02968 0.12994 C 0.02621 0.13526 0.0217 0.14034 0.01857 0.14589 C 0.01753 0.14774 0.01736 0.14936 0.01632 0.15144 " pathEditMode="relative" rAng="0" ptsTypes="ffffffffA">
                                      <p:cBhvr>
                                        <p:cTn id="33" dur="5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7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9653E-6 C -0.02673 0.00115 -0.04826 -0.0007 -0.07205 0.0074 C -0.08472 0.02081 -0.09462 0.03399 -0.1 0.05225 C -0.10087 0.07699 -0.10034 0.10173 -0.10225 0.1267 C -0.1026 0.12902 -0.10555 0.12994 -0.10694 0.13179 C -0.10868 0.13433 -0.11024 0.13641 -0.11146 0.13896 C -0.11493 0.14636 -0.11354 0.1526 -0.12066 0.15676 " pathEditMode="relative" rAng="0" ptsTypes="ffffffA">
                                      <p:cBhvr>
                                        <p:cTn id="38" dur="5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7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7341E-7 C -0.00226 0.01642 -0.00399 0.0252 -0.0092 0.03769 C -0.01111 0.05249 -0.01406 0.0548 -0.01754 0.06682 C -0.025 0.09156 -0.02622 0.10705 -0.0382 0.11699 C -0.04236 0.12786 -0.04583 0.13318 -0.05174 0.13827 C -0.10035 0.13387 -0.09132 0.13619 -0.12379 0.11699 C -0.12778 0.11792 -0.13559 0.12116 -0.13559 0.12139 " pathEditMode="relative" rAng="0" ptsTypes="ffffffA">
                                      <p:cBhvr>
                                        <p:cTn id="43" dur="5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6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1827 C 0.0066 -0.04116 0.01146 -0.06938 0.02014 -0.08927 C 0.0191 -0.09459 0.01962 -0.1006 0.01788 -0.10569 C 0.01701 -0.10869 0.01458 -0.10893 0.01302 -0.11101 C 0.00816 -0.11702 0.0059 -0.12419 0.00104 -0.1302 C -0.00399 -0.13668 -0.00139 -0.13552 -0.00573 -0.14385 C -0.01441 -0.16096 -0.00677 -0.14477 -0.01563 -0.15749 C -0.02622 -0.17252 -0.02917 -0.17969 -0.04444 -0.18201 C -0.05208 -0.18316 -0.0592 -0.18386 -0.06649 -0.18478 C -0.07396 -0.18871 -0.07517 -0.19542 -0.07969 -0.20374 " pathEditMode="relative" rAng="0" ptsTypes="fffffffffA">
                                      <p:cBhvr>
                                        <p:cTn id="48" dur="5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-9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84971E-6 C 0.00347 -0.00809 0.0066 -0.01341 0.01094 -0.01919 C 0.01753 -0.05873 0.00382 -0.08717 -0.01146 -0.10682 C -0.01615 -0.1126 -0.02413 -0.12856 -0.02413 -0.12809 C -0.02951 -0.16139 -0.02726 -0.14104 -0.02726 -0.19075 " pathEditMode="relative" rAng="0" ptsTypes="ffffA">
                                      <p:cBhvr>
                                        <p:cTn id="53" dur="5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9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5434E-6 C 0.00226 -0.01388 0.00469 -0.01642 0.01007 -0.0252 C 0.0132 -0.02983 0.01493 -0.03792 0.01875 -0.04046 C 0.02205 -0.04231 0.02917 -0.04625 0.02917 -0.04578 C 0.04393 -0.04555 0.05868 -0.04509 0.07327 -0.0437 C 0.07639 -0.04301 0.08959 -0.03492 0.09063 -0.03445 C 0.09236 -0.03353 0.09601 -0.03145 0.09601 -0.03122 C 0.12448 -0.03191 0.1533 -0.03168 0.18177 -0.03445 C 0.18212 -0.03445 0.19479 -0.04162 0.19775 -0.0437 C 0.19948 -0.04393 0.20313 -0.04625 0.20313 -0.04578 C 0.20469 -0.04833 0.20643 -0.05087 0.20851 -0.05295 C 0.20955 -0.05364 0.21216 -0.05364 0.21372 -0.05549 C 0.21997 -0.0622 0.22535 -0.07283 0.22952 -0.08324 C 0.23264 -0.10081 0.23004 -0.08948 0.23993 -0.11353 C 0.24236 -0.11954 0.23993 -0.13156 0.24341 -0.1348 C 0.24653 -0.13734 0.25052 -0.1348 0.25452 -0.1348 " pathEditMode="relative" rAng="0" ptsTypes="fffffffffffffffA">
                                      <p:cBhvr>
                                        <p:cTn id="58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-6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46821E-6 L 0.1158 -0.00208 " pathEditMode="relative" rAng="0" ptsTypes="AA">
                                      <p:cBhvr>
                                        <p:cTn id="69" dur="5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39306E-6 L -0.1184 0.00208 " pathEditMode="relative" rAng="0" ptsTypes="AA">
                                      <p:cBhvr>
                                        <p:cTn id="71" dur="5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66 0.15676 L -0.00955 0.15676 " pathEditMode="relative" rAng="0" ptsTypes="AA">
                                      <p:cBhvr>
                                        <p:cTn id="73" dur="5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59 0.12139 L -0.00851 0.11723 " pathEditMode="relative" rAng="0" ptsTypes="AA">
                                      <p:cBhvr>
                                        <p:cTn id="75" dur="5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-2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2037 L 0.03299 -0.19584 " pathEditMode="relative" rAng="0" ptsTypes="AA">
                                      <p:cBhvr>
                                        <p:cTn id="77" dur="5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-0.1908 L 0.09757 -0.1908 " pathEditMode="relative" rAng="0" ptsTypes="AA">
                                      <p:cBhvr>
                                        <p:cTn id="79" dur="5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0.15148 L 0.14115 0.15148 " pathEditMode="relative" rAng="0" ptsTypes="AA">
                                      <p:cBhvr>
                                        <p:cTn id="81" dur="5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8 0.16277 L -0.07535 0.16277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24185 L -0.146 -0.24832 " pathEditMode="relative" rAng="0" ptsTypes="AA">
                                      <p:cBhvr>
                                        <p:cTn id="85" dur="5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23353 L -0.15885 -0.2363 " pathEditMode="relative" rAng="0" ptsTypes="AA">
                                      <p:cBhvr>
                                        <p:cTn id="87" dur="5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-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452 -0.1348 L 0.09705 -0.13734 " pathEditMode="relative" rAng="0" ptsTypes="AA">
                                      <p:cBhvr>
                                        <p:cTn id="89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6082 C -0.03681 -0.05897 -0.0342 -0.06452 -0.04341 -0.05203 C -0.04705 -0.04718 -0.0507 -0.0444 -0.05382 -0.03839 C -0.05643 -0.02659 -0.05278 -0.03908 -0.05903 -0.0296 C -0.06111 -0.02636 -0.0625 -0.02266 -0.06424 -0.01919 C -0.06511 -0.01758 -0.06684 -0.01411 -0.06684 -0.01411 C -0.06893 -0.00532 -0.07188 0.0007 -0.07327 0.01018 C -0.07292 0.02151 -0.07726 0.07008 -0.06163 0.07748 C -0.06025 0.08279 -0.05712 0.08927 -0.05382 0.09297 C -0.05139 0.09575 -0.04601 0.09991 -0.04601 0.09991 C -0.03993 0.11217 -0.04254 0.10708 -0.0382 0.11563 C -0.03594 0.12003 -0.02656 0.11378 -0.02656 0.1191 C -0.02656 0.12026 -0.02656 0.12142 -0.02656 0.12257 " pathEditMode="relative" ptsTypes="ffffffffffffA">
                                      <p:cBhvr>
                                        <p:cTn id="108" dur="5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9371E-6 C 0.00191 -0.0081 0.00434 -0.01527 0.00816 -0.0222 C 0.02101 -0.07447 0.0099 -0.02475 0.01337 -0.1538 C 0.01372 -0.16582 0.02934 -0.18201 0.03872 -0.18571 C 0.04202 -0.1871 0.04879 -0.18964 0.04879 -0.18941 C 0.06007 -0.18895 0.07101 -0.18872 0.08229 -0.18756 C 0.08577 -0.18733 0.09254 -0.18571 0.09254 -0.18548 " pathEditMode="relative" rAng="0" ptsTypes="ffffffA">
                                      <p:cBhvr>
                                        <p:cTn id="113" dur="5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95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6087E-6 C 0.00434 -0.02058 0.00885 -0.08742 -0.01302 -0.09944 C -0.02309 -0.11447 -0.03733 -0.11517 -0.05069 -0.11725 C -0.06944 -0.11609 -0.07639 -0.11447 -0.09236 -0.11147 C -0.1 -0.10731 -0.10226 -0.09412 -0.10781 -0.0858 C -0.11042 -0.08163 -0.11563 -0.07377 -0.11563 -0.07354 C -0.11615 -0.07169 -0.11632 -0.06961 -0.11701 -0.06776 C -0.11771 -0.06545 -0.11962 -0.06175 -0.11962 -0.06151 " pathEditMode="relative" rAng="0" ptsTypes="fffffffA">
                                      <p:cBhvr>
                                        <p:cTn id="130" dur="5000" spd="-100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59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26549E-6 C 0.01927 -0.00693 0.03941 -0.01179 0.0592 -0.01688 C 0.07448 -0.02729 0.05504 -0.01503 0.07031 -0.02243 C 0.07847 -0.02636 0.08472 -0.03422 0.09271 -0.03908 C 0.09393 -0.04093 0.09497 -0.04301 0.09636 -0.04463 C 0.09792 -0.04625 0.10035 -0.04671 0.10174 -0.04833 C 0.10486 -0.0518 0.10677 -0.05573 0.1092 -0.05943 C 0.11181 -0.06336 0.11667 -0.07076 0.11667 -0.07053 C 0.1184 -0.08672 0.12049 -0.09782 0.11667 -0.11494 C 0.11615 -0.11771 0.11268 -0.11864 0.11094 -0.12072 C 0.10521 -0.12743 0.09879 -0.13483 0.09271 -0.14107 C 0.08646 -0.14708 0.07726 -0.15286 0.07031 -0.15749 C 0.06719 -0.1598 0.0592 -0.16119 0.0592 -0.16096 C 0.03663 -0.16027 0.025 -0.15888 0.00538 -0.15587 C -0.00712 -0.14708 0.00886 -0.15703 -0.00937 -0.15009 C -0.01458 -0.14824 -0.01632 -0.14477 -0.02222 -0.14477 " pathEditMode="relative" rAng="0" ptsTypes="fffffffffffffffA">
                                      <p:cBhvr>
                                        <p:cTn id="132" dur="5000" spd="-100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81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1175E-6 C 0.01996 0.0007 0.03958 0.0007 0.05955 0.00185 C 0.07812 0.00278 0.09774 0.01434 0.1092 0.02706 C 0.11371 0.03192 0.11528 0.0377 0.11927 0.04302 C 0.12309 0.05343 0.12604 0.05967 0.11927 0.07355 C 0.11771 0.07702 0.10729 0.07702 0.10729 0.07725 C 0.10104 0.08442 0.09427 0.09344 0.08559 0.09875 C 0.07101 0.11818 0.04653 0.12581 0.0217 0.12905 C 0.01111 0.13876 0.00486 0.15033 -0.00399 0.16143 C -0.00712 0.17091 -0.00486 0.16536 -0.01389 0.17762 L -0.01389 0.17785 C -0.01667 0.18502 -0.01667 0.19334 -0.01997 0.20074 C -0.02118 0.20421 -0.02413 0.20676 -0.0257 0.20999 " pathEditMode="relative" rAng="0" ptsTypes="fffffffffFffA">
                                      <p:cBhvr>
                                        <p:cTn id="134" dur="5000" spd="-100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" y="10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19 0.23358 C -0.08542 0.2308 -0.08143 0.22756 -0.07396 0.22502 C -0.06927 0.21854 -0.06372 0.21669 -0.05834 0.21114 C -0.05313 0.20559 -0.04913 0.19819 -0.04271 0.19565 C -0.03663 0.19056 -0.03264 0.18917 -0.02587 0.18686 C -0.01563 0.17761 -0.02934 0.18917 -0.01684 0.18177 C -0.01042 0.17807 -0.00538 0.17414 0.00139 0.17137 C 0.00399 0.16905 0.00642 0.16628 0.0092 0.16443 C 0.01094 0.16327 0.01285 0.16235 0.01441 0.16096 C 0.01753 0.15842 0.02048 0.15518 0.02344 0.1524 C 0.02465 0.15125 0.02725 0.14893 0.02725 0.14893 C 0.03021 0.11286 0.03073 0.09042 0.02864 0.04856 C 0.02847 0.04371 0.02048 0.03769 0.01823 0.03469 C 0.01389 0.02335 0.0092 0.01249 0.00399 0.00185 C 0.00295 -0.00023 0.00173 -0.00255 8.67362E-19 -0.00347 C -0.00087 -0.00393 8.67362E-19 -0.00116 8.67362E-19 8.51064E-7 " pathEditMode="relative" ptsTypes="fffffffffffffffA">
                                      <p:cBhvr>
                                        <p:cTn id="136" dur="5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93987E-6 C 0.00764 0.00254 0.01233 0.00971 0.01875 0.01433 C 0.02188 0.01665 0.02604 0.01803 0.029 0.02081 C 0.03577 0.02728 0.04167 0.0333 0.04948 0.03839 C 0.05347 0.04602 0.05816 0.05365 0.0632 0.06082 C 0.06198 0.06961 0.06198 0.07909 0.05972 0.08788 C 0.05903 0.09042 0.05608 0.09204 0.05452 0.09435 C 0.04809 0.1036 0.0415 0.11239 0.03229 0.11979 C 0.02379 0.1265 0.0191 0.13621 0.01181 0.14384 C 0.00209 0.15402 -0.00833 0.16281 -0.01857 0.17252 C -0.01996 0.17622 -0.02864 0.18963 -0.02882 0.19172 C -0.02969 0.2012 -0.02882 0.21091 -0.02882 0.22062 " pathEditMode="relative" rAng="0" ptsTypes="fffffffffffA">
                                      <p:cBhvr>
                                        <p:cTn id="138" dur="5000" spd="-100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 animBg="1"/>
      <p:bldP spid="233" grpId="1" animBg="1"/>
      <p:bldP spid="237" grpId="0"/>
      <p:bldP spid="237" grpId="1"/>
      <p:bldP spid="241" grpId="0"/>
      <p:bldP spid="241" grpId="1"/>
      <p:bldP spid="245" grpId="0" animBg="1"/>
      <p:bldP spid="246" grpId="0" animBg="1"/>
      <p:bldP spid="29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Овал 293"/>
          <p:cNvSpPr/>
          <p:nvPr/>
        </p:nvSpPr>
        <p:spPr>
          <a:xfrm>
            <a:off x="1981200" y="4254990"/>
            <a:ext cx="1828800" cy="5456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</a:t>
            </a:r>
            <a:r>
              <a:rPr lang="ru-RU" sz="2400" baseline="42000" dirty="0" smtClean="0"/>
              <a:t>+</a:t>
            </a:r>
            <a:r>
              <a:rPr lang="ru-RU" sz="2400" baseline="30000" dirty="0" smtClean="0"/>
              <a:t> </a:t>
            </a:r>
            <a:r>
              <a:rPr lang="en-US" sz="2400" dirty="0" smtClean="0"/>
              <a:t>HSO</a:t>
            </a:r>
            <a:r>
              <a:rPr lang="en-US" sz="2400" baseline="-25000" dirty="0" smtClean="0"/>
              <a:t>4</a:t>
            </a:r>
            <a:r>
              <a:rPr lang="ru-RU" sz="2400" baseline="42000" dirty="0" smtClean="0"/>
              <a:t>-</a:t>
            </a:r>
            <a:endParaRPr lang="ru-RU" sz="2400" baseline="42000" dirty="0"/>
          </a:p>
        </p:txBody>
      </p:sp>
      <p:sp>
        <p:nvSpPr>
          <p:cNvPr id="162" name="Прямоугольник 161"/>
          <p:cNvSpPr/>
          <p:nvPr/>
        </p:nvSpPr>
        <p:spPr>
          <a:xfrm rot="10099686">
            <a:off x="2734917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72" name="Прямоугольник 171"/>
          <p:cNvSpPr/>
          <p:nvPr/>
        </p:nvSpPr>
        <p:spPr>
          <a:xfrm rot="10621568">
            <a:off x="2564123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8" name="Прямоугольник 187"/>
          <p:cNvSpPr/>
          <p:nvPr/>
        </p:nvSpPr>
        <p:spPr>
          <a:xfrm rot="10099686">
            <a:off x="2743306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95" name="Прямоугольник 194"/>
          <p:cNvSpPr/>
          <p:nvPr/>
        </p:nvSpPr>
        <p:spPr>
          <a:xfrm rot="10621568">
            <a:off x="2572512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82" name="Прямоугольник 281"/>
          <p:cNvSpPr/>
          <p:nvPr/>
        </p:nvSpPr>
        <p:spPr>
          <a:xfrm>
            <a:off x="214282" y="1071546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3" name="Заголовок 1"/>
          <p:cNvSpPr txBox="1">
            <a:spLocks/>
          </p:cNvSpPr>
          <p:nvPr/>
        </p:nvSpPr>
        <p:spPr bwMode="auto">
          <a:xfrm>
            <a:off x="539750" y="304800"/>
            <a:ext cx="7929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Диссоциация</a:t>
            </a:r>
            <a:r>
              <a:rPr kumimoji="0" lang="ru-RU" sz="5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кислот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2" name="Группа 61"/>
          <p:cNvGrpSpPr/>
          <p:nvPr/>
        </p:nvGrpSpPr>
        <p:grpSpPr>
          <a:xfrm rot="18636420">
            <a:off x="4521620" y="2814036"/>
            <a:ext cx="708361" cy="256981"/>
            <a:chOff x="3078794" y="1857364"/>
            <a:chExt cx="761546" cy="256981"/>
          </a:xfrm>
        </p:grpSpPr>
        <p:sp>
          <p:nvSpPr>
            <p:cNvPr id="176" name="Овал 1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78" name="Прямоугольник 1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79" name="Прямоугольник 1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" name="Группа 61"/>
          <p:cNvGrpSpPr/>
          <p:nvPr/>
        </p:nvGrpSpPr>
        <p:grpSpPr>
          <a:xfrm>
            <a:off x="5016748" y="3588771"/>
            <a:ext cx="708361" cy="256981"/>
            <a:chOff x="3078794" y="1857364"/>
            <a:chExt cx="761546" cy="256981"/>
          </a:xfrm>
        </p:grpSpPr>
        <p:sp>
          <p:nvSpPr>
            <p:cNvPr id="181" name="Овал 1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3" name="Прямоугольник 18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84" name="Прямоугольник 18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6" name="Группа 61"/>
          <p:cNvGrpSpPr/>
          <p:nvPr/>
        </p:nvGrpSpPr>
        <p:grpSpPr>
          <a:xfrm rot="3341122">
            <a:off x="4276053" y="6243521"/>
            <a:ext cx="708361" cy="256981"/>
            <a:chOff x="3078794" y="1857364"/>
            <a:chExt cx="761546" cy="256981"/>
          </a:xfrm>
        </p:grpSpPr>
        <p:sp>
          <p:nvSpPr>
            <p:cNvPr id="186" name="Овал 18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9" name="Прямоугольник 1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90" name="Прямоугольник 18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8" name="Группа 61"/>
          <p:cNvGrpSpPr/>
          <p:nvPr/>
        </p:nvGrpSpPr>
        <p:grpSpPr>
          <a:xfrm rot="16691820">
            <a:off x="2566411" y="2706643"/>
            <a:ext cx="708361" cy="256981"/>
            <a:chOff x="3078794" y="1857364"/>
            <a:chExt cx="761546" cy="256981"/>
          </a:xfrm>
        </p:grpSpPr>
        <p:sp>
          <p:nvSpPr>
            <p:cNvPr id="197" name="Овал 19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0" name="Прямоугольник 19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1" name="Прямоугольник 20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Группа 61"/>
          <p:cNvGrpSpPr/>
          <p:nvPr/>
        </p:nvGrpSpPr>
        <p:grpSpPr>
          <a:xfrm rot="5400000">
            <a:off x="3039200" y="6424482"/>
            <a:ext cx="708361" cy="256981"/>
            <a:chOff x="3078794" y="1857364"/>
            <a:chExt cx="761546" cy="256981"/>
          </a:xfrm>
        </p:grpSpPr>
        <p:sp>
          <p:nvSpPr>
            <p:cNvPr id="203" name="Овал 20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6" name="Прямоугольник 20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7" name="Прямоугольник 20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2" name="Группа 61"/>
          <p:cNvGrpSpPr/>
          <p:nvPr/>
        </p:nvGrpSpPr>
        <p:grpSpPr>
          <a:xfrm rot="20916418">
            <a:off x="1304255" y="6243806"/>
            <a:ext cx="708361" cy="256981"/>
            <a:chOff x="3078794" y="1857364"/>
            <a:chExt cx="761546" cy="256981"/>
          </a:xfrm>
        </p:grpSpPr>
        <p:sp>
          <p:nvSpPr>
            <p:cNvPr id="209" name="Овал 20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14" name="Прямоугольник 21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15" name="Прямоугольник 21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4" name="Группа 61"/>
          <p:cNvGrpSpPr/>
          <p:nvPr/>
        </p:nvGrpSpPr>
        <p:grpSpPr>
          <a:xfrm rot="4367854">
            <a:off x="1305864" y="2699349"/>
            <a:ext cx="708361" cy="256981"/>
            <a:chOff x="3078794" y="1857364"/>
            <a:chExt cx="761546" cy="256981"/>
          </a:xfrm>
        </p:grpSpPr>
        <p:sp>
          <p:nvSpPr>
            <p:cNvPr id="218" name="Овал 21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0" name="Прямоугольник 21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1" name="Прямоугольник 22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6" name="Группа 61"/>
          <p:cNvGrpSpPr/>
          <p:nvPr/>
        </p:nvGrpSpPr>
        <p:grpSpPr>
          <a:xfrm rot="18222565">
            <a:off x="1782863" y="6592170"/>
            <a:ext cx="708361" cy="256981"/>
            <a:chOff x="3078794" y="1857364"/>
            <a:chExt cx="761546" cy="256981"/>
          </a:xfrm>
        </p:grpSpPr>
        <p:sp>
          <p:nvSpPr>
            <p:cNvPr id="223" name="Овал 22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5" name="Прямоугольник 224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6" name="Прямоугольник 225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8" name="Группа 61"/>
          <p:cNvGrpSpPr/>
          <p:nvPr/>
        </p:nvGrpSpPr>
        <p:grpSpPr>
          <a:xfrm rot="16993716">
            <a:off x="-53478" y="6057701"/>
            <a:ext cx="708361" cy="256981"/>
            <a:chOff x="3078794" y="1857364"/>
            <a:chExt cx="761546" cy="256981"/>
          </a:xfrm>
        </p:grpSpPr>
        <p:sp>
          <p:nvSpPr>
            <p:cNvPr id="228" name="Овал 22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30" name="Прямоугольник 22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31" name="Прямоугольник 23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33" name="Полилиния 232"/>
          <p:cNvSpPr/>
          <p:nvPr/>
        </p:nvSpPr>
        <p:spPr>
          <a:xfrm>
            <a:off x="785778" y="4256404"/>
            <a:ext cx="3929108" cy="640123"/>
          </a:xfrm>
          <a:custGeom>
            <a:avLst/>
            <a:gdLst>
              <a:gd name="connsiteX0" fmla="*/ 0 w 3929090"/>
              <a:gd name="connsiteY0" fmla="*/ 321471 h 642942"/>
              <a:gd name="connsiteX1" fmla="*/ 1647294 w 3929090"/>
              <a:gd name="connsiteY1" fmla="*/ 4222 h 642942"/>
              <a:gd name="connsiteX2" fmla="*/ 1964545 w 3929090"/>
              <a:gd name="connsiteY2" fmla="*/ 3 h 642942"/>
              <a:gd name="connsiteX3" fmla="*/ 2281797 w 3929090"/>
              <a:gd name="connsiteY3" fmla="*/ 4222 h 642942"/>
              <a:gd name="connsiteX4" fmla="*/ 3929090 w 3929090"/>
              <a:gd name="connsiteY4" fmla="*/ 321477 h 642942"/>
              <a:gd name="connsiteX5" fmla="*/ 2281796 w 3929090"/>
              <a:gd name="connsiteY5" fmla="*/ 638729 h 642942"/>
              <a:gd name="connsiteX6" fmla="*/ 1964544 w 3929090"/>
              <a:gd name="connsiteY6" fmla="*/ 642948 h 642942"/>
              <a:gd name="connsiteX7" fmla="*/ 1647292 w 3929090"/>
              <a:gd name="connsiteY7" fmla="*/ 638729 h 642942"/>
              <a:gd name="connsiteX8" fmla="*/ -1 w 3929090"/>
              <a:gd name="connsiteY8" fmla="*/ 321475 h 642942"/>
              <a:gd name="connsiteX9" fmla="*/ 0 w 3929090"/>
              <a:gd name="connsiteY9" fmla="*/ 321471 h 642942"/>
              <a:gd name="connsiteX0" fmla="*/ 8 w 3929108"/>
              <a:gd name="connsiteY0" fmla="*/ 320057 h 641534"/>
              <a:gd name="connsiteX1" fmla="*/ 1647302 w 3929108"/>
              <a:gd name="connsiteY1" fmla="*/ 2808 h 641534"/>
              <a:gd name="connsiteX2" fmla="*/ 1964553 w 3929108"/>
              <a:gd name="connsiteY2" fmla="*/ 212879 h 641534"/>
              <a:gd name="connsiteX3" fmla="*/ 2281805 w 3929108"/>
              <a:gd name="connsiteY3" fmla="*/ 2808 h 641534"/>
              <a:gd name="connsiteX4" fmla="*/ 3929098 w 3929108"/>
              <a:gd name="connsiteY4" fmla="*/ 320063 h 641534"/>
              <a:gd name="connsiteX5" fmla="*/ 2281804 w 3929108"/>
              <a:gd name="connsiteY5" fmla="*/ 637315 h 641534"/>
              <a:gd name="connsiteX6" fmla="*/ 1964552 w 3929108"/>
              <a:gd name="connsiteY6" fmla="*/ 641534 h 641534"/>
              <a:gd name="connsiteX7" fmla="*/ 1647300 w 3929108"/>
              <a:gd name="connsiteY7" fmla="*/ 637315 h 641534"/>
              <a:gd name="connsiteX8" fmla="*/ 7 w 3929108"/>
              <a:gd name="connsiteY8" fmla="*/ 320061 h 641534"/>
              <a:gd name="connsiteX9" fmla="*/ 8 w 3929108"/>
              <a:gd name="connsiteY9" fmla="*/ 320057 h 641534"/>
              <a:gd name="connsiteX0" fmla="*/ 8 w 3929108"/>
              <a:gd name="connsiteY0" fmla="*/ 320057 h 640123"/>
              <a:gd name="connsiteX1" fmla="*/ 1647302 w 3929108"/>
              <a:gd name="connsiteY1" fmla="*/ 2808 h 640123"/>
              <a:gd name="connsiteX2" fmla="*/ 1964553 w 3929108"/>
              <a:gd name="connsiteY2" fmla="*/ 212879 h 640123"/>
              <a:gd name="connsiteX3" fmla="*/ 2281805 w 3929108"/>
              <a:gd name="connsiteY3" fmla="*/ 2808 h 640123"/>
              <a:gd name="connsiteX4" fmla="*/ 3929098 w 3929108"/>
              <a:gd name="connsiteY4" fmla="*/ 320063 h 640123"/>
              <a:gd name="connsiteX5" fmla="*/ 2281804 w 3929108"/>
              <a:gd name="connsiteY5" fmla="*/ 637315 h 640123"/>
              <a:gd name="connsiteX6" fmla="*/ 1964552 w 3929108"/>
              <a:gd name="connsiteY6" fmla="*/ 427196 h 640123"/>
              <a:gd name="connsiteX7" fmla="*/ 1647300 w 3929108"/>
              <a:gd name="connsiteY7" fmla="*/ 637315 h 640123"/>
              <a:gd name="connsiteX8" fmla="*/ 7 w 3929108"/>
              <a:gd name="connsiteY8" fmla="*/ 320061 h 640123"/>
              <a:gd name="connsiteX9" fmla="*/ 8 w 3929108"/>
              <a:gd name="connsiteY9" fmla="*/ 320057 h 64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29108" h="640123">
                <a:moveTo>
                  <a:pt x="8" y="320057"/>
                </a:moveTo>
                <a:cubicBezTo>
                  <a:pt x="15" y="162552"/>
                  <a:pt x="697402" y="28243"/>
                  <a:pt x="1647302" y="2808"/>
                </a:cubicBezTo>
                <a:cubicBezTo>
                  <a:pt x="1752181" y="0"/>
                  <a:pt x="1858279" y="212879"/>
                  <a:pt x="1964553" y="212879"/>
                </a:cubicBezTo>
                <a:cubicBezTo>
                  <a:pt x="2070827" y="212879"/>
                  <a:pt x="2176926" y="0"/>
                  <a:pt x="2281805" y="2808"/>
                </a:cubicBezTo>
                <a:cubicBezTo>
                  <a:pt x="3231717" y="28244"/>
                  <a:pt x="3929108" y="162555"/>
                  <a:pt x="3929098" y="320063"/>
                </a:cubicBezTo>
                <a:cubicBezTo>
                  <a:pt x="3929098" y="477569"/>
                  <a:pt x="3231709" y="611879"/>
                  <a:pt x="2281804" y="637315"/>
                </a:cubicBezTo>
                <a:cubicBezTo>
                  <a:pt x="2176925" y="640123"/>
                  <a:pt x="2070826" y="427196"/>
                  <a:pt x="1964552" y="427196"/>
                </a:cubicBezTo>
                <a:cubicBezTo>
                  <a:pt x="1858278" y="427196"/>
                  <a:pt x="1752179" y="640123"/>
                  <a:pt x="1647300" y="637315"/>
                </a:cubicBezTo>
                <a:cubicBezTo>
                  <a:pt x="697390" y="611879"/>
                  <a:pt x="0" y="477568"/>
                  <a:pt x="7" y="320061"/>
                </a:cubicBezTo>
                <a:cubicBezTo>
                  <a:pt x="7" y="320060"/>
                  <a:pt x="8" y="320058"/>
                  <a:pt x="8" y="3200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aseline="42000" dirty="0"/>
          </a:p>
        </p:txBody>
      </p:sp>
      <p:sp>
        <p:nvSpPr>
          <p:cNvPr id="237" name="TextBox 236"/>
          <p:cNvSpPr txBox="1"/>
          <p:nvPr/>
        </p:nvSpPr>
        <p:spPr>
          <a:xfrm>
            <a:off x="2214546" y="4353580"/>
            <a:ext cx="68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</a:t>
            </a:r>
            <a:r>
              <a:rPr lang="en-US" sz="2800" baseline="30000" dirty="0" smtClean="0">
                <a:solidFill>
                  <a:schemeClr val="bg1"/>
                </a:solidFill>
              </a:rPr>
              <a:t>+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41" name="Прямоугольник 240"/>
          <p:cNvSpPr/>
          <p:nvPr/>
        </p:nvSpPr>
        <p:spPr>
          <a:xfrm>
            <a:off x="2514600" y="4353580"/>
            <a:ext cx="11355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prstClr val="white"/>
                </a:solidFill>
              </a:rPr>
              <a:t>HSO</a:t>
            </a:r>
            <a:r>
              <a:rPr lang="en-US" sz="2800" baseline="-25000" dirty="0" smtClean="0">
                <a:solidFill>
                  <a:prstClr val="white"/>
                </a:solidFill>
              </a:rPr>
              <a:t>4</a:t>
            </a:r>
            <a:r>
              <a:rPr lang="en-US" sz="2800" baseline="30000" dirty="0" smtClean="0">
                <a:solidFill>
                  <a:prstClr val="white"/>
                </a:solidFill>
              </a:rPr>
              <a:t>-</a:t>
            </a:r>
            <a:endParaRPr lang="ru-RU" dirty="0"/>
          </a:p>
        </p:txBody>
      </p:sp>
      <p:sp>
        <p:nvSpPr>
          <p:cNvPr id="245" name="Овал 244"/>
          <p:cNvSpPr/>
          <p:nvPr/>
        </p:nvSpPr>
        <p:spPr>
          <a:xfrm>
            <a:off x="785786" y="4176714"/>
            <a:ext cx="814414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H</a:t>
            </a:r>
            <a:r>
              <a:rPr lang="en-US" sz="2000" b="1" baseline="30000" dirty="0" smtClean="0"/>
              <a:t>+</a:t>
            </a:r>
            <a:endParaRPr lang="ru-RU" sz="2000" b="1" baseline="30000" dirty="0"/>
          </a:p>
        </p:txBody>
      </p:sp>
      <p:sp>
        <p:nvSpPr>
          <p:cNvPr id="246" name="Овал 245"/>
          <p:cNvSpPr/>
          <p:nvPr/>
        </p:nvSpPr>
        <p:spPr>
          <a:xfrm>
            <a:off x="3733800" y="4183552"/>
            <a:ext cx="1143000" cy="769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HSO</a:t>
            </a:r>
            <a:r>
              <a:rPr lang="en-US" b="1" baseline="-25000" dirty="0" smtClean="0"/>
              <a:t>4</a:t>
            </a:r>
            <a:r>
              <a:rPr lang="en-US" b="1" baseline="30000" dirty="0" smtClean="0"/>
              <a:t>-</a:t>
            </a:r>
            <a:endParaRPr lang="ru-RU" b="1" baseline="30000" dirty="0"/>
          </a:p>
        </p:txBody>
      </p:sp>
      <p:grpSp>
        <p:nvGrpSpPr>
          <p:cNvPr id="20" name="Группа 61"/>
          <p:cNvGrpSpPr/>
          <p:nvPr/>
        </p:nvGrpSpPr>
        <p:grpSpPr>
          <a:xfrm rot="9044608">
            <a:off x="1589222" y="3983068"/>
            <a:ext cx="708361" cy="256981"/>
            <a:chOff x="3078794" y="1857364"/>
            <a:chExt cx="761546" cy="256981"/>
          </a:xfrm>
        </p:grpSpPr>
        <p:sp>
          <p:nvSpPr>
            <p:cNvPr id="249" name="Овал 24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56" name="Прямоугольник 25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59" name="Прямоугольник 25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" name="Группа 61"/>
          <p:cNvGrpSpPr/>
          <p:nvPr/>
        </p:nvGrpSpPr>
        <p:grpSpPr>
          <a:xfrm rot="10999886">
            <a:off x="1649911" y="4447054"/>
            <a:ext cx="708361" cy="256981"/>
            <a:chOff x="3078794" y="1857364"/>
            <a:chExt cx="761546" cy="256981"/>
          </a:xfrm>
        </p:grpSpPr>
        <p:sp>
          <p:nvSpPr>
            <p:cNvPr id="261" name="Овал 26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3" name="Прямоугольник 26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4" name="Прямоугольник 26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4" name="Группа 61"/>
          <p:cNvGrpSpPr/>
          <p:nvPr/>
        </p:nvGrpSpPr>
        <p:grpSpPr>
          <a:xfrm rot="13183645">
            <a:off x="1500507" y="4880318"/>
            <a:ext cx="708361" cy="256981"/>
            <a:chOff x="3078794" y="1857364"/>
            <a:chExt cx="761546" cy="256981"/>
          </a:xfrm>
        </p:grpSpPr>
        <p:sp>
          <p:nvSpPr>
            <p:cNvPr id="266" name="Овал 26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8" name="Прямоугольник 26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9" name="Прямоугольник 26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" name="Группа 61"/>
          <p:cNvGrpSpPr/>
          <p:nvPr/>
        </p:nvGrpSpPr>
        <p:grpSpPr>
          <a:xfrm rot="8788356">
            <a:off x="3298158" y="4786429"/>
            <a:ext cx="708361" cy="256981"/>
            <a:chOff x="3078794" y="1857364"/>
            <a:chExt cx="761546" cy="256981"/>
          </a:xfrm>
        </p:grpSpPr>
        <p:sp>
          <p:nvSpPr>
            <p:cNvPr id="271" name="Овал 27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3" name="Прямоугольник 27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4" name="Прямоугольник 27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8" name="Группа 61"/>
          <p:cNvGrpSpPr/>
          <p:nvPr/>
        </p:nvGrpSpPr>
        <p:grpSpPr>
          <a:xfrm rot="10991526">
            <a:off x="2364028" y="5624394"/>
            <a:ext cx="708361" cy="256981"/>
            <a:chOff x="3078794" y="1857364"/>
            <a:chExt cx="761546" cy="256981"/>
          </a:xfrm>
        </p:grpSpPr>
        <p:sp>
          <p:nvSpPr>
            <p:cNvPr id="276" name="Овал 2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8" name="Прямоугольник 2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9" name="Прямоугольник 2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30" name="Группа 61"/>
          <p:cNvGrpSpPr/>
          <p:nvPr/>
        </p:nvGrpSpPr>
        <p:grpSpPr>
          <a:xfrm rot="13177498">
            <a:off x="3660340" y="3049209"/>
            <a:ext cx="708361" cy="256981"/>
            <a:chOff x="3078794" y="1857364"/>
            <a:chExt cx="761546" cy="256981"/>
          </a:xfrm>
        </p:grpSpPr>
        <p:sp>
          <p:nvSpPr>
            <p:cNvPr id="281" name="Овал 2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4" name="Прямоугольник 28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85" name="Прямоугольник 28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4" name="Группа 61"/>
          <p:cNvGrpSpPr/>
          <p:nvPr/>
        </p:nvGrpSpPr>
        <p:grpSpPr>
          <a:xfrm rot="6985284">
            <a:off x="1204339" y="3715041"/>
            <a:ext cx="708361" cy="256981"/>
            <a:chOff x="3078794" y="1857364"/>
            <a:chExt cx="761546" cy="256981"/>
          </a:xfrm>
        </p:grpSpPr>
        <p:sp>
          <p:nvSpPr>
            <p:cNvPr id="287" name="Овал 28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2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9" name="Прямоугольник 2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93" name="Прямоугольник 29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95" name="TextBox 294"/>
          <p:cNvSpPr txBox="1"/>
          <p:nvPr/>
        </p:nvSpPr>
        <p:spPr>
          <a:xfrm>
            <a:off x="1676400" y="1371600"/>
            <a:ext cx="6324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Б) двухосновной кислоты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ступень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= H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+ HSO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32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876800" y="5791200"/>
            <a:ext cx="2738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Гидросульфат ион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7" name="Прямая со стрелкой 96"/>
          <p:cNvCxnSpPr/>
          <p:nvPr/>
        </p:nvCxnSpPr>
        <p:spPr>
          <a:xfrm flipH="1" flipV="1">
            <a:off x="5105400" y="5181600"/>
            <a:ext cx="10668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69 C 0.02865 0.00902 0.06181 -0.00694 0.08021 0.01642 C 0.09705 0.0615 0.09618 0.05619 0.08021 0.14659 C 0.07934 0.15168 0.06615 0.1459 0.06181 0.1496 C 0.05816 0.15283 0.06181 0.15838 0.06181 0.16277 " pathEditMode="relative" rAng="0" ptsTypes="ffffA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" y="7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5 -0.04532 C 0.02413 -0.04879 0.02395 -0.05249 0.02309 -0.05572 C 0.021 -0.06335 0.01632 -0.0659 0.01198 -0.07052 C 0.00225 -0.08116 -0.00782 -0.09272 -0.01667 -0.10451 C -0.02014 -0.11861 -0.01528 -0.10335 -0.02292 -0.11491 C -0.029 -0.12416 -0.03212 -0.13595 -0.03889 -0.14451 C -0.03837 -0.15931 -0.0382 -0.1741 -0.03733 -0.1889 C -0.03716 -0.19168 -0.03368 -0.21133 -0.03247 -0.21225 C -0.02587 -0.21827 -0.02153 -0.21873 -0.01337 -0.22058 C -0.01181 -0.22127 -0.00973 -0.22104 -0.00868 -0.22289 C -0.0073 -0.2252 -0.00556 -0.23769 -0.004 -0.24185 " pathEditMode="relative" ptsTypes="ffffffffffA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-0.03908 C 0.04653 -0.05619 0.05521 -0.06914 0.06285 -0.08347 C 0.06459 -0.08671 0.06598 -0.09041 0.06771 -0.09388 C 0.07066 -0.09966 0.07709 -0.11099 0.07709 -0.11099 C 0.07657 -0.12 0.07674 -0.12925 0.07552 -0.13827 C 0.07535 -0.14012 0.06771 -0.15307 0.06771 -0.15307 C 0.05695 -0.17341 0.05052 -0.18312 0.03438 -0.19746 C 0.02986 -0.20139 0.02379 -0.19908 0.01841 -0.19977 C 0.0132 -0.20208 0.01042 -0.20601 0.00573 -0.21018 C 0.00226 -0.21711 -0.00382 -0.22474 -0.00382 -0.23353 " pathEditMode="relative" ptsTypes="fffffffffA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73988E-6 C 0.00295 0.00046 0.00712 0.00046 0.01041 0.00231 C 0.01302 0.00323 0.01389 0.0067 0.01632 0.00786 C 0.021 0.01017 0.03281 0.01294 0.03281 0.01341 C 0.04826 0.0282 0.04392 0.02034 0.04896 0.03421 C 0.04705 0.06867 0.05364 0.08069 0.03767 0.10358 C 0.03559 0.1119 0.03437 0.12231 0.02968 0.12994 C 0.02621 0.13526 0.0217 0.14034 0.01857 0.14589 C 0.01753 0.14774 0.01736 0.14936 0.01632 0.15144 " pathEditMode="relative" rAng="0" ptsTypes="ffffffffA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7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9653E-6 C -0.02673 0.00115 -0.04826 -0.0007 -0.07205 0.0074 C -0.08472 0.02081 -0.09462 0.03399 -0.1 0.05225 C -0.10087 0.07699 -0.10034 0.10173 -0.10225 0.1267 C -0.1026 0.12902 -0.10555 0.12994 -0.10694 0.13179 C -0.10868 0.13433 -0.11024 0.13641 -0.11146 0.13896 C -0.11493 0.14636 -0.11354 0.1526 -0.12066 0.15676 " pathEditMode="relative" rAng="0" ptsTypes="ffffffA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7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7341E-7 C -0.00226 0.01642 -0.00399 0.0252 -0.0092 0.03769 C -0.01111 0.05249 -0.01406 0.0548 -0.01754 0.06682 C -0.025 0.09156 -0.02622 0.10705 -0.0382 0.11699 C -0.04236 0.12786 -0.04583 0.13318 -0.05174 0.13827 C -0.10035 0.13387 -0.09132 0.13619 -0.12379 0.11699 C -0.12778 0.11792 -0.13559 0.12116 -0.13559 0.12139 " pathEditMode="relative" rAng="0" ptsTypes="ffffffA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6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1827 C 0.0066 -0.04116 0.01146 -0.06938 0.02014 -0.08927 C 0.0191 -0.09459 0.01962 -0.1006 0.01788 -0.10569 C 0.01701 -0.10869 0.01458 -0.10893 0.01302 -0.11101 C 0.00816 -0.11702 0.0059 -0.12419 0.00104 -0.1302 C -0.00399 -0.13668 -0.00139 -0.13552 -0.00573 -0.14385 C -0.01441 -0.16096 -0.00677 -0.14477 -0.01563 -0.15749 C -0.02622 -0.17252 -0.02917 -0.17969 -0.04444 -0.18201 C -0.05208 -0.18316 -0.0592 -0.18386 -0.06649 -0.18478 C -0.07396 -0.18871 -0.07517 -0.19542 -0.07969 -0.20374 " pathEditMode="relative" rAng="0" ptsTypes="fffffffffA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-9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84971E-6 C 0.00347 -0.00809 0.0066 -0.01341 0.01094 -0.01919 C 0.01753 -0.05873 0.00382 -0.08717 -0.01146 -0.10682 C -0.01615 -0.1126 -0.02413 -0.12856 -0.02413 -0.12809 C -0.02951 -0.16139 -0.02726 -0.14104 -0.02726 -0.19075 " pathEditMode="relative" rAng="0" ptsTypes="ffffA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9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5434E-6 C 0.00226 -0.01388 0.00469 -0.01642 0.01007 -0.0252 C 0.0132 -0.02983 0.01493 -0.03792 0.01875 -0.04046 C 0.02205 -0.04231 0.02917 -0.04625 0.02917 -0.04578 C 0.04393 -0.04555 0.05868 -0.04509 0.07327 -0.0437 C 0.07639 -0.04301 0.08959 -0.03492 0.09063 -0.03445 C 0.09236 -0.03353 0.09601 -0.03145 0.09601 -0.03122 C 0.12448 -0.03191 0.1533 -0.03168 0.18177 -0.03445 C 0.18212 -0.03445 0.19479 -0.04162 0.19775 -0.0437 C 0.19948 -0.04393 0.20313 -0.04625 0.20313 -0.04578 C 0.20469 -0.04833 0.20643 -0.05087 0.20851 -0.05295 C 0.20955 -0.05364 0.21216 -0.05364 0.21372 -0.05549 C 0.21997 -0.0622 0.22535 -0.07283 0.22952 -0.08324 C 0.23264 -0.10081 0.23004 -0.08948 0.23993 -0.11353 C 0.24236 -0.11954 0.23993 -0.13156 0.24341 -0.1348 C 0.24653 -0.13734 0.25052 -0.1348 0.25452 -0.1348 " pathEditMode="relative" rAng="0" ptsTypes="fffffffffffffffA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-6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46821E-6 L 0.1158 -0.00208 " pathEditMode="relative" rAng="0" ptsTypes="AA">
                                      <p:cBhvr>
                                        <p:cTn id="69" dur="5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39306E-6 L -0.1184 0.00208 " pathEditMode="relative" rAng="0" ptsTypes="AA">
                                      <p:cBhvr>
                                        <p:cTn id="71" dur="5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66 0.15676 L -0.00955 0.15676 " pathEditMode="relative" rAng="0" ptsTypes="AA">
                                      <p:cBhvr>
                                        <p:cTn id="7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59 0.12139 L -0.00851 0.11723 " pathEditMode="relative" rAng="0" ptsTypes="AA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-2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2037 L 0.03299 -0.19584 " pathEditMode="relative" rAng="0" ptsTypes="AA">
                                      <p:cBhvr>
                                        <p:cTn id="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-0.1908 L 0.09757 -0.1908 " pathEditMode="relative" rAng="0" ptsTypes="AA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0.15148 L 0.14115 0.15148 " pathEditMode="relative" rAng="0" ptsTypes="AA">
                                      <p:cBhvr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8 0.16277 L -0.07535 0.16277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24185 L -0.146 -0.24832 " pathEditMode="relative" rAng="0" ptsTypes="AA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23353 L -0.15885 -0.2363 " pathEditMode="relative" rAng="0" ptsTypes="AA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-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452 -0.1348 L 0.09705 -0.13734 " pathEditMode="relative" rAng="0" ptsTypes="AA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6082 C -0.03681 -0.05897 -0.0342 -0.06452 -0.04341 -0.05203 C -0.04705 -0.04718 -0.0507 -0.0444 -0.05382 -0.03839 C -0.05643 -0.02659 -0.05278 -0.03908 -0.05903 -0.0296 C -0.06111 -0.02636 -0.0625 -0.02266 -0.06424 -0.01919 C -0.06511 -0.01758 -0.06684 -0.01411 -0.06684 -0.01411 C -0.06893 -0.00532 -0.07188 0.0007 -0.07327 0.01018 C -0.07292 0.02151 -0.07726 0.07008 -0.06163 0.07748 C -0.06025 0.08279 -0.05712 0.08927 -0.05382 0.09297 C -0.05139 0.09575 -0.04601 0.09991 -0.04601 0.09991 C -0.03993 0.11217 -0.04254 0.10708 -0.0382 0.11563 C -0.03594 0.12003 -0.02656 0.11378 -0.02656 0.1191 C -0.02656 0.12026 -0.02656 0.12142 -0.02656 0.12257 " pathEditMode="relative" ptsTypes="ffffffffffffA">
                                      <p:cBhvr>
                                        <p:cTn id="10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9371E-6 C 0.00191 -0.0081 0.00434 -0.01527 0.00816 -0.0222 C 0.02101 -0.07447 0.0099 -0.02475 0.01337 -0.1538 C 0.01372 -0.16582 0.02934 -0.18201 0.03872 -0.18571 C 0.04202 -0.1871 0.04879 -0.18964 0.04879 -0.18941 C 0.06007 -0.18895 0.07101 -0.18872 0.08229 -0.18756 C 0.08577 -0.18733 0.09254 -0.18571 0.09254 -0.18548 " pathEditMode="relative" rAng="0" ptsTypes="ffffffA">
                                      <p:cBhvr>
                                        <p:cTn id="1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95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6087E-6 C 0.00434 -0.02058 0.00885 -0.08742 -0.01302 -0.09944 C -0.02309 -0.11447 -0.03733 -0.11517 -0.05069 -0.11725 C -0.06944 -0.11609 -0.07639 -0.11447 -0.09236 -0.11147 C -0.1 -0.10731 -0.10226 -0.09412 -0.10781 -0.0858 C -0.11042 -0.08163 -0.11563 -0.07377 -0.11563 -0.07354 C -0.11615 -0.07169 -0.11632 -0.06961 -0.11701 -0.06776 C -0.11771 -0.06545 -0.11962 -0.06175 -0.11962 -0.06151 " pathEditMode="relative" rAng="0" ptsTypes="fffffffA">
                                      <p:cBhvr>
                                        <p:cTn id="130" dur="5000" spd="-100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59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26549E-6 C 0.01927 -0.00693 0.03941 -0.01179 0.0592 -0.01688 C 0.07448 -0.02729 0.05504 -0.01503 0.07031 -0.02243 C 0.07847 -0.02636 0.08472 -0.03422 0.09271 -0.03908 C 0.09393 -0.04093 0.09497 -0.04301 0.09636 -0.04463 C 0.09792 -0.04625 0.10035 -0.04671 0.10174 -0.04833 C 0.10486 -0.0518 0.10677 -0.05573 0.1092 -0.05943 C 0.11181 -0.06336 0.11667 -0.07076 0.11667 -0.07053 C 0.1184 -0.08672 0.12049 -0.09782 0.11667 -0.11494 C 0.11615 -0.11771 0.11268 -0.11864 0.11094 -0.12072 C 0.10521 -0.12743 0.09879 -0.13483 0.09271 -0.14107 C 0.08646 -0.14708 0.07726 -0.15286 0.07031 -0.15749 C 0.06719 -0.1598 0.0592 -0.16119 0.0592 -0.16096 C 0.03663 -0.16027 0.025 -0.15888 0.00538 -0.15587 C -0.00712 -0.14708 0.00886 -0.15703 -0.00937 -0.15009 C -0.01458 -0.14824 -0.01632 -0.14477 -0.02222 -0.14477 " pathEditMode="relative" rAng="0" ptsTypes="fffffffffffffffA">
                                      <p:cBhvr>
                                        <p:cTn id="132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81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1175E-6 C 0.01996 0.0007 0.03958 0.0007 0.05955 0.00185 C 0.07812 0.00278 0.09774 0.01434 0.1092 0.02706 C 0.11371 0.03192 0.11528 0.0377 0.11927 0.04302 C 0.12309 0.05343 0.12604 0.05967 0.11927 0.07355 C 0.11771 0.07702 0.10729 0.07702 0.10729 0.07725 C 0.10104 0.08442 0.09427 0.09344 0.08559 0.09875 C 0.07101 0.11818 0.04653 0.12581 0.0217 0.12905 C 0.01111 0.13876 0.00486 0.15033 -0.00399 0.16143 C -0.00712 0.17091 -0.00486 0.16536 -0.01389 0.17762 L -0.01389 0.17785 C -0.01667 0.18502 -0.01667 0.19334 -0.01997 0.20074 C -0.02118 0.20421 -0.02413 0.20676 -0.0257 0.20999 " pathEditMode="relative" rAng="0" ptsTypes="fffffffffFffA">
                                      <p:cBhvr>
                                        <p:cTn id="134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" y="10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19 0.23358 C -0.08542 0.2308 -0.08143 0.22756 -0.07396 0.22502 C -0.06927 0.21854 -0.06372 0.21669 -0.05834 0.21114 C -0.05313 0.20559 -0.04913 0.19819 -0.04271 0.19565 C -0.03663 0.19056 -0.03264 0.18917 -0.02587 0.18686 C -0.01563 0.17761 -0.02934 0.18917 -0.01684 0.18177 C -0.01042 0.17807 -0.00538 0.17414 0.00139 0.17137 C 0.00399 0.16905 0.00642 0.16628 0.0092 0.16443 C 0.01094 0.16327 0.01285 0.16235 0.01441 0.16096 C 0.01753 0.15842 0.02048 0.15518 0.02344 0.1524 C 0.02465 0.15125 0.02725 0.14893 0.02725 0.14893 C 0.03021 0.11286 0.03073 0.09042 0.02864 0.04856 C 0.02847 0.04371 0.02048 0.03769 0.01823 0.03469 C 0.01389 0.02335 0.0092 0.01249 0.00399 0.00185 C 0.00295 -0.00023 0.00173 -0.00255 8.67362E-19 -0.00347 C -0.00087 -0.00393 8.67362E-19 -0.00116 8.67362E-19 8.51064E-7 " pathEditMode="relative" ptsTypes="fffffffffffffffA">
                                      <p:cBhvr>
                                        <p:cTn id="1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93987E-6 C 0.00764 0.00254 0.01233 0.00971 0.01875 0.01433 C 0.02188 0.01665 0.02604 0.01803 0.029 0.02081 C 0.03577 0.02728 0.04167 0.0333 0.04948 0.03839 C 0.05347 0.04602 0.05816 0.05365 0.0632 0.06082 C 0.06198 0.06961 0.06198 0.07909 0.05972 0.08788 C 0.05903 0.09042 0.05608 0.09204 0.05452 0.09435 C 0.04809 0.1036 0.0415 0.11239 0.03229 0.11979 C 0.02379 0.1265 0.0191 0.13621 0.01181 0.14384 C 0.00209 0.15402 -0.00833 0.16281 -0.01857 0.17252 C -0.01996 0.17622 -0.02864 0.18963 -0.02882 0.19172 C -0.02969 0.2012 -0.02882 0.21091 -0.02882 0.22062 " pathEditMode="relative" rAng="0" ptsTypes="fffffffffffA">
                                      <p:cBhvr>
                                        <p:cTn id="138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" grpId="0" animBg="1"/>
      <p:bldP spid="233" grpId="0" animBg="1"/>
      <p:bldP spid="233" grpId="1" animBg="1"/>
      <p:bldP spid="237" grpId="0"/>
      <p:bldP spid="237" grpId="1"/>
      <p:bldP spid="241" grpId="0"/>
      <p:bldP spid="241" grpId="1"/>
      <p:bldP spid="245" grpId="0" animBg="1"/>
      <p:bldP spid="246" grpId="0" animBg="1"/>
      <p:bldP spid="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Прямоугольник 161"/>
          <p:cNvSpPr/>
          <p:nvPr/>
        </p:nvSpPr>
        <p:spPr>
          <a:xfrm rot="10099686">
            <a:off x="2734917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72" name="Прямоугольник 171"/>
          <p:cNvSpPr/>
          <p:nvPr/>
        </p:nvSpPr>
        <p:spPr>
          <a:xfrm rot="10621568">
            <a:off x="2564123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8" name="Прямоугольник 187"/>
          <p:cNvSpPr/>
          <p:nvPr/>
        </p:nvSpPr>
        <p:spPr>
          <a:xfrm rot="10099686">
            <a:off x="2743306" y="4868987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95" name="Прямоугольник 194"/>
          <p:cNvSpPr/>
          <p:nvPr/>
        </p:nvSpPr>
        <p:spPr>
          <a:xfrm rot="10621568">
            <a:off x="2572512" y="2898012"/>
            <a:ext cx="13289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82" name="Прямоугольник 281"/>
          <p:cNvSpPr/>
          <p:nvPr/>
        </p:nvSpPr>
        <p:spPr>
          <a:xfrm>
            <a:off x="214282" y="1071546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3" name="Заголовок 1"/>
          <p:cNvSpPr txBox="1">
            <a:spLocks/>
          </p:cNvSpPr>
          <p:nvPr/>
        </p:nvSpPr>
        <p:spPr bwMode="auto">
          <a:xfrm>
            <a:off x="539750" y="304800"/>
            <a:ext cx="7929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Диссоциация</a:t>
            </a:r>
            <a:r>
              <a:rPr kumimoji="0" lang="ru-RU" sz="5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кислот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2" name="Группа 61"/>
          <p:cNvGrpSpPr/>
          <p:nvPr/>
        </p:nvGrpSpPr>
        <p:grpSpPr>
          <a:xfrm rot="18636420">
            <a:off x="6035511" y="2814036"/>
            <a:ext cx="708361" cy="256981"/>
            <a:chOff x="3078794" y="1857364"/>
            <a:chExt cx="761546" cy="256981"/>
          </a:xfrm>
        </p:grpSpPr>
        <p:sp>
          <p:nvSpPr>
            <p:cNvPr id="176" name="Овал 1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78" name="Прямоугольник 1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79" name="Прямоугольник 1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" name="Группа 61"/>
          <p:cNvGrpSpPr/>
          <p:nvPr/>
        </p:nvGrpSpPr>
        <p:grpSpPr>
          <a:xfrm>
            <a:off x="6530639" y="3588771"/>
            <a:ext cx="708361" cy="256981"/>
            <a:chOff x="3078794" y="1857364"/>
            <a:chExt cx="761546" cy="256981"/>
          </a:xfrm>
        </p:grpSpPr>
        <p:sp>
          <p:nvSpPr>
            <p:cNvPr id="181" name="Овал 1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3" name="Прямоугольник 18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84" name="Прямоугольник 18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6" name="Группа 61"/>
          <p:cNvGrpSpPr/>
          <p:nvPr/>
        </p:nvGrpSpPr>
        <p:grpSpPr>
          <a:xfrm rot="3341122">
            <a:off x="5789944" y="6243521"/>
            <a:ext cx="708361" cy="256981"/>
            <a:chOff x="3078794" y="1857364"/>
            <a:chExt cx="761546" cy="256981"/>
          </a:xfrm>
        </p:grpSpPr>
        <p:sp>
          <p:nvSpPr>
            <p:cNvPr id="186" name="Овал 18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89" name="Прямоугольник 1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90" name="Прямоугольник 18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8" name="Группа 61"/>
          <p:cNvGrpSpPr/>
          <p:nvPr/>
        </p:nvGrpSpPr>
        <p:grpSpPr>
          <a:xfrm rot="16691820">
            <a:off x="4080302" y="2706643"/>
            <a:ext cx="708361" cy="256981"/>
            <a:chOff x="3078794" y="1857364"/>
            <a:chExt cx="761546" cy="256981"/>
          </a:xfrm>
        </p:grpSpPr>
        <p:sp>
          <p:nvSpPr>
            <p:cNvPr id="197" name="Овал 19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0" name="Прямоугольник 19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1" name="Прямоугольник 20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Группа 61"/>
          <p:cNvGrpSpPr/>
          <p:nvPr/>
        </p:nvGrpSpPr>
        <p:grpSpPr>
          <a:xfrm rot="5400000">
            <a:off x="4553091" y="6424482"/>
            <a:ext cx="708361" cy="256981"/>
            <a:chOff x="3078794" y="1857364"/>
            <a:chExt cx="761546" cy="256981"/>
          </a:xfrm>
        </p:grpSpPr>
        <p:sp>
          <p:nvSpPr>
            <p:cNvPr id="203" name="Овал 20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06" name="Прямоугольник 20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07" name="Прямоугольник 20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2" name="Группа 61"/>
          <p:cNvGrpSpPr/>
          <p:nvPr/>
        </p:nvGrpSpPr>
        <p:grpSpPr>
          <a:xfrm rot="20916418">
            <a:off x="2818146" y="6243806"/>
            <a:ext cx="708361" cy="256981"/>
            <a:chOff x="3078794" y="1857364"/>
            <a:chExt cx="761546" cy="256981"/>
          </a:xfrm>
        </p:grpSpPr>
        <p:sp>
          <p:nvSpPr>
            <p:cNvPr id="209" name="Овал 20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14" name="Прямоугольник 21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15" name="Прямоугольник 21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4" name="Группа 61"/>
          <p:cNvGrpSpPr/>
          <p:nvPr/>
        </p:nvGrpSpPr>
        <p:grpSpPr>
          <a:xfrm rot="4367854">
            <a:off x="2819755" y="2699349"/>
            <a:ext cx="708361" cy="256981"/>
            <a:chOff x="3078794" y="1857364"/>
            <a:chExt cx="761546" cy="256981"/>
          </a:xfrm>
        </p:grpSpPr>
        <p:sp>
          <p:nvSpPr>
            <p:cNvPr id="218" name="Овал 21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0" name="Прямоугольник 21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1" name="Прямоугольник 22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6" name="Группа 61"/>
          <p:cNvGrpSpPr/>
          <p:nvPr/>
        </p:nvGrpSpPr>
        <p:grpSpPr>
          <a:xfrm rot="18222565">
            <a:off x="3296754" y="6592170"/>
            <a:ext cx="708361" cy="256981"/>
            <a:chOff x="3078794" y="1857364"/>
            <a:chExt cx="761546" cy="256981"/>
          </a:xfrm>
        </p:grpSpPr>
        <p:sp>
          <p:nvSpPr>
            <p:cNvPr id="223" name="Овал 222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5" name="Прямоугольник 224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26" name="Прямоугольник 225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8" name="Группа 61"/>
          <p:cNvGrpSpPr/>
          <p:nvPr/>
        </p:nvGrpSpPr>
        <p:grpSpPr>
          <a:xfrm rot="16993716">
            <a:off x="1460413" y="6057701"/>
            <a:ext cx="708361" cy="256981"/>
            <a:chOff x="3078794" y="1857364"/>
            <a:chExt cx="761546" cy="256981"/>
          </a:xfrm>
        </p:grpSpPr>
        <p:sp>
          <p:nvSpPr>
            <p:cNvPr id="228" name="Овал 227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30" name="Прямоугольник 229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31" name="Прямоугольник 230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33" name="Полилиния 232"/>
          <p:cNvSpPr/>
          <p:nvPr/>
        </p:nvSpPr>
        <p:spPr>
          <a:xfrm>
            <a:off x="2395492" y="4256404"/>
            <a:ext cx="3929108" cy="640123"/>
          </a:xfrm>
          <a:custGeom>
            <a:avLst/>
            <a:gdLst>
              <a:gd name="connsiteX0" fmla="*/ 0 w 3929090"/>
              <a:gd name="connsiteY0" fmla="*/ 321471 h 642942"/>
              <a:gd name="connsiteX1" fmla="*/ 1647294 w 3929090"/>
              <a:gd name="connsiteY1" fmla="*/ 4222 h 642942"/>
              <a:gd name="connsiteX2" fmla="*/ 1964545 w 3929090"/>
              <a:gd name="connsiteY2" fmla="*/ 3 h 642942"/>
              <a:gd name="connsiteX3" fmla="*/ 2281797 w 3929090"/>
              <a:gd name="connsiteY3" fmla="*/ 4222 h 642942"/>
              <a:gd name="connsiteX4" fmla="*/ 3929090 w 3929090"/>
              <a:gd name="connsiteY4" fmla="*/ 321477 h 642942"/>
              <a:gd name="connsiteX5" fmla="*/ 2281796 w 3929090"/>
              <a:gd name="connsiteY5" fmla="*/ 638729 h 642942"/>
              <a:gd name="connsiteX6" fmla="*/ 1964544 w 3929090"/>
              <a:gd name="connsiteY6" fmla="*/ 642948 h 642942"/>
              <a:gd name="connsiteX7" fmla="*/ 1647292 w 3929090"/>
              <a:gd name="connsiteY7" fmla="*/ 638729 h 642942"/>
              <a:gd name="connsiteX8" fmla="*/ -1 w 3929090"/>
              <a:gd name="connsiteY8" fmla="*/ 321475 h 642942"/>
              <a:gd name="connsiteX9" fmla="*/ 0 w 3929090"/>
              <a:gd name="connsiteY9" fmla="*/ 321471 h 642942"/>
              <a:gd name="connsiteX0" fmla="*/ 8 w 3929108"/>
              <a:gd name="connsiteY0" fmla="*/ 320057 h 641534"/>
              <a:gd name="connsiteX1" fmla="*/ 1647302 w 3929108"/>
              <a:gd name="connsiteY1" fmla="*/ 2808 h 641534"/>
              <a:gd name="connsiteX2" fmla="*/ 1964553 w 3929108"/>
              <a:gd name="connsiteY2" fmla="*/ 212879 h 641534"/>
              <a:gd name="connsiteX3" fmla="*/ 2281805 w 3929108"/>
              <a:gd name="connsiteY3" fmla="*/ 2808 h 641534"/>
              <a:gd name="connsiteX4" fmla="*/ 3929098 w 3929108"/>
              <a:gd name="connsiteY4" fmla="*/ 320063 h 641534"/>
              <a:gd name="connsiteX5" fmla="*/ 2281804 w 3929108"/>
              <a:gd name="connsiteY5" fmla="*/ 637315 h 641534"/>
              <a:gd name="connsiteX6" fmla="*/ 1964552 w 3929108"/>
              <a:gd name="connsiteY6" fmla="*/ 641534 h 641534"/>
              <a:gd name="connsiteX7" fmla="*/ 1647300 w 3929108"/>
              <a:gd name="connsiteY7" fmla="*/ 637315 h 641534"/>
              <a:gd name="connsiteX8" fmla="*/ 7 w 3929108"/>
              <a:gd name="connsiteY8" fmla="*/ 320061 h 641534"/>
              <a:gd name="connsiteX9" fmla="*/ 8 w 3929108"/>
              <a:gd name="connsiteY9" fmla="*/ 320057 h 641534"/>
              <a:gd name="connsiteX0" fmla="*/ 8 w 3929108"/>
              <a:gd name="connsiteY0" fmla="*/ 320057 h 640123"/>
              <a:gd name="connsiteX1" fmla="*/ 1647302 w 3929108"/>
              <a:gd name="connsiteY1" fmla="*/ 2808 h 640123"/>
              <a:gd name="connsiteX2" fmla="*/ 1964553 w 3929108"/>
              <a:gd name="connsiteY2" fmla="*/ 212879 h 640123"/>
              <a:gd name="connsiteX3" fmla="*/ 2281805 w 3929108"/>
              <a:gd name="connsiteY3" fmla="*/ 2808 h 640123"/>
              <a:gd name="connsiteX4" fmla="*/ 3929098 w 3929108"/>
              <a:gd name="connsiteY4" fmla="*/ 320063 h 640123"/>
              <a:gd name="connsiteX5" fmla="*/ 2281804 w 3929108"/>
              <a:gd name="connsiteY5" fmla="*/ 637315 h 640123"/>
              <a:gd name="connsiteX6" fmla="*/ 1964552 w 3929108"/>
              <a:gd name="connsiteY6" fmla="*/ 427196 h 640123"/>
              <a:gd name="connsiteX7" fmla="*/ 1647300 w 3929108"/>
              <a:gd name="connsiteY7" fmla="*/ 637315 h 640123"/>
              <a:gd name="connsiteX8" fmla="*/ 7 w 3929108"/>
              <a:gd name="connsiteY8" fmla="*/ 320061 h 640123"/>
              <a:gd name="connsiteX9" fmla="*/ 8 w 3929108"/>
              <a:gd name="connsiteY9" fmla="*/ 320057 h 64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29108" h="640123">
                <a:moveTo>
                  <a:pt x="8" y="320057"/>
                </a:moveTo>
                <a:cubicBezTo>
                  <a:pt x="15" y="162552"/>
                  <a:pt x="697402" y="28243"/>
                  <a:pt x="1647302" y="2808"/>
                </a:cubicBezTo>
                <a:cubicBezTo>
                  <a:pt x="1752181" y="0"/>
                  <a:pt x="1858279" y="212879"/>
                  <a:pt x="1964553" y="212879"/>
                </a:cubicBezTo>
                <a:cubicBezTo>
                  <a:pt x="2070827" y="212879"/>
                  <a:pt x="2176926" y="0"/>
                  <a:pt x="2281805" y="2808"/>
                </a:cubicBezTo>
                <a:cubicBezTo>
                  <a:pt x="3231717" y="28244"/>
                  <a:pt x="3929108" y="162555"/>
                  <a:pt x="3929098" y="320063"/>
                </a:cubicBezTo>
                <a:cubicBezTo>
                  <a:pt x="3929098" y="477569"/>
                  <a:pt x="3231709" y="611879"/>
                  <a:pt x="2281804" y="637315"/>
                </a:cubicBezTo>
                <a:cubicBezTo>
                  <a:pt x="2176925" y="640123"/>
                  <a:pt x="2070826" y="427196"/>
                  <a:pt x="1964552" y="427196"/>
                </a:cubicBezTo>
                <a:cubicBezTo>
                  <a:pt x="1858278" y="427196"/>
                  <a:pt x="1752179" y="640123"/>
                  <a:pt x="1647300" y="637315"/>
                </a:cubicBezTo>
                <a:cubicBezTo>
                  <a:pt x="697390" y="611879"/>
                  <a:pt x="0" y="477568"/>
                  <a:pt x="7" y="320061"/>
                </a:cubicBezTo>
                <a:cubicBezTo>
                  <a:pt x="7" y="320060"/>
                  <a:pt x="8" y="320058"/>
                  <a:pt x="8" y="3200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aseline="42000" dirty="0"/>
          </a:p>
        </p:txBody>
      </p:sp>
      <p:sp>
        <p:nvSpPr>
          <p:cNvPr id="237" name="TextBox 236"/>
          <p:cNvSpPr txBox="1"/>
          <p:nvPr/>
        </p:nvSpPr>
        <p:spPr>
          <a:xfrm>
            <a:off x="3653788" y="4267200"/>
            <a:ext cx="68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</a:t>
            </a:r>
            <a:r>
              <a:rPr lang="en-US" sz="2800" baseline="30000" dirty="0" smtClean="0">
                <a:solidFill>
                  <a:schemeClr val="bg1"/>
                </a:solidFill>
              </a:rPr>
              <a:t>+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41" name="Прямоугольник 240"/>
          <p:cNvSpPr/>
          <p:nvPr/>
        </p:nvSpPr>
        <p:spPr>
          <a:xfrm>
            <a:off x="4191000" y="4343400"/>
            <a:ext cx="11355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  SO</a:t>
            </a:r>
            <a:r>
              <a:rPr lang="en-US" sz="2800" baseline="-25000" dirty="0" smtClean="0">
                <a:solidFill>
                  <a:schemeClr val="bg1"/>
                </a:solidFill>
              </a:rPr>
              <a:t>4</a:t>
            </a:r>
            <a:r>
              <a:rPr lang="en-US" sz="2800" baseline="30000" dirty="0" smtClean="0">
                <a:solidFill>
                  <a:schemeClr val="bg1"/>
                </a:solidFill>
              </a:rPr>
              <a:t>2-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5" name="Овал 244"/>
          <p:cNvSpPr/>
          <p:nvPr/>
        </p:nvSpPr>
        <p:spPr>
          <a:xfrm>
            <a:off x="2462186" y="4252914"/>
            <a:ext cx="814414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H</a:t>
            </a:r>
            <a:r>
              <a:rPr lang="en-US" sz="2000" b="1" baseline="30000" dirty="0" smtClean="0"/>
              <a:t>+</a:t>
            </a:r>
            <a:endParaRPr lang="ru-RU" sz="2000" b="1" baseline="30000" dirty="0"/>
          </a:p>
        </p:txBody>
      </p:sp>
      <p:sp>
        <p:nvSpPr>
          <p:cNvPr id="246" name="Овал 245"/>
          <p:cNvSpPr/>
          <p:nvPr/>
        </p:nvSpPr>
        <p:spPr>
          <a:xfrm>
            <a:off x="3810000" y="4183552"/>
            <a:ext cx="1143000" cy="769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HSO</a:t>
            </a:r>
            <a:r>
              <a:rPr lang="en-US" b="1" baseline="-25000" dirty="0" smtClean="0"/>
              <a:t>4</a:t>
            </a:r>
            <a:r>
              <a:rPr lang="en-US" b="1" baseline="30000" dirty="0" smtClean="0"/>
              <a:t>-</a:t>
            </a:r>
            <a:endParaRPr lang="ru-RU" b="1" baseline="30000" dirty="0"/>
          </a:p>
        </p:txBody>
      </p:sp>
      <p:grpSp>
        <p:nvGrpSpPr>
          <p:cNvPr id="20" name="Группа 61"/>
          <p:cNvGrpSpPr/>
          <p:nvPr/>
        </p:nvGrpSpPr>
        <p:grpSpPr>
          <a:xfrm rot="9044608">
            <a:off x="3084022" y="3983068"/>
            <a:ext cx="708361" cy="256981"/>
            <a:chOff x="3078794" y="1857364"/>
            <a:chExt cx="761546" cy="256981"/>
          </a:xfrm>
        </p:grpSpPr>
        <p:sp>
          <p:nvSpPr>
            <p:cNvPr id="249" name="Овал 24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56" name="Прямоугольник 25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59" name="Прямоугольник 25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" name="Группа 61"/>
          <p:cNvGrpSpPr/>
          <p:nvPr/>
        </p:nvGrpSpPr>
        <p:grpSpPr>
          <a:xfrm rot="10999886">
            <a:off x="3283469" y="4447054"/>
            <a:ext cx="708361" cy="256981"/>
            <a:chOff x="3078794" y="1857364"/>
            <a:chExt cx="761546" cy="256981"/>
          </a:xfrm>
        </p:grpSpPr>
        <p:sp>
          <p:nvSpPr>
            <p:cNvPr id="261" name="Овал 26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3" name="Прямоугольник 26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4" name="Прямоугольник 26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4" name="Группа 61"/>
          <p:cNvGrpSpPr/>
          <p:nvPr/>
        </p:nvGrpSpPr>
        <p:grpSpPr>
          <a:xfrm rot="13183645">
            <a:off x="2995307" y="4880318"/>
            <a:ext cx="708361" cy="256981"/>
            <a:chOff x="3078794" y="1857364"/>
            <a:chExt cx="761546" cy="256981"/>
          </a:xfrm>
        </p:grpSpPr>
        <p:sp>
          <p:nvSpPr>
            <p:cNvPr id="266" name="Овал 26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68" name="Прямоугольник 26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9" name="Прямоугольник 26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" name="Группа 61"/>
          <p:cNvGrpSpPr/>
          <p:nvPr/>
        </p:nvGrpSpPr>
        <p:grpSpPr>
          <a:xfrm rot="8788356">
            <a:off x="4812049" y="4786429"/>
            <a:ext cx="708361" cy="256981"/>
            <a:chOff x="3078794" y="1857364"/>
            <a:chExt cx="761546" cy="256981"/>
          </a:xfrm>
        </p:grpSpPr>
        <p:sp>
          <p:nvSpPr>
            <p:cNvPr id="271" name="Овал 27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3" name="Прямоугольник 27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4" name="Прямоугольник 27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8" name="Группа 61"/>
          <p:cNvGrpSpPr/>
          <p:nvPr/>
        </p:nvGrpSpPr>
        <p:grpSpPr>
          <a:xfrm rot="10991526">
            <a:off x="3877919" y="5624394"/>
            <a:ext cx="708361" cy="256981"/>
            <a:chOff x="3078794" y="1857364"/>
            <a:chExt cx="761546" cy="256981"/>
          </a:xfrm>
        </p:grpSpPr>
        <p:sp>
          <p:nvSpPr>
            <p:cNvPr id="276" name="Овал 27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8" name="Прямоугольник 27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9" name="Прямоугольник 27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30" name="Группа 61"/>
          <p:cNvGrpSpPr/>
          <p:nvPr/>
        </p:nvGrpSpPr>
        <p:grpSpPr>
          <a:xfrm rot="13177498">
            <a:off x="5174231" y="3049209"/>
            <a:ext cx="708361" cy="256981"/>
            <a:chOff x="3078794" y="1857364"/>
            <a:chExt cx="761546" cy="256981"/>
          </a:xfrm>
        </p:grpSpPr>
        <p:sp>
          <p:nvSpPr>
            <p:cNvPr id="281" name="Овал 28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4" name="Прямоугольник 28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85" name="Прямоугольник 28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24" name="Группа 61"/>
          <p:cNvGrpSpPr/>
          <p:nvPr/>
        </p:nvGrpSpPr>
        <p:grpSpPr>
          <a:xfrm rot="6985284">
            <a:off x="2699139" y="3715041"/>
            <a:ext cx="708361" cy="256981"/>
            <a:chOff x="3078794" y="1857364"/>
            <a:chExt cx="761546" cy="256981"/>
          </a:xfrm>
        </p:grpSpPr>
        <p:sp>
          <p:nvSpPr>
            <p:cNvPr id="287" name="Овал 28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2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89" name="Прямоугольник 2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93" name="Прямоугольник 29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95" name="TextBox 294"/>
          <p:cNvSpPr txBox="1"/>
          <p:nvPr/>
        </p:nvSpPr>
        <p:spPr>
          <a:xfrm>
            <a:off x="1676400" y="1371600"/>
            <a:ext cx="632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Б) двухосновной кислоты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ступень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= H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+ HSO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32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 ступень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aseline="30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+ 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ru-RU" sz="32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5334000" y="42672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SO</a:t>
            </a:r>
            <a:r>
              <a:rPr lang="en-US" sz="2000" b="1" baseline="-25000" dirty="0" smtClean="0"/>
              <a:t>4</a:t>
            </a:r>
            <a:r>
              <a:rPr lang="en-US" sz="2000" b="1" baseline="30000" dirty="0" smtClean="0"/>
              <a:t>2-</a:t>
            </a:r>
            <a:endParaRPr lang="ru-RU" sz="2000" b="1" baseline="30000" dirty="0"/>
          </a:p>
        </p:txBody>
      </p:sp>
      <p:cxnSp>
        <p:nvCxnSpPr>
          <p:cNvPr id="95" name="Прямая со стрелкой 94"/>
          <p:cNvCxnSpPr/>
          <p:nvPr/>
        </p:nvCxnSpPr>
        <p:spPr>
          <a:xfrm>
            <a:off x="5105400" y="2667000"/>
            <a:ext cx="457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0" presetClass="exit" presetSubtype="0" ac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69 C 0.02865 0.00902 0.06181 -0.00694 0.08021 0.01642 C 0.09705 0.0615 0.09618 0.05619 0.08021 0.14659 C 0.07934 0.15168 0.06615 0.1459 0.06181 0.1496 C 0.05816 0.15283 0.06181 0.15838 0.06181 0.16277 " pathEditMode="relative" rAng="0" ptsTypes="ffffA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" y="77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5 -0.04532 C 0.02413 -0.04879 0.02395 -0.05249 0.02309 -0.05572 C 0.021 -0.06335 0.01632 -0.0659 0.01198 -0.07052 C 0.00225 -0.08116 -0.00782 -0.09272 -0.01667 -0.10451 C -0.02014 -0.11861 -0.01528 -0.10335 -0.02292 -0.11491 C -0.029 -0.12416 -0.03212 -0.13595 -0.03889 -0.14451 C -0.03837 -0.15931 -0.0382 -0.1741 -0.03733 -0.1889 C -0.03716 -0.19168 -0.03368 -0.21133 -0.03247 -0.21225 C -0.02587 -0.21827 -0.02153 -0.21873 -0.01337 -0.22058 C -0.01181 -0.22127 -0.00973 -0.22104 -0.00868 -0.22289 C -0.0073 -0.2252 -0.00556 -0.23769 -0.004 -0.24185 " pathEditMode="relative" ptsTypes="ffffffffffA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-0.03908 C 0.04653 -0.05619 0.05521 -0.06914 0.06285 -0.08347 C 0.06459 -0.08671 0.06598 -0.09041 0.06771 -0.09388 C 0.07066 -0.09966 0.07709 -0.11099 0.07709 -0.11099 C 0.07657 -0.12 0.07674 -0.12925 0.07552 -0.13827 C 0.07535 -0.14012 0.06771 -0.15307 0.06771 -0.15307 C 0.05695 -0.17341 0.05052 -0.18312 0.03438 -0.19746 C 0.02986 -0.20139 0.02379 -0.19908 0.01841 -0.19977 C 0.0132 -0.20208 0.01042 -0.20601 0.00573 -0.21018 C 0.00226 -0.21711 -0.00382 -0.22474 -0.00382 -0.23353 " pathEditMode="relative" ptsTypes="fffffffffA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73988E-6 C 0.00295 0.00046 0.00712 0.00046 0.01041 0.00231 C 0.01302 0.00323 0.01389 0.0067 0.01632 0.00786 C 0.021 0.01017 0.03281 0.01294 0.03281 0.01341 C 0.04826 0.0282 0.04392 0.02034 0.04896 0.03421 C 0.04705 0.06867 0.05364 0.08069 0.03767 0.10358 C 0.03559 0.1119 0.03437 0.12231 0.02968 0.12994 C 0.02621 0.13526 0.0217 0.14034 0.01857 0.14589 C 0.01753 0.14774 0.01736 0.14936 0.01632 0.15144 " pathEditMode="relative" rAng="0" ptsTypes="ffffffffA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7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9653E-6 C -0.02673 0.00115 -0.04826 -0.0007 -0.07205 0.0074 C -0.08472 0.02081 -0.09462 0.03399 -0.1 0.05225 C -0.10087 0.07699 -0.10034 0.10173 -0.10225 0.1267 C -0.1026 0.12902 -0.10555 0.12994 -0.10694 0.13179 C -0.10868 0.13433 -0.11024 0.13641 -0.11146 0.13896 C -0.11493 0.14636 -0.11354 0.1526 -0.12066 0.15676 " pathEditMode="relative" rAng="0" ptsTypes="ffffffA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78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7341E-7 C -0.00226 0.01642 -0.00399 0.0252 -0.0092 0.03769 C -0.01111 0.05249 -0.01406 0.0548 -0.01754 0.06682 C -0.025 0.09156 -0.02622 0.10705 -0.0382 0.11699 C -0.04236 0.12786 -0.04583 0.13318 -0.05174 0.13827 C -0.10035 0.13387 -0.09132 0.13619 -0.12379 0.11699 C -0.12778 0.11792 -0.13559 0.12116 -0.13559 0.12139 " pathEditMode="relative" rAng="0" ptsTypes="ffffffA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1827 C 0.0066 -0.04116 0.01146 -0.06938 0.02014 -0.08927 C 0.0191 -0.09459 0.01962 -0.1006 0.01788 -0.10569 C 0.01701 -0.10869 0.01458 -0.10893 0.01302 -0.11101 C 0.00816 -0.11702 0.0059 -0.12419 0.00104 -0.1302 C -0.00399 -0.13668 -0.00139 -0.13552 -0.00573 -0.14385 C -0.01441 -0.16096 -0.00677 -0.14477 -0.01563 -0.15749 C -0.02622 -0.17252 -0.02917 -0.17969 -0.04444 -0.18201 C -0.05208 -0.18316 -0.0592 -0.18386 -0.06649 -0.18478 C -0.07396 -0.18871 -0.07517 -0.19542 -0.07969 -0.20374 " pathEditMode="relative" rAng="0" ptsTypes="fffffffffA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-93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84971E-6 C 0.00347 -0.00809 0.0066 -0.01341 0.01094 -0.01919 C 0.01753 -0.05873 0.00382 -0.08717 -0.01146 -0.10682 C -0.01615 -0.1126 -0.02413 -0.12856 -0.02413 -0.12809 C -0.02951 -0.16139 -0.02726 -0.14104 -0.02726 -0.19075 " pathEditMode="relative" rAng="0" ptsTypes="ffffA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9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5434E-6 C 0.00226 -0.01388 0.00469 -0.01642 0.01007 -0.0252 C 0.0132 -0.02983 0.01493 -0.03792 0.01875 -0.04046 C 0.02205 -0.04231 0.02917 -0.04625 0.02917 -0.04578 C 0.04393 -0.04555 0.05868 -0.04509 0.07327 -0.0437 C 0.07639 -0.04301 0.08959 -0.03492 0.09063 -0.03445 C 0.09236 -0.03353 0.09601 -0.03145 0.09601 -0.03122 C 0.12448 -0.03191 0.1533 -0.03168 0.18177 -0.03445 C 0.18212 -0.03445 0.19479 -0.04162 0.19775 -0.0437 C 0.19948 -0.04393 0.20313 -0.04625 0.20313 -0.04578 C 0.20469 -0.04833 0.20643 -0.05087 0.20851 -0.05295 C 0.20955 -0.05364 0.21216 -0.05364 0.21372 -0.05549 C 0.21997 -0.0622 0.22535 -0.07283 0.22952 -0.08324 C 0.23264 -0.10081 0.23004 -0.08948 0.23993 -0.11353 C 0.24236 -0.11954 0.23993 -0.13156 0.24341 -0.1348 C 0.24653 -0.13734 0.25052 -0.1348 0.25452 -0.1348 " pathEditMode="relative" rAng="0" ptsTypes="fffffffffffffffA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-69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46821E-6 L 0.1158 -0.00208 " pathEditMode="relative" rAng="0" ptsTypes="AA">
                                      <p:cBhvr>
                                        <p:cTn id="74" dur="5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1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39306E-6 L -0.1184 0.00208 " pathEditMode="relative" rAng="0" ptsTypes="AA">
                                      <p:cBhvr>
                                        <p:cTn id="76" dur="5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66 0.15676 L -0.00955 0.15676 " pathEditMode="relative" rAng="0" ptsTypes="AA">
                                      <p:cBhvr>
                                        <p:cTn id="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59 0.12139 L -0.00851 0.11723 " pathEditMode="relative" rAng="0" ptsTypes="AA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-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2037 L 0.03299 -0.19584 " pathEditMode="relative" rAng="0" ptsTypes="AA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-0.1908 L 0.09757 -0.1908 " pathEditMode="relative" rAng="0" ptsTypes="AA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0.15148 L 0.14115 0.15148 " pathEditMode="relative" rAng="0" ptsTypes="AA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8 0.16277 L -0.07535 0.16277 " pathEditMode="relative" rAng="0" ptsTypes="AA">
                                      <p:cBhvr>
                                        <p:cTn id="8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24185 L -0.146 -0.24832 " pathEditMode="relative" rAng="0" ptsTypes="AA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23353 L -0.15885 -0.2363 " pathEditMode="relative" rAng="0" ptsTypes="AA">
                                      <p:cBhvr>
                                        <p:cTn id="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-1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452 -0.1348 L 0.09705 -0.13734 " pathEditMode="relative" rAng="0" ptsTypes="AA">
                                      <p:cBhvr>
                                        <p:cTn id="9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6082 C -0.03681 -0.05897 -0.0342 -0.06452 -0.04341 -0.05203 C -0.04705 -0.04718 -0.0507 -0.0444 -0.05382 -0.03839 C -0.05643 -0.02659 -0.05278 -0.03908 -0.05903 -0.0296 C -0.06111 -0.02636 -0.0625 -0.02266 -0.06424 -0.01919 C -0.06511 -0.01758 -0.06684 -0.01411 -0.06684 -0.01411 C -0.06893 -0.00532 -0.07188 0.0007 -0.07327 0.01018 C -0.07292 0.02151 -0.07726 0.07008 -0.06163 0.07748 C -0.06025 0.08279 -0.05712 0.08927 -0.05382 0.09297 C -0.05139 0.09575 -0.04601 0.09991 -0.04601 0.09991 C -0.03993 0.11217 -0.04254 0.10708 -0.0382 0.11563 C -0.03594 0.12003 -0.02656 0.11378 -0.02656 0.1191 C -0.02656 0.12026 -0.02656 0.12142 -0.02656 0.12257 " pathEditMode="relative" ptsTypes="ffffffffffffA">
                                      <p:cBhvr>
                                        <p:cTn id="11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9371E-6 C 0.00191 -0.0081 0.00434 -0.01527 0.00816 -0.0222 C 0.02101 -0.07447 0.0099 -0.02475 0.01337 -0.1538 C 0.01372 -0.16582 0.02934 -0.18201 0.03872 -0.18571 C 0.04202 -0.1871 0.04879 -0.18964 0.04879 -0.18941 C 0.06007 -0.18895 0.07101 -0.18872 0.08229 -0.18756 C 0.08577 -0.18733 0.09254 -0.18571 0.09254 -0.18548 " pathEditMode="relative" rAng="0" ptsTypes="ffffffA">
                                      <p:cBhvr>
                                        <p:cTn id="1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95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6087E-6 C 0.00434 -0.02058 0.00885 -0.08742 -0.01302 -0.09944 C -0.02309 -0.11447 -0.03733 -0.11517 -0.05069 -0.11725 C -0.06944 -0.11609 -0.07639 -0.11447 -0.09236 -0.11147 C -0.1 -0.10731 -0.10226 -0.09412 -0.10781 -0.0858 C -0.11042 -0.08163 -0.11563 -0.07377 -0.11563 -0.07354 C -0.11615 -0.07169 -0.11632 -0.06961 -0.11701 -0.06776 C -0.11771 -0.06545 -0.11962 -0.06175 -0.11962 -0.06151 " pathEditMode="relative" rAng="0" ptsTypes="fffffffA">
                                      <p:cBhvr>
                                        <p:cTn id="135" dur="5000" spd="-100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59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26549E-6 C 0.01927 -0.00693 0.03941 -0.01179 0.0592 -0.01688 C 0.07448 -0.02729 0.05504 -0.01503 0.07031 -0.02243 C 0.07847 -0.02636 0.08472 -0.03422 0.09271 -0.03908 C 0.09393 -0.04093 0.09497 -0.04301 0.09636 -0.04463 C 0.09792 -0.04625 0.10035 -0.04671 0.10174 -0.04833 C 0.10486 -0.0518 0.10677 -0.05573 0.1092 -0.05943 C 0.11181 -0.06336 0.11667 -0.07076 0.11667 -0.07053 C 0.1184 -0.08672 0.12049 -0.09782 0.11667 -0.11494 C 0.11615 -0.11771 0.11268 -0.11864 0.11094 -0.12072 C 0.10521 -0.12743 0.09879 -0.13483 0.09271 -0.14107 C 0.08646 -0.14708 0.07726 -0.15286 0.07031 -0.15749 C 0.06719 -0.1598 0.0592 -0.16119 0.0592 -0.16096 C 0.03663 -0.16027 0.025 -0.15888 0.00538 -0.15587 C -0.00712 -0.14708 0.00886 -0.15703 -0.00937 -0.15009 C -0.01458 -0.14824 -0.01632 -0.14477 -0.02222 -0.14477 " pathEditMode="relative" rAng="0" ptsTypes="fffffffffffffffA">
                                      <p:cBhvr>
                                        <p:cTn id="13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81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1175E-6 C 0.01996 0.0007 0.03958 0.0007 0.05955 0.00185 C 0.07812 0.00278 0.09774 0.01434 0.1092 0.02706 C 0.11371 0.03192 0.11528 0.0377 0.11927 0.04302 C 0.12309 0.05343 0.12604 0.05967 0.11927 0.07355 C 0.11771 0.07702 0.10729 0.07702 0.10729 0.07725 C 0.10104 0.08442 0.09427 0.09344 0.08559 0.09875 C 0.07101 0.11818 0.04653 0.12581 0.0217 0.12905 C 0.01111 0.13876 0.00486 0.15033 -0.00399 0.16143 C -0.00712 0.17091 -0.00486 0.16536 -0.01389 0.17762 L -0.01389 0.17785 C -0.01667 0.18502 -0.01667 0.19334 -0.01997 0.20074 C -0.02118 0.20421 -0.02413 0.20676 -0.0257 0.20999 " pathEditMode="relative" rAng="0" ptsTypes="fffffffffFffA">
                                      <p:cBhvr>
                                        <p:cTn id="139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" y="10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19 0.23358 C -0.08542 0.2308 -0.08143 0.22756 -0.07396 0.22502 C -0.06927 0.21854 -0.06372 0.21669 -0.05834 0.21114 C -0.05313 0.20559 -0.04913 0.19819 -0.04271 0.19565 C -0.03663 0.19056 -0.03264 0.18917 -0.02587 0.18686 C -0.01563 0.17761 -0.02934 0.18917 -0.01684 0.18177 C -0.01042 0.17807 -0.00538 0.17414 0.00139 0.17137 C 0.00399 0.16905 0.00642 0.16628 0.0092 0.16443 C 0.01094 0.16327 0.01285 0.16235 0.01441 0.16096 C 0.01753 0.15842 0.02048 0.15518 0.02344 0.1524 C 0.02465 0.15125 0.02725 0.14893 0.02725 0.14893 C 0.03021 0.11286 0.03073 0.09042 0.02864 0.04856 C 0.02847 0.04371 0.02048 0.03769 0.01823 0.03469 C 0.01389 0.02335 0.0092 0.01249 0.00399 0.00185 C 0.00295 -0.00023 0.00173 -0.00255 8.67362E-19 -0.00347 C -0.00087 -0.00393 8.67362E-19 -0.00116 8.67362E-19 8.51064E-7 " pathEditMode="relative" ptsTypes="fffffffffffffffA">
                                      <p:cBhvr>
                                        <p:cTn id="1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93987E-6 C 0.00764 0.00254 0.01233 0.00971 0.01875 0.01433 C 0.02188 0.01665 0.02604 0.01803 0.029 0.02081 C 0.03577 0.02728 0.04167 0.0333 0.04948 0.03839 C 0.05347 0.04602 0.05816 0.05365 0.0632 0.06082 C 0.06198 0.06961 0.06198 0.07909 0.05972 0.08788 C 0.05903 0.09042 0.05608 0.09204 0.05452 0.09435 C 0.04809 0.1036 0.0415 0.11239 0.03229 0.11979 C 0.02379 0.1265 0.0191 0.13621 0.01181 0.14384 C 0.00209 0.15402 -0.00833 0.16281 -0.01857 0.17252 C -0.01996 0.17622 -0.02864 0.18963 -0.02882 0.19172 C -0.02969 0.2012 -0.02882 0.21091 -0.02882 0.22062 " pathEditMode="relative" rAng="0" ptsTypes="fffffffffffA">
                                      <p:cBhvr>
                                        <p:cTn id="143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 animBg="1"/>
      <p:bldP spid="233" grpId="1" animBg="1"/>
      <p:bldP spid="237" grpId="0"/>
      <p:bldP spid="237" grpId="1"/>
      <p:bldP spid="241" grpId="0"/>
      <p:bldP spid="241" grpId="1"/>
      <p:bldP spid="245" grpId="0" animBg="1"/>
      <p:bldP spid="246" grpId="1" animBg="1"/>
      <p:bldP spid="246" grpId="2" animBg="1"/>
      <p:bldP spid="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ступень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H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4000" baseline="30000" dirty="0" err="1" smtClean="0">
                <a:latin typeface="Times New Roman" pitchFamily="18" charset="0"/>
                <a:cs typeface="Times New Roman" pitchFamily="18" charset="0"/>
              </a:rPr>
              <a:t>дигидрофосфат</a:t>
            </a:r>
            <a:r>
              <a:rPr lang="ru-RU" sz="4000" baseline="30000" dirty="0" smtClean="0">
                <a:latin typeface="Times New Roman" pitchFamily="18" charset="0"/>
                <a:cs typeface="Times New Roman" pitchFamily="18" charset="0"/>
              </a:rPr>
              <a:t> ион 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ступень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H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4000" baseline="30000" dirty="0" err="1" smtClean="0">
                <a:latin typeface="Times New Roman" pitchFamily="18" charset="0"/>
                <a:cs typeface="Times New Roman" pitchFamily="18" charset="0"/>
              </a:rPr>
              <a:t>гидрофосфат</a:t>
            </a:r>
            <a:r>
              <a:rPr lang="ru-RU" sz="4000" baseline="30000" dirty="0" smtClean="0">
                <a:latin typeface="Times New Roman" pitchFamily="18" charset="0"/>
                <a:cs typeface="Times New Roman" pitchFamily="18" charset="0"/>
              </a:rPr>
              <a:t> ион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 ступень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H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3-</a:t>
            </a:r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4000" baseline="30000" dirty="0" smtClean="0">
                <a:latin typeface="Times New Roman" pitchFamily="18" charset="0"/>
                <a:cs typeface="Times New Roman" pitchFamily="18" charset="0"/>
              </a:rPr>
              <a:t>фосфат ион</a:t>
            </a:r>
            <a:endParaRPr lang="ru-RU" sz="40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5800" y="0"/>
            <a:ext cx="7929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Диссоциация</a:t>
            </a:r>
            <a:r>
              <a:rPr kumimoji="0" lang="ru-RU" sz="5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кислот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5638800" y="3581400"/>
            <a:ext cx="457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638800" y="2057400"/>
            <a:ext cx="457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791200" y="5105400"/>
            <a:ext cx="457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42910" y="1600200"/>
            <a:ext cx="5224490" cy="4525963"/>
          </a:xfrm>
        </p:spPr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Гидрокабонат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калия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Гидросульфат кальция</a:t>
            </a:r>
          </a:p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Дигидрофосфат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магния</a:t>
            </a:r>
          </a:p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Гидрофосфат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натрия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791200" y="1600200"/>
            <a:ext cx="2709890" cy="4525963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KHCO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Ca(HSO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Mg(H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HPO</a:t>
            </a:r>
            <a:r>
              <a:rPr lang="en-US" sz="32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089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Изменение окраски индикаторов </a:t>
            </a:r>
          </a:p>
        </p:txBody>
      </p:sp>
      <p:graphicFrame>
        <p:nvGraphicFramePr>
          <p:cNvPr id="3" name="Group 39"/>
          <p:cNvGraphicFramePr>
            <a:graphicFrameLocks noGrp="1"/>
          </p:cNvGraphicFramePr>
          <p:nvPr>
            <p:ph idx="1"/>
          </p:nvPr>
        </p:nvGraphicFramePr>
        <p:xfrm>
          <a:off x="1331913" y="1412875"/>
          <a:ext cx="6264696" cy="32960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185151"/>
                <a:gridCol w="3079545"/>
              </a:tblGrid>
              <a:tr h="8849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Индикатор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F967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Кислая среда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F9679B"/>
                    </a:solidFill>
                  </a:tcPr>
                </a:tc>
              </a:tr>
              <a:tr h="465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Лакмус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Красный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FF0000"/>
                    </a:solidFill>
                  </a:tcPr>
                </a:tc>
              </a:tr>
              <a:tr h="798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Метиловый оранжевый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  Красный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rgbClr val="FF0000"/>
                    </a:solidFill>
                  </a:tcPr>
                </a:tc>
              </a:tr>
              <a:tr h="9479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Фенолфталеин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Бесцветный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13332" name="Text Box 56"/>
          <p:cNvSpPr txBox="1">
            <a:spLocks noChangeArrowheads="1"/>
          </p:cNvSpPr>
          <p:nvPr/>
        </p:nvSpPr>
        <p:spPr bwMode="auto">
          <a:xfrm>
            <a:off x="684213" y="4868863"/>
            <a:ext cx="77866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Кислота на букву К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Красный любит цвет она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Химические свойства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71550" y="1773238"/>
            <a:ext cx="7467600" cy="4772025"/>
          </a:xfrm>
        </p:spPr>
        <p:txBody>
          <a:bodyPr/>
          <a:lstStyle/>
          <a:p>
            <a:pPr marL="571500" indent="-571500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Взаимодействие с металлами</a:t>
            </a:r>
          </a:p>
          <a:p>
            <a:pPr marL="571500" indent="-571500"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1860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г., Н.Н.Бекетов – </a:t>
            </a:r>
          </a:p>
          <a:p>
            <a:pPr marL="571500" indent="-571500"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ряд напряжения металлов</a:t>
            </a:r>
          </a:p>
          <a:p>
            <a:pPr marL="571500" indent="-571500"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im8-tub-ru.yandex.net/i?id=369714438-51-72&amp;n=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453368"/>
            <a:ext cx="1752600" cy="2347232"/>
          </a:xfrm>
          <a:prstGeom prst="rect">
            <a:avLst/>
          </a:prstGeom>
          <a:noFill/>
        </p:spPr>
      </p:pic>
      <p:pic>
        <p:nvPicPr>
          <p:cNvPr id="6" name="Picture 4" descr="http://www.lenbaza.ru/upload/iblock/b3f/b3f2c83105e466efc006a93b7da210f6.JPG"/>
          <p:cNvPicPr>
            <a:picLocks noChangeAspect="1" noChangeArrowheads="1"/>
          </p:cNvPicPr>
          <p:nvPr/>
        </p:nvPicPr>
        <p:blipFill>
          <a:blip r:embed="rId4" cstate="print"/>
          <a:srcRect t="47285" b="43056"/>
          <a:stretch>
            <a:fillRect/>
          </a:stretch>
        </p:blipFill>
        <p:spPr bwMode="auto">
          <a:xfrm>
            <a:off x="0" y="50292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Химические свойства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71550" y="1773238"/>
            <a:ext cx="7467600" cy="4772025"/>
          </a:xfrm>
        </p:spPr>
        <p:txBody>
          <a:bodyPr/>
          <a:lstStyle/>
          <a:p>
            <a:pPr marL="571500" indent="-571500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Взаимодействие с металлами</a:t>
            </a:r>
          </a:p>
          <a:p>
            <a:pPr marL="571500" indent="-571500"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1 условие: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металл должен находиться в ряду напряжения левее водорода</a:t>
            </a:r>
          </a:p>
          <a:p>
            <a:pPr marL="571500" indent="-571500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Zn + 2HCl = ZnCl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571500" indent="-571500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Cu + HCl =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4038600" y="5410200"/>
            <a:ext cx="228600" cy="457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685800"/>
            <a:ext cx="7434263" cy="5440363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Pb + 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2 условие: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результате реакции должна образоваться растворимая соль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Pb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т.к.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PbSO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нерастворимая соль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4495800" y="3048000"/>
            <a:ext cx="228600" cy="457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Химические свойства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71550" y="1773238"/>
            <a:ext cx="7467600" cy="4772025"/>
          </a:xfrm>
        </p:spPr>
        <p:txBody>
          <a:bodyPr/>
          <a:lstStyle/>
          <a:p>
            <a:pPr marL="571500" indent="-571500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 Взаимодействие с основными оксидами</a:t>
            </a:r>
          </a:p>
          <a:p>
            <a:pPr marL="571500" indent="-57150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 algn="ctr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CuO = CuSO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4038600" y="5410200"/>
            <a:ext cx="228600" cy="457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516548" y="3200400"/>
            <a:ext cx="2840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Химические свойства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71550" y="1773238"/>
            <a:ext cx="7467600" cy="4772025"/>
          </a:xfrm>
          <a:solidFill>
            <a:schemeClr val="bg1"/>
          </a:solidFill>
        </p:spPr>
        <p:txBody>
          <a:bodyPr/>
          <a:lstStyle/>
          <a:p>
            <a:pPr marL="571500" indent="-571500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 Взаимодействие с основаниями</a:t>
            </a: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Na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algn="ctr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+ 2HCl = CuCl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+ 2H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+2Cl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Cu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+ 2Cl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+ 2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Химические свойства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1000" y="1773238"/>
            <a:ext cx="8458200" cy="4772025"/>
          </a:xfrm>
        </p:spPr>
        <p:txBody>
          <a:bodyPr/>
          <a:lstStyle/>
          <a:p>
            <a:pPr marL="571500" indent="-571500"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Г) Взаимодействие с солями</a:t>
            </a: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+ 2HCl = 2NaCl + CO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2Na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+ 2H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+ 2Cl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= 2Na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+ 2Cl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↑ +H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+ 2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algn="ctr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 algn="ctr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BaCl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BaSO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↓+ 2HCl</a:t>
            </a:r>
          </a:p>
          <a:p>
            <a:pPr marL="571500" indent="-571500" algn="ctr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+ 2Cl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+ 2H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BaSO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↓+ 2H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+ 2Cl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571500" indent="-571500" algn="ctr"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 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BaSO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↓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2332037"/>
            <a:ext cx="7281863" cy="3840163"/>
          </a:xfrm>
        </p:spPr>
        <p:txBody>
          <a:bodyPr/>
          <a:lstStyle/>
          <a:p>
            <a:pPr marL="0">
              <a:spcBef>
                <a:spcPts val="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Cl 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AgCl↓</a:t>
            </a:r>
          </a:p>
          <a:p>
            <a:pPr marL="0">
              <a:spcBef>
                <a:spcPts val="0"/>
              </a:spcBef>
              <a:buNone/>
            </a:pP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белый)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= BaSO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↓</a:t>
            </a:r>
            <a:endParaRPr lang="en-US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                                          (белый)</a:t>
            </a:r>
            <a:endParaRPr lang="en-US" b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3-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↓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                                           (желтый)</a:t>
            </a:r>
            <a:endParaRPr lang="ru-RU" b="1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750" y="765175"/>
            <a:ext cx="79295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Качественные реакции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38" y="838200"/>
            <a:ext cx="7858125" cy="5287963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Кислоты – сложные вещества, состоящие из катионов водорода и анионов кислотного остатка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Химические свойства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Кислота + металл = соль + водород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Кислота + оксид металла = соль + вода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Кислота + основание = соль + вода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Кислота + соль = др. кислота + др. соль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914400"/>
            <a:ext cx="7815263" cy="52117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какими из перечисленных веществ прореагирует серная кислота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47600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Оксид цинка</a:t>
            </a:r>
          </a:p>
          <a:p>
            <a:pPr marL="1476000" indent="-514350">
              <a:buFont typeface="+mj-lt"/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калия</a:t>
            </a:r>
          </a:p>
          <a:p>
            <a:pPr marL="147600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Нитрат бария</a:t>
            </a:r>
          </a:p>
          <a:p>
            <a:pPr marL="147600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Алюминий </a:t>
            </a:r>
          </a:p>
          <a:p>
            <a:pPr marL="147600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Золото</a:t>
            </a:r>
          </a:p>
          <a:p>
            <a:pPr marL="1476000" indent="-514350">
              <a:buFont typeface="+mj-lt"/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магния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/>
              <a:t>Домашнее задание: </a:t>
            </a:r>
          </a:p>
          <a:p>
            <a:endParaRPr lang="ru-RU" sz="4000" b="1" dirty="0" smtClean="0"/>
          </a:p>
          <a:p>
            <a:pPr>
              <a:buFont typeface="Arial" charset="0"/>
              <a:buNone/>
            </a:pPr>
            <a:r>
              <a:rPr lang="ru-RU" sz="4000" b="1" dirty="0" smtClean="0"/>
              <a:t>                     §38, упр. 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оформления для презентаций по хими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803</Words>
  <Application>Microsoft Office PowerPoint</Application>
  <PresentationFormat>Экран (4:3)</PresentationFormat>
  <Paragraphs>359</Paragraphs>
  <Slides>20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Шаблон оформления для презентаций по химии</vt:lpstr>
      <vt:lpstr>Тема урока: Кислоты в свете ТЭД</vt:lpstr>
      <vt:lpstr>Кислоты </vt:lpstr>
      <vt:lpstr>Слайд 3</vt:lpstr>
      <vt:lpstr>2. Классификация кислот </vt:lpstr>
      <vt:lpstr>Слайд 5</vt:lpstr>
      <vt:lpstr>Слайд 6</vt:lpstr>
      <vt:lpstr>Слайд 7</vt:lpstr>
      <vt:lpstr>Слайд 8</vt:lpstr>
      <vt:lpstr>Слайд 9</vt:lpstr>
      <vt:lpstr>4. Изменение окраски индикаторов </vt:lpstr>
      <vt:lpstr>5. Химические свойства </vt:lpstr>
      <vt:lpstr>5. Химические свойства </vt:lpstr>
      <vt:lpstr>Слайд 13</vt:lpstr>
      <vt:lpstr>5. Химические свойства </vt:lpstr>
      <vt:lpstr>5. Химические свойства </vt:lpstr>
      <vt:lpstr>5. Химические свойства </vt:lpstr>
      <vt:lpstr>6. Качественные реакции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Кислоты </dc:title>
  <dc:creator>Светланка</dc:creator>
  <cp:lastModifiedBy>RePack by SPecialiST</cp:lastModifiedBy>
  <cp:revision>73</cp:revision>
  <dcterms:created xsi:type="dcterms:W3CDTF">2012-04-30T13:29:46Z</dcterms:created>
  <dcterms:modified xsi:type="dcterms:W3CDTF">2013-12-09T08:57:06Z</dcterms:modified>
</cp:coreProperties>
</file>