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1" r:id="rId2"/>
    <p:sldId id="336" r:id="rId3"/>
    <p:sldId id="337" r:id="rId4"/>
    <p:sldId id="340" r:id="rId5"/>
    <p:sldId id="338" r:id="rId6"/>
    <p:sldId id="339" r:id="rId7"/>
    <p:sldId id="289" r:id="rId8"/>
    <p:sldId id="341" r:id="rId9"/>
    <p:sldId id="344" r:id="rId10"/>
    <p:sldId id="345" r:id="rId11"/>
    <p:sldId id="346" r:id="rId12"/>
    <p:sldId id="347" r:id="rId13"/>
    <p:sldId id="348" r:id="rId14"/>
    <p:sldId id="343" r:id="rId15"/>
    <p:sldId id="349" r:id="rId16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8C9D"/>
    <a:srgbClr val="9AA7B4"/>
    <a:srgbClr val="B0BAC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93" autoAdjust="0"/>
    <p:restoredTop sz="94834" autoAdjust="0"/>
  </p:normalViewPr>
  <p:slideViewPr>
    <p:cSldViewPr>
      <p:cViewPr varScale="1">
        <p:scale>
          <a:sx n="80" d="100"/>
          <a:sy n="80" d="100"/>
        </p:scale>
        <p:origin x="-170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FE488B5-E886-466E-A60E-643FB0053A33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2B7E102-88C8-411E-9738-8256D2B6AA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43213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96411B9-97E3-4C91-B6B8-167044E9B0FD}" type="slidenum">
              <a:rPr lang="ru-RU" smtClean="0"/>
              <a:pPr/>
              <a:t>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xmlns="" val="3083101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AA199-D388-439D-A08B-2730E2832D24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11748-F631-46F8-A273-04F49A38C2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15556752"/>
      </p:ext>
    </p:extLst>
  </p:cSld>
  <p:clrMapOvr>
    <a:masterClrMapping/>
  </p:clrMapOvr>
  <p:transition spd="slow">
    <p:pull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D265C-7580-4DDC-8E38-39B8081A062C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E34111-D9AF-42C1-B21F-8CE83C2065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4381822"/>
      </p:ext>
    </p:extLst>
  </p:cSld>
  <p:clrMapOvr>
    <a:masterClrMapping/>
  </p:clrMapOvr>
  <p:transition spd="slow">
    <p:pull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97CB7-E9E1-481F-A3C1-A46698F4B2A6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57580-B6BE-49E2-A039-AA8255BEAF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7276911"/>
      </p:ext>
    </p:extLst>
  </p:cSld>
  <p:clrMapOvr>
    <a:masterClrMapping/>
  </p:clrMapOvr>
  <p:transition spd="slow">
    <p:pull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342A-6651-4376-A2D9-FF7F8FF07F23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63022-245D-44B7-8418-F7045DDC35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71794049"/>
      </p:ext>
    </p:extLst>
  </p:cSld>
  <p:clrMapOvr>
    <a:masterClrMapping/>
  </p:clrMapOvr>
  <p:transition spd="slow">
    <p:pull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B0FEF-7A75-478D-8948-0133C99247F7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1F759-7607-4748-8166-F054B9008E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2485338"/>
      </p:ext>
    </p:extLst>
  </p:cSld>
  <p:clrMapOvr>
    <a:masterClrMapping/>
  </p:clrMapOvr>
  <p:transition spd="slow">
    <p:pull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FA418-33BD-4082-8872-C2E6A627CD3C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3D462-72ED-4325-9F60-32CDDF4E8A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6107963"/>
      </p:ext>
    </p:extLst>
  </p:cSld>
  <p:clrMapOvr>
    <a:masterClrMapping/>
  </p:clrMapOvr>
  <p:transition spd="slow">
    <p:pull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A07A4-4673-4A6B-A182-5D507283F9CE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60C66-017B-4563-92D3-BA8F049DEE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3676986"/>
      </p:ext>
    </p:extLst>
  </p:cSld>
  <p:clrMapOvr>
    <a:masterClrMapping/>
  </p:clrMapOvr>
  <p:transition spd="slow">
    <p:pull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CEBAB-2557-4718-9F05-DE1CFD7DAF23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5C58E-075E-413C-B36D-76C1AD069A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84127138"/>
      </p:ext>
    </p:extLst>
  </p:cSld>
  <p:clrMapOvr>
    <a:masterClrMapping/>
  </p:clrMapOvr>
  <p:transition spd="slow">
    <p:pull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E5330-1AC3-465D-A39D-C4AE79261E23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C0206-49E8-403E-A010-DF88612667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09096326"/>
      </p:ext>
    </p:extLst>
  </p:cSld>
  <p:clrMapOvr>
    <a:masterClrMapping/>
  </p:clrMapOvr>
  <p:transition spd="slow">
    <p:pull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0E534-5B34-4BA4-9A71-F9F17E667120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29326-86D2-459F-90DF-025362E2AB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6322494"/>
      </p:ext>
    </p:extLst>
  </p:cSld>
  <p:clrMapOvr>
    <a:masterClrMapping/>
  </p:clrMapOvr>
  <p:transition spd="slow">
    <p:pull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81862-B21B-4E93-A45E-FDA837059419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6C188-DB7D-4E6A-8E44-61571E283C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78836042"/>
      </p:ext>
    </p:extLst>
  </p:cSld>
  <p:clrMapOvr>
    <a:masterClrMapping/>
  </p:clrMapOvr>
  <p:transition spd="slow"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F49E28-F3A8-4A7B-A896-7F8C7D445B60}" type="datetimeFigureOut">
              <a:rPr lang="ru-RU"/>
              <a:pPr>
                <a:defRPr/>
              </a:pPr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86E76D0-5E4F-4DEB-852D-6F99F388A8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r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Relationship Id="rId9" Type="http://schemas.openxmlformats.org/officeDocument/2006/relationships/image" Target="../media/image5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5" y="188913"/>
            <a:ext cx="9144000" cy="2170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Откуда взялось это имя - матрёшка? Одни утверждают – от имени Маша; другие – от имени Матрёна (с лат. – мать) </a:t>
            </a:r>
          </a:p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конце 19 в. в России матрёшка получила широкую известность. Вскоре после матрёшек, расписанных цветочными орнаментами, появились матрёшки, украшенные живописными сюжетами из сказок и былин. </a:t>
            </a:r>
          </a:p>
        </p:txBody>
      </p:sp>
      <p:pic>
        <p:nvPicPr>
          <p:cNvPr id="20483" name="Picture 8" descr="http://www.samoffar.ru/images/fabrication__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584825" y="4005263"/>
            <a:ext cx="3563938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541338" y="2062163"/>
            <a:ext cx="3673476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12" descr="http://www.spdk.ru/uploads/partnersss/matreska/5m-28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68538" y="3857625"/>
            <a:ext cx="3381375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14" descr="http://i076.radikal.ru/0901/0b/06d0e5a8d084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383088" y="2346325"/>
            <a:ext cx="2324100" cy="27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7" name="TextBox 3"/>
          <p:cNvSpPr txBox="1">
            <a:spLocks noChangeArrowheads="1"/>
          </p:cNvSpPr>
          <p:nvPr/>
        </p:nvSpPr>
        <p:spPr bwMode="auto">
          <a:xfrm>
            <a:off x="2025650" y="2852738"/>
            <a:ext cx="21145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Классическая матрешка</a:t>
            </a:r>
          </a:p>
        </p:txBody>
      </p:sp>
      <p:sp>
        <p:nvSpPr>
          <p:cNvPr id="20488" name="TextBox 6"/>
          <p:cNvSpPr txBox="1">
            <a:spLocks noChangeArrowheads="1"/>
          </p:cNvSpPr>
          <p:nvPr/>
        </p:nvSpPr>
        <p:spPr bwMode="auto">
          <a:xfrm>
            <a:off x="6588125" y="3421063"/>
            <a:ext cx="2011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ru-RU" sz="1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Современные матрешки 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38" y="404813"/>
            <a:ext cx="3749675" cy="63706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120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Матрёшек делают из хорошо высушенной долговечной древе-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сины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липы и березы. Первой делается маленькая матрёшка. </a:t>
            </a:r>
          </a:p>
          <a:p>
            <a:pPr algn="ctr">
              <a:lnSpc>
                <a:spcPts val="2700"/>
              </a:lnSpc>
              <a:spcAft>
                <a:spcPts val="120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 росписью матрёшек грунтуют, после росписи - лакируют. </a:t>
            </a:r>
          </a:p>
          <a:p>
            <a:pPr algn="ctr">
              <a:lnSpc>
                <a:spcPts val="2700"/>
              </a:lnSpc>
              <a:spcAft>
                <a:spcPts val="120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Первым делом разрисовывается лицо игрушки и передник с живописным изображением, и уже потом - сарафан и косынка. </a:t>
            </a:r>
          </a:p>
        </p:txBody>
      </p:sp>
      <p:pic>
        <p:nvPicPr>
          <p:cNvPr id="21507" name="Picture 2" descr="http://zen-designer.ru/images/user/learn/rospis-matryoshek/matroska_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635896" y="31692"/>
            <a:ext cx="2788300" cy="234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4" descr="http://www.nestingdolls.ru/pic/tech/tech02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6322725" y="31692"/>
            <a:ext cx="2821275" cy="234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6" descr="http://www.nestingdolls.ru/pic/tech/tech04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3635892" y="2204864"/>
            <a:ext cx="2912698" cy="23399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8" descr="http://www.ruspromysel.ru/khokhlom/images/matr1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6458254" y="2204864"/>
            <a:ext cx="2650250" cy="234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10" descr="http://www.aif.ru/pictures/201302/8-rospis-matreshki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4577752" y="4437112"/>
            <a:ext cx="3810672" cy="244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1"/>
          <p:cNvSpPr>
            <a:spLocks noChangeArrowheads="1"/>
          </p:cNvSpPr>
          <p:nvPr/>
        </p:nvSpPr>
        <p:spPr bwMode="auto">
          <a:xfrm>
            <a:off x="0" y="255588"/>
            <a:ext cx="5795963" cy="266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9388" indent="1793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indent="0" algn="ctr">
              <a:lnSpc>
                <a:spcPts val="2700"/>
              </a:lnSpc>
              <a:spcBef>
                <a:spcPct val="0"/>
              </a:spcBef>
              <a:spcAft>
                <a:spcPts val="1200"/>
              </a:spcAft>
              <a:buFontTx/>
              <a:buNone/>
              <a:defRPr/>
            </a:pPr>
            <a:r>
              <a:rPr lang="ru-RU" sz="2400" b="1" spc="-8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В России несколько мест, где </a:t>
            </a:r>
            <a:r>
              <a:rPr lang="ru-RU" sz="2400" b="1" spc="-80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тради-ционно</a:t>
            </a:r>
            <a:r>
              <a:rPr lang="ru-RU" sz="2400" b="1" spc="-8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ru-RU" sz="2400" b="1" spc="-2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производятся </a:t>
            </a:r>
            <a:r>
              <a:rPr lang="ru-RU" sz="2400" b="1" spc="-2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матрёшки - и везде эти куклы имеют особенности.</a:t>
            </a:r>
          </a:p>
          <a:p>
            <a:pPr marL="0" indent="0" algn="ctr">
              <a:lnSpc>
                <a:spcPts val="2700"/>
              </a:lnSpc>
              <a:spcBef>
                <a:spcPct val="0"/>
              </a:spcBef>
              <a:buFontTx/>
              <a:buNone/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Матрёшки из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с.Полховский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Майдан знамениты своими "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розанными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" рисунками, основной элемент орнамента – цветок шиповника. </a:t>
            </a:r>
          </a:p>
        </p:txBody>
      </p:sp>
      <p:pic>
        <p:nvPicPr>
          <p:cNvPr id="22531" name="Picture 4" descr="http://kraeved1147.photofile.users.photofile.ru/photo/kraeved1147.photofile/4171102/xlarge/101667022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88938" y="2931492"/>
            <a:ext cx="5463182" cy="3636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8" descr="http://img.ashkimsin.ru/forums/monthly_04_2010/user2076/post53937_img1_1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652120" y="195590"/>
            <a:ext cx="3420070" cy="636750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6378575"/>
            <a:ext cx="91440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i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Полховские</a:t>
            </a: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матрешки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Прямоугольник 1"/>
          <p:cNvSpPr>
            <a:spLocks noChangeArrowheads="1"/>
          </p:cNvSpPr>
          <p:nvPr/>
        </p:nvSpPr>
        <p:spPr bwMode="auto">
          <a:xfrm>
            <a:off x="12700" y="319088"/>
            <a:ext cx="9144000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Семёновские матрёшки - легко узнаются по большим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незакрашенным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плоскостям и пышному букету фантастических цветов на фартучке. Они отличаются своей "вместительностью" - традиционно такая матрёшка состоит из 15-18 кукол, а самая вместительная матрёшка - это 72 куклы, самая большая из которых составляет целый метр в высоту!</a:t>
            </a:r>
          </a:p>
        </p:txBody>
      </p:sp>
      <p:pic>
        <p:nvPicPr>
          <p:cNvPr id="23555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62475" y="295275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4" descr="http://promisly.ru/files/u1/8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252413" y="2984500"/>
            <a:ext cx="4968876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700" y="6308725"/>
            <a:ext cx="91313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Семёновские матрёшки </a:t>
            </a:r>
            <a:endParaRPr lang="ru-RU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96925"/>
            <a:ext cx="4500563" cy="5264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Вятская матрешка – наиболее северная из всех Российских матрешек. </a:t>
            </a:r>
          </a:p>
          <a:p>
            <a:pPr algn="ctr"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Она изображает девушку-северянку с мягкой застенчивой улыбкой. </a:t>
            </a:r>
          </a:p>
          <a:p>
            <a:pPr algn="ctr"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Основой в композиции является: рыже-русые волосы, большие голубые глаза, яркие сочные цветовые гаммы при оформлении передников,   в которых преобладают красные цвета. </a:t>
            </a:r>
          </a:p>
        </p:txBody>
      </p:sp>
      <p:pic>
        <p:nvPicPr>
          <p:cNvPr id="24579" name="Picture 4" descr="http://www.souvenirboutique.com/published/publicdata/SOUVENIRSHOP/attachments/SC/products_pictures/3920%D1%80-10%D0%BC%D0%B5%D1%81%D1%82-45%D1%81%D0%BC(2)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4402708" y="3429000"/>
            <a:ext cx="4705796" cy="33826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6" descr="http://www.sadko-shop.ru/img/imagemanager/matreshka/img_279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067175" y="-100013"/>
            <a:ext cx="5740400" cy="3600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76825" y="363538"/>
            <a:ext cx="250507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Вятские матрешки</a:t>
            </a:r>
            <a:endParaRPr lang="ru-RU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925" y="290513"/>
            <a:ext cx="5364163" cy="34258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6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образе матрёшки соединились искусство мастеров и огромная любовь к русской народной культуре. Сейчас можно купить сувениры на любой вкус – матрёшек, но всё равно, когда  мы говорим "матрёшка", то сразу представляем себе весёлую русскую девушку в ярком народном костюме.</a:t>
            </a:r>
          </a:p>
        </p:txBody>
      </p:sp>
      <p:pic>
        <p:nvPicPr>
          <p:cNvPr id="25603" name="Picture 2" descr="http://zemljaki.mybb.ru/uploads/0000/59/f0/5912-1-f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911850" y="2365375"/>
            <a:ext cx="3216275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 descr="http://slavyanskaya-kultura.ru/images/6(158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245100" y="101600"/>
            <a:ext cx="3765550" cy="248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6" descr="http://www.telegraf-spb.ru/published/publicdata/B622311/attachments/SC/products_pictures/Matreshka_medvedev_enl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635375" y="3778250"/>
            <a:ext cx="4176713" cy="309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8" descr="http://cs1.livemaster.ru/foto/large/79b16296849-russkij-stil-eksklyuzivnaya-matreshka-matreshki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53988" y="3536950"/>
            <a:ext cx="3933826" cy="355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41450" y="2492375"/>
            <a:ext cx="2568575" cy="8302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Каргопольские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 </a:t>
            </a:r>
          </a:p>
          <a:p>
            <a:pPr algn="ctr" eaLnBrk="1" hangingPunct="1"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игрушки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43400" y="2525713"/>
            <a:ext cx="3686175" cy="8318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Calibri" pitchFamily="34" charset="0"/>
                <a:cs typeface="Times New Roman" pitchFamily="18" charset="0"/>
              </a:rPr>
              <a:t>Абашевские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ctr" eaLnBrk="1" hangingPunct="1"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Calibri" pitchFamily="34" charset="0"/>
                <a:cs typeface="Times New Roman" pitchFamily="18" charset="0"/>
              </a:rPr>
              <a:t>игрушки - свистульки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3663" y="817563"/>
            <a:ext cx="8786812" cy="5238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accent1"/>
            </a:solidFill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Глиняные игрушки</a:t>
            </a:r>
            <a:endParaRPr lang="ru-RU" sz="2800" i="1" dirty="0" smtClean="0">
              <a:solidFill>
                <a:srgbClr val="00206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cxnSp>
        <p:nvCxnSpPr>
          <p:cNvPr id="10" name="Прямая со стрелкой 9"/>
          <p:cNvCxnSpPr>
            <a:stCxn id="8" idx="2"/>
            <a:endCxn id="20" idx="0"/>
          </p:cNvCxnSpPr>
          <p:nvPr/>
        </p:nvCxnSpPr>
        <p:spPr>
          <a:xfrm flipH="1">
            <a:off x="2082800" y="1341438"/>
            <a:ext cx="2403475" cy="401637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8" idx="2"/>
            <a:endCxn id="19" idx="0"/>
          </p:cNvCxnSpPr>
          <p:nvPr/>
        </p:nvCxnSpPr>
        <p:spPr>
          <a:xfrm>
            <a:off x="4486275" y="1341438"/>
            <a:ext cx="2513013" cy="401637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8" idx="2"/>
            <a:endCxn id="6" idx="0"/>
          </p:cNvCxnSpPr>
          <p:nvPr/>
        </p:nvCxnSpPr>
        <p:spPr>
          <a:xfrm flipH="1">
            <a:off x="2725738" y="1341438"/>
            <a:ext cx="1760537" cy="1150937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8" idx="2"/>
            <a:endCxn id="7" idx="0"/>
          </p:cNvCxnSpPr>
          <p:nvPr/>
        </p:nvCxnSpPr>
        <p:spPr>
          <a:xfrm>
            <a:off x="4486275" y="1341438"/>
            <a:ext cx="1700213" cy="1184275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4964113" y="1743075"/>
            <a:ext cx="4070350" cy="4619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400" b="1" spc="-15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Филимоновские</a:t>
            </a:r>
            <a:r>
              <a:rPr lang="ru-RU" sz="2400" b="1" spc="-15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игрушки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06375" y="1743075"/>
            <a:ext cx="3754438" cy="4619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Times New Roman" pitchFamily="18" charset="0"/>
              </a:rPr>
              <a:t>Дымковские игрушки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57150"/>
            <a:ext cx="914400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4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Глиняные игрушки</a:t>
            </a:r>
            <a:endParaRPr lang="ru-RU" sz="4000" i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25" name="Picture 2" descr="C:\Users\User\Desktop\Филимоновская игрушка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362486" y="3393376"/>
            <a:ext cx="2137506" cy="342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7" name="Picture 4" descr="C:\Users\User\Desktop\Каргопольские игрушки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450724" y="3393376"/>
            <a:ext cx="2137500" cy="342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8" name="Picture 2" descr="C:\Users\User\Desktop\Абашевская игрушка-свистулька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6625902" y="3393376"/>
            <a:ext cx="2482602" cy="342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9" name="Содержимое 6" descr="Дымковская игрушка"/>
          <p:cNvPicPr>
            <a:picLocks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t="-8930"/>
          <a:stretch/>
        </p:blipFill>
        <p:spPr bwMode="auto">
          <a:xfrm>
            <a:off x="18766" y="3038713"/>
            <a:ext cx="2392994" cy="37746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Прямоугольник 1"/>
          <p:cNvSpPr>
            <a:spLocks noChangeArrowheads="1"/>
          </p:cNvSpPr>
          <p:nvPr/>
        </p:nvSpPr>
        <p:spPr bwMode="auto">
          <a:xfrm>
            <a:off x="0" y="44450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Дымковские игрушки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794000" y="836613"/>
            <a:ext cx="6300788" cy="23082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Дымковская игрушка — один из самых старинных промыслов Руси. Нет и не может быть двух одинаковых изделий. Все изделия дымковских мастеров отличаются жизнерадостностью и тонким юмором. </a:t>
            </a:r>
          </a:p>
        </p:txBody>
      </p:sp>
      <p:pic>
        <p:nvPicPr>
          <p:cNvPr id="27652" name="Picture 2" descr="http://www.vlad-japan.narod.ru/Culture/dimkov/doll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750154" y="3101738"/>
            <a:ext cx="2254683" cy="3384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4" descr="http://upload.wikimedia.org/wikipedia/commons/1/11/Dymkovo_Porteuse_Eau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868628" y="3405621"/>
            <a:ext cx="1935620" cy="334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6" descr="http://artnow.ru/img/86000/86156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9985" y="3783392"/>
            <a:ext cx="2835218" cy="30746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8" descr="http://www.studiohm.ru/images/products/436_image1_476x570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3752" y="591864"/>
            <a:ext cx="2821451" cy="33411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10" descr="http://img0.liveinternet.ru/images/attach/c/5/87/478/87478138_1337765671_3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660232" y="3717032"/>
            <a:ext cx="2515392" cy="316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2" descr="http://elabuga.com/project/i/ornament05_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2013693"/>
            <a:ext cx="9120557" cy="48716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Прямоугольник 1"/>
          <p:cNvSpPr>
            <a:spLocks noChangeArrowheads="1"/>
          </p:cNvSpPr>
          <p:nvPr/>
        </p:nvSpPr>
        <p:spPr bwMode="auto">
          <a:xfrm>
            <a:off x="0" y="-26988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sz="36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Филимоновские</a:t>
            </a:r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игрушки</a:t>
            </a:r>
          </a:p>
        </p:txBody>
      </p:sp>
      <p:pic>
        <p:nvPicPr>
          <p:cNvPr id="28676" name="Picture 2" descr="http://salon-bukinist.ru/wp-content/uploads/2012/09/filimonovskaya_igrushka_4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44419" y="3549471"/>
            <a:ext cx="2297943" cy="3240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4" descr="http://tuladnt.ru/assets/images/Activity/Filimon%20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328923" y="3549471"/>
            <a:ext cx="2243077" cy="3240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8" descr="http://900igr.net/datai/iskusstvo/Filimonovskaja-igrushka.files/0031-046-Nezatejlivy-filimonovskie-igrushki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4499992" y="3525688"/>
            <a:ext cx="1730050" cy="3305175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Picture 10" descr="http://s019.radikal.ru/i632/1206/10/e7570dee0608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234853" y="3993047"/>
            <a:ext cx="2881095" cy="2880000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1" name="Picture 12" descr="http://www.geocaching.su/photos/albums/68280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6069958" y="557365"/>
            <a:ext cx="3096344" cy="35493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0" y="782638"/>
            <a:ext cx="6234113" cy="28622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7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Известно народное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промысло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деревни Филимоново. Игрушки смешные, причудливые, выразительны и просты по исполнению. У них упругие тела, </a:t>
            </a:r>
            <a:r>
              <a:rPr lang="ru-RU" sz="2400" b="1" spc="-7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длинные или короткие ноги, вытянутые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шеи с маленькими головками. Роспись яркая, и в основном преобладает желтый, красный, оранжевый. </a:t>
            </a:r>
          </a:p>
        </p:txBody>
      </p:sp>
      <p:pic>
        <p:nvPicPr>
          <p:cNvPr id="14" name="Picture 14" descr="http://www.bankivrossii.ru/images/odoev_4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44419" y="280546"/>
            <a:ext cx="9134479" cy="66344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3175" y="46038"/>
            <a:ext cx="91408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sz="36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Каргопольские</a:t>
            </a:r>
            <a:r>
              <a:rPr lang="ru-RU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игрушки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-15875" y="692150"/>
            <a:ext cx="6107113" cy="2760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2600"/>
              </a:lnSpc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Рядом с дымковскими и </a:t>
            </a:r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филимоновс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-кими игрушками пластика фигурок этого края может показаться суровой. Среди сюжетов много забавных образов, представлен быт и уклад жизни местных жителей. Все фигурки  приземистые, с короткими руками и ногами, туловище удлиненное. </a:t>
            </a:r>
          </a:p>
        </p:txBody>
      </p:sp>
      <p:pic>
        <p:nvPicPr>
          <p:cNvPr id="29701" name="Picture 4" descr="http://www.cultnord.ru/mUserFiles/Image/1/10_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903640" y="602948"/>
            <a:ext cx="3240360" cy="3124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6" descr="http://lavkacvetochnika.ru/published/publicdata/SRV25629LAVKA/attachments/SC/products_pictures/%D0%91%D0%B5%D0%B7%20%D0%B8%D0%BC%D0%B5%D0%BD%D0%B8-22el_enl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-36512" y="3324473"/>
            <a:ext cx="2193235" cy="3564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8" descr="http://www.katolog.gorod.tomsk.ru/uploads/28460/1242185265/Detinabrevne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1979712" y="3324473"/>
            <a:ext cx="4112220" cy="352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12" descr="http://gorod.tomsk.ru/uploads/28460/1242185265/Medvezhjasemja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5903640" y="3573016"/>
            <a:ext cx="3276872" cy="32849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4" descr="http://sever.travel/rfnd/image/rr/kargopol%20igrushka/9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-36512" y="1268760"/>
            <a:ext cx="9180512" cy="56197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0" y="188913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ru-RU" sz="4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Сравнение по форме</a:t>
            </a:r>
          </a:p>
        </p:txBody>
      </p:sp>
      <p:graphicFrame>
        <p:nvGraphicFramePr>
          <p:cNvPr id="51238" name="Group 38"/>
          <p:cNvGraphicFramePr>
            <a:graphicFrameLocks noGrp="1"/>
          </p:cNvGraphicFramePr>
          <p:nvPr/>
        </p:nvGraphicFramePr>
        <p:xfrm>
          <a:off x="250825" y="1052513"/>
          <a:ext cx="8642349" cy="4837112"/>
        </p:xfrm>
        <a:graphic>
          <a:graphicData uri="http://schemas.openxmlformats.org/drawingml/2006/table">
            <a:tbl>
              <a:tblPr/>
              <a:tblGrid>
                <a:gridCol w="2520685"/>
                <a:gridCol w="3096842"/>
                <a:gridCol w="3024822"/>
              </a:tblGrid>
              <a:tr h="53140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ДЫМКОВСКАЯ</a:t>
                      </a:r>
                    </a:p>
                  </a:txBody>
                  <a:tcPr marL="91455" marR="91455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ФИЛИМОНОВСКАЯ</a:t>
                      </a:r>
                    </a:p>
                  </a:txBody>
                  <a:tcPr marL="91455" marR="91455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КАРГОПОЛЬСКАЯ</a:t>
                      </a:r>
                    </a:p>
                  </a:txBody>
                  <a:tcPr marL="91455" marR="91455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8579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455" marR="91455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455" marR="91455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455" marR="91455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99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Нормальные пропорции</a:t>
                      </a:r>
                    </a:p>
                  </a:txBody>
                  <a:tcPr marL="91455" marR="91455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Вытянутые пропорции</a:t>
                      </a:r>
                    </a:p>
                  </a:txBody>
                  <a:tcPr marL="91455" marR="91455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Приземистые фигуры</a:t>
                      </a:r>
                    </a:p>
                  </a:txBody>
                  <a:tcPr marL="91455" marR="91455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1765" name="Picture 35" descr="дым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9750" y="1703388"/>
            <a:ext cx="2051050" cy="306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66" name="Picture 36" descr="карг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33688" y="1751013"/>
            <a:ext cx="2895600" cy="296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67" name="Picture 37" descr="карг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973763" y="1844675"/>
            <a:ext cx="2840037" cy="270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4" name="Text Box 39"/>
          <p:cNvSpPr txBox="1">
            <a:spLocks noChangeArrowheads="1"/>
          </p:cNvSpPr>
          <p:nvPr/>
        </p:nvSpPr>
        <p:spPr bwMode="auto">
          <a:xfrm>
            <a:off x="965200" y="6021388"/>
            <a:ext cx="78486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ru-RU" sz="2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Вывод: игрушки отличаются по форме.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0" y="22225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ru-RU" sz="4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Сравнение по образам</a:t>
            </a:r>
          </a:p>
        </p:txBody>
      </p:sp>
      <p:graphicFrame>
        <p:nvGraphicFramePr>
          <p:cNvPr id="52287" name="Group 63"/>
          <p:cNvGraphicFramePr>
            <a:graphicFrameLocks noGrp="1"/>
          </p:cNvGraphicFramePr>
          <p:nvPr/>
        </p:nvGraphicFramePr>
        <p:xfrm>
          <a:off x="250825" y="908050"/>
          <a:ext cx="8785225" cy="5257801"/>
        </p:xfrm>
        <a:graphic>
          <a:graphicData uri="http://schemas.openxmlformats.org/drawingml/2006/table">
            <a:tbl>
              <a:tblPr/>
              <a:tblGrid>
                <a:gridCol w="1405636"/>
                <a:gridCol w="2122857"/>
                <a:gridCol w="2664372"/>
                <a:gridCol w="2592360"/>
              </a:tblGrid>
              <a:tr h="5048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</a:rPr>
                        <a:t>Образы</a:t>
                      </a:r>
                    </a:p>
                  </a:txBody>
                  <a:tcPr marL="91443" marR="9144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ДЫМКОВСКАЯ</a:t>
                      </a:r>
                    </a:p>
                  </a:txBody>
                  <a:tcPr marL="91443" marR="9144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ФИЛИМОНОВСКАЯ</a:t>
                      </a:r>
                    </a:p>
                  </a:txBody>
                  <a:tcPr marL="91443" marR="9144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КАРГОПОЛЬСКАЯ</a:t>
                      </a:r>
                    </a:p>
                  </a:txBody>
                  <a:tcPr marL="91443" marR="9144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09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</a:rPr>
                        <a:t>Баба</a:t>
                      </a:r>
                    </a:p>
                  </a:txBody>
                  <a:tcPr marL="91443" marR="9144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43" marR="9144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43" marR="9144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43" marR="9144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75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</a:rPr>
                        <a:t>Конь</a:t>
                      </a:r>
                    </a:p>
                  </a:txBody>
                  <a:tcPr marL="91443" marR="9144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43" marR="9144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43" marR="9144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43" marR="9144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7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Arial" panose="020B0604020202020204" pitchFamily="34" charset="0"/>
                        </a:rPr>
                        <a:t>Птица</a:t>
                      </a:r>
                    </a:p>
                  </a:txBody>
                  <a:tcPr marL="91443" marR="91443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43" marR="9144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43" marR="9144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1443" marR="9144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2798" name="Picture 64" descr="дым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24075" y="1446213"/>
            <a:ext cx="1008063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99" name="Picture 65" descr="рис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610100" y="1439863"/>
            <a:ext cx="819150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0" name="Picture 66" descr="каргополь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304088" y="1449388"/>
            <a:ext cx="10842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1" name="Picture 67" descr="dimk конь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08175" y="3068638"/>
            <a:ext cx="1423988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2" name="Picture 68" descr="филим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695825" y="3051175"/>
            <a:ext cx="933450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3" name="Picture 69" descr="карг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958013" y="3054350"/>
            <a:ext cx="1595437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4" name="Picture 70" descr="дым птица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717675" y="4770438"/>
            <a:ext cx="1936750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805" name="Picture 71" descr="4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243388" y="4724400"/>
            <a:ext cx="1838325" cy="140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82" name="Text Box 73"/>
          <p:cNvSpPr txBox="1">
            <a:spLocks noChangeArrowheads="1"/>
          </p:cNvSpPr>
          <p:nvPr/>
        </p:nvSpPr>
        <p:spPr bwMode="auto">
          <a:xfrm>
            <a:off x="396875" y="6219825"/>
            <a:ext cx="8640763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ru-RU" sz="24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Вывод: Все игрушки выражают одни и те же образы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7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323" name="Group 27"/>
          <p:cNvGraphicFramePr>
            <a:graphicFrameLocks noGrp="1"/>
          </p:cNvGraphicFramePr>
          <p:nvPr/>
        </p:nvGraphicFramePr>
        <p:xfrm>
          <a:off x="179388" y="908050"/>
          <a:ext cx="8856662" cy="4857751"/>
        </p:xfrm>
        <a:graphic>
          <a:graphicData uri="http://schemas.openxmlformats.org/drawingml/2006/table">
            <a:tbl>
              <a:tblPr/>
              <a:tblGrid>
                <a:gridCol w="2777339"/>
                <a:gridCol w="3127673"/>
                <a:gridCol w="2951650"/>
              </a:tblGrid>
              <a:tr h="52778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ДЫМКОВСКАЯ</a:t>
                      </a:r>
                    </a:p>
                  </a:txBody>
                  <a:tcPr marL="91437" marR="91437" marT="45721" marB="457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ФИЛИМОНОВСКАЯ</a:t>
                      </a:r>
                    </a:p>
                  </a:txBody>
                  <a:tcPr marL="91437" marR="91437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КАРГОПОЛЬСКАЯ</a:t>
                      </a:r>
                    </a:p>
                  </a:txBody>
                  <a:tcPr marL="91437" marR="91437" marT="45721" marB="4572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2527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437" marR="91437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437" marR="91437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1437" marR="91437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0468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Синий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Красный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Оранжевый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Малиновый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Золотой</a:t>
                      </a:r>
                    </a:p>
                  </a:txBody>
                  <a:tcPr marL="91437" marR="91437"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Малиново- красный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Желтый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Изумрудно- зеленый</a:t>
                      </a:r>
                    </a:p>
                  </a:txBody>
                  <a:tcPr marL="91437" marR="91437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Красный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Черный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Коричневый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</a:rPr>
                        <a:t>Желтый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</a:endParaRPr>
                    </a:p>
                  </a:txBody>
                  <a:tcPr marL="91437" marR="91437"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2788" name="Text Box 2"/>
          <p:cNvSpPr txBox="1">
            <a:spLocks noChangeArrowheads="1"/>
          </p:cNvSpPr>
          <p:nvPr/>
        </p:nvSpPr>
        <p:spPr bwMode="auto">
          <a:xfrm>
            <a:off x="0" y="60325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ru-RU" sz="4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Сравнение по цвету</a:t>
            </a:r>
          </a:p>
        </p:txBody>
      </p:sp>
      <p:pic>
        <p:nvPicPr>
          <p:cNvPr id="33813" name="Picture 4" descr="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3850" y="1557338"/>
            <a:ext cx="2566988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14" name="Picture 5" descr="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372225" y="1525588"/>
            <a:ext cx="2319338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15" name="Picture 6" descr="рис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306763" y="1536700"/>
            <a:ext cx="2530475" cy="221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92" name="Text Box 28"/>
          <p:cNvSpPr txBox="1">
            <a:spLocks noChangeArrowheads="1"/>
          </p:cNvSpPr>
          <p:nvPr/>
        </p:nvSpPr>
        <p:spPr bwMode="auto">
          <a:xfrm>
            <a:off x="1838325" y="5876925"/>
            <a:ext cx="6192838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ru-RU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Вывод: игрушки отличаются по цветовому оформлению.</a:t>
            </a: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9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Прямоугольник 1"/>
          <p:cNvSpPr>
            <a:spLocks noChangeArrowheads="1"/>
          </p:cNvSpPr>
          <p:nvPr/>
        </p:nvSpPr>
        <p:spPr bwMode="auto">
          <a:xfrm>
            <a:off x="0" y="223838"/>
            <a:ext cx="9121775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ru-RU" sz="2400" b="1" spc="-1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Сегодня народная игрушка служит и прекрасным украшением: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поставишь на полку - и вокруг праздник. Не зря говорят в народе: «Умелец да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рукоделец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себе и другим радость приносит» сколько в них веселья, радости и добра!</a:t>
            </a:r>
          </a:p>
        </p:txBody>
      </p:sp>
      <p:pic>
        <p:nvPicPr>
          <p:cNvPr id="34819" name="Picture 2" descr="http://lib2.podelise.ru/tw_files2/urls_965/11/d-10967/10967_html_m5b6d1a7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2225" y="3121025"/>
            <a:ext cx="5989638" cy="373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6" descr="http://www.intelkot.ru/pics_import/PhotoRubrik/Narodnaya_igr_r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635375" y="1727200"/>
            <a:ext cx="2106613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8" descr="http://www.nachalka.com/sites/default/userpic2/3650/%D0%B2%D0%B8%D0%B7%D0%B8%D1%82%D0%BA%D0%B0%20%D0%BF%D1%80%D0%BE%D0%B5%D0%BA%D1%82%D0%B0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597525" y="4314825"/>
            <a:ext cx="3228975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10" descr="https://encrypted-tbn2.gstatic.com/images?q=tbn:ANd9GcT4M-P-aJ8VArmwHuZqm3sFCdRJlwsNCBTX6h4BPbvWOsqW-JF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79388" y="1727200"/>
            <a:ext cx="2159000" cy="247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16" descr="http://e-quilibrium.ru/uploads/posts/2012-09/1347893838_327455_16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597525" y="1916113"/>
            <a:ext cx="3471863" cy="267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Прямоугольник 1"/>
          <p:cNvSpPr>
            <a:spLocks noChangeArrowheads="1"/>
          </p:cNvSpPr>
          <p:nvPr/>
        </p:nvSpPr>
        <p:spPr bwMode="auto">
          <a:xfrm>
            <a:off x="34925" y="44450"/>
            <a:ext cx="9109075" cy="3008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ru-RU" sz="3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Закрепление материала. </a:t>
            </a:r>
          </a:p>
          <a:p>
            <a:pPr marL="468000" indent="-324000">
              <a:lnSpc>
                <a:spcPts val="2700"/>
              </a:lnSpc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отражала русская народная игрушка?  </a:t>
            </a:r>
          </a:p>
          <a:p>
            <a:pPr marL="468000" indent="-324000">
              <a:lnSpc>
                <a:spcPts val="2700"/>
              </a:lnSpc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чего изготавливалась игрушка?  </a:t>
            </a:r>
          </a:p>
          <a:p>
            <a:pPr marL="468000" indent="-324000">
              <a:lnSpc>
                <a:spcPts val="2700"/>
              </a:lnSpc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Кого изображали игрушки?   </a:t>
            </a:r>
          </a:p>
          <a:p>
            <a:pPr marL="468000" indent="-324000">
              <a:lnSpc>
                <a:spcPts val="2700"/>
              </a:lnSpc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чего делались ритуальные куклы?  </a:t>
            </a:r>
          </a:p>
          <a:p>
            <a:pPr marL="468000" indent="-324000">
              <a:lnSpc>
                <a:spcPts val="2700"/>
              </a:lnSpc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Назовите простейшие игровые куклы и куклы-обереги. </a:t>
            </a:r>
          </a:p>
          <a:p>
            <a:pPr marL="468000" indent="-324000">
              <a:lnSpc>
                <a:spcPts val="2700"/>
              </a:lnSpc>
              <a:buFont typeface="+mj-lt"/>
              <a:buAutoNum type="arabicPeriod"/>
              <a:defRPr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Назвать деревянные игрушки  </a:t>
            </a:r>
          </a:p>
          <a:p>
            <a:pPr marL="468000" indent="-324000">
              <a:lnSpc>
                <a:spcPts val="2700"/>
              </a:lnSpc>
              <a:buFont typeface="+mj-lt"/>
              <a:buAutoNum type="arabicPeriod"/>
              <a:defRPr/>
            </a:pPr>
            <a:r>
              <a:rPr lang="ru-RU" sz="2400" b="1" spc="-80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Назвите</a:t>
            </a:r>
            <a:r>
              <a:rPr lang="ru-RU" sz="2400" b="1" spc="-8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виды глиняных игрушек.  </a:t>
            </a:r>
          </a:p>
        </p:txBody>
      </p:sp>
      <p:pic>
        <p:nvPicPr>
          <p:cNvPr id="3" name="Содержимое 4" descr="23633096_1209196174_006dimka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-888"/>
          <a:stretch/>
        </p:blipFill>
        <p:spPr bwMode="auto">
          <a:xfrm>
            <a:off x="2555776" y="3746126"/>
            <a:ext cx="3605965" cy="3067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35844" name="Picture 8" descr="http://www.samoffar.ru/images/fabrication__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584825" y="4005263"/>
            <a:ext cx="3563938" cy="29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68580" y="3689957"/>
            <a:ext cx="2601231" cy="31239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1817</TotalTime>
  <Words>572</Words>
  <Application>Microsoft Office PowerPoint</Application>
  <PresentationFormat>Экран (4:3)</PresentationFormat>
  <Paragraphs>75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Светлана Чугунова</cp:lastModifiedBy>
  <cp:revision>227</cp:revision>
  <dcterms:created xsi:type="dcterms:W3CDTF">2010-12-14T11:47:09Z</dcterms:created>
  <dcterms:modified xsi:type="dcterms:W3CDTF">2020-04-06T14:50:14Z</dcterms:modified>
</cp:coreProperties>
</file>