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7" r:id="rId4"/>
    <p:sldId id="268" r:id="rId5"/>
    <p:sldId id="269" r:id="rId6"/>
    <p:sldId id="270" r:id="rId7"/>
    <p:sldId id="271" r:id="rId8"/>
    <p:sldId id="282" r:id="rId9"/>
    <p:sldId id="272" r:id="rId10"/>
    <p:sldId id="280" r:id="rId11"/>
    <p:sldId id="281" r:id="rId12"/>
    <p:sldId id="287" r:id="rId13"/>
    <p:sldId id="284" r:id="rId14"/>
    <p:sldId id="283" r:id="rId15"/>
    <p:sldId id="285" r:id="rId16"/>
    <p:sldId id="288" r:id="rId17"/>
    <p:sldId id="289" r:id="rId18"/>
    <p:sldId id="290" r:id="rId19"/>
    <p:sldId id="275" r:id="rId20"/>
    <p:sldId id="292" r:id="rId21"/>
    <p:sldId id="293" r:id="rId22"/>
    <p:sldId id="294" r:id="rId23"/>
    <p:sldId id="296" r:id="rId24"/>
    <p:sldId id="297" r:id="rId25"/>
    <p:sldId id="298" r:id="rId26"/>
    <p:sldId id="291" r:id="rId27"/>
    <p:sldId id="299" r:id="rId28"/>
    <p:sldId id="300" r:id="rId29"/>
    <p:sldId id="301" r:id="rId30"/>
    <p:sldId id="302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2D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268761"/>
            <a:ext cx="7344816" cy="2696226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142DAC"/>
                </a:solidFill>
                <a:latin typeface="Franklin Gothic Medium" pitchFamily="34" charset="0"/>
              </a:rPr>
              <a:t>Изменения в контрольных измерительных материалах</a:t>
            </a:r>
            <a:br>
              <a:rPr lang="ru-RU" dirty="0">
                <a:solidFill>
                  <a:srgbClr val="142DAC"/>
                </a:solidFill>
                <a:latin typeface="Franklin Gothic Medium" pitchFamily="34" charset="0"/>
              </a:rPr>
            </a:br>
            <a:r>
              <a:rPr lang="ru-RU" dirty="0">
                <a:solidFill>
                  <a:srgbClr val="142DAC"/>
                </a:solidFill>
                <a:latin typeface="Franklin Gothic Medium" pitchFamily="34" charset="0"/>
              </a:rPr>
              <a:t>и методика обучения </a:t>
            </a:r>
            <a:r>
              <a:rPr lang="ru-RU" dirty="0" smtClean="0">
                <a:solidFill>
                  <a:srgbClr val="142DAC"/>
                </a:solidFill>
                <a:latin typeface="Franklin Gothic Medium" pitchFamily="34" charset="0"/>
              </a:rPr>
              <a:t/>
            </a:r>
            <a:br>
              <a:rPr lang="ru-RU" dirty="0" smtClean="0">
                <a:solidFill>
                  <a:srgbClr val="142DAC"/>
                </a:solidFill>
                <a:latin typeface="Franklin Gothic Medium" pitchFamily="34" charset="0"/>
              </a:rPr>
            </a:br>
            <a:r>
              <a:rPr lang="ru-RU" dirty="0" smtClean="0">
                <a:solidFill>
                  <a:srgbClr val="142DAC"/>
                </a:solidFill>
                <a:latin typeface="Franklin Gothic Medium" pitchFamily="34" charset="0"/>
              </a:rPr>
              <a:t>русскому </a:t>
            </a:r>
            <a:r>
              <a:rPr lang="ru-RU" dirty="0">
                <a:solidFill>
                  <a:srgbClr val="142DAC"/>
                </a:solidFill>
                <a:latin typeface="Franklin Gothic Medium" pitchFamily="34" charset="0"/>
              </a:rPr>
              <a:t>языку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980728"/>
            <a:ext cx="1008112" cy="42484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dirty="0" smtClean="0">
                <a:solidFill>
                  <a:srgbClr val="C00000"/>
                </a:solidFill>
                <a:latin typeface="Arial Black" pitchFamily="34" charset="0"/>
              </a:rPr>
              <a:t>Е</a:t>
            </a:r>
          </a:p>
          <a:p>
            <a:pPr algn="ctr"/>
            <a:r>
              <a:rPr lang="ru-RU" sz="8000" dirty="0" smtClean="0">
                <a:solidFill>
                  <a:srgbClr val="C00000"/>
                </a:solidFill>
                <a:latin typeface="Arial Black" pitchFamily="34" charset="0"/>
              </a:rPr>
              <a:t>Г</a:t>
            </a:r>
          </a:p>
          <a:p>
            <a:pPr algn="ctr"/>
            <a:r>
              <a:rPr lang="ru-RU" sz="8000" dirty="0">
                <a:solidFill>
                  <a:srgbClr val="C00000"/>
                </a:solidFill>
                <a:latin typeface="Arial Black" pitchFamily="34" charset="0"/>
              </a:rPr>
              <a:t>Э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27688" y="5321833"/>
            <a:ext cx="3524232" cy="10584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0" dirty="0" smtClean="0">
                <a:solidFill>
                  <a:srgbClr val="C00000"/>
                </a:solidFill>
                <a:latin typeface="Arial Black" pitchFamily="34" charset="0"/>
              </a:rPr>
              <a:t>2019</a:t>
            </a:r>
            <a:endParaRPr lang="ru-RU" sz="80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3" name="AutoShape 2" descr="https://estalsch13.edumsko.ru/uploads/3000/2189/section/225618/0412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973920"/>
            <a:ext cx="4016896" cy="251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053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70609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Franklin Gothic Medium" pitchFamily="34" charset="0"/>
              </a:rPr>
              <a:t>ИЗМЕНЕНИЯ</a:t>
            </a:r>
            <a:endParaRPr lang="ru-RU" b="1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24744"/>
            <a:ext cx="8568952" cy="54726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ОБУСЛОВЛЕНЫ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конкретизацией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содержательных элементов государственного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образовательного стандарта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осуществлением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преемственности между всеми видами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государственной итоговой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аттестации по предмету (итоговое собеседование,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основной государственный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экзамен, единый государственный экзамен);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усилением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дифференцирующей способности экзаменационной работы.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108012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030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70609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Franklin Gothic Medium" pitchFamily="34" charset="0"/>
              </a:rPr>
              <a:t>ИЗМЕНЕНИЯ</a:t>
            </a:r>
            <a:endParaRPr lang="ru-RU" b="1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124744"/>
            <a:ext cx="7704856" cy="5472608"/>
          </a:xfrm>
        </p:spPr>
        <p:txBody>
          <a:bodyPr>
            <a:normAutofit fontScale="925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Увеличено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количество заданий в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экзаменационной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работе с 26 до 27 за счет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введения нового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задания (21), проверяющего умение проводить пунктуационный анализ текста.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Изменен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формат заданий 2, 9–12.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Расширен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диапазон проверяемых орфографических и пунктуационных умений.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Уточнен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уровень сложности отдельных заданий.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Уточнена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формулировка задания 27 с развернутым ответом.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Уточнены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критерии оценивания заданий 1 и 27.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398400"/>
            <a:ext cx="108012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561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70609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Franklin Gothic Medium" pitchFamily="34" charset="0"/>
              </a:rPr>
              <a:t>ЗАДАНИЕ 1</a:t>
            </a:r>
            <a:endParaRPr lang="ru-RU" b="1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6655868"/>
              </p:ext>
            </p:extLst>
          </p:nvPr>
        </p:nvGraphicFramePr>
        <p:xfrm>
          <a:off x="467544" y="1099493"/>
          <a:ext cx="8496944" cy="517965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4032448"/>
                <a:gridCol w="4464496"/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БЫЛО</a:t>
                      </a:r>
                      <a:endParaRPr lang="ru-RU" sz="20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СТАЛО</a:t>
                      </a:r>
                      <a:endParaRPr lang="ru-RU" sz="20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890611"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latin typeface="Arial" pitchFamily="34" charset="0"/>
                          <a:cs typeface="Arial" pitchFamily="34" charset="0"/>
                        </a:rPr>
                        <a:t>5 ответов, два из которых</a:t>
                      </a:r>
                    </a:p>
                    <a:p>
                      <a:pPr algn="l"/>
                      <a:r>
                        <a:rPr lang="ru-RU" sz="2400" dirty="0" smtClean="0">
                          <a:latin typeface="Arial" pitchFamily="34" charset="0"/>
                          <a:cs typeface="Arial" pitchFamily="34" charset="0"/>
                        </a:rPr>
                        <a:t>правильные</a:t>
                      </a:r>
                      <a:endParaRPr lang="ru-RU" sz="2400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5 ответов, два из которых</a:t>
                      </a:r>
                    </a:p>
                    <a:p>
                      <a:pPr algn="ctr"/>
                      <a:r>
                        <a:rPr lang="ru-RU" sz="24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правильные</a:t>
                      </a:r>
                      <a:endParaRPr lang="ru-RU" sz="2400" dirty="0">
                        <a:solidFill>
                          <a:schemeClr val="tx2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2956896"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 smtClean="0">
                          <a:latin typeface="Arial" pitchFamily="34" charset="0"/>
                          <a:cs typeface="Arial" pitchFamily="34" charset="0"/>
                        </a:rPr>
                        <a:t>за выполнение задания может быть выставлено от 0 до 2 баллов. Верным считается ответ, в котором есть все цифры из эталона и отсутствуют другие цифры. 1 балл ставится, если: одна из цифр, указанных в ответе, не</a:t>
                      </a:r>
                    </a:p>
                    <a:p>
                      <a:pPr algn="just"/>
                      <a:r>
                        <a:rPr lang="ru-RU" sz="2000" dirty="0" smtClean="0">
                          <a:latin typeface="Arial" pitchFamily="34" charset="0"/>
                          <a:cs typeface="Arial" pitchFamily="34" charset="0"/>
                        </a:rPr>
                        <a:t>соответствует эталону; отсутствует одна из цифр, указанных в эталоне ответа.</a:t>
                      </a:r>
                    </a:p>
                    <a:p>
                      <a:pPr algn="ctr"/>
                      <a:endParaRPr lang="ru-RU" sz="2000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latin typeface="Arial" pitchFamily="34" charset="0"/>
                          <a:cs typeface="Arial" pitchFamily="34" charset="0"/>
                        </a:rPr>
                        <a:t>За верное выполнение</a:t>
                      </a:r>
                    </a:p>
                    <a:p>
                      <a:pPr algn="ctr"/>
                      <a:r>
                        <a:rPr lang="ru-RU" sz="2400" b="0" dirty="0" smtClean="0">
                          <a:latin typeface="Arial" pitchFamily="34" charset="0"/>
                          <a:cs typeface="Arial" pitchFamily="34" charset="0"/>
                        </a:rPr>
                        <a:t>экзаменуемый получает 1 балл. За неверный ответ или его отсутствие выставляется 0 баллов.</a:t>
                      </a:r>
                    </a:p>
                    <a:p>
                      <a:pPr algn="ctr"/>
                      <a:endParaRPr lang="ru-RU" sz="1800" b="0" dirty="0">
                        <a:solidFill>
                          <a:schemeClr val="tx2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415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70609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Franklin Gothic Medium" pitchFamily="34" charset="0"/>
              </a:rPr>
              <a:t>ЗАДАНИЕ 1</a:t>
            </a:r>
            <a:endParaRPr lang="ru-RU" b="1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5466029"/>
              </p:ext>
            </p:extLst>
          </p:nvPr>
        </p:nvGraphicFramePr>
        <p:xfrm>
          <a:off x="251520" y="980728"/>
          <a:ext cx="8784976" cy="384168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4169142"/>
                <a:gridCol w="4615834"/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БЫЛО</a:t>
                      </a:r>
                      <a:endParaRPr lang="ru-RU" sz="18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СТАЛО</a:t>
                      </a:r>
                      <a:endParaRPr lang="ru-RU" sz="18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373683">
                <a:tc>
                  <a:txBody>
                    <a:bodyPr/>
                    <a:lstStyle/>
                    <a:p>
                      <a:pPr algn="l"/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Какое из приведённых ниже слов (сочетаний слов) должно стоять на месте пропуска в третьем (3) предложении текста? Выпишите это слово (сочетание слов).</a:t>
                      </a:r>
                    </a:p>
                    <a:p>
                      <a:pPr algn="l"/>
                      <a:endParaRPr lang="ru-RU" sz="1800" b="0" i="0" u="none" strike="noStrike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С другой стороны,</a:t>
                      </a: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Ведь</a:t>
                      </a: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Напротив,</a:t>
                      </a: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Хотя</a:t>
                      </a: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Несмотря на это,</a:t>
                      </a:r>
                      <a:endParaRPr lang="ru-RU" sz="1800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Самостоятельно подберите </a:t>
                      </a:r>
                      <a:r>
                        <a:rPr lang="ru-RU" sz="1800" b="1" u="sng" dirty="0" smtClean="0">
                          <a:latin typeface="Arial" pitchFamily="34" charset="0"/>
                          <a:cs typeface="Arial" pitchFamily="34" charset="0"/>
                        </a:rPr>
                        <a:t>союз</a:t>
                      </a:r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, который должен стоять на месте пропуска в третьем (3) предложении текста. Запишите этот </a:t>
                      </a:r>
                      <a:r>
                        <a:rPr lang="ru-RU" sz="1800" b="1" u="sng" dirty="0" smtClean="0">
                          <a:latin typeface="Arial" pitchFamily="34" charset="0"/>
                          <a:cs typeface="Arial" pitchFamily="34" charset="0"/>
                        </a:rPr>
                        <a:t>союз</a:t>
                      </a:r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, соблюдая нормы современного</a:t>
                      </a:r>
                    </a:p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русского литературного языка.</a:t>
                      </a:r>
                      <a:endParaRPr lang="ru-RU" sz="1800" b="0" dirty="0">
                        <a:solidFill>
                          <a:schemeClr val="tx2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95536" y="4869160"/>
            <a:ext cx="7560840" cy="1728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Franklin Gothic Medium" pitchFamily="34" charset="0"/>
              </a:rPr>
              <a:t>СОЮЗ (сочинительные и подчинительные), </a:t>
            </a: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Franklin Gothic Medium" pitchFamily="34" charset="0"/>
              </a:rPr>
              <a:t>МЕСТОИМЕНИЕ (притяжательное), </a:t>
            </a: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Franklin Gothic Medium" pitchFamily="34" charset="0"/>
              </a:rPr>
              <a:t>ЧАСТИЦЫ (ограничительные).</a:t>
            </a: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Franklin Gothic Medium" pitchFamily="34" charset="0"/>
              </a:rPr>
              <a:t>НАРЕЧИЕ, ВВОДНЫЕ СЛОВА</a:t>
            </a:r>
            <a:endParaRPr lang="ru-RU" sz="2400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45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70609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Franklin Gothic Medium" pitchFamily="34" charset="0"/>
              </a:rPr>
              <a:t>ЗАДАНИЕ 8           ЗАДАНИЕ 9</a:t>
            </a:r>
            <a:endParaRPr lang="ru-RU" b="1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3559974"/>
              </p:ext>
            </p:extLst>
          </p:nvPr>
        </p:nvGraphicFramePr>
        <p:xfrm>
          <a:off x="251520" y="980728"/>
          <a:ext cx="8280920" cy="41256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190190"/>
                <a:gridCol w="5090730"/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БЫЛО</a:t>
                      </a:r>
                      <a:endParaRPr lang="ru-RU" sz="18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СТАЛО</a:t>
                      </a:r>
                      <a:endParaRPr lang="ru-RU" sz="18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373683">
                <a:tc>
                  <a:txBody>
                    <a:bodyPr/>
                    <a:lstStyle/>
                    <a:p>
                      <a:pPr algn="l"/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Определите слово, в котором</a:t>
                      </a: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пропущена безударная чередующаяся</a:t>
                      </a: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гласная корня. Выпишите это слово, вставив пропущенную букву.</a:t>
                      </a:r>
                    </a:p>
                    <a:p>
                      <a:pPr algn="l"/>
                      <a:endParaRPr lang="ru-RU" sz="1800" b="0" i="0" u="none" strike="noStrike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м..</a:t>
                      </a:r>
                      <a:r>
                        <a:rPr lang="ru-RU" sz="1800" b="0" i="0" u="none" strike="noStrike" baseline="0" dirty="0" err="1" smtClean="0">
                          <a:latin typeface="Arial" pitchFamily="34" charset="0"/>
                          <a:cs typeface="Arial" pitchFamily="34" charset="0"/>
                        </a:rPr>
                        <a:t>ценат</a:t>
                      </a:r>
                      <a:endParaRPr lang="ru-RU" sz="1800" b="0" i="0" u="none" strike="noStrike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см..</a:t>
                      </a:r>
                      <a:r>
                        <a:rPr lang="ru-RU" sz="1800" b="0" i="0" u="none" strike="noStrike" baseline="0" dirty="0" err="1" smtClean="0">
                          <a:latin typeface="Arial" pitchFamily="34" charset="0"/>
                          <a:cs typeface="Arial" pitchFamily="34" charset="0"/>
                        </a:rPr>
                        <a:t>риться</a:t>
                      </a:r>
                      <a:endParaRPr lang="ru-RU" sz="1800" b="0" i="0" u="none" strike="noStrike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ru-RU" sz="1800" b="0" i="0" u="none" strike="noStrike" baseline="0" dirty="0" err="1" smtClean="0">
                          <a:latin typeface="Arial" pitchFamily="34" charset="0"/>
                          <a:cs typeface="Arial" pitchFamily="34" charset="0"/>
                        </a:rPr>
                        <a:t>г..ристая</a:t>
                      </a:r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(местность)</a:t>
                      </a:r>
                    </a:p>
                    <a:p>
                      <a:pPr algn="l"/>
                      <a:r>
                        <a:rPr lang="ru-RU" sz="1800" b="0" i="0" u="none" strike="noStrike" baseline="0" dirty="0" err="1" smtClean="0">
                          <a:latin typeface="Arial" pitchFamily="34" charset="0"/>
                          <a:cs typeface="Arial" pitchFamily="34" charset="0"/>
                        </a:rPr>
                        <a:t>взр</a:t>
                      </a:r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..</a:t>
                      </a:r>
                      <a:r>
                        <a:rPr lang="ru-RU" sz="1800" b="0" i="0" u="none" strike="noStrike" baseline="0" dirty="0" err="1" smtClean="0">
                          <a:latin typeface="Arial" pitchFamily="34" charset="0"/>
                          <a:cs typeface="Arial" pitchFamily="34" charset="0"/>
                        </a:rPr>
                        <a:t>стить</a:t>
                      </a:r>
                      <a:endParaRPr lang="ru-RU" sz="1800" b="0" i="0" u="none" strike="noStrike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комп..</a:t>
                      </a:r>
                      <a:r>
                        <a:rPr lang="ru-RU" sz="1800" b="0" i="0" u="none" strike="noStrike" baseline="0" dirty="0" err="1" smtClean="0">
                          <a:latin typeface="Arial" pitchFamily="34" charset="0"/>
                          <a:cs typeface="Arial" pitchFamily="34" charset="0"/>
                        </a:rPr>
                        <a:t>нент</a:t>
                      </a:r>
                      <a:endParaRPr lang="ru-RU" sz="1800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Укажите варианты ответов, в которых во всех словах одного ряда пропущена</a:t>
                      </a:r>
                    </a:p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800" b="1" u="sng" dirty="0" smtClean="0">
                          <a:latin typeface="Arial" pitchFamily="34" charset="0"/>
                          <a:cs typeface="Arial" pitchFamily="34" charset="0"/>
                        </a:rPr>
                        <a:t>безударная чередующаяся гласная корня</a:t>
                      </a:r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. Запишите номера ответов.</a:t>
                      </a:r>
                    </a:p>
                    <a:p>
                      <a:pPr algn="ctr"/>
                      <a:endParaRPr lang="ru-RU" sz="1800" b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MT"/>
                        </a:rPr>
                        <a:t>1) 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заж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..мать, 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отв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..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рить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 (овощи), прим..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рение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 (сторон)</a:t>
                      </a: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MT"/>
                        </a:rPr>
                        <a:t>2) к..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сички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, 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оз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..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рение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, г..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ревать</a:t>
                      </a:r>
                      <a:endParaRPr lang="ru-RU" sz="1800" b="0" i="0" u="none" strike="noStrike" baseline="0" dirty="0" smtClean="0">
                        <a:latin typeface="ArialMT"/>
                      </a:endParaRP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MT"/>
                        </a:rPr>
                        <a:t>3) оп..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раться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, 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зар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..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сли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, 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прик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..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снуться</a:t>
                      </a:r>
                      <a:endParaRPr lang="ru-RU" sz="1800" b="0" i="0" u="none" strike="noStrike" baseline="0" dirty="0" smtClean="0">
                        <a:latin typeface="ArialMT"/>
                      </a:endParaRP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MT"/>
                        </a:rPr>
                        <a:t>4) 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изл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..жить, 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несг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..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раемый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, 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пон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..мание</a:t>
                      </a: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latin typeface="ArialMT"/>
                        </a:rPr>
                        <a:t>5) п..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рила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, зам..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реть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, 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ст</a:t>
                      </a:r>
                      <a:r>
                        <a:rPr lang="ru-RU" sz="1800" b="0" i="0" u="none" strike="noStrike" baseline="0" dirty="0" smtClean="0">
                          <a:latin typeface="ArialMT"/>
                        </a:rPr>
                        <a:t>..</a:t>
                      </a:r>
                      <a:r>
                        <a:rPr lang="ru-RU" sz="1800" b="0" i="0" u="none" strike="noStrike" baseline="0" dirty="0" err="1" smtClean="0">
                          <a:latin typeface="ArialMT"/>
                        </a:rPr>
                        <a:t>листический</a:t>
                      </a:r>
                      <a:endParaRPr lang="ru-RU" sz="1200" b="0" i="0" u="none" strike="noStrike" baseline="0" dirty="0" smtClean="0">
                        <a:latin typeface="ArialMT"/>
                      </a:endParaRPr>
                    </a:p>
                    <a:p>
                      <a:pPr algn="ctr"/>
                      <a:endParaRPr lang="ru-RU" sz="1800" b="0" dirty="0">
                        <a:solidFill>
                          <a:schemeClr val="tx2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95536" y="5301208"/>
            <a:ext cx="7560840" cy="12961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C00000"/>
                </a:solidFill>
                <a:latin typeface="Franklin Gothic Medium" pitchFamily="34" charset="0"/>
              </a:rPr>
              <a:t>в заданиях </a:t>
            </a:r>
            <a:r>
              <a:rPr lang="ru-RU" sz="2400" b="1" u="sng" dirty="0" smtClean="0">
                <a:solidFill>
                  <a:srgbClr val="C00000"/>
                </a:solidFill>
                <a:latin typeface="Franklin Gothic Medium" pitchFamily="34" charset="0"/>
              </a:rPr>
              <a:t>9, 10, 11, 12  </a:t>
            </a:r>
            <a:r>
              <a:rPr lang="ru-RU" sz="2400" dirty="0" smtClean="0">
                <a:solidFill>
                  <a:srgbClr val="C00000"/>
                </a:solidFill>
                <a:latin typeface="Franklin Gothic Medium" pitchFamily="34" charset="0"/>
              </a:rPr>
              <a:t>может быть 2, 3, 4 ответа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C00000"/>
                </a:solidFill>
                <a:latin typeface="Franklin Gothic Medium" pitchFamily="34" charset="0"/>
              </a:rPr>
              <a:t>1 балл</a:t>
            </a:r>
            <a:endParaRPr lang="ru-RU" sz="2400" b="1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4427984" y="620688"/>
            <a:ext cx="1224136" cy="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995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576064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Franklin Gothic Medium" pitchFamily="34" charset="0"/>
              </a:rPr>
              <a:t>ЗАДАНИЕ 21 – пунктуационный анализ</a:t>
            </a:r>
            <a:endParaRPr lang="ru-RU" sz="3600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8208912" cy="554461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Найдите предложения, в которых </a:t>
            </a:r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тире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ставится в соответствии с одним и тем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же правилом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пунктуации. Запишите номера этих предложений.</a:t>
            </a:r>
          </a:p>
          <a:p>
            <a:pPr marL="0" indent="0"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1)Чегемское ущелье – одна из настоящих жемчужин Кабардино-Балкарии. (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2)Оно тянется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северо-востока на северо-запад, пронзая Скалистый, Лесистый, Боковой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Пастбищный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хребты. (3)В месте, где ущелье проходит сквозь Скалистый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хребет, находится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теснина – наиболее узкая его часть длиной 5 км. (4)Дно ущелья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местами сужается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до 15–20 м, зажатое по бокам отвесными стенами, которые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возвышаются 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100–200 м и нависают над тропой и несущимся рядом Чегемом. (5)Река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промыла здесь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известняковый хребет, поэтому стены теснины окрашены в красивые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оттенки: от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белого и кремового до оранжевого. (6)За Скалистым хребтом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сохранились древние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башни, а в самом конце ущелья возвышается, пожалуй, самая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живописная гора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Главного Кавказского хребта –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Тихтенген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(4611 м), западнее которой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находится перевал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Твибер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(3780 м). (7)Здесь путешествие обычных туристов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заканчивается: дорогу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перегораживает мощный ледник – передвижение по нему очень опасно.</a:t>
            </a:r>
          </a:p>
          <a:p>
            <a:pPr marL="0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700808"/>
            <a:ext cx="8136904" cy="48245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максимальное количество предложений в тексте – 9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количество правильных ответов от 2 до 9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знаки препинания на одно правило, однотипные синтаксические конструкции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C00000"/>
                </a:solidFill>
                <a:latin typeface="Franklin Gothic Medium" pitchFamily="34" charset="0"/>
              </a:rPr>
              <a:t>NB!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тире, двоеточие, запятая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могут быть группы ответов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(например, запятая в простом предложении, осложненном обособленным обстоятельством, выраженным деепричастным оборотом, и запятая в сложном предложении ).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Записывать только </a:t>
            </a:r>
            <a:r>
              <a:rPr lang="ru-RU" sz="2800" dirty="0" smtClean="0">
                <a:solidFill>
                  <a:srgbClr val="C00000"/>
                </a:solidFill>
                <a:latin typeface="Franklin Gothic Medium" pitchFamily="34" charset="0"/>
              </a:rPr>
              <a:t>один вариант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 ответов. 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90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Franklin Gothic Medium" pitchFamily="34" charset="0"/>
              </a:rPr>
              <a:t>27. СОЧИНЕНИЕ</a:t>
            </a:r>
            <a:endParaRPr lang="ru-RU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08720"/>
            <a:ext cx="8712968" cy="521744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NewRomanPSMT"/>
              </a:rPr>
              <a:t>Напишите </a:t>
            </a:r>
            <a:r>
              <a:rPr lang="ru-RU" sz="2000" dirty="0">
                <a:latin typeface="TimesNewRomanPSMT"/>
              </a:rPr>
              <a:t>сочинение по прочитанному тексту.</a:t>
            </a:r>
          </a:p>
          <a:p>
            <a:pPr marL="0" indent="0" algn="just">
              <a:buNone/>
            </a:pPr>
            <a:r>
              <a:rPr lang="ru-RU" sz="2000" dirty="0">
                <a:latin typeface="TimesNewRomanPSMT"/>
              </a:rPr>
              <a:t>Сформулируйте одну из </a:t>
            </a:r>
            <a:r>
              <a:rPr lang="ru-RU" sz="2000" b="1" dirty="0">
                <a:latin typeface="TimesNewRomanPSMT"/>
              </a:rPr>
              <a:t>проблем, </a:t>
            </a:r>
            <a:r>
              <a:rPr lang="ru-RU" sz="2000" b="1" dirty="0">
                <a:latin typeface="TimesNewRomanPS-BoldMT"/>
              </a:rPr>
              <a:t>поставленных </a:t>
            </a:r>
            <a:r>
              <a:rPr lang="ru-RU" sz="2000" dirty="0">
                <a:latin typeface="TimesNewRomanPSMT"/>
              </a:rPr>
              <a:t>автором текста.</a:t>
            </a:r>
          </a:p>
          <a:p>
            <a:pPr marL="0" indent="0" algn="just">
              <a:buNone/>
            </a:pPr>
            <a:r>
              <a:rPr lang="ru-RU" sz="2000" b="1" dirty="0">
                <a:latin typeface="TimesNewRomanPSMT"/>
              </a:rPr>
              <a:t>Прокомментируйте</a:t>
            </a:r>
            <a:r>
              <a:rPr lang="ru-RU" sz="2000" dirty="0">
                <a:latin typeface="TimesNewRomanPSMT"/>
              </a:rPr>
              <a:t> сформулированную проблему. </a:t>
            </a:r>
            <a:r>
              <a:rPr lang="ru-RU" sz="2000" dirty="0" smtClean="0">
                <a:latin typeface="TimesNewRomanPSMT"/>
              </a:rPr>
              <a:t>Включите в комментарий </a:t>
            </a:r>
            <a:r>
              <a:rPr lang="ru-RU" sz="2000" dirty="0">
                <a:latin typeface="TimesNewRomanPSMT"/>
              </a:rPr>
              <a:t>два примера-иллюстрации из прочитанного текста, которые, </a:t>
            </a:r>
            <a:r>
              <a:rPr lang="ru-RU" sz="2000" dirty="0" smtClean="0">
                <a:latin typeface="TimesNewRomanPSMT"/>
              </a:rPr>
              <a:t>по Вашему </a:t>
            </a:r>
            <a:r>
              <a:rPr lang="ru-RU" sz="2000" dirty="0">
                <a:latin typeface="TimesNewRomanPSMT"/>
              </a:rPr>
              <a:t>мнению, важны для понимания проблемы исходного текста (</a:t>
            </a:r>
            <a:r>
              <a:rPr lang="ru-RU" sz="2000" dirty="0" smtClean="0">
                <a:latin typeface="TimesNewRomanPSMT"/>
              </a:rPr>
              <a:t>избегайте чрезмерного </a:t>
            </a:r>
            <a:r>
              <a:rPr lang="ru-RU" sz="2000" dirty="0">
                <a:latin typeface="TimesNewRomanPSMT"/>
              </a:rPr>
              <a:t>цитирования). Поясните значение каждого примера и </a:t>
            </a:r>
            <a:r>
              <a:rPr lang="ru-RU" sz="2000" dirty="0" smtClean="0">
                <a:latin typeface="TimesNewRomanPSMT"/>
              </a:rPr>
              <a:t>укажите смысловую </a:t>
            </a:r>
            <a:r>
              <a:rPr lang="ru-RU" sz="2000" dirty="0">
                <a:latin typeface="TimesNewRomanPSMT"/>
              </a:rPr>
              <a:t>связь между ними.</a:t>
            </a:r>
          </a:p>
          <a:p>
            <a:pPr marL="0" indent="0" algn="just">
              <a:buNone/>
            </a:pPr>
            <a:r>
              <a:rPr lang="ru-RU" sz="2000" dirty="0">
                <a:latin typeface="TimesNewRomanPSMT"/>
              </a:rPr>
              <a:t>Сформулируйте </a:t>
            </a:r>
            <a:r>
              <a:rPr lang="ru-RU" sz="2000" b="1" dirty="0">
                <a:latin typeface="TimesNewRomanPSMT"/>
              </a:rPr>
              <a:t>позицию автора </a:t>
            </a:r>
            <a:r>
              <a:rPr lang="ru-RU" sz="2000" dirty="0">
                <a:latin typeface="TimesNewRomanPSMT"/>
              </a:rPr>
              <a:t>(рассказчика). </a:t>
            </a:r>
            <a:endParaRPr lang="ru-RU" sz="2000" dirty="0" smtClean="0">
              <a:latin typeface="TimesNewRomanPSMT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NewRomanPSMT"/>
              </a:rPr>
              <a:t>Выразите </a:t>
            </a:r>
            <a:r>
              <a:rPr lang="ru-RU" sz="2000" dirty="0">
                <a:latin typeface="TimesNewRomanPSMT"/>
              </a:rPr>
              <a:t>своё </a:t>
            </a:r>
            <a:r>
              <a:rPr lang="ru-RU" sz="2000" b="1" dirty="0">
                <a:latin typeface="TimesNewRomanPSMT"/>
              </a:rPr>
              <a:t>отношение </a:t>
            </a:r>
            <a:r>
              <a:rPr lang="ru-RU" sz="2000" b="1" dirty="0" smtClean="0">
                <a:latin typeface="TimesNewRomanPSMT"/>
              </a:rPr>
              <a:t>к позиции </a:t>
            </a:r>
            <a:r>
              <a:rPr lang="ru-RU" sz="2000" b="1" dirty="0">
                <a:latin typeface="TimesNewRomanPSMT"/>
              </a:rPr>
              <a:t>автора</a:t>
            </a:r>
            <a:r>
              <a:rPr lang="ru-RU" sz="2000" dirty="0">
                <a:latin typeface="TimesNewRomanPSMT"/>
              </a:rPr>
              <a:t> по проблеме исходного текста (согласие или несогласие) </a:t>
            </a:r>
            <a:r>
              <a:rPr lang="ru-RU" sz="2000" dirty="0" smtClean="0">
                <a:latin typeface="TimesNewRomanPSMT"/>
              </a:rPr>
              <a:t>и обоснуйте </a:t>
            </a:r>
            <a:r>
              <a:rPr lang="ru-RU" sz="2000" dirty="0">
                <a:latin typeface="TimesNewRomanPSMT"/>
              </a:rPr>
              <a:t>его.</a:t>
            </a:r>
          </a:p>
          <a:p>
            <a:pPr marL="0" indent="0" algn="just">
              <a:buNone/>
            </a:pPr>
            <a:r>
              <a:rPr lang="ru-RU" sz="2000" dirty="0">
                <a:latin typeface="TimesNewRomanPSMT"/>
              </a:rPr>
              <a:t>Объём сочинения – не менее 150 слов.</a:t>
            </a:r>
          </a:p>
          <a:p>
            <a:pPr marL="0" indent="0" algn="just">
              <a:buNone/>
            </a:pPr>
            <a:r>
              <a:rPr lang="ru-RU" sz="2000" dirty="0">
                <a:latin typeface="TimesNewRomanPSMT"/>
              </a:rPr>
              <a:t>Работа, написанная без опоры на прочитанный текст (не по данному тексту</a:t>
            </a:r>
            <a:r>
              <a:rPr lang="ru-RU" sz="2000" dirty="0" smtClean="0">
                <a:latin typeface="TimesNewRomanPSMT"/>
              </a:rPr>
              <a:t>),не </a:t>
            </a:r>
            <a:r>
              <a:rPr lang="ru-RU" sz="2000" dirty="0">
                <a:latin typeface="TimesNewRomanPSMT"/>
              </a:rPr>
              <a:t>оценивается. Если сочинение представляет собой пересказанный </a:t>
            </a:r>
            <a:r>
              <a:rPr lang="ru-RU" sz="2000" dirty="0" smtClean="0">
                <a:latin typeface="TimesNewRomanPSMT"/>
              </a:rPr>
              <a:t>или полностью </a:t>
            </a:r>
            <a:r>
              <a:rPr lang="ru-RU" sz="2000" dirty="0">
                <a:latin typeface="TimesNewRomanPSMT"/>
              </a:rPr>
              <a:t>переписанный исходный текст без каких бы то ни было комментариев</a:t>
            </a:r>
            <a:r>
              <a:rPr lang="ru-RU" sz="2000" dirty="0" smtClean="0">
                <a:latin typeface="TimesNewRomanPSMT"/>
              </a:rPr>
              <a:t>, то </a:t>
            </a:r>
            <a:r>
              <a:rPr lang="ru-RU" sz="2000" dirty="0">
                <a:latin typeface="TimesNewRomanPSMT"/>
              </a:rPr>
              <a:t>такая работа оценивается 0 баллов.</a:t>
            </a:r>
          </a:p>
          <a:p>
            <a:pPr marL="0" indent="0" algn="just">
              <a:buNone/>
            </a:pPr>
            <a:r>
              <a:rPr lang="ru-RU" sz="2000" dirty="0">
                <a:latin typeface="TimesNewRomanPSMT"/>
              </a:rPr>
              <a:t>Сочинение пишите аккуратно, разборчивым почерком.</a:t>
            </a:r>
          </a:p>
          <a:p>
            <a:pPr marL="0" indent="0" algn="just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1989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Franklin Gothic Medium" pitchFamily="34" charset="0"/>
              </a:rPr>
              <a:t>СОЧИНЕНИЕ</a:t>
            </a:r>
            <a:endParaRPr lang="ru-RU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 t="39015" r="4600" b="16856"/>
          <a:stretch/>
        </p:blipFill>
        <p:spPr bwMode="auto">
          <a:xfrm>
            <a:off x="110836" y="1052736"/>
            <a:ext cx="8797637" cy="3228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09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74640"/>
            <a:ext cx="7128792" cy="777875"/>
          </a:xfrm>
        </p:spPr>
        <p:txBody>
          <a:bodyPr>
            <a:normAutofit/>
          </a:bodyPr>
          <a:lstStyle/>
          <a:p>
            <a:pPr eaLnBrk="1" hangingPunct="1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ОБРАТИТЕ ВНИМАНИЕ!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80728"/>
            <a:ext cx="7200800" cy="5472111"/>
          </a:xfrm>
        </p:spPr>
        <p:txBody>
          <a:bodyPr rtlCol="0">
            <a:normAutofit fontScale="850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Необходимо сформулировать и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прокомментировать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одну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из проблем, </a:t>
            </a: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поставленных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автором текста.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Не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затронутых, 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не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упомянутых, а 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поставленных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!)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ru-RU" sz="2400" b="1" u="sng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ru-RU" sz="3000" b="1" u="sng" dirty="0">
                <a:latin typeface="Arial" pitchFamily="34" charset="0"/>
                <a:cs typeface="Arial" pitchFamily="34" charset="0"/>
              </a:rPr>
              <a:t>Ставить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– перен. Выдвигать, предлагать для решения, выполнения, рассмотрения, обсуждения. </a:t>
            </a:r>
            <a:r>
              <a:rPr lang="ru-RU" sz="2400" i="1" dirty="0">
                <a:latin typeface="Arial" pitchFamily="34" charset="0"/>
                <a:cs typeface="Arial" pitchFamily="34" charset="0"/>
              </a:rPr>
              <a:t>С. задачу перед кем-н. С. твердые сроки. Правильно с. вопрос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Затронуть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– перен. Излагая, обратить мимоходом внимание на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что-нибудь. 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Упомянуть</a:t>
            </a:r>
            <a:r>
              <a:rPr lang="ru-RU" sz="2400" i="1" dirty="0">
                <a:latin typeface="Arial" pitchFamily="34" charset="0"/>
                <a:cs typeface="Arial" pitchFamily="34" charset="0"/>
              </a:rPr>
              <a:t> -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назвать, коснуться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кого-чего-нибудь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в речи.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defRPr/>
            </a:pPr>
            <a:endParaRPr lang="ru-RU" sz="2400" i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ВАЖНО!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 работаем </a:t>
            </a:r>
            <a:r>
              <a:rPr lang="ru-RU" sz="33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текстом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(не произведением, романом, статьей, рассказом) – это </a:t>
            </a:r>
            <a:r>
              <a:rPr lang="ru-RU" sz="24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фактическая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ошибка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     </a:t>
            </a:r>
            <a:endParaRPr lang="ru-RU" sz="2800" b="1" u="sng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User\Desktop\картинки с шаттерстока\shutterstock_60148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2612" y="836712"/>
            <a:ext cx="1162225" cy="1549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4251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19" name="Group 19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638008412"/>
              </p:ext>
            </p:extLst>
          </p:nvPr>
        </p:nvGraphicFramePr>
        <p:xfrm>
          <a:off x="683568" y="332655"/>
          <a:ext cx="7056784" cy="5765321"/>
        </p:xfrm>
        <a:graphic>
          <a:graphicData uri="http://schemas.openxmlformats.org/drawingml/2006/table">
            <a:tbl>
              <a:tblPr/>
              <a:tblGrid>
                <a:gridCol w="2485486"/>
                <a:gridCol w="4571298"/>
              </a:tblGrid>
              <a:tr h="53112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Формулируем проблему</a:t>
                      </a:r>
                    </a:p>
                  </a:txBody>
                  <a:tcPr marL="68580" marR="6858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8975"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виде </a:t>
                      </a:r>
                    </a:p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предложения-тезиса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Симон Соловейчик, известный писатель и педагог, размышляет над 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проблемой духовности и </a:t>
                      </a:r>
                      <a:r>
                        <a:rPr kumimoji="0" lang="ru-RU" sz="18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бездуховности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</a:p>
                  </a:txBody>
                  <a:tcPr marL="68580" marR="6858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2667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+mj-lt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 виде вопросительного  предложения</a:t>
                      </a:r>
                    </a:p>
                  </a:txBody>
                  <a:tcPr marL="68580" marR="6858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чём заключается истинная духовность человека? Может ли быть духовным искусство? Эти вопросы, 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поставленные </a:t>
                      </a: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выдающимся российским теоретиком педагогики, раскрывают суть главной проблемы текста: 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чего жаждет человек, испытывающий духовное томление?</a:t>
                      </a:r>
                    </a:p>
                  </a:txBody>
                  <a:tcPr marL="68580" marR="6858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199851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виде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предложения-цитаты,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отражающего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основную мысль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текста.  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Calibri" pitchFamily="34" charset="0"/>
                        <a:buAutoNum type="arabicPeriod"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“Бесконечно стремление к добру, неутолима жажда правды, ненасытен голод по красоте”, — пишет С. Соловейчик в своей статье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 раскрывая проблему духовности и </a:t>
                      </a:r>
                      <a:r>
                        <a:rPr kumimoji="0" lang="ru-RU" sz="18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бездуховности</a:t>
                      </a: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37905" name="Picture 2" descr="C:\Users\User\Desktop\шаттерсток\shutterstock_1635952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40352" y="1052736"/>
            <a:ext cx="1167785" cy="134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9118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Franklin Gothic Medium" pitchFamily="34" charset="0"/>
              </a:rPr>
              <a:t>КОММЕНТАРИЙ</a:t>
            </a:r>
            <a:endParaRPr lang="ru-RU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Franklin Gothic Medium" pitchFamily="34" charset="0"/>
              </a:rPr>
              <a:t>Комментарий выделенной экзаменуемым проблемы показывает</a:t>
            </a:r>
            <a:r>
              <a:rPr lang="ru-RU" sz="2400" dirty="0" smtClean="0">
                <a:latin typeface="Franklin Gothic Medium" pitchFamily="34" charset="0"/>
              </a:rPr>
              <a:t>, насколько </a:t>
            </a:r>
            <a:r>
              <a:rPr lang="ru-RU" sz="2400" dirty="0">
                <a:latin typeface="Franklin Gothic Medium" pitchFamily="34" charset="0"/>
              </a:rPr>
              <a:t>глубоко и полно он понял эту </a:t>
            </a:r>
            <a:r>
              <a:rPr lang="ru-RU" sz="2400" dirty="0" smtClean="0">
                <a:latin typeface="Franklin Gothic Medium" pitchFamily="34" charset="0"/>
              </a:rPr>
              <a:t>проблему</a:t>
            </a:r>
            <a:r>
              <a:rPr lang="ru-RU" sz="2400" dirty="0">
                <a:latin typeface="Franklin Gothic Medium" pitchFamily="34" charset="0"/>
              </a:rPr>
              <a:t>, сумел </a:t>
            </a:r>
            <a:r>
              <a:rPr lang="ru-RU" sz="2400" dirty="0" smtClean="0">
                <a:latin typeface="Franklin Gothic Medium" pitchFamily="34" charset="0"/>
              </a:rPr>
              <a:t>увидеть ее </a:t>
            </a:r>
            <a:r>
              <a:rPr lang="ru-RU" sz="2400" dirty="0">
                <a:latin typeface="Franklin Gothic Medium" pitchFamily="34" charset="0"/>
              </a:rPr>
              <a:t>аспекты, намеченные автором, сумел проследить за </a:t>
            </a:r>
            <a:r>
              <a:rPr lang="ru-RU" sz="2400" dirty="0" smtClean="0">
                <a:latin typeface="Franklin Gothic Medium" pitchFamily="34" charset="0"/>
              </a:rPr>
              <a:t>ходом авторской </a:t>
            </a:r>
            <a:r>
              <a:rPr lang="ru-RU" sz="2400" dirty="0">
                <a:latin typeface="Franklin Gothic Medium" pitchFamily="34" charset="0"/>
              </a:rPr>
              <a:t>мысли. Иными словами, комментирование </a:t>
            </a:r>
            <a:r>
              <a:rPr lang="ru-RU" sz="2400" dirty="0" smtClean="0">
                <a:latin typeface="Franklin Gothic Medium" pitchFamily="34" charset="0"/>
              </a:rPr>
              <a:t>проблемы должно </a:t>
            </a:r>
            <a:r>
              <a:rPr lang="ru-RU" sz="2400" dirty="0">
                <a:latin typeface="Franklin Gothic Medium" pitchFamily="34" charset="0"/>
              </a:rPr>
              <a:t>обнаружить степень адекватности восприятия </a:t>
            </a:r>
            <a:r>
              <a:rPr lang="ru-RU" sz="2400" dirty="0" smtClean="0">
                <a:latin typeface="Franklin Gothic Medium" pitchFamily="34" charset="0"/>
              </a:rPr>
              <a:t>текста экзаменуемым</a:t>
            </a:r>
            <a:r>
              <a:rPr lang="ru-RU" sz="2400" dirty="0">
                <a:latin typeface="Franklin Gothic Medium" pitchFamily="34" charset="0"/>
              </a:rPr>
              <a:t>, умения «дешифровать» его </a:t>
            </a:r>
            <a:r>
              <a:rPr lang="ru-RU" sz="2400" dirty="0" smtClean="0">
                <a:latin typeface="Franklin Gothic Medium" pitchFamily="34" charset="0"/>
              </a:rPr>
              <a:t>содержание, проблематику</a:t>
            </a:r>
            <a:r>
              <a:rPr lang="ru-RU" sz="2400" dirty="0">
                <a:latin typeface="Franklin Gothic Medium" pitchFamily="34" charset="0"/>
              </a:rPr>
              <a:t>. Комментируя сформулированную </a:t>
            </a:r>
            <a:r>
              <a:rPr lang="ru-RU" sz="2400" dirty="0" smtClean="0">
                <a:latin typeface="Franklin Gothic Medium" pitchFamily="34" charset="0"/>
              </a:rPr>
              <a:t>проблему, экзаменуемый </a:t>
            </a:r>
            <a:r>
              <a:rPr lang="ru-RU" sz="2400" dirty="0">
                <a:latin typeface="Franklin Gothic Medium" pitchFamily="34" charset="0"/>
              </a:rPr>
              <a:t>как бы проходит обратный </a:t>
            </a:r>
            <a:r>
              <a:rPr lang="ru-RU" sz="2400" dirty="0" smtClean="0">
                <a:latin typeface="Franklin Gothic Medium" pitchFamily="34" charset="0"/>
              </a:rPr>
              <a:t>авторскому мыслительный </a:t>
            </a:r>
            <a:r>
              <a:rPr lang="ru-RU" sz="2400" dirty="0">
                <a:latin typeface="Franklin Gothic Medium" pitchFamily="34" charset="0"/>
              </a:rPr>
              <a:t>путь.</a:t>
            </a:r>
          </a:p>
        </p:txBody>
      </p:sp>
    </p:spTree>
    <p:extLst>
      <p:ext uri="{BB962C8B-B14F-4D97-AF65-F5344CB8AC3E}">
        <p14:creationId xmlns:p14="http://schemas.microsoft.com/office/powerpoint/2010/main" val="257280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Содержимое 2"/>
          <p:cNvSpPr>
            <a:spLocks noGrp="1"/>
          </p:cNvSpPr>
          <p:nvPr>
            <p:ph idx="1"/>
          </p:nvPr>
        </p:nvSpPr>
        <p:spPr>
          <a:xfrm>
            <a:off x="395536" y="548680"/>
            <a:ext cx="8424935" cy="5832648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Учащийся  комментирует сформулированную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проблему </a:t>
            </a:r>
            <a:r>
              <a:rPr lang="ru-RU" sz="2800" b="1" i="1" u="sng" dirty="0">
                <a:solidFill>
                  <a:srgbClr val="C00000"/>
                </a:solidFill>
                <a:latin typeface="Arial" charset="0"/>
                <a:cs typeface="Arial" charset="0"/>
              </a:rPr>
              <a:t>только </a:t>
            </a:r>
            <a:r>
              <a:rPr lang="ru-RU" sz="2800" b="1" i="1" u="sng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с </a:t>
            </a:r>
            <a:r>
              <a:rPr lang="ru-RU" sz="2800" b="1" i="1" u="sng" dirty="0">
                <a:solidFill>
                  <a:srgbClr val="C00000"/>
                </a:solidFill>
                <a:latin typeface="Arial" charset="0"/>
                <a:cs typeface="Arial" charset="0"/>
              </a:rPr>
              <a:t>опорой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на исходный  текст!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Приводимые примеры-иллюстрации должны иметь </a:t>
            </a:r>
            <a:r>
              <a:rPr lang="ru-RU" sz="2800" b="1" i="1" u="sng" dirty="0">
                <a:solidFill>
                  <a:srgbClr val="C00000"/>
                </a:solidFill>
                <a:latin typeface="Arial" charset="0"/>
                <a:cs typeface="Arial" charset="0"/>
              </a:rPr>
              <a:t>прямое отношение </a:t>
            </a:r>
            <a:r>
              <a:rPr lang="ru-RU" sz="2800" b="1" i="1" u="sng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к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сформулированной проблеме!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b="1" i="1" u="sng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Нельзя пересказывать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текст,</a:t>
            </a:r>
            <a:r>
              <a:rPr lang="ru-RU" sz="2800" b="1" i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ru-RU" sz="2800" b="1" i="1" u="sng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увлекаться чрезмерным цитированием!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Пересказ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– это то, что делает герой, комментарий – это то, что делает автор</a:t>
            </a:r>
            <a:endParaRPr lang="ru-RU" sz="2800" b="1" i="1" dirty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10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Franklin Gothic Medium" pitchFamily="34" charset="0"/>
              </a:rPr>
              <a:t>ВЗЯТЬ НА ЗАМЕТКУ</a:t>
            </a:r>
            <a:endParaRPr lang="ru-RU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32808" y="836712"/>
            <a:ext cx="2407599" cy="9144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 баллов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5756" y="836712"/>
            <a:ext cx="5544616" cy="89255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КОММЕНТАРИЙ - </a:t>
            </a:r>
          </a:p>
          <a:p>
            <a:pPr algn="ctr">
              <a:spcAft>
                <a:spcPts val="0"/>
              </a:spcAft>
            </a:pPr>
            <a:r>
              <a:rPr lang="ru-RU" sz="2800" b="1" u="sng" dirty="0" smtClean="0">
                <a:latin typeface="Times New Roman"/>
                <a:ea typeface="Times New Roman"/>
              </a:rPr>
              <a:t>простой </a:t>
            </a:r>
            <a:r>
              <a:rPr lang="ru-RU" sz="2800" b="1" u="sng" dirty="0">
                <a:latin typeface="Times New Roman"/>
                <a:ea typeface="Times New Roman"/>
              </a:rPr>
              <a:t>пересказ фрагмента.</a:t>
            </a:r>
            <a:endParaRPr lang="ru-RU" sz="2400" b="1" u="sng" dirty="0">
              <a:effectLst/>
              <a:latin typeface="Times New Roman"/>
              <a:ea typeface="Times New Roman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5756" y="2590055"/>
            <a:ext cx="5544616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КОММЕНТАРИЙ - </a:t>
            </a:r>
          </a:p>
          <a:p>
            <a:pPr algn="ctr">
              <a:spcAft>
                <a:spcPts val="0"/>
              </a:spcAft>
            </a:pPr>
            <a:r>
              <a:rPr lang="ru-RU" sz="2800" b="1" u="sng" dirty="0" smtClean="0">
                <a:latin typeface="Times New Roman"/>
                <a:ea typeface="Times New Roman"/>
              </a:rPr>
              <a:t>к другой, не заявленной в сочинении проблеме</a:t>
            </a:r>
            <a:endParaRPr lang="ru-RU" sz="2400" b="1" u="sng" dirty="0">
              <a:effectLst/>
              <a:latin typeface="Times New Roman"/>
              <a:ea typeface="Times New Roman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156713" y="2794575"/>
            <a:ext cx="2407599" cy="9144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 баллов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219684" y="4857655"/>
            <a:ext cx="2407599" cy="9144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 баллов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95756" y="4653136"/>
            <a:ext cx="5544616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КОММЕНТАРИЙ - </a:t>
            </a:r>
          </a:p>
          <a:p>
            <a:pPr algn="ctr">
              <a:spcAft>
                <a:spcPts val="0"/>
              </a:spcAft>
            </a:pPr>
            <a:r>
              <a:rPr lang="ru-RU" sz="2800" b="1" u="sng" dirty="0" smtClean="0">
                <a:latin typeface="Times New Roman"/>
                <a:ea typeface="Times New Roman"/>
              </a:rPr>
              <a:t>цитата большого фрагмента исходного текста</a:t>
            </a:r>
            <a:endParaRPr lang="ru-RU" sz="2400" b="1" u="sng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2886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5900" y="188915"/>
            <a:ext cx="6172200" cy="719137"/>
          </a:xfrm>
        </p:spPr>
        <p:txBody>
          <a:bodyPr>
            <a:normAutofit fontScale="90000"/>
          </a:bodyPr>
          <a:lstStyle/>
          <a:p>
            <a:r>
              <a:rPr lang="ru-RU" sz="2400" b="1">
                <a:latin typeface="Arial" charset="0"/>
                <a:cs typeface="Arial" charset="0"/>
              </a:rPr>
              <a:t>Назначение цитаты — </a:t>
            </a:r>
            <a:r>
              <a:rPr lang="ru-RU" sz="2400" b="1">
                <a:solidFill>
                  <a:srgbClr val="FF0000"/>
                </a:solidFill>
                <a:latin typeface="Arial" charset="0"/>
                <a:cs typeface="Arial" charset="0"/>
              </a:rPr>
              <a:t>подтвердить </a:t>
            </a:r>
            <a:r>
              <a:rPr lang="ru-RU" sz="2400" b="1">
                <a:latin typeface="Arial" charset="0"/>
                <a:cs typeface="Arial" charset="0"/>
              </a:rPr>
              <a:t>сказанное, </a:t>
            </a:r>
            <a:r>
              <a:rPr lang="ru-RU" sz="2400" b="1">
                <a:solidFill>
                  <a:srgbClr val="FF0000"/>
                </a:solidFill>
                <a:latin typeface="Arial" charset="0"/>
                <a:cs typeface="Arial" charset="0"/>
              </a:rPr>
              <a:t>но не повторять его</a:t>
            </a:r>
            <a:endParaRPr lang="ru-RU" sz="240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95536" y="1124744"/>
            <a:ext cx="3888284" cy="500062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ru-RU" sz="1900" dirty="0">
                <a:latin typeface="Arial" charset="0"/>
                <a:cs typeface="Arial" charset="0"/>
              </a:rPr>
              <a:t>Автор показывает, как в 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None/>
            </a:pPr>
            <a:r>
              <a:rPr lang="ru-RU" sz="1900" dirty="0">
                <a:latin typeface="Arial" charset="0"/>
                <a:cs typeface="Arial" charset="0"/>
              </a:rPr>
              <a:t>сложившейся ситуации ожидание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None/>
            </a:pPr>
            <a:r>
              <a:rPr lang="ru-RU" sz="1900" dirty="0">
                <a:latin typeface="Arial" charset="0"/>
                <a:cs typeface="Arial" charset="0"/>
              </a:rPr>
              <a:t> неминуемой гибели заставило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None/>
            </a:pPr>
            <a:r>
              <a:rPr lang="ru-RU" sz="1900" dirty="0">
                <a:latin typeface="Arial" charset="0"/>
                <a:cs typeface="Arial" charset="0"/>
              </a:rPr>
              <a:t>  семнадцатилетнего солдата 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None/>
            </a:pPr>
            <a:r>
              <a:rPr lang="ru-RU" sz="1900" dirty="0">
                <a:latin typeface="Arial" charset="0"/>
                <a:cs typeface="Arial" charset="0"/>
              </a:rPr>
              <a:t>почувствовать </a:t>
            </a:r>
            <a:r>
              <a:rPr lang="ru-RU" sz="1900" b="1" dirty="0">
                <a:latin typeface="Arial" charset="0"/>
                <a:cs typeface="Arial" charset="0"/>
              </a:rPr>
              <a:t>«беззащитность, 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None/>
            </a:pPr>
            <a:r>
              <a:rPr lang="ru-RU" sz="1900" b="1" dirty="0">
                <a:latin typeface="Arial" charset="0"/>
                <a:cs typeface="Arial" charset="0"/>
              </a:rPr>
              <a:t>беспомощность».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None/>
            </a:pPr>
            <a:endParaRPr lang="ru-RU" sz="1800" dirty="0">
              <a:latin typeface="Arial" charset="0"/>
              <a:cs typeface="Arial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None/>
            </a:pPr>
            <a:endParaRPr lang="ru-RU" sz="1800" dirty="0">
              <a:latin typeface="Arial" charset="0"/>
              <a:cs typeface="Arial" charset="0"/>
            </a:endParaRPr>
          </a:p>
          <a:p>
            <a:pPr eaLnBrk="1" hangingPunct="1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А.Генатулин</a:t>
            </a:r>
            <a:r>
              <a:rPr lang="ru-RU" sz="2200" dirty="0">
                <a:latin typeface="Arial" charset="0"/>
                <a:cs typeface="Arial" charset="0"/>
              </a:rPr>
              <a:t> образно и точно  передал  осознание рассказчиком  непрочности, кратковременности его короткой жизни: убегая от </a:t>
            </a:r>
          </a:p>
          <a:p>
            <a:pPr eaLnBrk="1" hangingPunct="1">
              <a:lnSpc>
                <a:spcPct val="120000"/>
              </a:lnSpc>
              <a:spcBef>
                <a:spcPts val="0"/>
              </a:spcBef>
              <a:buFont typeface="Arial" charset="0"/>
              <a:buNone/>
            </a:pPr>
            <a:r>
              <a:rPr lang="ru-RU" sz="2200" dirty="0">
                <a:latin typeface="Arial" charset="0"/>
                <a:cs typeface="Arial" charset="0"/>
              </a:rPr>
              <a:t>пули, герой чувствует себя </a:t>
            </a:r>
          </a:p>
          <a:p>
            <a:pPr eaLnBrk="1" hangingPunct="1">
              <a:lnSpc>
                <a:spcPct val="120000"/>
              </a:lnSpc>
              <a:spcBef>
                <a:spcPts val="0"/>
              </a:spcBef>
              <a:buFont typeface="Arial" charset="0"/>
              <a:buNone/>
            </a:pPr>
            <a:r>
              <a:rPr lang="ru-RU" sz="2200" b="1" dirty="0">
                <a:latin typeface="Arial" charset="0"/>
                <a:cs typeface="Arial" charset="0"/>
              </a:rPr>
              <a:t>«</a:t>
            </a:r>
            <a:r>
              <a:rPr lang="ru-RU" sz="2200" b="1" dirty="0">
                <a:latin typeface="Arial" charset="0"/>
              </a:rPr>
              <a:t>трепетной свечой на ветру, </a:t>
            </a:r>
          </a:p>
          <a:p>
            <a:pPr eaLnBrk="1" hangingPunct="1">
              <a:lnSpc>
                <a:spcPct val="120000"/>
              </a:lnSpc>
              <a:spcBef>
                <a:spcPts val="0"/>
              </a:spcBef>
              <a:buFont typeface="Arial" charset="0"/>
              <a:buNone/>
            </a:pPr>
            <a:r>
              <a:rPr lang="ru-RU" sz="2200" b="1" dirty="0">
                <a:latin typeface="Arial" charset="0"/>
              </a:rPr>
              <a:t>хрупким сосудом, полным горячей крови».</a:t>
            </a:r>
            <a:endParaRPr lang="ru-RU" sz="2200" b="1" dirty="0">
              <a:latin typeface="Arial" charset="0"/>
              <a:cs typeface="Arial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28048" y="1052513"/>
            <a:ext cx="3564432" cy="5073650"/>
          </a:xfrm>
        </p:spPr>
        <p:txBody>
          <a:bodyPr>
            <a:noAutofit/>
          </a:bodyPr>
          <a:lstStyle/>
          <a:p>
            <a:pPr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Рассказчик, понимая, что </a:t>
            </a:r>
          </a:p>
          <a:p>
            <a:pPr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находится на мушке снайпера,</a:t>
            </a:r>
          </a:p>
          <a:p>
            <a:pPr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чувствует себя беспомощным  </a:t>
            </a:r>
            <a:r>
              <a:rPr lang="ru-RU" sz="1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  беззащитным</a:t>
            </a:r>
            <a:r>
              <a:rPr lang="ru-RU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«Я почувствовал </a:t>
            </a:r>
          </a:p>
          <a:p>
            <a:pPr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всю свою беззащитность, </a:t>
            </a:r>
            <a:endParaRPr lang="en-US" sz="1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беспомощность». </a:t>
            </a:r>
          </a:p>
          <a:p>
            <a:pPr algn="just" eaLnBrk="1" hangingPunct="1">
              <a:spcBef>
                <a:spcPts val="0"/>
              </a:spcBef>
              <a:buFont typeface="Arial" charset="0"/>
              <a:buNone/>
              <a:defRPr/>
            </a:pPr>
            <a:endParaRPr lang="ru-RU" sz="1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spcBef>
                <a:spcPts val="0"/>
              </a:spcBef>
              <a:buFont typeface="Wingdings" pitchFamily="2" charset="2"/>
              <a:buChar char="q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Герой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представляет себя  </a:t>
            </a:r>
            <a:r>
              <a:rPr lang="ru-RU" sz="1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свечой, которая может мгновенно погаснуть, и стеклянным сосудом, который может разбиться в любую секунду</a:t>
            </a:r>
            <a:r>
              <a:rPr lang="ru-RU" sz="1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«Я ощущал себя трепетной свечой на ветру, хрупким  сосудом, полным горячей крови».</a:t>
            </a:r>
          </a:p>
        </p:txBody>
      </p:sp>
      <p:pic>
        <p:nvPicPr>
          <p:cNvPr id="99332" name="Picture 2" descr="C:\Users\User\Desktop\шаттерсток\shutterstock_2081792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50506" y="2286002"/>
            <a:ext cx="1277541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6601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Franklin Gothic Medium" pitchFamily="34" charset="0"/>
              </a:rPr>
              <a:t>КОМПОЗИЦИЯ КОММЕНТАРИЯ</a:t>
            </a:r>
            <a:endParaRPr lang="ru-RU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0654824"/>
              </p:ext>
            </p:extLst>
          </p:nvPr>
        </p:nvGraphicFramePr>
        <p:xfrm>
          <a:off x="323850" y="1052513"/>
          <a:ext cx="8362950" cy="489312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871886"/>
                <a:gridCol w="6491064"/>
              </a:tblGrid>
              <a:tr h="504000">
                <a:tc>
                  <a:txBody>
                    <a:bodyPr/>
                    <a:lstStyle/>
                    <a:p>
                      <a:pPr algn="l"/>
                      <a:endParaRPr lang="ru-RU" dirty="0">
                        <a:latin typeface="Franklin Gothic Medium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Franklin Gothic Medium" pitchFamily="34" charset="0"/>
                        </a:rPr>
                        <a:t>ТИПОВЫЕ КЛИШЕ</a:t>
                      </a:r>
                      <a:endParaRPr lang="ru-RU" dirty="0">
                        <a:latin typeface="Franklin Gothic Medium" pitchFamily="34" charset="0"/>
                      </a:endParaRPr>
                    </a:p>
                  </a:txBody>
                  <a:tcPr anchor="ctr"/>
                </a:tc>
              </a:tr>
              <a:tr h="146304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>
                          <a:latin typeface="Franklin Gothic Medium" pitchFamily="34" charset="0"/>
                        </a:rPr>
                        <a:t>ЗАЧИН</a:t>
                      </a:r>
                      <a:endParaRPr lang="ru-RU" dirty="0">
                        <a:latin typeface="Franklin Gothic Medium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Franklin Gothic Medium" pitchFamily="34" charset="0"/>
                        </a:rPr>
                        <a:t>Раскрывая проблему, автор...                                                                                                                              Автор раскрывает проблему на примере случая из жизни …                                                                       Автор раскрывает проблему на примере взаимоотношений (кого с кем) …                                   </a:t>
                      </a:r>
                    </a:p>
                    <a:p>
                      <a:r>
                        <a:rPr lang="ru-RU" dirty="0" smtClean="0">
                          <a:latin typeface="Franklin Gothic Medium" pitchFamily="34" charset="0"/>
                        </a:rPr>
                        <a:t>Проблема раскрывается автором на примере…  и т.п.</a:t>
                      </a:r>
                      <a:endParaRPr lang="ru-RU" dirty="0">
                        <a:latin typeface="Franklin Gothic Medium" pitchFamily="34" charset="0"/>
                      </a:endParaRPr>
                    </a:p>
                  </a:txBody>
                  <a:tcPr anchor="ctr"/>
                </a:tc>
              </a:tr>
              <a:tr h="146304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>
                          <a:latin typeface="Franklin Gothic Medium" pitchFamily="34" charset="0"/>
                        </a:rPr>
                        <a:t>РАЗВИТИЕ</a:t>
                      </a:r>
                      <a:endParaRPr lang="ru-RU" dirty="0">
                        <a:latin typeface="Franklin Gothic Medium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Franklin Gothic Medium" pitchFamily="34" charset="0"/>
                          <a:ea typeface="+mn-ea"/>
                          <a:cs typeface="+mn-cs"/>
                        </a:rPr>
                        <a:t>В качестве примера, подтверждающего актуальность данной проблемы, автор (ФИО) приводит...                                                                                                                                                           Продолжая выстраивать систему аргументов, актуальных для данной проблемы, автор говорит, …  и т.п.</a:t>
                      </a:r>
                      <a:endParaRPr lang="ru-RU" dirty="0">
                        <a:latin typeface="Franklin Gothic Medium" pitchFamily="34" charset="0"/>
                      </a:endParaRPr>
                    </a:p>
                  </a:txBody>
                  <a:tcPr anchor="ctr"/>
                </a:tc>
              </a:tr>
              <a:tr h="146304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>
                          <a:latin typeface="Franklin Gothic Medium" pitchFamily="34" charset="0"/>
                        </a:rPr>
                        <a:t>ВЫВОД</a:t>
                      </a:r>
                      <a:endParaRPr lang="ru-RU" dirty="0">
                        <a:latin typeface="Franklin Gothic Medium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Franklin Gothic Medium" pitchFamily="34" charset="0"/>
                          <a:ea typeface="+mn-ea"/>
                          <a:cs typeface="+mn-cs"/>
                        </a:rPr>
                        <a:t>В заключение автор приходит к выводу...                                                                                                              В заключение автор делает вывод о том, что... </a:t>
                      </a:r>
                      <a:endParaRPr lang="ru-RU" dirty="0">
                        <a:latin typeface="Franklin Gothic Medium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13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Franklin Gothic Medium" pitchFamily="34" charset="0"/>
              </a:rPr>
              <a:t>Типовые клише </a:t>
            </a:r>
            <a:r>
              <a:rPr lang="ru-RU" sz="3600" dirty="0" smtClean="0">
                <a:solidFill>
                  <a:srgbClr val="C00000"/>
                </a:solidFill>
                <a:latin typeface="Franklin Gothic Medium" pitchFamily="34" charset="0"/>
              </a:rPr>
              <a:t>(художественный </a:t>
            </a:r>
            <a:r>
              <a:rPr lang="ru-RU" sz="3600" dirty="0">
                <a:solidFill>
                  <a:srgbClr val="C00000"/>
                </a:solidFill>
                <a:latin typeface="Franklin Gothic Medium" pitchFamily="34" charset="0"/>
              </a:rPr>
              <a:t>стиль)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340768"/>
            <a:ext cx="8928992" cy="518457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latin typeface="Franklin Gothic Medium" pitchFamily="34" charset="0"/>
              </a:rPr>
              <a:t>Автор </a:t>
            </a:r>
            <a:r>
              <a:rPr lang="ru-RU" dirty="0">
                <a:latin typeface="Franklin Gothic Medium" pitchFamily="34" charset="0"/>
              </a:rPr>
              <a:t>раскрывает проблему на примере случая из </a:t>
            </a:r>
            <a:r>
              <a:rPr lang="ru-RU" dirty="0" smtClean="0">
                <a:latin typeface="Franklin Gothic Medium" pitchFamily="34" charset="0"/>
              </a:rPr>
              <a:t>жизни… </a:t>
            </a:r>
            <a:endParaRPr lang="ru-RU" dirty="0">
              <a:latin typeface="Franklin Gothic Medium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Franklin Gothic Medium" pitchFamily="34" charset="0"/>
              </a:rPr>
              <a:t>Автор раскрывает проблему на примере взаимоотношений (кого с кем) …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Franklin Gothic Medium" pitchFamily="34" charset="0"/>
              </a:rPr>
              <a:t>Не случайно писатель изображает (кого, что)…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Franklin Gothic Medium" pitchFamily="34" charset="0"/>
              </a:rPr>
              <a:t>Поступок героя свидетельствует о том, что …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Franklin Gothic Medium" pitchFamily="34" charset="0"/>
              </a:rPr>
              <a:t>Слова (мысли) героя показывают, что …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Franklin Gothic Medium" pitchFamily="34" charset="0"/>
              </a:rPr>
              <a:t>Автор осуждает (одобряет) поступок героя …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Franklin Gothic Medium" pitchFamily="34" charset="0"/>
              </a:rPr>
              <a:t>Автор восхищается (чем, кем)…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Franklin Gothic Medium" pitchFamily="34" charset="0"/>
              </a:rPr>
              <a:t>Автор сочувствует своему герою …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Franklin Gothic Medium" pitchFamily="34" charset="0"/>
              </a:rPr>
              <a:t>Симпатии автора на стороне …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Franklin Gothic Medium" pitchFamily="34" charset="0"/>
              </a:rPr>
              <a:t>Так автор пытается достучаться до наших сердец…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Franklin Gothic Medium" pitchFamily="34" charset="0"/>
              </a:rPr>
              <a:t>Автор вложил глубокий смысл в слова </a:t>
            </a:r>
            <a:r>
              <a:rPr lang="ru-RU" dirty="0" smtClean="0">
                <a:latin typeface="Franklin Gothic Medium" pitchFamily="34" charset="0"/>
              </a:rPr>
              <a:t>…</a:t>
            </a:r>
            <a:endParaRPr lang="ru-RU" dirty="0"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01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Franklin Gothic Medium" pitchFamily="34" charset="0"/>
              </a:rPr>
              <a:t>Типовые клише </a:t>
            </a:r>
            <a:r>
              <a:rPr lang="ru-RU" sz="2400" dirty="0" smtClean="0">
                <a:solidFill>
                  <a:srgbClr val="C00000"/>
                </a:solidFill>
                <a:latin typeface="Franklin Gothic Medium" pitchFamily="34" charset="0"/>
              </a:rPr>
              <a:t>(публицистический </a:t>
            </a:r>
            <a:r>
              <a:rPr lang="ru-RU" sz="2400" dirty="0">
                <a:solidFill>
                  <a:srgbClr val="C00000"/>
                </a:solidFill>
                <a:latin typeface="Franklin Gothic Medium" pitchFamily="34" charset="0"/>
              </a:rPr>
              <a:t>стиль)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36712"/>
            <a:ext cx="8928992" cy="568863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Проблема раскрывается автором на примере…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В качестве примера автор рассматривает 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Автор заставляет читателя задуматься над 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Автор текста обращает внимание на…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Автор вспоминает случай, когда 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В размышлениях автора звучит мысль о том, что …</a:t>
            </a:r>
          </a:p>
          <a:p>
            <a:pPr>
              <a:spcBef>
                <a:spcPts val="0"/>
              </a:spcBef>
            </a:pPr>
            <a:r>
              <a:rPr lang="ru-RU" sz="2200" dirty="0" smtClean="0">
                <a:latin typeface="Franklin Gothic Medium" pitchFamily="34" charset="0"/>
              </a:rPr>
              <a:t>Автора </a:t>
            </a:r>
            <a:r>
              <a:rPr lang="ru-RU" sz="2200" dirty="0">
                <a:latin typeface="Franklin Gothic Medium" pitchFamily="34" charset="0"/>
              </a:rPr>
              <a:t>заинтересовала мысль о том, что 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Автор убеждён в том, что 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Автор разделяет мнение (кого)…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Автор упоминает о том, что 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Автор предупреждает читателей о том, что…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Автор не на шутку встревожен (чем)…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Особое удивление автора вызвано тем, что 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Автор искренне восхищён (огорчён) (чем) 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Автор приводит нас к выводу о том, что…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Не случайно автор завершает текст …</a:t>
            </a:r>
          </a:p>
          <a:p>
            <a:pPr>
              <a:spcBef>
                <a:spcPts val="0"/>
              </a:spcBef>
            </a:pPr>
            <a:r>
              <a:rPr lang="ru-RU" sz="2200" dirty="0">
                <a:latin typeface="Franklin Gothic Medium" pitchFamily="34" charset="0"/>
              </a:rPr>
              <a:t>По мнению автора, …</a:t>
            </a:r>
          </a:p>
        </p:txBody>
      </p:sp>
    </p:spTree>
    <p:extLst>
      <p:ext uri="{BB962C8B-B14F-4D97-AF65-F5344CB8AC3E}">
        <p14:creationId xmlns:p14="http://schemas.microsoft.com/office/powerpoint/2010/main" val="304474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38" t="18371" r="13636" b="14773"/>
          <a:stretch/>
        </p:blipFill>
        <p:spPr bwMode="auto">
          <a:xfrm>
            <a:off x="539552" y="922500"/>
            <a:ext cx="7488832" cy="5721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57200" y="274638"/>
            <a:ext cx="8229600" cy="6478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srgbClr val="C00000"/>
                </a:solidFill>
                <a:latin typeface="Franklin Gothic Medium" pitchFamily="34" charset="0"/>
              </a:rPr>
              <a:t>КОММЕНТАРИЙ</a:t>
            </a:r>
            <a:endParaRPr lang="ru-RU" sz="4000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223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35541" t="20612" r="2888" b="29320"/>
          <a:stretch/>
        </p:blipFill>
        <p:spPr>
          <a:xfrm>
            <a:off x="611560" y="1052736"/>
            <a:ext cx="7632848" cy="532859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6478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srgbClr val="C00000"/>
                </a:solidFill>
                <a:latin typeface="Franklin Gothic Medium" pitchFamily="34" charset="0"/>
              </a:rPr>
              <a:t>КОММЕНТАРИЙ – 5 баллов</a:t>
            </a:r>
            <a:endParaRPr lang="ru-RU" sz="4000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67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6478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srgbClr val="C00000"/>
                </a:solidFill>
                <a:latin typeface="Franklin Gothic Medium" pitchFamily="34" charset="0"/>
              </a:rPr>
              <a:t>КОММЕНТАРИЙ – 4 балла</a:t>
            </a:r>
            <a:endParaRPr lang="ru-RU" sz="4000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99" t="34939" r="1930" b="24021"/>
          <a:stretch/>
        </p:blipFill>
        <p:spPr bwMode="auto">
          <a:xfrm>
            <a:off x="445368" y="1052736"/>
            <a:ext cx="7560839" cy="5439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591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6478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srgbClr val="C00000"/>
                </a:solidFill>
                <a:latin typeface="Franklin Gothic Medium" pitchFamily="34" charset="0"/>
              </a:rPr>
              <a:t>КОММЕНТАРИЙ – 3 балла</a:t>
            </a:r>
            <a:endParaRPr lang="ru-RU" sz="4000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37201" t="40533" r="1797" b="30934"/>
          <a:stretch/>
        </p:blipFill>
        <p:spPr bwMode="auto">
          <a:xfrm>
            <a:off x="323528" y="922500"/>
            <a:ext cx="8363272" cy="54006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7754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6478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srgbClr val="C00000"/>
                </a:solidFill>
                <a:latin typeface="Franklin Gothic Medium" pitchFamily="34" charset="0"/>
              </a:rPr>
              <a:t>КОММЕНТАРИЙ – 2 балла</a:t>
            </a:r>
            <a:endParaRPr lang="ru-RU" sz="4000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37201" t="34399" r="2597" b="31201"/>
          <a:stretch/>
        </p:blipFill>
        <p:spPr bwMode="auto">
          <a:xfrm>
            <a:off x="457200" y="1052736"/>
            <a:ext cx="7427168" cy="56166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6240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6478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srgbClr val="C00000"/>
                </a:solidFill>
                <a:latin typeface="Franklin Gothic Medium" pitchFamily="34" charset="0"/>
              </a:rPr>
              <a:t>КОММЕНТАРИЙ – 1 балл</a:t>
            </a:r>
            <a:endParaRPr lang="ru-RU" sz="4000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37601" t="37333" r="1797" b="28800"/>
          <a:stretch/>
        </p:blipFill>
        <p:spPr bwMode="auto">
          <a:xfrm>
            <a:off x="323528" y="1124744"/>
            <a:ext cx="7992888" cy="55446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7118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Franklin Gothic Medium" pitchFamily="34" charset="0"/>
              </a:rPr>
              <a:t>ОБРАЗЕЦ</a:t>
            </a:r>
            <a:endParaRPr lang="ru-RU" dirty="0">
              <a:solidFill>
                <a:srgbClr val="C00000"/>
              </a:solidFill>
              <a:latin typeface="Franklin Gothic Medium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46801" t="22933" r="6197" b="21066"/>
          <a:stretch/>
        </p:blipFill>
        <p:spPr bwMode="auto">
          <a:xfrm>
            <a:off x="323528" y="908720"/>
            <a:ext cx="7416824" cy="568863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9049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94235" y="225425"/>
            <a:ext cx="6372225" cy="50323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Сформулированная проблема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39466" y="5932397"/>
            <a:ext cx="6481763" cy="576263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Авторская позиция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844677"/>
            <a:ext cx="8352927" cy="4105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2000" b="1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Автор </a:t>
            </a:r>
            <a:r>
              <a:rPr lang="ru-RU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пытается осмыслить</a:t>
            </a: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…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 поисках ответа на свой вопрос публицист </a:t>
            </a:r>
            <a:r>
              <a:rPr lang="ru-RU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выстраивает цепь собственных рассуждений о</a:t>
            </a:r>
            <a:r>
              <a:rPr lang="ru-RU" sz="20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…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 своих рассуждениях известный писатель использует </a:t>
            </a:r>
            <a:r>
              <a:rPr lang="ru-RU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вопросно-ответную форму изложения</a:t>
            </a:r>
            <a:r>
              <a:rPr lang="ru-RU" sz="20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Он как бы беседует </a:t>
            </a: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 своим читателем о</a:t>
            </a:r>
            <a:r>
              <a:rPr lang="ru-RU" sz="20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….</a:t>
            </a:r>
            <a:endParaRPr lang="ru-RU" sz="20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Публицист </a:t>
            </a:r>
            <a:r>
              <a:rPr lang="ru-RU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даёт</a:t>
            </a: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точное </a:t>
            </a:r>
            <a:r>
              <a:rPr lang="ru-RU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определение</a:t>
            </a: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(чему?)….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Автор  </a:t>
            </a:r>
            <a:r>
              <a:rPr lang="ru-RU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сопоставляет</a:t>
            </a:r>
            <a:r>
              <a:rPr lang="ru-RU" sz="20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(что с чем?), </a:t>
            </a:r>
            <a:r>
              <a:rPr lang="ru-RU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противопоставляет</a:t>
            </a:r>
            <a:r>
              <a:rPr lang="ru-RU" sz="20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(что чему?), </a:t>
            </a:r>
            <a:r>
              <a:rPr lang="ru-RU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сравнивает </a:t>
            </a: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(что с чем?)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Автор (писатель, публицист) </a:t>
            </a:r>
            <a:r>
              <a:rPr lang="ru-RU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называет причины</a:t>
            </a: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по которым…;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0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Публицист </a:t>
            </a:r>
            <a:r>
              <a:rPr lang="ru-RU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приводит примеры</a:t>
            </a:r>
            <a:r>
              <a:rPr lang="ru-RU" sz="20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подтверждающие мысль о том, что... </a:t>
            </a: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 т.д. </a:t>
            </a:r>
          </a:p>
          <a:p>
            <a:pPr algn="ctr">
              <a:defRPr/>
            </a:pP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836613"/>
            <a:ext cx="8352928" cy="1008064"/>
          </a:xfrm>
          <a:prstGeom prst="rect">
            <a:avLst/>
          </a:prstGeom>
          <a:solidFill>
            <a:srgbClr val="CCFF99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Что</a:t>
            </a:r>
            <a:r>
              <a:rPr lang="ru-RU" sz="2000" b="1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делает автор исходного текста, </a:t>
            </a:r>
            <a:endParaRPr lang="ru-RU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раскрывая </a:t>
            </a:r>
            <a:r>
              <a:rPr lang="ru-RU" sz="2800" b="1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поставленную </a:t>
            </a:r>
            <a:r>
              <a:rPr lang="ru-RU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проблему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...?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9585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44002" t="27733" r="7397" b="34667"/>
          <a:stretch/>
        </p:blipFill>
        <p:spPr bwMode="auto">
          <a:xfrm>
            <a:off x="119336" y="506551"/>
            <a:ext cx="7044952" cy="58027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052736"/>
            <a:ext cx="1832680" cy="1985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7228039" y="4555976"/>
            <a:ext cx="1705178" cy="9144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1 балл</a:t>
            </a:r>
            <a:endParaRPr lang="ru-RU" sz="4000" dirty="0">
              <a:solidFill>
                <a:schemeClr val="tx2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14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41201" t="34134" r="2997" b="28533"/>
          <a:stretch/>
        </p:blipFill>
        <p:spPr bwMode="auto">
          <a:xfrm>
            <a:off x="323528" y="476672"/>
            <a:ext cx="7056784" cy="58326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7"/>
          <a:stretch/>
        </p:blipFill>
        <p:spPr bwMode="auto">
          <a:xfrm>
            <a:off x="7380312" y="1052736"/>
            <a:ext cx="1616656" cy="1985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229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44202" t="39467" r="6197" b="33066"/>
          <a:stretch/>
        </p:blipFill>
        <p:spPr bwMode="auto">
          <a:xfrm>
            <a:off x="251520" y="548680"/>
            <a:ext cx="6696744" cy="57606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7"/>
          <a:stretch/>
        </p:blipFill>
        <p:spPr bwMode="auto">
          <a:xfrm>
            <a:off x="7164288" y="1052736"/>
            <a:ext cx="1616656" cy="1985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197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40714"/>
            <a:ext cx="4926970" cy="3695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32451" y="343508"/>
            <a:ext cx="7128792" cy="7812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142DAC"/>
                </a:solidFill>
                <a:latin typeface="Franklin Gothic Medium" panose="020B0603020102020204" pitchFamily="34" charset="0"/>
              </a:rPr>
              <a:t>Благодарю за </a:t>
            </a:r>
            <a:r>
              <a:rPr lang="ru-RU" sz="4400" b="1" dirty="0" smtClean="0">
                <a:solidFill>
                  <a:srgbClr val="142DAC"/>
                </a:solidFill>
                <a:latin typeface="Franklin Gothic Medium" panose="020B0603020102020204" pitchFamily="34" charset="0"/>
                <a:cs typeface="Arial" pitchFamily="34" charset="0"/>
              </a:rPr>
              <a:t>в</a:t>
            </a:r>
            <a:r>
              <a:rPr lang="ru-RU" sz="4400" b="1" dirty="0" smtClean="0">
                <a:solidFill>
                  <a:srgbClr val="142DAC"/>
                </a:solidFill>
                <a:latin typeface="Franklin Gothic Medium" panose="020B0603020102020204" pitchFamily="34" charset="0"/>
              </a:rPr>
              <a:t>нимание! </a:t>
            </a:r>
            <a:endParaRPr lang="ru-RU" sz="4400" b="1" dirty="0">
              <a:solidFill>
                <a:srgbClr val="142DAC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124744"/>
            <a:ext cx="7848871" cy="24482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Franklin Gothic Medium" panose="020B0603020102020204" pitchFamily="34" charset="0"/>
              </a:rPr>
              <a:t>Удачи! Т</a:t>
            </a:r>
            <a:r>
              <a:rPr lang="ru-RU" sz="3600" b="1" dirty="0" smtClean="0">
                <a:solidFill>
                  <a:srgbClr val="C00000"/>
                </a:solidFill>
                <a:latin typeface="Franklin Gothic Medium" panose="020B0603020102020204" pitchFamily="34" charset="0"/>
                <a:cs typeface="Arial" pitchFamily="34" charset="0"/>
              </a:rPr>
              <a:t>в</a:t>
            </a:r>
            <a:r>
              <a:rPr lang="ru-RU" sz="3600" b="1" dirty="0">
                <a:solidFill>
                  <a:srgbClr val="C00000"/>
                </a:solidFill>
                <a:latin typeface="Franklin Gothic Medium" panose="020B0603020102020204" pitchFamily="34" charset="0"/>
              </a:rPr>
              <a:t>орческих успехо</a:t>
            </a:r>
            <a:r>
              <a:rPr lang="ru-RU" sz="3600" b="1" dirty="0" smtClean="0">
                <a:solidFill>
                  <a:srgbClr val="C00000"/>
                </a:solidFill>
                <a:latin typeface="Franklin Gothic Medium" panose="020B0603020102020204" pitchFamily="34" charset="0"/>
                <a:cs typeface="Arial" pitchFamily="34" charset="0"/>
              </a:rPr>
              <a:t>в</a:t>
            </a:r>
            <a:r>
              <a:rPr lang="ru-RU" sz="3600" b="1" dirty="0" smtClean="0">
                <a:solidFill>
                  <a:srgbClr val="C00000"/>
                </a:solidFill>
                <a:latin typeface="Franklin Gothic Medium" panose="020B0603020102020204" pitchFamily="34" charset="0"/>
              </a:rPr>
              <a:t>!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Franklin Gothic Medium" panose="020B0603020102020204" pitchFamily="34" charset="0"/>
              </a:rPr>
              <a:t>Талантли</a:t>
            </a:r>
            <a:r>
              <a:rPr lang="ru-RU" sz="3600" b="1" dirty="0">
                <a:solidFill>
                  <a:srgbClr val="C00000"/>
                </a:solidFill>
                <a:latin typeface="Franklin Gothic Medium" panose="020B0603020102020204" pitchFamily="34" charset="0"/>
                <a:cs typeface="Arial" pitchFamily="34" charset="0"/>
              </a:rPr>
              <a:t>в</a:t>
            </a:r>
            <a:r>
              <a:rPr lang="ru-RU" sz="3600" b="1" dirty="0" smtClean="0">
                <a:solidFill>
                  <a:srgbClr val="C00000"/>
                </a:solidFill>
                <a:latin typeface="Franklin Gothic Medium" panose="020B0603020102020204" pitchFamily="34" charset="0"/>
              </a:rPr>
              <a:t>ых и гениальных </a:t>
            </a:r>
            <a:r>
              <a:rPr lang="ru-RU" sz="3600" b="1" dirty="0">
                <a:solidFill>
                  <a:srgbClr val="C00000"/>
                </a:solidFill>
                <a:latin typeface="Franklin Gothic Medium" panose="020B0603020102020204" pitchFamily="34" charset="0"/>
              </a:rPr>
              <a:t>у</a:t>
            </a:r>
            <a:r>
              <a:rPr lang="ru-RU" sz="3600" b="1" dirty="0" smtClean="0">
                <a:solidFill>
                  <a:srgbClr val="C00000"/>
                </a:solidFill>
                <a:latin typeface="Franklin Gothic Medium" panose="020B0603020102020204" pitchFamily="34" charset="0"/>
              </a:rPr>
              <a:t>ченико</a:t>
            </a:r>
            <a:r>
              <a:rPr lang="ru-RU" sz="3600" b="1" dirty="0" smtClean="0">
                <a:solidFill>
                  <a:srgbClr val="C00000"/>
                </a:solidFill>
                <a:latin typeface="Franklin Gothic Medium" panose="020B0603020102020204" pitchFamily="34" charset="0"/>
                <a:cs typeface="Arial" pitchFamily="34" charset="0"/>
              </a:rPr>
              <a:t>в</a:t>
            </a:r>
            <a:r>
              <a:rPr lang="ru-RU" sz="3600" b="1" dirty="0" smtClean="0">
                <a:solidFill>
                  <a:srgbClr val="C00000"/>
                </a:solidFill>
                <a:latin typeface="Franklin Gothic Medium" panose="020B0603020102020204" pitchFamily="34" charset="0"/>
              </a:rPr>
              <a:t>! 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Franklin Gothic Medium" panose="020B0603020102020204" pitchFamily="34" charset="0"/>
              </a:rPr>
              <a:t>Понимающих и </a:t>
            </a:r>
            <a:r>
              <a:rPr lang="ru-RU" sz="3600" b="1" dirty="0">
                <a:solidFill>
                  <a:srgbClr val="C00000"/>
                </a:solidFill>
                <a:latin typeface="Franklin Gothic Medium" panose="020B0603020102020204" pitchFamily="34" charset="0"/>
                <a:cs typeface="Arial" pitchFamily="34" charset="0"/>
              </a:rPr>
              <a:t>в</a:t>
            </a:r>
            <a:r>
              <a:rPr lang="ru-RU" sz="3600" b="1" dirty="0" smtClean="0">
                <a:solidFill>
                  <a:srgbClr val="C00000"/>
                </a:solidFill>
                <a:latin typeface="Franklin Gothic Medium" panose="020B0603020102020204" pitchFamily="34" charset="0"/>
              </a:rPr>
              <a:t>нимательных родителей!</a:t>
            </a:r>
            <a:endParaRPr lang="ru-RU" sz="3600" b="1" dirty="0">
              <a:solidFill>
                <a:srgbClr val="C00000"/>
              </a:solidFill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03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1757</Words>
  <Application>Microsoft Office PowerPoint</Application>
  <PresentationFormat>Экран (4:3)</PresentationFormat>
  <Paragraphs>207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41" baseType="lpstr">
      <vt:lpstr>Arial</vt:lpstr>
      <vt:lpstr>Arial Black</vt:lpstr>
      <vt:lpstr>ArialMT</vt:lpstr>
      <vt:lpstr>Calibri</vt:lpstr>
      <vt:lpstr>Franklin Gothic Medium</vt:lpstr>
      <vt:lpstr>Times New Roman</vt:lpstr>
      <vt:lpstr>TimesNewRomanPS-BoldMT</vt:lpstr>
      <vt:lpstr>TimesNewRomanPSMT</vt:lpstr>
      <vt:lpstr>Wingdings</vt:lpstr>
      <vt:lpstr>Wingdings 3</vt:lpstr>
      <vt:lpstr>Тема Office</vt:lpstr>
      <vt:lpstr>Изменения в контрольных измерительных материалах и методика обучения  русскому языку</vt:lpstr>
      <vt:lpstr>ИЗМЕНЕНИЯ</vt:lpstr>
      <vt:lpstr>ИЗМЕНЕНИЯ</vt:lpstr>
      <vt:lpstr>ЗАДАНИЕ 1</vt:lpstr>
      <vt:lpstr>ЗАДАНИЕ 1</vt:lpstr>
      <vt:lpstr>ЗАДАНИЕ 8           ЗАДАНИЕ 9</vt:lpstr>
      <vt:lpstr>ЗАДАНИЕ 21 – пунктуационный анализ</vt:lpstr>
      <vt:lpstr>27. СОЧИНЕНИЕ</vt:lpstr>
      <vt:lpstr>СОЧИНЕНИЕ</vt:lpstr>
      <vt:lpstr>ОБРАТИТЕ ВНИМАНИЕ!</vt:lpstr>
      <vt:lpstr>Презентация PowerPoint</vt:lpstr>
      <vt:lpstr>КОММЕНТАРИЙ</vt:lpstr>
      <vt:lpstr>Презентация PowerPoint</vt:lpstr>
      <vt:lpstr>ВЗЯТЬ НА ЗАМЕТКУ</vt:lpstr>
      <vt:lpstr>Назначение цитаты — подтвердить сказанное, но не повторять его</vt:lpstr>
      <vt:lpstr>КОМПОЗИЦИЯ КОММЕНТАРИЯ</vt:lpstr>
      <vt:lpstr>Типовые клише (художественный стиль)</vt:lpstr>
      <vt:lpstr>Типовые клише (публицистический стиль)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ОБРАЗЕЦ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user</cp:lastModifiedBy>
  <cp:revision>29</cp:revision>
  <dcterms:modified xsi:type="dcterms:W3CDTF">2018-10-12T08:33:49Z</dcterms:modified>
</cp:coreProperties>
</file>